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8" r:id="rId10"/>
    <p:sldId id="271" r:id="rId11"/>
    <p:sldId id="270" r:id="rId12"/>
    <p:sldId id="269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iv0a0x+67s9EP/ueVKUI+bftMZ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4"/>
          <p:cNvSpPr txBox="1"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" name="Google Shape;9;p14"/>
          <p:cNvCxnSpPr/>
          <p:nvPr/>
        </p:nvCxnSpPr>
        <p:spPr>
          <a:xfrm>
            <a:off x="341100" y="888675"/>
            <a:ext cx="115077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0" name="Google Shape;10;p14"/>
          <p:cNvGrpSpPr/>
          <p:nvPr/>
        </p:nvGrpSpPr>
        <p:grpSpPr>
          <a:xfrm>
            <a:off x="1" y="4124035"/>
            <a:ext cx="12191999" cy="2733965"/>
            <a:chOff x="0" y="4124035"/>
            <a:chExt cx="12191999" cy="2733965"/>
          </a:xfrm>
        </p:grpSpPr>
        <p:sp>
          <p:nvSpPr>
            <p:cNvPr id="11" name="Google Shape;11;p14"/>
            <p:cNvSpPr/>
            <p:nvPr/>
          </p:nvSpPr>
          <p:spPr>
            <a:xfrm>
              <a:off x="0" y="4124035"/>
              <a:ext cx="12191999" cy="2733965"/>
            </a:xfrm>
            <a:custGeom>
              <a:avLst/>
              <a:gdLst/>
              <a:ahLst/>
              <a:cxnLst/>
              <a:rect l="l" t="t" r="r" b="b"/>
              <a:pathLst>
                <a:path w="12193050" h="3560620" extrusionOk="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160256" y="4290703"/>
              <a:ext cx="11896626" cy="2567297"/>
            </a:xfrm>
            <a:custGeom>
              <a:avLst/>
              <a:gdLst/>
              <a:ahLst/>
              <a:cxnLst/>
              <a:rect l="l" t="t" r="r" b="b"/>
              <a:pathLst>
                <a:path w="12193050" h="3560620" extrusionOk="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rPr>
                <a:t>{</a:t>
              </a: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</p:grp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352338" y="5343539"/>
            <a:ext cx="1115954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457200" marR="0" lvl="0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defRPr>
            </a:lvl1pPr>
            <a:lvl2pPr marL="914400" marR="0" lvl="1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1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15"/>
          <p:cNvCxnSpPr/>
          <p:nvPr/>
        </p:nvCxnSpPr>
        <p:spPr>
          <a:xfrm>
            <a:off x="341100" y="888675"/>
            <a:ext cx="11507700" cy="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5529900" y="4044110"/>
            <a:ext cx="6662100" cy="1894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Malgun Gothic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5529900" y="3952478"/>
            <a:ext cx="6662100" cy="207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ko-KR" sz="43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1대1 프로젝트</a:t>
            </a:r>
            <a:endParaRPr sz="43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lang="ko-KR" sz="43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전투 시스템 기획서</a:t>
            </a:r>
            <a:endParaRPr sz="21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</p:spPr>
        <p:txBody>
          <a:bodyPr/>
          <a:lstStyle/>
          <a:p>
            <a:r>
              <a:rPr lang="ko-KR" altLang="en-US" smtClean="0"/>
              <a:t>전투 </a:t>
            </a:r>
            <a:r>
              <a:rPr lang="en-US" altLang="ko-KR" smtClean="0"/>
              <a:t>UI </a:t>
            </a:r>
            <a:r>
              <a:rPr lang="ko-KR" altLang="en-US" smtClean="0"/>
              <a:t>구성</a:t>
            </a:r>
            <a:r>
              <a:rPr lang="en-US" altLang="ko-KR" smtClean="0"/>
              <a:t>.1</a:t>
            </a:r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1577026" y="1337709"/>
            <a:ext cx="9008636" cy="3988435"/>
            <a:chOff x="1577026" y="1337709"/>
            <a:chExt cx="9008636" cy="3988435"/>
          </a:xfrm>
        </p:grpSpPr>
        <p:sp>
          <p:nvSpPr>
            <p:cNvPr id="3" name="직사각형 2"/>
            <p:cNvSpPr/>
            <p:nvPr/>
          </p:nvSpPr>
          <p:spPr>
            <a:xfrm>
              <a:off x="1577026" y="1337709"/>
              <a:ext cx="9008636" cy="398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4295106" y="1458661"/>
              <a:ext cx="3605967" cy="4892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보스의 체력</a:t>
              </a:r>
              <a:r>
                <a:rPr lang="en-US" altLang="ko-KR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보호막 및 이름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798643" y="2088586"/>
              <a:ext cx="540267" cy="146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319101" y="3551463"/>
              <a:ext cx="1557979" cy="1159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캐릭터</a:t>
              </a:r>
              <a:endParaRPr lang="en-US" altLang="ko-KR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위치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870972" y="4710500"/>
              <a:ext cx="2454237" cy="488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캐릭터의 체력</a:t>
              </a:r>
              <a:endParaRPr lang="en-US" altLang="ko-KR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1890552" y="3218005"/>
              <a:ext cx="510754" cy="5010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물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543898" y="3220384"/>
              <a:ext cx="510754" cy="5010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약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593773" y="3759091"/>
              <a:ext cx="3696012" cy="596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877080" y="3759091"/>
              <a:ext cx="3696012" cy="596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6682347" y="3082563"/>
              <a:ext cx="1507721" cy="384917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방패 내구도</a:t>
              </a:r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1900552" y="2088587"/>
              <a:ext cx="1093098" cy="10918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9313521" y="2088587"/>
              <a:ext cx="1093098" cy="10918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1825166" y="2395583"/>
              <a:ext cx="1243869" cy="477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필드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이동</a:t>
              </a:r>
              <a:r>
                <a:rPr lang="en-US" altLang="ko-KR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및 </a:t>
              </a:r>
              <a:r>
                <a:rPr lang="ko-KR" altLang="en-US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내구도 표시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2093556" y="4390131"/>
              <a:ext cx="961096" cy="9011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9204631" y="1346110"/>
              <a:ext cx="1367420" cy="453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일시정지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900552" y="4613499"/>
              <a:ext cx="1371612" cy="339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왼쪽 라인 방어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9238135" y="2395583"/>
              <a:ext cx="1243869" cy="477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필드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이동</a:t>
              </a:r>
              <a:r>
                <a:rPr lang="en-US" altLang="ko-KR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및 </a:t>
              </a:r>
              <a:r>
                <a:rPr lang="ko-KR" altLang="en-US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내구도 표시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7961233" y="4390131"/>
              <a:ext cx="961096" cy="9011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7781334" y="4615856"/>
              <a:ext cx="1371612" cy="339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위쪽 라인 방어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9367706" y="4390131"/>
              <a:ext cx="961096" cy="9011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9177454" y="4613499"/>
              <a:ext cx="1371612" cy="339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오른쪽 라인 방어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3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제목 1"/>
          <p:cNvSpPr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</p:spPr>
        <p:txBody>
          <a:bodyPr/>
          <a:lstStyle/>
          <a:p>
            <a:r>
              <a:rPr lang="ko-KR" altLang="en-US" smtClean="0"/>
              <a:t>전투 </a:t>
            </a:r>
            <a:r>
              <a:rPr lang="en-US" altLang="ko-KR" smtClean="0"/>
              <a:t>UI </a:t>
            </a:r>
            <a:r>
              <a:rPr lang="ko-KR" altLang="en-US" smtClean="0"/>
              <a:t>구성</a:t>
            </a:r>
            <a:r>
              <a:rPr lang="en-US" altLang="ko-KR" smtClean="0"/>
              <a:t>.2</a:t>
            </a:r>
            <a:endParaRPr lang="ko-KR" altLang="en-US"/>
          </a:p>
        </p:txBody>
      </p:sp>
      <p:grpSp>
        <p:nvGrpSpPr>
          <p:cNvPr id="57" name="그룹 56"/>
          <p:cNvGrpSpPr/>
          <p:nvPr/>
        </p:nvGrpSpPr>
        <p:grpSpPr>
          <a:xfrm>
            <a:off x="1553989" y="1434782"/>
            <a:ext cx="9084021" cy="3988435"/>
            <a:chOff x="3086906" y="55933"/>
            <a:chExt cx="9084021" cy="3988435"/>
          </a:xfrm>
        </p:grpSpPr>
        <p:sp>
          <p:nvSpPr>
            <p:cNvPr id="3" name="직사각형 2"/>
            <p:cNvSpPr/>
            <p:nvPr/>
          </p:nvSpPr>
          <p:spPr>
            <a:xfrm>
              <a:off x="3086906" y="55933"/>
              <a:ext cx="9008636" cy="398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5804986" y="176885"/>
              <a:ext cx="3605967" cy="4892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보스의 체력</a:t>
              </a:r>
              <a:r>
                <a:rPr lang="en-US" altLang="ko-KR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보호막 및 이름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7308523" y="806810"/>
              <a:ext cx="540267" cy="146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828981" y="2269687"/>
              <a:ext cx="1557979" cy="1159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캐릭터</a:t>
              </a:r>
              <a:endParaRPr lang="en-US" altLang="ko-KR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위치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380852" y="3428724"/>
              <a:ext cx="2454237" cy="488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캐릭터의 체력</a:t>
              </a:r>
              <a:endParaRPr lang="en-US" altLang="ko-KR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4945179" y="3460620"/>
              <a:ext cx="510754" cy="5010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물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5598525" y="3462999"/>
              <a:ext cx="510754" cy="5010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약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 rot="1237538">
              <a:off x="3147843" y="1605609"/>
              <a:ext cx="3696012" cy="596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 rot="-1260000">
              <a:off x="8393244" y="1589119"/>
              <a:ext cx="3696012" cy="596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7870993" y="1444304"/>
              <a:ext cx="1507721" cy="384917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방패 내구도</a:t>
              </a:r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3197488" y="1955031"/>
              <a:ext cx="1093098" cy="10918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11002444" y="1870234"/>
              <a:ext cx="1093098" cy="10918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122102" y="2262027"/>
              <a:ext cx="1243869" cy="477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필드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이동</a:t>
              </a:r>
              <a:r>
                <a:rPr lang="en-US" altLang="ko-KR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및 </a:t>
              </a:r>
              <a:r>
                <a:rPr lang="ko-KR" altLang="en-US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내구도 표시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603436" y="3108355"/>
              <a:ext cx="961096" cy="9011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0714511" y="64334"/>
              <a:ext cx="1367420" cy="453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일시정지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410432" y="3331723"/>
              <a:ext cx="1371612" cy="339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왼쪽 라인 방어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0927058" y="2177230"/>
              <a:ext cx="1243869" cy="477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필드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이동</a:t>
              </a:r>
              <a:r>
                <a:rPr lang="en-US" altLang="ko-KR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및 </a:t>
              </a:r>
              <a:r>
                <a:rPr lang="ko-KR" altLang="en-US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내구도 표시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9471113" y="3108355"/>
              <a:ext cx="961096" cy="9011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9291214" y="3334080"/>
              <a:ext cx="1371612" cy="339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위쪽 라인 방어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10877586" y="3108355"/>
              <a:ext cx="961096" cy="9011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10687334" y="3331723"/>
              <a:ext cx="1371612" cy="339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오른쪽 라인 방어</a:t>
              </a:r>
              <a:endParaRPr lang="ko-KR" altLang="en-US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782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전투 </a:t>
            </a:r>
            <a:r>
              <a:rPr lang="en-US" altLang="ko-KR" smtClean="0"/>
              <a:t>UI </a:t>
            </a:r>
            <a:r>
              <a:rPr lang="ko-KR" altLang="en-US" smtClean="0"/>
              <a:t>구성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17490" y="4244370"/>
            <a:ext cx="11159545" cy="2677616"/>
          </a:xfrm>
        </p:spPr>
        <p:txBody>
          <a:bodyPr/>
          <a:lstStyle/>
          <a:p>
            <a:r>
              <a:rPr lang="ko-KR" altLang="en-US" smtClean="0"/>
              <a:t>전투에서 우선적으로 보아야 하는 것은 적의 공격입니다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적의 공격이 들어오는 노드가 가장 잘 보여야 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또한 화면에서 상호작용하는 버튼과 알아야 하는 정보가 많습니다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 smtClean="0"/>
              <a:t>게임을 진행함에 있어 우선적인 캐릭터의 체력과 보스의 체력을 위</a:t>
            </a:r>
            <a:r>
              <a:rPr lang="en-US" altLang="ko-KR" smtClean="0"/>
              <a:t>, </a:t>
            </a:r>
            <a:r>
              <a:rPr lang="ko-KR" altLang="en-US" smtClean="0"/>
              <a:t>아래에 두어 잘 보이도록 표시합니다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또한 화면에 중앙에 노드 라인을 배치하여 게임을 진행함에 있어 집중이 가능하도록 합니다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필드의 좌</a:t>
            </a:r>
            <a:r>
              <a:rPr lang="en-US" altLang="ko-KR" smtClean="0"/>
              <a:t>, </a:t>
            </a:r>
            <a:r>
              <a:rPr lang="ko-KR" altLang="en-US" smtClean="0"/>
              <a:t>우</a:t>
            </a:r>
            <a:r>
              <a:rPr lang="en-US" altLang="ko-KR" smtClean="0"/>
              <a:t>, </a:t>
            </a:r>
            <a:r>
              <a:rPr lang="ko-KR" altLang="en-US" smtClean="0"/>
              <a:t>이동과 노드의 반응 버튼은 플레이어의 조작이 편하도록 양측 하단에 배치하였습니다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 smtClean="0"/>
              <a:t>버튼의 경우 플레이어가 원하는 위치에 배치가 가능합니다</a:t>
            </a:r>
            <a:r>
              <a:rPr lang="en-US" altLang="ko-KR" smtClean="0"/>
              <a:t>.</a:t>
            </a:r>
          </a:p>
        </p:txBody>
      </p:sp>
      <p:grpSp>
        <p:nvGrpSpPr>
          <p:cNvPr id="79" name="그룹 78"/>
          <p:cNvGrpSpPr/>
          <p:nvPr/>
        </p:nvGrpSpPr>
        <p:grpSpPr>
          <a:xfrm>
            <a:off x="672881" y="1191131"/>
            <a:ext cx="5337603" cy="2479249"/>
            <a:chOff x="3477383" y="1357460"/>
            <a:chExt cx="5337603" cy="2479249"/>
          </a:xfrm>
        </p:grpSpPr>
        <p:sp>
          <p:nvSpPr>
            <p:cNvPr id="57" name="직사각형 56"/>
            <p:cNvSpPr/>
            <p:nvPr/>
          </p:nvSpPr>
          <p:spPr>
            <a:xfrm>
              <a:off x="3481436" y="1357460"/>
              <a:ext cx="5229127" cy="24792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5059165" y="1432645"/>
              <a:ext cx="2093109" cy="30412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보스의 체력</a:t>
              </a:r>
              <a:r>
                <a:rPr lang="en-US" altLang="ko-KR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보호막 및 이름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941910" y="1811957"/>
              <a:ext cx="313602" cy="90933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393430" y="3454019"/>
              <a:ext cx="1424579" cy="3038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캐릭터의 체력</a:t>
              </a:r>
              <a:endParaRPr lang="en-US" altLang="ko-KR" sz="80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4556807" y="3483013"/>
              <a:ext cx="296471" cy="3114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물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4936047" y="3484492"/>
              <a:ext cx="296471" cy="3114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약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 rot="20482406">
              <a:off x="6580974" y="2415469"/>
              <a:ext cx="1987718" cy="3705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6285490" y="2297971"/>
              <a:ext cx="875167" cy="239268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방패 내구도</a:t>
              </a:r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3521141" y="2593859"/>
              <a:ext cx="634497" cy="6786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8136732" y="2659960"/>
              <a:ext cx="634497" cy="678676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9" name="직사각형 68"/>
            <p:cNvSpPr/>
            <p:nvPr/>
          </p:nvSpPr>
          <p:spPr>
            <a:xfrm>
              <a:off x="3477383" y="2784691"/>
              <a:ext cx="722013" cy="297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필드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이동</a:t>
              </a:r>
              <a:r>
                <a:rPr lang="en-US" altLang="ko-KR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및 </a:t>
              </a:r>
              <a:r>
                <a:rPr lang="ko-KR" altLang="en-US" sz="80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내구도 표시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3781260" y="3254874"/>
              <a:ext cx="557875" cy="56015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916834" y="1370256"/>
              <a:ext cx="793729" cy="28166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일시정지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3669229" y="3393722"/>
              <a:ext cx="796162" cy="21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왼쪽 라인 방어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092973" y="2850792"/>
              <a:ext cx="722013" cy="2970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필드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이동</a:t>
              </a:r>
              <a:r>
                <a:rPr lang="en-US" altLang="ko-KR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및 </a:t>
              </a:r>
              <a:r>
                <a:rPr lang="ko-KR" altLang="en-US" sz="80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내구도 표시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7187194" y="3254874"/>
              <a:ext cx="557875" cy="56015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7082771" y="3395187"/>
              <a:ext cx="796162" cy="21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위쪽 라인 방어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8003592" y="3254874"/>
              <a:ext cx="557875" cy="56015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7893159" y="3393722"/>
              <a:ext cx="796162" cy="2112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오른쪽 라인 방어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8" name="직사각형 77"/>
            <p:cNvSpPr/>
            <p:nvPr/>
          </p:nvSpPr>
          <p:spPr>
            <a:xfrm rot="-20460000">
              <a:off x="3685431" y="2401959"/>
              <a:ext cx="1961219" cy="370584"/>
            </a:xfrm>
            <a:prstGeom prst="rect">
              <a:avLst/>
            </a:prstGeom>
            <a:ln>
              <a:solidFill>
                <a:schemeClr val="accent1">
                  <a:shade val="50000"/>
                  <a:alpha val="96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653550" y="2733550"/>
              <a:ext cx="904340" cy="720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캐릭터</a:t>
              </a:r>
              <a:endParaRPr lang="en-US" altLang="ko-KR" sz="80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위치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6444747" y="1203927"/>
            <a:ext cx="5211938" cy="2470614"/>
            <a:chOff x="1577026" y="1337709"/>
            <a:chExt cx="9008636" cy="3988435"/>
          </a:xfrm>
        </p:grpSpPr>
        <p:sp>
          <p:nvSpPr>
            <p:cNvPr id="81" name="직사각형 80"/>
            <p:cNvSpPr/>
            <p:nvPr/>
          </p:nvSpPr>
          <p:spPr>
            <a:xfrm>
              <a:off x="1577026" y="1337709"/>
              <a:ext cx="9008636" cy="3988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4295106" y="1458661"/>
              <a:ext cx="3605967" cy="48925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보스의 체력</a:t>
              </a:r>
              <a:r>
                <a:rPr lang="en-US" altLang="ko-KR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보호막 및 이름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3" name="직사각형 82"/>
            <p:cNvSpPr/>
            <p:nvPr/>
          </p:nvSpPr>
          <p:spPr>
            <a:xfrm>
              <a:off x="5798643" y="2088586"/>
              <a:ext cx="540267" cy="14628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4" name="직사각형 83"/>
            <p:cNvSpPr/>
            <p:nvPr/>
          </p:nvSpPr>
          <p:spPr>
            <a:xfrm>
              <a:off x="5319101" y="3551463"/>
              <a:ext cx="1557979" cy="11590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캐릭터</a:t>
              </a:r>
              <a:endParaRPr lang="en-US" altLang="ko-KR" sz="80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위치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5" name="직사각형 84"/>
            <p:cNvSpPr/>
            <p:nvPr/>
          </p:nvSpPr>
          <p:spPr>
            <a:xfrm>
              <a:off x="4870972" y="4710500"/>
              <a:ext cx="2454237" cy="488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캐릭터의 체력</a:t>
              </a:r>
              <a:endParaRPr lang="en-US" altLang="ko-KR" sz="800" smtClean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1890552" y="3218005"/>
              <a:ext cx="510754" cy="5010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물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2543898" y="3220384"/>
              <a:ext cx="510754" cy="5010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약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8" name="직사각형 87"/>
            <p:cNvSpPr/>
            <p:nvPr/>
          </p:nvSpPr>
          <p:spPr>
            <a:xfrm>
              <a:off x="1593773" y="3759091"/>
              <a:ext cx="3696012" cy="596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6877080" y="3759091"/>
              <a:ext cx="3696012" cy="5961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0" name="직사각형 89"/>
            <p:cNvSpPr/>
            <p:nvPr/>
          </p:nvSpPr>
          <p:spPr>
            <a:xfrm>
              <a:off x="6682347" y="3082563"/>
              <a:ext cx="1507721" cy="384917"/>
            </a:xfrm>
            <a:prstGeom prst="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방패 내구도</a:t>
              </a:r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1" name="타원 90"/>
            <p:cNvSpPr/>
            <p:nvPr/>
          </p:nvSpPr>
          <p:spPr>
            <a:xfrm>
              <a:off x="1900552" y="2088587"/>
              <a:ext cx="1093098" cy="10918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2" name="타원 91"/>
            <p:cNvSpPr/>
            <p:nvPr/>
          </p:nvSpPr>
          <p:spPr>
            <a:xfrm>
              <a:off x="9313521" y="2088587"/>
              <a:ext cx="1093098" cy="109180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825166" y="2395583"/>
              <a:ext cx="1243869" cy="477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필드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이동</a:t>
              </a:r>
              <a:r>
                <a:rPr lang="en-US" altLang="ko-KR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및 </a:t>
              </a:r>
              <a:r>
                <a:rPr lang="ko-KR" altLang="en-US" sz="80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내구도 표시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4" name="타원 93"/>
            <p:cNvSpPr/>
            <p:nvPr/>
          </p:nvSpPr>
          <p:spPr>
            <a:xfrm>
              <a:off x="2093556" y="4390131"/>
              <a:ext cx="961096" cy="9011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5" name="직사각형 94"/>
            <p:cNvSpPr/>
            <p:nvPr/>
          </p:nvSpPr>
          <p:spPr>
            <a:xfrm>
              <a:off x="9204631" y="1346110"/>
              <a:ext cx="1367420" cy="453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일시정지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6" name="직사각형 95"/>
            <p:cNvSpPr/>
            <p:nvPr/>
          </p:nvSpPr>
          <p:spPr>
            <a:xfrm>
              <a:off x="1900552" y="4613499"/>
              <a:ext cx="1371612" cy="339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왼쪽 라인 방어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9238135" y="2395583"/>
              <a:ext cx="1243869" cy="47781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필드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이동</a:t>
              </a:r>
              <a:r>
                <a:rPr lang="en-US" altLang="ko-KR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및 </a:t>
              </a:r>
              <a:r>
                <a:rPr lang="ko-KR" altLang="en-US" sz="80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내구도 표시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8" name="타원 97"/>
            <p:cNvSpPr/>
            <p:nvPr/>
          </p:nvSpPr>
          <p:spPr>
            <a:xfrm>
              <a:off x="7961233" y="4390131"/>
              <a:ext cx="961096" cy="9011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7781334" y="4615856"/>
              <a:ext cx="1371612" cy="339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위쪽 라인 방어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9367706" y="4390131"/>
              <a:ext cx="961096" cy="90114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9177454" y="4613499"/>
              <a:ext cx="1371612" cy="339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smtClean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오른쪽 라인 방어</a:t>
              </a:r>
              <a:endParaRPr lang="ko-KR" altLang="en-US" sz="80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846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4"/>
          <p:cNvGrpSpPr/>
          <p:nvPr/>
        </p:nvGrpSpPr>
        <p:grpSpPr>
          <a:xfrm>
            <a:off x="0" y="4124035"/>
            <a:ext cx="12191999" cy="2733965"/>
            <a:chOff x="0" y="4124035"/>
            <a:chExt cx="12191999" cy="2733965"/>
          </a:xfrm>
        </p:grpSpPr>
        <p:sp>
          <p:nvSpPr>
            <p:cNvPr id="28" name="Google Shape;28;p4"/>
            <p:cNvSpPr/>
            <p:nvPr/>
          </p:nvSpPr>
          <p:spPr>
            <a:xfrm>
              <a:off x="0" y="4124035"/>
              <a:ext cx="12191999" cy="2733965"/>
            </a:xfrm>
            <a:custGeom>
              <a:avLst/>
              <a:gdLst/>
              <a:ahLst/>
              <a:cxnLst/>
              <a:rect l="l" t="t" r="r" b="b"/>
              <a:pathLst>
                <a:path w="12193050" h="3560620" extrusionOk="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60256" y="4290703"/>
              <a:ext cx="11896626" cy="2567297"/>
            </a:xfrm>
            <a:custGeom>
              <a:avLst/>
              <a:gdLst/>
              <a:ahLst/>
              <a:cxnLst/>
              <a:rect l="l" t="t" r="r" b="b"/>
              <a:pathLst>
                <a:path w="12193050" h="3560620" extrusionOk="0">
                  <a:moveTo>
                    <a:pt x="545726" y="0"/>
                  </a:moveTo>
                  <a:lnTo>
                    <a:pt x="11646274" y="0"/>
                  </a:lnTo>
                  <a:cubicBezTo>
                    <a:pt x="11947670" y="0"/>
                    <a:pt x="12192000" y="244330"/>
                    <a:pt x="12192000" y="545726"/>
                  </a:cubicBezTo>
                  <a:lnTo>
                    <a:pt x="12192000" y="1094510"/>
                  </a:lnTo>
                  <a:lnTo>
                    <a:pt x="12193050" y="1094510"/>
                  </a:lnTo>
                  <a:lnTo>
                    <a:pt x="12193050" y="3560620"/>
                  </a:lnTo>
                  <a:lnTo>
                    <a:pt x="1050" y="3560620"/>
                  </a:lnTo>
                  <a:lnTo>
                    <a:pt x="1050" y="2738981"/>
                  </a:lnTo>
                  <a:lnTo>
                    <a:pt x="0" y="2728565"/>
                  </a:lnTo>
                  <a:lnTo>
                    <a:pt x="0" y="545726"/>
                  </a:lnTo>
                  <a:cubicBezTo>
                    <a:pt x="0" y="244330"/>
                    <a:pt x="244330" y="0"/>
                    <a:pt x="54572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400" b="0" i="0" u="none" strike="noStrike" cap="none">
                  <a:solidFill>
                    <a:schemeClr val="lt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rPr>
                <a:t>{</a:t>
              </a: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</p:grpSp>
      <p:sp>
        <p:nvSpPr>
          <p:cNvPr id="30" name="Google Shape;30;p4"/>
          <p:cNvSpPr txBox="1"/>
          <p:nvPr/>
        </p:nvSpPr>
        <p:spPr>
          <a:xfrm>
            <a:off x="483400" y="305450"/>
            <a:ext cx="117087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ko-KR" sz="2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전투</a:t>
            </a:r>
            <a:endParaRPr sz="2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52338" y="4660035"/>
            <a:ext cx="11518084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“가드 히어로”에서 전투는 리듬게임에서 노드가 내려오는 형식을 변형한 구도로 진행합니다.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보스의 공격은 리듬게임의 노드처럼 움직이며, 공격은 캐릭터의 좌, 우, 위에 위치한 노드 라인을 따라 캐릭터에게 다가옵니다.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플레이어는 적절한 타이밍에 노드를 눌러 캐릭터가 공격에 맞지 않도록 막는 것이 목표입니다.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전투에서 주고싶은 감정은 여기저기서 날아오는 공격을 막아 실제로 보스와의 전투를 치르는 느낌입니다.</a:t>
            </a:r>
            <a:endParaRPr sz="1600" b="0" i="0" u="none" strike="noStrike" cap="none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전투의 흐름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352338" y="4789524"/>
            <a:ext cx="1115954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보스의 공격을 시작으로 전투가 진행됩니다.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플레이어는 보스의 공격을 방어하거나 회피할 수 있습니다.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공격을 방어하면 보스는 기절 상태에 빠지게 되며, 플레이어는 공격 상태로 전환됩니다.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 보스는 기절에서 회복하고 흐름의 처음으로 돌아갑니다.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38" name="Google Shape;38;p5"/>
          <p:cNvGrpSpPr/>
          <p:nvPr/>
        </p:nvGrpSpPr>
        <p:grpSpPr>
          <a:xfrm>
            <a:off x="1398122" y="1877317"/>
            <a:ext cx="9395755" cy="1132382"/>
            <a:chOff x="1399560" y="1657861"/>
            <a:chExt cx="9395755" cy="1132382"/>
          </a:xfrm>
        </p:grpSpPr>
        <p:sp>
          <p:nvSpPr>
            <p:cNvPr id="48" name="Google Shape;48;p5"/>
            <p:cNvSpPr/>
            <p:nvPr/>
          </p:nvSpPr>
          <p:spPr>
            <a:xfrm>
              <a:off x="6760178" y="1683559"/>
              <a:ext cx="1140903" cy="69628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841390" y="1683559"/>
              <a:ext cx="1140903" cy="696286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grpSp>
          <p:nvGrpSpPr>
            <p:cNvPr id="39" name="Google Shape;39;p5"/>
            <p:cNvGrpSpPr/>
            <p:nvPr/>
          </p:nvGrpSpPr>
          <p:grpSpPr>
            <a:xfrm>
              <a:off x="3851963" y="2379845"/>
              <a:ext cx="4490949" cy="410398"/>
              <a:chOff x="3851963" y="2379845"/>
              <a:chExt cx="4490949" cy="410398"/>
            </a:xfrm>
          </p:grpSpPr>
          <p:sp>
            <p:nvSpPr>
              <p:cNvPr id="40" name="Google Shape;40;p5"/>
              <p:cNvSpPr/>
              <p:nvPr/>
            </p:nvSpPr>
            <p:spPr>
              <a:xfrm>
                <a:off x="3851963" y="2379845"/>
                <a:ext cx="2024564" cy="405248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0" i="0" u="none" strike="noStrike" cap="none">
                    <a:solidFill>
                      <a:schemeClr val="dk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Arial"/>
                  </a:rPr>
                  <a:t>캐릭터의 방어 상태</a:t>
                </a:r>
                <a:endParaRPr sz="1800" b="0" i="0" u="none" strike="noStrike" cap="none">
                  <a:solidFill>
                    <a:schemeClr val="dk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endParaRPr>
              </a:p>
            </p:txBody>
          </p:sp>
          <p:sp>
            <p:nvSpPr>
              <p:cNvPr id="41" name="Google Shape;41;p5"/>
              <p:cNvSpPr/>
              <p:nvPr/>
            </p:nvSpPr>
            <p:spPr>
              <a:xfrm>
                <a:off x="6318348" y="2384995"/>
                <a:ext cx="2024564" cy="405248"/>
              </a:xfrm>
              <a:prstGeom prst="rect">
                <a:avLst/>
              </a:prstGeom>
              <a:solidFill>
                <a:schemeClr val="lt1"/>
              </a:solidFill>
              <a:ln w="254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0" i="0" u="none" strike="noStrike" cap="none">
                    <a:solidFill>
                      <a:schemeClr val="dk1"/>
                    </a:solidFill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  <a:sym typeface="Arial"/>
                  </a:rPr>
                  <a:t>보스의 기절 상태</a:t>
                </a:r>
                <a:endParaRPr sz="1800" b="0" i="0" u="none" strike="noStrike" cap="none">
                  <a:solidFill>
                    <a:schemeClr val="dk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endParaRPr>
              </a:p>
            </p:txBody>
          </p:sp>
        </p:grpSp>
        <p:sp>
          <p:nvSpPr>
            <p:cNvPr id="42" name="Google Shape;42;p5"/>
            <p:cNvSpPr/>
            <p:nvPr/>
          </p:nvSpPr>
          <p:spPr>
            <a:xfrm>
              <a:off x="1399560" y="2379845"/>
              <a:ext cx="2024564" cy="405248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rPr>
                <a:t>보스 공격 상태</a:t>
              </a:r>
              <a:endParaRPr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8770751" y="2379845"/>
              <a:ext cx="2024564" cy="405248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rPr>
                <a:t>캐릭터의 공격 상태</a:t>
              </a:r>
              <a:endParaRPr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424124" y="2498579"/>
              <a:ext cx="427839" cy="1677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5876527" y="2517673"/>
              <a:ext cx="427839" cy="1677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8342912" y="2498579"/>
              <a:ext cx="427839" cy="1677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dk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4293793" y="1657861"/>
              <a:ext cx="1140903" cy="69628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9212581" y="1657861"/>
              <a:ext cx="1140903" cy="696286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전투 상태 - 방어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327171" y="4613250"/>
            <a:ext cx="11521929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방어 상태는 캐릭터가 보스의 공격에 반응하는 상태입니다.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방어 상태에서 캐릭터는 3가지의 상태를 가질 수 있습니다.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적의 공격에 너무 늦게 반응한다면 캐릭터는 적의 공격에 맞게 되는 피격 상태가 됩니다.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또한 정확한 타이밍에 막지 않았다면 캐릭터는 보스에게 반격할 수 없습니다.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마지막으로 정확한 타이밍에 방어를 할 시 보스를 향해 반격을 할 수 있습니다.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4669871" y="1173082"/>
            <a:ext cx="2852257" cy="713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보스의 공격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1735645" y="3243419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피격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3024929" y="3243420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경직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4314211" y="3243419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반격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61" name="Google Shape;61;p6"/>
          <p:cNvCxnSpPr>
            <a:stCxn id="62" idx="2"/>
            <a:endCxn id="58" idx="0"/>
          </p:cNvCxnSpPr>
          <p:nvPr/>
        </p:nvCxnSpPr>
        <p:spPr>
          <a:xfrm flipH="1">
            <a:off x="2305282" y="2709641"/>
            <a:ext cx="1289400" cy="53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3" name="Google Shape;63;p6"/>
          <p:cNvCxnSpPr>
            <a:stCxn id="62" idx="2"/>
            <a:endCxn id="59" idx="0"/>
          </p:cNvCxnSpPr>
          <p:nvPr/>
        </p:nvCxnSpPr>
        <p:spPr>
          <a:xfrm>
            <a:off x="3594682" y="2709641"/>
            <a:ext cx="0" cy="53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4" name="Google Shape;64;p6"/>
          <p:cNvCxnSpPr>
            <a:stCxn id="62" idx="2"/>
            <a:endCxn id="60" idx="0"/>
          </p:cNvCxnSpPr>
          <p:nvPr/>
        </p:nvCxnSpPr>
        <p:spPr>
          <a:xfrm>
            <a:off x="3594682" y="2709641"/>
            <a:ext cx="1289400" cy="53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2" name="Google Shape;62;p6"/>
          <p:cNvSpPr/>
          <p:nvPr/>
        </p:nvSpPr>
        <p:spPr>
          <a:xfrm>
            <a:off x="2519492" y="2273414"/>
            <a:ext cx="2150379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방어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65" name="Google Shape;65;p6"/>
          <p:cNvCxnSpPr>
            <a:stCxn id="57" idx="2"/>
            <a:endCxn id="62" idx="0"/>
          </p:cNvCxnSpPr>
          <p:nvPr/>
        </p:nvCxnSpPr>
        <p:spPr>
          <a:xfrm flipH="1">
            <a:off x="3594600" y="1886146"/>
            <a:ext cx="2501400" cy="38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" name="Google Shape;66;p6"/>
          <p:cNvSpPr/>
          <p:nvPr/>
        </p:nvSpPr>
        <p:spPr>
          <a:xfrm>
            <a:off x="7522128" y="2273414"/>
            <a:ext cx="2150379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회피상태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67" name="Google Shape;67;p6"/>
          <p:cNvCxnSpPr>
            <a:stCxn id="57" idx="2"/>
            <a:endCxn id="66" idx="0"/>
          </p:cNvCxnSpPr>
          <p:nvPr/>
        </p:nvCxnSpPr>
        <p:spPr>
          <a:xfrm>
            <a:off x="6095999" y="1886146"/>
            <a:ext cx="2501400" cy="38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8" name="Google Shape;68;p6"/>
          <p:cNvSpPr/>
          <p:nvPr/>
        </p:nvSpPr>
        <p:spPr>
          <a:xfrm>
            <a:off x="7382921" y="3239037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피격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8672205" y="3239038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이동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70" name="Google Shape;70;p6"/>
          <p:cNvCxnSpPr>
            <a:stCxn id="66" idx="2"/>
            <a:endCxn id="68" idx="0"/>
          </p:cNvCxnSpPr>
          <p:nvPr/>
        </p:nvCxnSpPr>
        <p:spPr>
          <a:xfrm flipH="1">
            <a:off x="7952618" y="2709641"/>
            <a:ext cx="644700" cy="52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" name="Google Shape;71;p6"/>
          <p:cNvCxnSpPr>
            <a:stCxn id="66" idx="2"/>
            <a:endCxn id="69" idx="0"/>
          </p:cNvCxnSpPr>
          <p:nvPr/>
        </p:nvCxnSpPr>
        <p:spPr>
          <a:xfrm>
            <a:off x="8597318" y="2709641"/>
            <a:ext cx="644700" cy="52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전투 상태 - 회피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7" name="Google Shape;77;p7"/>
          <p:cNvSpPr txBox="1">
            <a:spLocks noGrp="1"/>
          </p:cNvSpPr>
          <p:nvPr>
            <p:ph type="body" idx="1"/>
          </p:nvPr>
        </p:nvSpPr>
        <p:spPr>
          <a:xfrm>
            <a:off x="327171" y="4797918"/>
            <a:ext cx="1152192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회피 상태는 캐릭터가 보스의 공격에 반응하는 상태입니다 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회피 상태에서 캐릭터는 2가지의 상태를 가질 수 있습니다.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적의 공격에 너무 늦게 반응한다면 캐릭터는 적의 공격에 맞게 되는 피격 상태가 됩니다.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캐릭터가 공격에 맞기 전 회피를 할 시 보스의 공격을 피하고 옆의 필드로 이동할 수 있습니다.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8" name="Google Shape;78;p7"/>
          <p:cNvSpPr/>
          <p:nvPr/>
        </p:nvSpPr>
        <p:spPr>
          <a:xfrm>
            <a:off x="4669871" y="1173082"/>
            <a:ext cx="2852257" cy="713064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보스의 공격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1735645" y="3243419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피격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80" name="Google Shape;80;p7"/>
          <p:cNvSpPr/>
          <p:nvPr/>
        </p:nvSpPr>
        <p:spPr>
          <a:xfrm>
            <a:off x="3024929" y="3243420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경직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4314211" y="3243419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반격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82" name="Google Shape;82;p7"/>
          <p:cNvCxnSpPr>
            <a:stCxn id="83" idx="2"/>
            <a:endCxn id="79" idx="0"/>
          </p:cNvCxnSpPr>
          <p:nvPr/>
        </p:nvCxnSpPr>
        <p:spPr>
          <a:xfrm flipH="1">
            <a:off x="2305282" y="2709641"/>
            <a:ext cx="1289400" cy="53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" name="Google Shape;84;p7"/>
          <p:cNvCxnSpPr>
            <a:stCxn id="83" idx="2"/>
            <a:endCxn id="80" idx="0"/>
          </p:cNvCxnSpPr>
          <p:nvPr/>
        </p:nvCxnSpPr>
        <p:spPr>
          <a:xfrm>
            <a:off x="3594682" y="2709641"/>
            <a:ext cx="0" cy="53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85;p7"/>
          <p:cNvCxnSpPr>
            <a:stCxn id="83" idx="2"/>
            <a:endCxn id="81" idx="0"/>
          </p:cNvCxnSpPr>
          <p:nvPr/>
        </p:nvCxnSpPr>
        <p:spPr>
          <a:xfrm>
            <a:off x="3594682" y="2709641"/>
            <a:ext cx="1289400" cy="533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3" name="Google Shape;83;p7"/>
          <p:cNvSpPr/>
          <p:nvPr/>
        </p:nvSpPr>
        <p:spPr>
          <a:xfrm>
            <a:off x="2519492" y="2273414"/>
            <a:ext cx="2150379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방어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86" name="Google Shape;86;p7"/>
          <p:cNvCxnSpPr>
            <a:stCxn id="78" idx="2"/>
            <a:endCxn id="83" idx="0"/>
          </p:cNvCxnSpPr>
          <p:nvPr/>
        </p:nvCxnSpPr>
        <p:spPr>
          <a:xfrm flipH="1">
            <a:off x="3594600" y="1886146"/>
            <a:ext cx="2501400" cy="38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7" name="Google Shape;87;p7"/>
          <p:cNvSpPr/>
          <p:nvPr/>
        </p:nvSpPr>
        <p:spPr>
          <a:xfrm>
            <a:off x="7522128" y="2273414"/>
            <a:ext cx="2150379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회피상태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88" name="Google Shape;88;p7"/>
          <p:cNvCxnSpPr>
            <a:stCxn id="78" idx="2"/>
            <a:endCxn id="87" idx="0"/>
          </p:cNvCxnSpPr>
          <p:nvPr/>
        </p:nvCxnSpPr>
        <p:spPr>
          <a:xfrm>
            <a:off x="6095999" y="1886146"/>
            <a:ext cx="2501400" cy="38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" name="Google Shape;89;p7"/>
          <p:cNvSpPr/>
          <p:nvPr/>
        </p:nvSpPr>
        <p:spPr>
          <a:xfrm>
            <a:off x="7382921" y="3239037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피격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8672205" y="3239038"/>
            <a:ext cx="1139507" cy="43622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이동 상태</a:t>
            </a:r>
            <a:endParaRPr sz="18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91" name="Google Shape;91;p7"/>
          <p:cNvCxnSpPr>
            <a:stCxn id="87" idx="2"/>
            <a:endCxn id="89" idx="0"/>
          </p:cNvCxnSpPr>
          <p:nvPr/>
        </p:nvCxnSpPr>
        <p:spPr>
          <a:xfrm flipH="1">
            <a:off x="7952618" y="2709641"/>
            <a:ext cx="644700" cy="52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2" name="Google Shape;92;p7"/>
          <p:cNvCxnSpPr>
            <a:stCxn id="87" idx="2"/>
            <a:endCxn id="90" idx="0"/>
          </p:cNvCxnSpPr>
          <p:nvPr/>
        </p:nvCxnSpPr>
        <p:spPr>
          <a:xfrm>
            <a:off x="8597318" y="2709641"/>
            <a:ext cx="644700" cy="529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전투 상태 - 공격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8" name="Google Shape;98;p8"/>
          <p:cNvSpPr txBox="1">
            <a:spLocks noGrp="1"/>
          </p:cNvSpPr>
          <p:nvPr>
            <p:ph type="body" idx="1"/>
          </p:nvPr>
        </p:nvSpPr>
        <p:spPr>
          <a:xfrm>
            <a:off x="335035" y="4982582"/>
            <a:ext cx="11521929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공격 상태는 보스의 기절치가 전부 차오를 시 진행됩니다.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캐릭터는 기절을 한 보스에게 다가가 공격을 할 수 있습니다.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제한 시간이 끝나거나, 일정치 이상의 공격을 가하면 보스는 기절 상태에서 회복하여 공격 상태가 됩니다.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99" name="Google Shape;99;p8"/>
          <p:cNvGrpSpPr/>
          <p:nvPr/>
        </p:nvGrpSpPr>
        <p:grpSpPr>
          <a:xfrm>
            <a:off x="1208014" y="2216130"/>
            <a:ext cx="9775971" cy="504718"/>
            <a:chOff x="668324" y="2056739"/>
            <a:chExt cx="9775971" cy="504718"/>
          </a:xfrm>
        </p:grpSpPr>
        <p:sp>
          <p:nvSpPr>
            <p:cNvPr id="100" name="Google Shape;100;p8"/>
            <p:cNvSpPr/>
            <p:nvPr/>
          </p:nvSpPr>
          <p:spPr>
            <a:xfrm>
              <a:off x="668324" y="2056739"/>
              <a:ext cx="1831596" cy="504718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rPr>
                <a:t>공격 상태</a:t>
              </a:r>
              <a:endParaRPr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5645791" y="2090984"/>
              <a:ext cx="2150379" cy="43622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rPr>
                <a:t>보스를 향한 공격</a:t>
              </a:r>
              <a:endParaRPr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2997666" y="2090984"/>
              <a:ext cx="2150379" cy="43622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rPr>
                <a:t>보스의 기절</a:t>
              </a:r>
              <a:endParaRPr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cxnSp>
          <p:nvCxnSpPr>
            <p:cNvPr id="103" name="Google Shape;103;p8"/>
            <p:cNvCxnSpPr>
              <a:stCxn id="100" idx="3"/>
              <a:endCxn id="102" idx="1"/>
            </p:cNvCxnSpPr>
            <p:nvPr/>
          </p:nvCxnSpPr>
          <p:spPr>
            <a:xfrm>
              <a:off x="2499920" y="2309098"/>
              <a:ext cx="497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4" name="Google Shape;104;p8"/>
            <p:cNvCxnSpPr/>
            <p:nvPr/>
          </p:nvCxnSpPr>
          <p:spPr>
            <a:xfrm>
              <a:off x="5148045" y="2287454"/>
              <a:ext cx="49774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5" name="Google Shape;105;p8"/>
            <p:cNvSpPr/>
            <p:nvPr/>
          </p:nvSpPr>
          <p:spPr>
            <a:xfrm>
              <a:off x="8293916" y="2090984"/>
              <a:ext cx="2150379" cy="43622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0" i="0" u="none" strike="noStrike" cap="none">
                  <a:solidFill>
                    <a:schemeClr val="dk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  <a:sym typeface="Arial"/>
                </a:rPr>
                <a:t>보스의 기절 상태회복</a:t>
              </a:r>
              <a:endParaRPr sz="18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endParaRPr>
            </a:p>
          </p:txBody>
        </p:sp>
        <p:cxnSp>
          <p:nvCxnSpPr>
            <p:cNvPr id="106" name="Google Shape;106;p8"/>
            <p:cNvCxnSpPr/>
            <p:nvPr/>
          </p:nvCxnSpPr>
          <p:spPr>
            <a:xfrm>
              <a:off x="7796170" y="2287454"/>
              <a:ext cx="497746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/>
          <p:nvPr/>
        </p:nvSpPr>
        <p:spPr>
          <a:xfrm>
            <a:off x="758228" y="4723791"/>
            <a:ext cx="1853967" cy="20924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캐릭터 공격 상태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3328153" y="2110484"/>
            <a:ext cx="956516" cy="34865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5B9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루프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13" name="Google Shape;113;p9"/>
          <p:cNvSpPr txBox="1"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전투 시퀀스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4" name="Google Shape;114;p9"/>
          <p:cNvSpPr/>
          <p:nvPr/>
        </p:nvSpPr>
        <p:spPr>
          <a:xfrm>
            <a:off x="5791080" y="1562377"/>
            <a:ext cx="1154294" cy="3375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전투 시스템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15" name="Google Shape;115;p9"/>
          <p:cNvCxnSpPr>
            <a:stCxn id="114" idx="2"/>
          </p:cNvCxnSpPr>
          <p:nvPr/>
        </p:nvCxnSpPr>
        <p:spPr>
          <a:xfrm>
            <a:off x="6368227" y="1899897"/>
            <a:ext cx="20400" cy="447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9"/>
          <p:cNvSpPr/>
          <p:nvPr/>
        </p:nvSpPr>
        <p:spPr>
          <a:xfrm>
            <a:off x="7705171" y="1564336"/>
            <a:ext cx="1154294" cy="3375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 시스템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17" name="Google Shape;117;p9"/>
          <p:cNvCxnSpPr>
            <a:stCxn id="116" idx="2"/>
          </p:cNvCxnSpPr>
          <p:nvPr/>
        </p:nvCxnSpPr>
        <p:spPr>
          <a:xfrm>
            <a:off x="8282318" y="1901856"/>
            <a:ext cx="20400" cy="447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8" name="Google Shape;118;p9"/>
          <p:cNvSpPr/>
          <p:nvPr/>
        </p:nvSpPr>
        <p:spPr>
          <a:xfrm>
            <a:off x="9618039" y="1562377"/>
            <a:ext cx="1154294" cy="3375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19" name="Google Shape;119;p9"/>
          <p:cNvCxnSpPr>
            <a:stCxn id="118" idx="2"/>
          </p:cNvCxnSpPr>
          <p:nvPr/>
        </p:nvCxnSpPr>
        <p:spPr>
          <a:xfrm>
            <a:off x="10195186" y="1899897"/>
            <a:ext cx="20400" cy="447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9"/>
          <p:cNvSpPr/>
          <p:nvPr/>
        </p:nvSpPr>
        <p:spPr>
          <a:xfrm>
            <a:off x="5835531" y="2565016"/>
            <a:ext cx="1046876" cy="48507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방어 &amp; 회피 상태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21" name="Google Shape;121;p9"/>
          <p:cNvCxnSpPr/>
          <p:nvPr/>
        </p:nvCxnSpPr>
        <p:spPr>
          <a:xfrm rot="10800000">
            <a:off x="6882407" y="2579643"/>
            <a:ext cx="128667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2" name="Google Shape;122;p9"/>
          <p:cNvSpPr/>
          <p:nvPr/>
        </p:nvSpPr>
        <p:spPr>
          <a:xfrm>
            <a:off x="3876989" y="1562377"/>
            <a:ext cx="1154294" cy="3375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플레이어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23" name="Google Shape;123;p9"/>
          <p:cNvCxnSpPr>
            <a:stCxn id="122" idx="2"/>
          </p:cNvCxnSpPr>
          <p:nvPr/>
        </p:nvCxnSpPr>
        <p:spPr>
          <a:xfrm>
            <a:off x="4454136" y="1899897"/>
            <a:ext cx="20400" cy="4477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4" name="Google Shape;124;p9"/>
          <p:cNvCxnSpPr/>
          <p:nvPr/>
        </p:nvCxnSpPr>
        <p:spPr>
          <a:xfrm>
            <a:off x="4850489" y="3568420"/>
            <a:ext cx="3431829" cy="260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5" name="Google Shape;125;p9"/>
          <p:cNvSpPr txBox="1"/>
          <p:nvPr/>
        </p:nvSpPr>
        <p:spPr>
          <a:xfrm>
            <a:off x="4719667" y="3077474"/>
            <a:ext cx="17924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실패 시 체력 감소</a:t>
            </a:r>
            <a:endParaRPr sz="1400" b="0" i="0" u="none" strike="noStrike" cap="none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6369064" y="3606673"/>
            <a:ext cx="191041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성공 시 기절치 증가</a:t>
            </a:r>
            <a:endParaRPr sz="1400" b="0" i="0" u="none" strike="noStrike" cap="none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3321504" y="2111099"/>
            <a:ext cx="5725146" cy="1815530"/>
          </a:xfrm>
          <a:prstGeom prst="rect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7829429" y="4055322"/>
            <a:ext cx="907148" cy="4767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보스의 기절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29" name="Google Shape;129;p9"/>
          <p:cNvCxnSpPr>
            <a:stCxn id="130" idx="2"/>
          </p:cNvCxnSpPr>
          <p:nvPr/>
        </p:nvCxnSpPr>
        <p:spPr>
          <a:xfrm rot="10800000" flipH="1">
            <a:off x="6358784" y="4884526"/>
            <a:ext cx="3171300" cy="1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1;p9"/>
          <p:cNvSpPr txBox="1"/>
          <p:nvPr/>
        </p:nvSpPr>
        <p:spPr>
          <a:xfrm>
            <a:off x="6421432" y="5030919"/>
            <a:ext cx="17924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보스의 체력 감소</a:t>
            </a:r>
            <a:endParaRPr sz="1400" b="0" i="0" u="none" strike="noStrike" cap="none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32" name="Google Shape;132;p9"/>
          <p:cNvCxnSpPr/>
          <p:nvPr/>
        </p:nvCxnSpPr>
        <p:spPr>
          <a:xfrm rot="10800000">
            <a:off x="6807110" y="4531727"/>
            <a:ext cx="1022319" cy="29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0" name="Google Shape;130;p9"/>
          <p:cNvSpPr/>
          <p:nvPr/>
        </p:nvSpPr>
        <p:spPr>
          <a:xfrm>
            <a:off x="5898739" y="4531727"/>
            <a:ext cx="920090" cy="3704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공격 상태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33" name="Google Shape;133;p9"/>
          <p:cNvSpPr/>
          <p:nvPr/>
        </p:nvSpPr>
        <p:spPr>
          <a:xfrm>
            <a:off x="7815870" y="2209144"/>
            <a:ext cx="984744" cy="37049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보스의 공격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34" name="Google Shape;134;p9"/>
          <p:cNvSpPr/>
          <p:nvPr/>
        </p:nvSpPr>
        <p:spPr>
          <a:xfrm>
            <a:off x="9550827" y="4884426"/>
            <a:ext cx="1295580" cy="72980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 체력 확인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35" name="Google Shape;135;p9"/>
          <p:cNvSpPr/>
          <p:nvPr/>
        </p:nvSpPr>
        <p:spPr>
          <a:xfrm>
            <a:off x="3987609" y="3380853"/>
            <a:ext cx="864148" cy="4767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캐릭터 체력 확인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36" name="Google Shape;136;p9"/>
          <p:cNvCxnSpPr/>
          <p:nvPr/>
        </p:nvCxnSpPr>
        <p:spPr>
          <a:xfrm>
            <a:off x="10846407" y="2350744"/>
            <a:ext cx="0" cy="259513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7" name="Google Shape;137;p9"/>
          <p:cNvSpPr txBox="1"/>
          <p:nvPr/>
        </p:nvSpPr>
        <p:spPr>
          <a:xfrm>
            <a:off x="10809626" y="3985896"/>
            <a:ext cx="11790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 체력 &gt; 0</a:t>
            </a:r>
            <a:endParaRPr sz="1400" b="0" i="0" u="none" strike="noStrike" cap="none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38" name="Google Shape;138;p9"/>
          <p:cNvCxnSpPr/>
          <p:nvPr/>
        </p:nvCxnSpPr>
        <p:spPr>
          <a:xfrm flipH="1">
            <a:off x="4872624" y="5614469"/>
            <a:ext cx="4657337" cy="253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9" name="Google Shape;139;p9"/>
          <p:cNvSpPr/>
          <p:nvPr/>
        </p:nvSpPr>
        <p:spPr>
          <a:xfrm>
            <a:off x="3987609" y="5567021"/>
            <a:ext cx="864148" cy="47670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전투 종료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40" name="Google Shape;140;p9"/>
          <p:cNvSpPr txBox="1"/>
          <p:nvPr/>
        </p:nvSpPr>
        <p:spPr>
          <a:xfrm>
            <a:off x="6705059" y="5651483"/>
            <a:ext cx="117904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 체력 &lt; 0</a:t>
            </a:r>
            <a:endParaRPr sz="1400" b="0" i="0" u="none" strike="noStrike" cap="none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41" name="Google Shape;141;p9"/>
          <p:cNvSpPr txBox="1"/>
          <p:nvPr/>
        </p:nvSpPr>
        <p:spPr>
          <a:xfrm>
            <a:off x="3114623" y="4511042"/>
            <a:ext cx="141421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캐릭터 체력 &lt; 0</a:t>
            </a:r>
            <a:endParaRPr sz="1400" b="0" i="0" u="none" strike="noStrike" cap="none">
              <a:solidFill>
                <a:srgbClr val="00000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753852" y="2452095"/>
            <a:ext cx="1853967" cy="20924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 패턴 시작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43" name="Google Shape;143;p9"/>
          <p:cNvCxnSpPr>
            <a:stCxn id="142" idx="2"/>
          </p:cNvCxnSpPr>
          <p:nvPr/>
        </p:nvCxnSpPr>
        <p:spPr>
          <a:xfrm flipH="1">
            <a:off x="1679636" y="2661338"/>
            <a:ext cx="1200" cy="30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4" name="Google Shape;144;p9"/>
          <p:cNvSpPr/>
          <p:nvPr/>
        </p:nvSpPr>
        <p:spPr>
          <a:xfrm>
            <a:off x="641046" y="2983564"/>
            <a:ext cx="2096839" cy="20924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플레이어의 방어 &amp; 회피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45" name="Google Shape;145;p9"/>
          <p:cNvCxnSpPr/>
          <p:nvPr/>
        </p:nvCxnSpPr>
        <p:spPr>
          <a:xfrm flipH="1">
            <a:off x="1685212" y="3203734"/>
            <a:ext cx="1086" cy="30337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6" name="Google Shape;146;p9"/>
          <p:cNvSpPr/>
          <p:nvPr/>
        </p:nvSpPr>
        <p:spPr>
          <a:xfrm>
            <a:off x="758228" y="3507113"/>
            <a:ext cx="1853967" cy="44280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캐릭터 체력 확인 &amp;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 기절치 증가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47" name="Google Shape;147;p9"/>
          <p:cNvCxnSpPr>
            <a:stCxn id="146" idx="2"/>
            <a:endCxn id="148" idx="0"/>
          </p:cNvCxnSpPr>
          <p:nvPr/>
        </p:nvCxnSpPr>
        <p:spPr>
          <a:xfrm>
            <a:off x="1685212" y="3949916"/>
            <a:ext cx="0" cy="24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p9"/>
          <p:cNvSpPr/>
          <p:nvPr/>
        </p:nvSpPr>
        <p:spPr>
          <a:xfrm>
            <a:off x="758228" y="4192322"/>
            <a:ext cx="1853967" cy="20924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보스의 기절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49" name="Google Shape;149;p9"/>
          <p:cNvCxnSpPr>
            <a:stCxn id="148" idx="2"/>
          </p:cNvCxnSpPr>
          <p:nvPr/>
        </p:nvCxnSpPr>
        <p:spPr>
          <a:xfrm flipH="1">
            <a:off x="1684012" y="4401565"/>
            <a:ext cx="1200" cy="30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0" name="Google Shape;150;p9"/>
          <p:cNvCxnSpPr>
            <a:stCxn id="111" idx="2"/>
          </p:cNvCxnSpPr>
          <p:nvPr/>
        </p:nvCxnSpPr>
        <p:spPr>
          <a:xfrm flipH="1">
            <a:off x="1684012" y="4933034"/>
            <a:ext cx="1200" cy="30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1" name="Google Shape;151;p9"/>
          <p:cNvSpPr/>
          <p:nvPr/>
        </p:nvSpPr>
        <p:spPr>
          <a:xfrm>
            <a:off x="757569" y="5242593"/>
            <a:ext cx="1853967" cy="20924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보스의 체력 확인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52" name="Google Shape;152;p9"/>
          <p:cNvCxnSpPr>
            <a:stCxn id="151" idx="2"/>
          </p:cNvCxnSpPr>
          <p:nvPr/>
        </p:nvCxnSpPr>
        <p:spPr>
          <a:xfrm flipH="1">
            <a:off x="1683353" y="5451836"/>
            <a:ext cx="1200" cy="30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53;p9"/>
          <p:cNvSpPr/>
          <p:nvPr/>
        </p:nvSpPr>
        <p:spPr>
          <a:xfrm>
            <a:off x="756483" y="5772746"/>
            <a:ext cx="1853967" cy="442803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체력이 0 이하일 시 전투 종료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54" name="Google Shape;154;p9"/>
          <p:cNvCxnSpPr>
            <a:endCxn id="153" idx="1"/>
          </p:cNvCxnSpPr>
          <p:nvPr/>
        </p:nvCxnSpPr>
        <p:spPr>
          <a:xfrm>
            <a:off x="490083" y="5986048"/>
            <a:ext cx="266400" cy="8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5" name="Google Shape;155;p9"/>
          <p:cNvCxnSpPr/>
          <p:nvPr/>
        </p:nvCxnSpPr>
        <p:spPr>
          <a:xfrm rot="10800000" flipH="1">
            <a:off x="490018" y="3088185"/>
            <a:ext cx="21208" cy="289798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9"/>
          <p:cNvCxnSpPr>
            <a:endCxn id="144" idx="1"/>
          </p:cNvCxnSpPr>
          <p:nvPr/>
        </p:nvCxnSpPr>
        <p:spPr>
          <a:xfrm>
            <a:off x="505446" y="3088186"/>
            <a:ext cx="135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7" name="Google Shape;157;p9"/>
          <p:cNvSpPr/>
          <p:nvPr/>
        </p:nvSpPr>
        <p:spPr>
          <a:xfrm>
            <a:off x="934215" y="1779036"/>
            <a:ext cx="1482562" cy="485574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dk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sym typeface="Arial"/>
              </a:rPr>
              <a:t>전투 시작</a:t>
            </a:r>
            <a:endParaRPr sz="1400" b="0" i="0" u="none" strike="noStrike" cap="none">
              <a:solidFill>
                <a:schemeClr val="dk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  <a:sym typeface="Arial"/>
            </a:endParaRPr>
          </a:p>
        </p:txBody>
      </p:sp>
      <p:cxnSp>
        <p:nvCxnSpPr>
          <p:cNvPr id="158" name="Google Shape;158;p9"/>
          <p:cNvCxnSpPr>
            <a:stCxn id="157" idx="2"/>
          </p:cNvCxnSpPr>
          <p:nvPr/>
        </p:nvCxnSpPr>
        <p:spPr>
          <a:xfrm flipH="1">
            <a:off x="1674296" y="2264610"/>
            <a:ext cx="1200" cy="16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" name="Google Shape;132;p9"/>
          <p:cNvCxnSpPr/>
          <p:nvPr/>
        </p:nvCxnSpPr>
        <p:spPr>
          <a:xfrm flipH="1">
            <a:off x="8841798" y="2314369"/>
            <a:ext cx="2038890" cy="3289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52338" y="4604875"/>
            <a:ext cx="11159545" cy="1938952"/>
          </a:xfrm>
        </p:spPr>
        <p:txBody>
          <a:bodyPr/>
          <a:lstStyle/>
          <a:p>
            <a:r>
              <a:rPr lang="ko-KR" altLang="en-US" smtClean="0"/>
              <a:t>캐릭터의 스텟은 장비</a:t>
            </a:r>
            <a:r>
              <a:rPr lang="en-US" altLang="ko-KR" smtClean="0"/>
              <a:t>, </a:t>
            </a:r>
            <a:r>
              <a:rPr lang="ko-KR" altLang="en-US" smtClean="0"/>
              <a:t>캐릭터의 레벨</a:t>
            </a:r>
            <a:r>
              <a:rPr lang="en-US" altLang="ko-KR" smtClean="0"/>
              <a:t>, </a:t>
            </a:r>
            <a:r>
              <a:rPr lang="ko-KR" altLang="en-US" smtClean="0"/>
              <a:t>소모품에 의해 정해집니다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예를 들어 공격력의 경우 장비 테이블의 공격력과 세트 효과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캐릭터에 레벨에 해당하는 공격력</a:t>
            </a:r>
            <a:r>
              <a:rPr lang="en-US" altLang="ko-KR" smtClean="0"/>
              <a:t>,</a:t>
            </a:r>
          </a:p>
          <a:p>
            <a:r>
              <a:rPr lang="ko-KR" altLang="en-US" smtClean="0"/>
              <a:t>사용한 소모품의 효과로 공격력이 정해집니다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ko-KR" altLang="en-US" smtClean="0"/>
              <a:t>각각의 스텟을 추가로 얻는 방법은 아이템의 강화</a:t>
            </a:r>
            <a:r>
              <a:rPr lang="en-US" altLang="ko-KR" smtClean="0"/>
              <a:t>, </a:t>
            </a:r>
            <a:r>
              <a:rPr lang="ko-KR" altLang="en-US" smtClean="0"/>
              <a:t>캐릭터의 레벨업</a:t>
            </a:r>
            <a:r>
              <a:rPr lang="en-US" altLang="ko-KR" smtClean="0"/>
              <a:t>, </a:t>
            </a:r>
            <a:r>
              <a:rPr lang="ko-KR" altLang="en-US" smtClean="0"/>
              <a:t>아이템 제작이 스텟을 얻는 수단 입니다</a:t>
            </a:r>
            <a:r>
              <a:rPr lang="en-US" altLang="ko-KR" smtClean="0"/>
              <a:t>.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82624"/>
              </p:ext>
            </p:extLst>
          </p:nvPr>
        </p:nvGraphicFramePr>
        <p:xfrm>
          <a:off x="1332411" y="1419495"/>
          <a:ext cx="4022077" cy="853440"/>
        </p:xfrm>
        <a:graphic>
          <a:graphicData uri="http://schemas.openxmlformats.org/drawingml/2006/table">
            <a:tbl>
              <a:tblPr firstRow="1" bandCol="1">
                <a:tableStyleId>{5C22544A-7EE6-4342-B048-85BDC9FD1C3A}</a:tableStyleId>
              </a:tblPr>
              <a:tblGrid>
                <a:gridCol w="1340695">
                  <a:extLst>
                    <a:ext uri="{9D8B030D-6E8A-4147-A177-3AD203B41FA5}">
                      <a16:colId xmlns:a16="http://schemas.microsoft.com/office/drawing/2014/main" val="731009799"/>
                    </a:ext>
                  </a:extLst>
                </a:gridCol>
                <a:gridCol w="1547111">
                  <a:extLst>
                    <a:ext uri="{9D8B030D-6E8A-4147-A177-3AD203B41FA5}">
                      <a16:colId xmlns:a16="http://schemas.microsoft.com/office/drawing/2014/main" val="3957173117"/>
                    </a:ext>
                  </a:extLst>
                </a:gridCol>
                <a:gridCol w="1134271">
                  <a:extLst>
                    <a:ext uri="{9D8B030D-6E8A-4147-A177-3AD203B41FA5}">
                      <a16:colId xmlns:a16="http://schemas.microsoft.com/office/drawing/2014/main" val="546972568"/>
                    </a:ext>
                  </a:extLst>
                </a:gridCol>
              </a:tblGrid>
              <a:tr h="4633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장비 테이블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564469"/>
                  </a:ext>
                </a:extLst>
              </a:tr>
              <a:tr h="463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효과 아이디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EFF_ID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771745"/>
                  </a:ext>
                </a:extLst>
              </a:tr>
              <a:tr h="4633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공격력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ATT_EFF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883001"/>
                  </a:ext>
                </a:extLst>
              </a:tr>
              <a:tr h="2647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세트 아이템효과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SET_ITEM_EFF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smtClean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8382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2486"/>
              </p:ext>
            </p:extLst>
          </p:nvPr>
        </p:nvGraphicFramePr>
        <p:xfrm>
          <a:off x="1332412" y="2608310"/>
          <a:ext cx="402207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692">
                  <a:extLst>
                    <a:ext uri="{9D8B030D-6E8A-4147-A177-3AD203B41FA5}">
                      <a16:colId xmlns:a16="http://schemas.microsoft.com/office/drawing/2014/main" val="4050040564"/>
                    </a:ext>
                  </a:extLst>
                </a:gridCol>
                <a:gridCol w="1340692">
                  <a:extLst>
                    <a:ext uri="{9D8B030D-6E8A-4147-A177-3AD203B41FA5}">
                      <a16:colId xmlns:a16="http://schemas.microsoft.com/office/drawing/2014/main" val="671942851"/>
                    </a:ext>
                  </a:extLst>
                </a:gridCol>
                <a:gridCol w="1340692">
                  <a:extLst>
                    <a:ext uri="{9D8B030D-6E8A-4147-A177-3AD203B41FA5}">
                      <a16:colId xmlns:a16="http://schemas.microsoft.com/office/drawing/2014/main" val="3983711919"/>
                    </a:ext>
                  </a:extLst>
                </a:gridCol>
              </a:tblGrid>
              <a:tr h="18965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smtClean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캐릭터 테이블</a:t>
                      </a:r>
                      <a:endParaRPr lang="ko-KR" altLang="en-US" sz="1400" b="1" i="0" u="none" strike="noStrike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Malgun Gothic" panose="020B0503020000020004" pitchFamily="50" charset="-127"/>
                        <a:ea typeface="Malgun Gothic" panose="020B050302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717722"/>
                  </a:ext>
                </a:extLst>
              </a:tr>
              <a:tr h="1896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캐릭터 </a:t>
                      </a:r>
                      <a:r>
                        <a:rPr lang="ko-KR" altLang="en-US" sz="1400" b="1" i="0" u="none" strike="noStrike" smtClean="0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래벨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CHAR_LV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310783"/>
                  </a:ext>
                </a:extLst>
              </a:tr>
              <a:tr h="1896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공격력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ATT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972301"/>
                  </a:ext>
                </a:extLst>
              </a:tr>
            </a:tbl>
          </a:graphicData>
        </a:graphic>
      </p:graphicFrame>
      <p:sp>
        <p:nvSpPr>
          <p:cNvPr id="6" name="덧셈 기호 5"/>
          <p:cNvSpPr/>
          <p:nvPr/>
        </p:nvSpPr>
        <p:spPr>
          <a:xfrm>
            <a:off x="5503154" y="2145056"/>
            <a:ext cx="632396" cy="595584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30540"/>
              </p:ext>
            </p:extLst>
          </p:nvPr>
        </p:nvGraphicFramePr>
        <p:xfrm>
          <a:off x="6496006" y="2016128"/>
          <a:ext cx="4022079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693">
                  <a:extLst>
                    <a:ext uri="{9D8B030D-6E8A-4147-A177-3AD203B41FA5}">
                      <a16:colId xmlns:a16="http://schemas.microsoft.com/office/drawing/2014/main" val="4293654223"/>
                    </a:ext>
                  </a:extLst>
                </a:gridCol>
                <a:gridCol w="1340693">
                  <a:extLst>
                    <a:ext uri="{9D8B030D-6E8A-4147-A177-3AD203B41FA5}">
                      <a16:colId xmlns:a16="http://schemas.microsoft.com/office/drawing/2014/main" val="223130657"/>
                    </a:ext>
                  </a:extLst>
                </a:gridCol>
                <a:gridCol w="1340693">
                  <a:extLst>
                    <a:ext uri="{9D8B030D-6E8A-4147-A177-3AD203B41FA5}">
                      <a16:colId xmlns:a16="http://schemas.microsoft.com/office/drawing/2014/main" val="79824019"/>
                    </a:ext>
                  </a:extLst>
                </a:gridCol>
              </a:tblGrid>
              <a:tr h="189651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smtClean="0">
                          <a:solidFill>
                            <a:schemeClr val="bg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소모품 테이블</a:t>
                      </a:r>
                      <a:endParaRPr lang="en-US" altLang="ko-KR" sz="1400" b="1" i="0" u="none" strike="noStrike" smtClean="0">
                        <a:solidFill>
                          <a:schemeClr val="bg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175947"/>
                  </a:ext>
                </a:extLst>
              </a:tr>
              <a:tr h="1896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아이디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ID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499924"/>
                  </a:ext>
                </a:extLst>
              </a:tr>
              <a:tr h="1896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아이템 이름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ITEM_NAME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STRING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2261198"/>
                  </a:ext>
                </a:extLst>
              </a:tr>
              <a:tr h="18965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아이템 타입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ITEM_TYPE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268823"/>
                  </a:ext>
                </a:extLst>
              </a:tr>
            </a:tbl>
          </a:graphicData>
        </a:graphic>
      </p:graphicFrame>
      <p:sp>
        <p:nvSpPr>
          <p:cNvPr id="8" name="Google Shape;163;p10"/>
          <p:cNvSpPr txBox="1">
            <a:spLocks noGrp="1"/>
          </p:cNvSpPr>
          <p:nvPr>
            <p:ph type="title"/>
          </p:nvPr>
        </p:nvSpPr>
        <p:spPr>
          <a:xfrm>
            <a:off x="457500" y="265113"/>
            <a:ext cx="11391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캐릭터 스텟 테이블</a:t>
            </a:r>
            <a:endParaRPr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12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3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mtClean="0"/>
              <a:t>보스</a:t>
            </a:r>
            <a:r>
              <a:rPr lang="ko-KR" altLang="en-US" smtClean="0"/>
              <a:t> 스텟 테이블</a:t>
            </a:r>
            <a:endParaRPr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202290"/>
              </p:ext>
            </p:extLst>
          </p:nvPr>
        </p:nvGraphicFramePr>
        <p:xfrm>
          <a:off x="1946967" y="1105292"/>
          <a:ext cx="8298065" cy="413601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14938">
                  <a:extLst>
                    <a:ext uri="{9D8B030D-6E8A-4147-A177-3AD203B41FA5}">
                      <a16:colId xmlns:a16="http://schemas.microsoft.com/office/drawing/2014/main" val="2006236565"/>
                    </a:ext>
                  </a:extLst>
                </a:gridCol>
                <a:gridCol w="1264411">
                  <a:extLst>
                    <a:ext uri="{9D8B030D-6E8A-4147-A177-3AD203B41FA5}">
                      <a16:colId xmlns:a16="http://schemas.microsoft.com/office/drawing/2014/main" val="3681810514"/>
                    </a:ext>
                  </a:extLst>
                </a:gridCol>
                <a:gridCol w="861565">
                  <a:extLst>
                    <a:ext uri="{9D8B030D-6E8A-4147-A177-3AD203B41FA5}">
                      <a16:colId xmlns:a16="http://schemas.microsoft.com/office/drawing/2014/main" val="2579939320"/>
                    </a:ext>
                  </a:extLst>
                </a:gridCol>
                <a:gridCol w="4257151">
                  <a:extLst>
                    <a:ext uri="{9D8B030D-6E8A-4147-A177-3AD203B41FA5}">
                      <a16:colId xmlns:a16="http://schemas.microsoft.com/office/drawing/2014/main" val="3211111784"/>
                    </a:ext>
                  </a:extLst>
                </a:gridCol>
              </a:tblGrid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변수명</a:t>
                      </a:r>
                      <a:r>
                        <a:rPr lang="en-US" altLang="ko-KR" sz="1400" u="none" strike="noStrike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400" u="none" strike="noStrike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영어</a:t>
                      </a:r>
                      <a:r>
                        <a:rPr lang="en-US" altLang="ko-KR" sz="1400" u="none" strike="noStrike" smtClean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변수명</a:t>
                      </a:r>
                      <a:r>
                        <a:rPr lang="en-US" altLang="ko-KR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한글</a:t>
                      </a:r>
                      <a:r>
                        <a:rPr lang="en-US" altLang="ko-KR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타입명</a:t>
                      </a:r>
                      <a:endParaRPr lang="ko-KR" altLang="en-US" sz="1400" b="0" i="0" u="none" strike="noStrike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FFFFFF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857118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BOSS_ID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 아이디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아이디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201280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BOSS_NAME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 이름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이름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365863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PHASE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페이즈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해당 보스의 페이즈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203011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MAIN_ATT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 공격력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기본 공격력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6901541"/>
                  </a:ext>
                </a:extLst>
              </a:tr>
              <a:tr h="513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LONG_ATT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롱 노드 공격력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롱 노드 공격력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27920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COMBO_ATT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연타 공격력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연타 공격력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347601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SPECIAL_ATT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특수 공격력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필살기 공격력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082782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기절치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기절치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447350"/>
                  </a:ext>
                </a:extLst>
              </a:tr>
              <a:tr h="513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STUN_RECOVERY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기절 회복 속도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보스가 기절에서 회복하는 속도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312677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방어력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방어력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719337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STUN_DEE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기절 방어력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기절치 방어력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707701"/>
                  </a:ext>
                </a:extLst>
              </a:tr>
              <a:tr h="282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HP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체력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INT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보스의 체력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38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30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796</Words>
  <Application>Microsoft Office PowerPoint</Application>
  <PresentationFormat>와이드스크린</PresentationFormat>
  <Paragraphs>228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Pretendard</vt:lpstr>
      <vt:lpstr>Malgun Gothic</vt:lpstr>
      <vt:lpstr>Arial</vt:lpstr>
      <vt:lpstr>Office 테마</vt:lpstr>
      <vt:lpstr>PowerPoint 프레젠테이션</vt:lpstr>
      <vt:lpstr>PowerPoint 프레젠테이션</vt:lpstr>
      <vt:lpstr>전투의 흐름</vt:lpstr>
      <vt:lpstr>전투 상태 - 방어</vt:lpstr>
      <vt:lpstr>전투 상태 - 회피</vt:lpstr>
      <vt:lpstr>전투 상태 - 공격</vt:lpstr>
      <vt:lpstr>전투 시퀀스</vt:lpstr>
      <vt:lpstr>캐릭터 스텟 테이블</vt:lpstr>
      <vt:lpstr>보스 스텟 테이블</vt:lpstr>
      <vt:lpstr>전투 UI 구성.1</vt:lpstr>
      <vt:lpstr>전투 UI 구성.2</vt:lpstr>
      <vt:lpstr>전투 UI 구성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KGA</dc:creator>
  <cp:lastModifiedBy>KGA</cp:lastModifiedBy>
  <cp:revision>72</cp:revision>
  <dcterms:created xsi:type="dcterms:W3CDTF">2025-08-13T06:17:39Z</dcterms:created>
  <dcterms:modified xsi:type="dcterms:W3CDTF">2025-09-10T11:25:59Z</dcterms:modified>
</cp:coreProperties>
</file>