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handoutMasterIdLst>
    <p:handoutMasterId r:id="rId9"/>
  </p:handoutMasterIdLst>
  <p:sldIdLst>
    <p:sldId id="256" r:id="rId5"/>
    <p:sldId id="257" r:id="rId6"/>
    <p:sldId id="258" r:id="rId7"/>
    <p:sldId id="260" r:id="rId8"/>
  </p:sldIdLst>
  <p:sldSz cx="9144000" cy="6858000" type="screen4x3"/>
  <p:notesSz cx="7315200" cy="9601200"/>
  <p:custDataLst>
    <p:tags r:id="rId1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46" autoAdjust="0"/>
    <p:restoredTop sz="94660"/>
  </p:normalViewPr>
  <p:slideViewPr>
    <p:cSldViewPr>
      <p:cViewPr varScale="1">
        <p:scale>
          <a:sx n="80" d="100"/>
          <a:sy n="80" d="100"/>
        </p:scale>
        <p:origin x="636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Historic 30-Year Mortgage Interest Rates and Points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Rate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1970</c:v>
                </c:pt>
                <c:pt idx="1">
                  <c:v>1975</c:v>
                </c:pt>
                <c:pt idx="2">
                  <c:v>1980</c:v>
                </c:pt>
                <c:pt idx="3">
                  <c:v>1985</c:v>
                </c:pt>
                <c:pt idx="4">
                  <c:v>1990</c:v>
                </c:pt>
                <c:pt idx="5">
                  <c:v>1995</c:v>
                </c:pt>
                <c:pt idx="6">
                  <c:v>2000</c:v>
                </c:pt>
                <c:pt idx="7">
                  <c:v>2005</c:v>
                </c:pt>
                <c:pt idx="8">
                  <c:v>2010</c:v>
                </c:pt>
                <c:pt idx="9">
                  <c:v>2015</c:v>
                </c:pt>
                <c:pt idx="10">
                  <c:v>2020</c:v>
                </c:pt>
              </c:numCache>
            </c:numRef>
          </c:cat>
          <c:val>
            <c:numRef>
              <c:f>Sheet1!$B$2:$B$12</c:f>
              <c:numCache>
                <c:formatCode>0.00%</c:formatCode>
                <c:ptCount val="11"/>
                <c:pt idx="0">
                  <c:v>9.1899999999999996E-2</c:v>
                </c:pt>
                <c:pt idx="1">
                  <c:v>0.112</c:v>
                </c:pt>
                <c:pt idx="2">
                  <c:v>0.13880000000000001</c:v>
                </c:pt>
                <c:pt idx="3">
                  <c:v>0.1032</c:v>
                </c:pt>
                <c:pt idx="4">
                  <c:v>8.3799999999999999E-2</c:v>
                </c:pt>
                <c:pt idx="5">
                  <c:v>7.4399999999999994E-2</c:v>
                </c:pt>
                <c:pt idx="6">
                  <c:v>5.8400000000000001E-2</c:v>
                </c:pt>
                <c:pt idx="7">
                  <c:v>5.04E-2</c:v>
                </c:pt>
                <c:pt idx="8">
                  <c:v>3.95E-2</c:v>
                </c:pt>
                <c:pt idx="9">
                  <c:v>3.6200000000000003E-2</c:v>
                </c:pt>
                <c:pt idx="10">
                  <c:v>4.3799999999999999E-2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C4-4AC3-A4E2-82BC4036D07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Points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1970</c:v>
                </c:pt>
                <c:pt idx="1">
                  <c:v>1975</c:v>
                </c:pt>
                <c:pt idx="2">
                  <c:v>1980</c:v>
                </c:pt>
                <c:pt idx="3">
                  <c:v>1985</c:v>
                </c:pt>
                <c:pt idx="4">
                  <c:v>1990</c:v>
                </c:pt>
                <c:pt idx="5">
                  <c:v>1995</c:v>
                </c:pt>
                <c:pt idx="6">
                  <c:v>2000</c:v>
                </c:pt>
                <c:pt idx="7">
                  <c:v>2005</c:v>
                </c:pt>
                <c:pt idx="8">
                  <c:v>2010</c:v>
                </c:pt>
                <c:pt idx="9">
                  <c:v>2015</c:v>
                </c:pt>
                <c:pt idx="10">
                  <c:v>2020</c:v>
                </c:pt>
              </c:numCache>
            </c:numRef>
          </c:cat>
          <c:val>
            <c:numRef>
              <c:f>Sheet1!$C$2:$C$12</c:f>
              <c:numCache>
                <c:formatCode>0.0%</c:formatCode>
                <c:ptCount val="11"/>
                <c:pt idx="0">
                  <c:v>1.2E-2</c:v>
                </c:pt>
                <c:pt idx="1">
                  <c:v>1.6E-2</c:v>
                </c:pt>
                <c:pt idx="2">
                  <c:v>2.5000000000000001E-2</c:v>
                </c:pt>
                <c:pt idx="3">
                  <c:v>2.1000000000000001E-2</c:v>
                </c:pt>
                <c:pt idx="4">
                  <c:v>1.7999999999999999E-2</c:v>
                </c:pt>
                <c:pt idx="5">
                  <c:v>0.01</c:v>
                </c:pt>
                <c:pt idx="6">
                  <c:v>7.0000000000000001E-3</c:v>
                </c:pt>
                <c:pt idx="7">
                  <c:v>7.0000000000000001E-3</c:v>
                </c:pt>
                <c:pt idx="8">
                  <c:v>8.0000000000000002E-3</c:v>
                </c:pt>
                <c:pt idx="9">
                  <c:v>6.0000000000000001E-3</c:v>
                </c:pt>
                <c:pt idx="10">
                  <c:v>1.4999999999999999E-2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C4-4AC3-A4E2-82BC4036D07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99628304"/>
        <c:axId val="499638288"/>
      </c:lineChart>
      <c:catAx>
        <c:axId val="49962830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638288"/>
        <c:crosses val="autoZero"/>
        <c:auto val="1"/>
        <c:lblAlgn val="ctr"/>
        <c:lblOffset val="100"/>
        <c:noMultiLvlLbl val="0"/>
      </c:catAx>
      <c:valAx>
        <c:axId val="49963828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628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CBD2551D-E5B2-4657-97BC-73EF3C9D8492}" type="datetimeFigureOut">
              <a:rPr lang="en-US"/>
              <a:pPr>
                <a:defRPr/>
              </a:pPr>
              <a:t>8/12/2022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7E1025E3-4D95-4074-B05D-14899B2BC9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549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/>
          <p:nvPr/>
        </p:nvSpPr>
        <p:spPr>
          <a:xfrm>
            <a:off x="0" y="4743450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8"/>
          <p:cNvSpPr/>
          <p:nvPr userDrawn="1"/>
        </p:nvSpPr>
        <p:spPr>
          <a:xfrm>
            <a:off x="0" y="4760915"/>
            <a:ext cx="9144000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/>
          <a:lstStyle>
            <a:lvl1pPr marL="0" indent="0" algn="l">
              <a:buNone/>
              <a:defRPr sz="32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2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882AAC-80D8-4AA4-A73D-6A1A0DF77066}" type="datetimeFigureOut">
              <a:rPr lang="en-US"/>
              <a:pPr>
                <a:defRPr/>
              </a:pPr>
              <a:t>8/12/2022</a:t>
            </a:fld>
            <a:endParaRPr 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218B2-8464-467A-8431-EA4096601B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/>
      </p:transition>
    </mc:Choice>
    <mc:Fallback>
      <p:transition spd="slow">
        <p:spli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A9ECC5-8EBD-4C98-B8C7-A90E7070CE27}" type="datetimeFigureOut">
              <a:rPr lang="en-US"/>
              <a:pPr>
                <a:defRPr/>
              </a:pPr>
              <a:t>8/12/2022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ED490-8344-42CB-8331-0C68DEF6F7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/>
      </p:transition>
    </mc:Choice>
    <mc:Fallback>
      <p:transition spd="slow">
        <p:spli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D9839-6913-482B-890A-4A49C0052182}" type="datetimeFigureOut">
              <a:rPr lang="en-US"/>
              <a:pPr>
                <a:defRPr/>
              </a:pPr>
              <a:t>8/12/2022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EAEFD7-D03D-48A8-8186-F333DAE7BA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/>
      </p:transition>
    </mc:Choice>
    <mc:Fallback>
      <p:transition spd="slow">
        <p:spli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9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8334374" cy="4724400"/>
          </a:xfrm>
        </p:spPr>
        <p:txBody>
          <a:bodyPr/>
          <a:lstStyle>
            <a:lvl1pPr marL="228600" indent="-457200">
              <a:buClr>
                <a:schemeClr val="accent1"/>
              </a:buClr>
              <a:buFont typeface="Wingdings" pitchFamily="2" charset="2"/>
              <a:buChar char="v"/>
              <a:tabLst>
                <a:tab pos="457200" algn="l"/>
              </a:tabLst>
              <a:defRPr/>
            </a:lvl1pPr>
            <a:lvl2pPr marL="914400" indent="-457200">
              <a:buClr>
                <a:schemeClr val="accent1"/>
              </a:buClr>
              <a:buFont typeface="Arial" pitchFamily="34" charset="0"/>
              <a:buChar char="•"/>
              <a:tabLst>
                <a:tab pos="457200" algn="l"/>
              </a:tabLst>
              <a:defRPr/>
            </a:lvl2pPr>
            <a:lvl3pPr marL="179388" indent="0">
              <a:buNone/>
              <a:defRPr/>
            </a:lvl3pPr>
            <a:lvl4pPr marL="914400" indent="-457200">
              <a:buClr>
                <a:schemeClr val="accent1"/>
              </a:buClr>
              <a:buFont typeface="Arial" pitchFamily="34" charset="0"/>
              <a:buChar char="•"/>
              <a:tabLst>
                <a:tab pos="457200" algn="l"/>
              </a:tabLst>
              <a:defRPr/>
            </a:lvl4pPr>
            <a:lvl5pPr marL="914400" indent="-457200">
              <a:buClr>
                <a:schemeClr val="accent1"/>
              </a:buClr>
              <a:buFont typeface="Arial" pitchFamily="34" charset="0"/>
              <a:buChar char="•"/>
              <a:tabLst>
                <a:tab pos="457200" algn="l"/>
              </a:tabLs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52426" y="76200"/>
            <a:ext cx="7680960" cy="762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28A30-E81B-4446-B0F0-0806DA5C1E1D}" type="datetimeFigureOut">
              <a:rPr lang="en-US"/>
              <a:pPr>
                <a:defRPr/>
              </a:pPr>
              <a:t>8/12/2022</a:t>
            </a:fld>
            <a:endParaRPr lang="en-US"/>
          </a:p>
        </p:txBody>
      </p:sp>
      <p:sp>
        <p:nvSpPr>
          <p:cNvPr id="7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F4775-9D98-4FC3-B76E-CEB76B7CF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/>
      </p:transition>
    </mc:Choice>
    <mc:Fallback>
      <p:transition spd="slow">
        <p:spli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17"/>
          <p:cNvCxnSpPr/>
          <p:nvPr/>
        </p:nvCxnSpPr>
        <p:spPr>
          <a:xfrm>
            <a:off x="-4762" y="1828800"/>
            <a:ext cx="9144001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/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B77AB-28EE-4C5B-A8DA-01728AA5D633}" type="datetimeFigureOut">
              <a:rPr lang="en-US"/>
              <a:pPr>
                <a:defRPr/>
              </a:pPr>
              <a:t>8/12/2022</a:t>
            </a:fld>
            <a:endParaRPr lang="en-US"/>
          </a:p>
        </p:txBody>
      </p:sp>
      <p:sp>
        <p:nvSpPr>
          <p:cNvPr id="8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5B8DD-558A-4C98-96A1-C88DF0D00D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/>
      </p:transition>
    </mc:Choice>
    <mc:Fallback>
      <p:transition spd="slow">
        <p:spli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CE71F-6701-4E5E-9284-33F6C4282CF9}" type="datetimeFigureOut">
              <a:rPr lang="en-US"/>
              <a:pPr>
                <a:defRPr/>
              </a:pPr>
              <a:t>8/12/2022</a:t>
            </a:fld>
            <a:endParaRPr lang="en-US"/>
          </a:p>
        </p:txBody>
      </p:sp>
      <p:sp>
        <p:nvSpPr>
          <p:cNvPr id="7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CEAB90-D882-40DD-8190-1A54B55910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/>
      </p:transition>
    </mc:Choice>
    <mc:Fallback>
      <p:transition spd="slow">
        <p:spli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2"/>
            <a:ext cx="3886200" cy="509587"/>
          </a:xfrm>
        </p:spPr>
        <p:txBody>
          <a:bodyPr/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2"/>
            <a:ext cx="3886200" cy="509587"/>
          </a:xfrm>
        </p:spPr>
        <p:txBody>
          <a:bodyPr/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4F693-BB75-49D5-8293-54856D7C6E2F}" type="datetimeFigureOut">
              <a:rPr lang="en-US"/>
              <a:pPr>
                <a:defRPr/>
              </a:pPr>
              <a:t>8/12/2022</a:t>
            </a:fld>
            <a:endParaRPr lang="en-US"/>
          </a:p>
        </p:txBody>
      </p:sp>
      <p:sp>
        <p:nvSpPr>
          <p:cNvPr id="9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40890-2A35-4B8E-A0E2-77D4FCF998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/>
      </p:transition>
    </mc:Choice>
    <mc:Fallback>
      <p:transition spd="slow">
        <p:spli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57E013-9E42-4732-83A9-37E23BEA1664}" type="datetimeFigureOut">
              <a:rPr lang="en-US"/>
              <a:pPr>
                <a:defRPr/>
              </a:pPr>
              <a:t>8/12/2022</a:t>
            </a:fld>
            <a:endParaRPr lang="en-US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833122-E3AC-4931-A9A0-B78B0FF184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/>
      </p:transition>
    </mc:Choice>
    <mc:Fallback>
      <p:transition spd="slow">
        <p:spli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FD678-9D6E-4A97-BDBE-7C48F20172E2}" type="datetimeFigureOut">
              <a:rPr lang="en-US"/>
              <a:pPr>
                <a:defRPr/>
              </a:pPr>
              <a:t>8/12/2022</a:t>
            </a:fld>
            <a:endParaRPr lang="en-US"/>
          </a:p>
        </p:txBody>
      </p:sp>
      <p:sp>
        <p:nvSpPr>
          <p:cNvPr id="4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088AA7-2416-4949-9C08-9CDAD02318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/>
      </p:transition>
    </mc:Choice>
    <mc:Fallback>
      <p:transition spd="slow">
        <p:spli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7" y="1463040"/>
            <a:ext cx="3381375" cy="396716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6" y="1463040"/>
            <a:ext cx="4681538" cy="396849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EE466-4E2D-48C7-BEF0-ABDAF7D5C0CE}" type="datetimeFigureOut">
              <a:rPr lang="en-US"/>
              <a:pPr>
                <a:defRPr/>
              </a:pPr>
              <a:t>8/12/2022</a:t>
            </a:fld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9E786-7BDC-4389-8677-8E0217DB78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/>
      </p:transition>
    </mc:Choice>
    <mc:Fallback>
      <p:transition spd="slow">
        <p:spli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201"/>
            <a:ext cx="4572000" cy="3593237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D0F54-C196-4DF6-A344-6AA4FB648397}" type="datetimeFigureOut">
              <a:rPr lang="en-US"/>
              <a:pPr>
                <a:defRPr/>
              </a:pPr>
              <a:t>8/12/2022</a:t>
            </a:fld>
            <a:endParaRPr lang="en-US"/>
          </a:p>
        </p:txBody>
      </p:sp>
      <p:sp>
        <p:nvSpPr>
          <p:cNvPr id="9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4A791-20A9-4107-AA90-40F4429041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/>
      </p:transition>
    </mc:Choice>
    <mc:Fallback>
      <p:transition spd="slow">
        <p:spli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52426" y="228600"/>
            <a:ext cx="76803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675"/>
            <a:ext cx="7680325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5" y="6543675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tx1">
                    <a:alpha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C8F31C-B0FB-45CE-8318-25F5AAA7C342}" type="datetimeFigureOut">
              <a:rPr lang="en-US"/>
              <a:pPr>
                <a:defRPr/>
              </a:pPr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51" y="6543675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1" i="1">
                <a:solidFill>
                  <a:schemeClr val="tx1">
                    <a:alpha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5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tx1">
                    <a:alpha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60ED458-0819-428D-96E1-E0CE9330D6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/>
      </p:transition>
    </mc:Choice>
    <mc:Fallback>
      <p:transition spd="slow">
        <p:split/>
      </p:transition>
    </mc:Fallback>
  </mc:AlternateContent>
  <p:txStyles>
    <p:titleStyle>
      <a:lvl1pPr algn="l" rtl="0" eaLnBrk="0" fontAlgn="base" hangingPunct="0">
        <a:spcBef>
          <a:spcPts val="400"/>
        </a:spcBef>
        <a:spcAft>
          <a:spcPct val="0"/>
        </a:spcAft>
        <a:defRPr sz="4000" b="1" kern="1200">
          <a:solidFill>
            <a:schemeClr val="tx1"/>
          </a:solidFill>
          <a:latin typeface="+mj-lt"/>
          <a:ea typeface="Tunga" pitchFamily="2"/>
          <a:cs typeface="Tunga" pitchFamily="2"/>
        </a:defRPr>
      </a:lvl1pPr>
      <a:lvl2pPr algn="l" rtl="0" eaLnBrk="0" fontAlgn="base" hangingPunct="0">
        <a:spcBef>
          <a:spcPts val="400"/>
        </a:spcBef>
        <a:spcAft>
          <a:spcPct val="0"/>
        </a:spcAft>
        <a:defRPr sz="4000" b="1">
          <a:solidFill>
            <a:schemeClr val="tx1"/>
          </a:solidFill>
          <a:latin typeface="Corbel" pitchFamily="34" charset="0"/>
          <a:ea typeface="Tunga" pitchFamily="2"/>
          <a:cs typeface="Tunga" pitchFamily="2"/>
        </a:defRPr>
      </a:lvl2pPr>
      <a:lvl3pPr algn="l" rtl="0" eaLnBrk="0" fontAlgn="base" hangingPunct="0">
        <a:spcBef>
          <a:spcPts val="400"/>
        </a:spcBef>
        <a:spcAft>
          <a:spcPct val="0"/>
        </a:spcAft>
        <a:defRPr sz="4000" b="1">
          <a:solidFill>
            <a:schemeClr val="tx1"/>
          </a:solidFill>
          <a:latin typeface="Corbel" pitchFamily="34" charset="0"/>
          <a:ea typeface="Tunga" pitchFamily="2"/>
          <a:cs typeface="Tunga" pitchFamily="2"/>
        </a:defRPr>
      </a:lvl3pPr>
      <a:lvl4pPr algn="l" rtl="0" eaLnBrk="0" fontAlgn="base" hangingPunct="0">
        <a:spcBef>
          <a:spcPts val="400"/>
        </a:spcBef>
        <a:spcAft>
          <a:spcPct val="0"/>
        </a:spcAft>
        <a:defRPr sz="4000" b="1">
          <a:solidFill>
            <a:schemeClr val="tx1"/>
          </a:solidFill>
          <a:latin typeface="Corbel" pitchFamily="34" charset="0"/>
          <a:ea typeface="Tunga" pitchFamily="2"/>
          <a:cs typeface="Tunga" pitchFamily="2"/>
        </a:defRPr>
      </a:lvl4pPr>
      <a:lvl5pPr algn="l" rtl="0" eaLnBrk="0" fontAlgn="base" hangingPunct="0">
        <a:spcBef>
          <a:spcPts val="400"/>
        </a:spcBef>
        <a:spcAft>
          <a:spcPct val="0"/>
        </a:spcAft>
        <a:defRPr sz="4000" b="1">
          <a:solidFill>
            <a:schemeClr val="tx1"/>
          </a:solidFill>
          <a:latin typeface="Corbel" pitchFamily="34" charset="0"/>
          <a:ea typeface="Tunga" pitchFamily="2"/>
          <a:cs typeface="Tunga" pitchFamily="2"/>
        </a:defRPr>
      </a:lvl5pPr>
      <a:lvl6pPr marL="457200" algn="l" rtl="0" fontAlgn="base">
        <a:spcBef>
          <a:spcPts val="400"/>
        </a:spcBef>
        <a:spcAft>
          <a:spcPct val="0"/>
        </a:spcAft>
        <a:defRPr sz="4000" b="1">
          <a:solidFill>
            <a:schemeClr val="tx1"/>
          </a:solidFill>
          <a:latin typeface="Corbel" pitchFamily="34" charset="0"/>
          <a:ea typeface="Tunga" pitchFamily="2"/>
          <a:cs typeface="Tunga" pitchFamily="2"/>
        </a:defRPr>
      </a:lvl6pPr>
      <a:lvl7pPr marL="914400" algn="l" rtl="0" fontAlgn="base">
        <a:spcBef>
          <a:spcPts val="400"/>
        </a:spcBef>
        <a:spcAft>
          <a:spcPct val="0"/>
        </a:spcAft>
        <a:defRPr sz="4000" b="1">
          <a:solidFill>
            <a:schemeClr val="tx1"/>
          </a:solidFill>
          <a:latin typeface="Corbel" pitchFamily="34" charset="0"/>
          <a:ea typeface="Tunga" pitchFamily="2"/>
          <a:cs typeface="Tunga" pitchFamily="2"/>
        </a:defRPr>
      </a:lvl7pPr>
      <a:lvl8pPr marL="1371600" algn="l" rtl="0" fontAlgn="base">
        <a:spcBef>
          <a:spcPts val="400"/>
        </a:spcBef>
        <a:spcAft>
          <a:spcPct val="0"/>
        </a:spcAft>
        <a:defRPr sz="4000" b="1">
          <a:solidFill>
            <a:schemeClr val="tx1"/>
          </a:solidFill>
          <a:latin typeface="Corbel" pitchFamily="34" charset="0"/>
          <a:ea typeface="Tunga" pitchFamily="2"/>
          <a:cs typeface="Tunga" pitchFamily="2"/>
        </a:defRPr>
      </a:lvl8pPr>
      <a:lvl9pPr marL="1828800" algn="l" rtl="0" fontAlgn="base">
        <a:spcBef>
          <a:spcPts val="400"/>
        </a:spcBef>
        <a:spcAft>
          <a:spcPct val="0"/>
        </a:spcAft>
        <a:defRPr sz="4000" b="1">
          <a:solidFill>
            <a:schemeClr val="tx1"/>
          </a:solidFill>
          <a:latin typeface="Corbel" pitchFamily="34" charset="0"/>
          <a:ea typeface="Tunga" pitchFamily="2"/>
          <a:cs typeface="Tunga" pitchFamily="2"/>
        </a:defRPr>
      </a:lvl9pPr>
    </p:titleStyle>
    <p:bodyStyle>
      <a:lvl1pPr algn="l" rtl="0" eaLnBrk="0" fontAlgn="base" hangingPunct="0">
        <a:spcBef>
          <a:spcPts val="1200"/>
        </a:spcBef>
        <a:spcAft>
          <a:spcPct val="0"/>
        </a:spcAft>
        <a:buClr>
          <a:srgbClr val="424E5B"/>
        </a:buClr>
        <a:buFont typeface="Arial" charset="0"/>
        <a:defRPr sz="2800" kern="1200" spc="3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#OG4/SK34w0aqBHH9p73LWwJx1YEa8mZJ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#o5KvIxahx3t3Sg/HsdMSgOKdz0Mvst8oWeENXYatdHY="/>
          <p:cNvSpPr>
            <a:spLocks noGrp="1"/>
          </p:cNvSpPr>
          <p:nvPr>
            <p:ph type="subTitle" idx="1"/>
          </p:nvPr>
        </p:nvSpPr>
        <p:spPr>
          <a:xfrm>
            <a:off x="381000" y="4041777"/>
            <a:ext cx="4572000" cy="9112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Clr>
                <a:schemeClr val="accent5"/>
              </a:buClr>
              <a:defRPr/>
            </a:pPr>
            <a:r>
              <a:rPr lang="en-US" b="1" dirty="0"/>
              <a:t>Placer Hills Real Estate</a:t>
            </a:r>
          </a:p>
        </p:txBody>
      </p:sp>
      <p:sp>
        <p:nvSpPr>
          <p:cNvPr id="2" name="Title 1#q3MaE4Di4NH5c0ZnYCoMguorD+d4Q5qfEh/lPrYZRzA="/>
          <p:cNvSpPr>
            <a:spLocks noGrp="1"/>
          </p:cNvSpPr>
          <p:nvPr>
            <p:ph type="title"/>
          </p:nvPr>
        </p:nvSpPr>
        <p:spPr/>
        <p:txBody>
          <a:bodyPr rtlCol="0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Prepare to Buy </a:t>
            </a:r>
            <a:br>
              <a:rPr lang="en-US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</a:br>
            <a:r>
              <a:rPr lang="en-US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Your First Home</a:t>
            </a:r>
          </a:p>
        </p:txBody>
      </p:sp>
      <p:pic>
        <p:nvPicPr>
          <p:cNvPr id="4" name="Picture 3#tDyQJaBoY090kj7jzVnpEgMajT5mia5QlPDt+scCCV8="/>
          <p:cNvPicPr>
            <a:picLocks noChangeAspect="1"/>
          </p:cNvPicPr>
          <p:nvPr/>
        </p:nvPicPr>
        <p:blipFill rotWithShape="1">
          <a:blip r:embed="rId2"/>
          <a:srcRect l="15017"/>
          <a:stretch/>
        </p:blipFill>
        <p:spPr>
          <a:xfrm>
            <a:off x="6400800" y="1049338"/>
            <a:ext cx="2743200" cy="48387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/>
      </p:transition>
    </mc:Choice>
    <mc:Fallback>
      <p:transition spd="slow">
        <p:spli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6F708E-7A15-7907-8CD4-2288B88A64A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28600" marR="0" indent="-22860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Fixed Rate Mortgage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ebdings" panose="05030102010509060703" pitchFamily="18" charset="2"/>
              <a:buChar char="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same interest rate for the life of the loan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ebdings" panose="05030102010509060703" pitchFamily="18" charset="2"/>
              <a:buChar char="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30- and 15-year loans are most common</a:t>
            </a:r>
          </a:p>
          <a:p>
            <a:pPr marL="228600" marR="0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Adjustable Rate Mortgage (ARMs)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ebdings" panose="05030102010509060703" pitchFamily="18" charset="2"/>
              <a:buChar char="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Very low introductory rate for 5-7 years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ebdings" panose="05030102010509060703" pitchFamily="18" charset="2"/>
              <a:buChar char="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Much higher rate after 5-7 years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ebdings" panose="05030102010509060703" pitchFamily="18" charset="2"/>
              <a:buChar char="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short-term buyers or those planning to “flip”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ebdings" panose="05030102010509060703" pitchFamily="18" charset="2"/>
              <a:buChar char="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be dangerous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079962-1069-E636-9869-421B9F25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about Mortgage Types</a:t>
            </a:r>
          </a:p>
        </p:txBody>
      </p:sp>
    </p:spTree>
    <p:extLst>
      <p:ext uri="{BB962C8B-B14F-4D97-AF65-F5344CB8AC3E}">
        <p14:creationId xmlns:p14="http://schemas.microsoft.com/office/powerpoint/2010/main" val="2609656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/>
      </p:transition>
    </mc:Choice>
    <mc:Fallback>
      <p:transition spd="slow">
        <p:spli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F5FD1D-36C9-8561-B28D-F5FEE76E632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28600" marR="0" indent="-22860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Mortgage Points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ebdings" panose="05030102010509060703" pitchFamily="18" charset="2"/>
              <a:buChar char="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Fees paid to the lender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ebdings" panose="05030102010509060703" pitchFamily="18" charset="2"/>
              <a:buChar char="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point equals 1% of mortgage value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ebdings" panose="05030102010509060703" pitchFamily="18" charset="2"/>
              <a:buChar char="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Required if buyer has less than 20% down payment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ebdings" panose="05030102010509060703" pitchFamily="18" charset="2"/>
              <a:buChar char="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be used to buy down mortgage rate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FF7C66-363E-FD78-833C-29C9AD9CA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about Mortgage Points</a:t>
            </a:r>
          </a:p>
        </p:txBody>
      </p:sp>
    </p:spTree>
    <p:extLst>
      <p:ext uri="{BB962C8B-B14F-4D97-AF65-F5344CB8AC3E}">
        <p14:creationId xmlns:p14="http://schemas.microsoft.com/office/powerpoint/2010/main" val="3010327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/>
      </p:transition>
    </mc:Choice>
    <mc:Fallback>
      <p:transition spd="slow">
        <p:spli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03A02C3-1A49-6909-88C4-028F594C5C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808176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0956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/>
      </p:transition>
    </mc:Choice>
    <mc:Fallback>
      <p:transition spd="slow">
        <p:split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senna xmlns="http://customxml.org">
  <kers>Of898HXvXMEybkTnLno9X48zXeJ3DNxHg3Jzu9nnjlk=</kers>
  <massa>8/12/2022 1:54:30 PM</massa>
  <hamilton>true</hamilton>
</senna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C37B46763D824BA118824D1243810F" ma:contentTypeVersion="7" ma:contentTypeDescription="Create a new document." ma:contentTypeScope="" ma:versionID="f110ad8272d7860c430011dd1b3caaf6">
  <xsd:schema xmlns:xsd="http://www.w3.org/2001/XMLSchema" xmlns:xs="http://www.w3.org/2001/XMLSchema" xmlns:p="http://schemas.microsoft.com/office/2006/metadata/properties" xmlns:ns2="8c85cab4-d722-4134-99c3-d6be1f930f30" targetNamespace="http://schemas.microsoft.com/office/2006/metadata/properties" ma:root="true" ma:fieldsID="626b78adb706ff4066db8d8ef8a5cbd5" ns2:_="">
    <xsd:import namespace="8c85cab4-d722-4134-99c3-d6be1f930f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85cab4-d722-4134-99c3-d6be1f930f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BDCA3E5-7CA2-4426-9800-ABB9611094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BDC916F-9E36-4973-8EA8-3BC541CC0A74}">
  <ds:schemaRefs>
    <ds:schemaRef ds:uri="http://customxml.org"/>
  </ds:schemaRefs>
</ds:datastoreItem>
</file>

<file path=customXml/itemProps3.xml><?xml version="1.0" encoding="utf-8"?>
<ds:datastoreItem xmlns:ds="http://schemas.openxmlformats.org/officeDocument/2006/customXml" ds:itemID="{80D76B0D-4333-423C-8534-7140D4F5A1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85cab4-d722-4134-99c3-d6be1f930f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TC101790491[[fn=Mylar]]</Template>
  <TotalTime>19</TotalTime>
  <Words>111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Corbel</vt:lpstr>
      <vt:lpstr>Webdings</vt:lpstr>
      <vt:lpstr>Wingdings</vt:lpstr>
      <vt:lpstr>Mylar</vt:lpstr>
      <vt:lpstr>Prepare to Buy  Your First Home</vt:lpstr>
      <vt:lpstr>Learn about Mortgage Types</vt:lpstr>
      <vt:lpstr>Learn about Mortgage Points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Prepare for Your First Home</dc:title>
  <dc:creator/>
  <cp:lastModifiedBy>lee moriarity</cp:lastModifiedBy>
  <cp:revision>50</cp:revision>
  <dcterms:created xsi:type="dcterms:W3CDTF">2012-04-13T04:22:17Z</dcterms:created>
  <dcterms:modified xsi:type="dcterms:W3CDTF">2022-08-12T19:14:04Z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0x01010081C37B46763D824BA118824D1243810F</vt:lpwstr>
  </property>
</Properties>
</file>