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2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1978</c:v>
                </c:pt>
                <c:pt idx="1">
                  <c:v>1983</c:v>
                </c:pt>
                <c:pt idx="2">
                  <c:v>1988</c:v>
                </c:pt>
                <c:pt idx="3">
                  <c:v>1993</c:v>
                </c:pt>
                <c:pt idx="4">
                  <c:v>1998</c:v>
                </c:pt>
                <c:pt idx="5">
                  <c:v>2003</c:v>
                </c:pt>
                <c:pt idx="6">
                  <c:v>2008</c:v>
                </c:pt>
                <c:pt idx="7">
                  <c:v>2013</c:v>
                </c:pt>
                <c:pt idx="8">
                  <c:v>2018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9.64</c:v>
                </c:pt>
                <c:pt idx="1">
                  <c:v>13.24</c:v>
                </c:pt>
                <c:pt idx="2">
                  <c:v>10.34</c:v>
                </c:pt>
                <c:pt idx="3">
                  <c:v>7.31</c:v>
                </c:pt>
                <c:pt idx="4">
                  <c:v>6.94</c:v>
                </c:pt>
                <c:pt idx="5">
                  <c:v>5.83</c:v>
                </c:pt>
                <c:pt idx="6">
                  <c:v>6.03</c:v>
                </c:pt>
                <c:pt idx="7">
                  <c:v>3.98</c:v>
                </c:pt>
                <c:pt idx="8">
                  <c:v>4.03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B8-AA49-B779-AB24516AAB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Points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diamond"/>
            <c:size val="20"/>
            <c:spPr>
              <a:solidFill>
                <a:schemeClr val="accent5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1978</c:v>
                </c:pt>
                <c:pt idx="1">
                  <c:v>1983</c:v>
                </c:pt>
                <c:pt idx="2">
                  <c:v>1988</c:v>
                </c:pt>
                <c:pt idx="3">
                  <c:v>1993</c:v>
                </c:pt>
                <c:pt idx="4">
                  <c:v>1998</c:v>
                </c:pt>
                <c:pt idx="5">
                  <c:v>2003</c:v>
                </c:pt>
                <c:pt idx="6">
                  <c:v>2008</c:v>
                </c:pt>
                <c:pt idx="7">
                  <c:v>2013</c:v>
                </c:pt>
                <c:pt idx="8">
                  <c:v>2018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1.3</c:v>
                </c:pt>
                <c:pt idx="1">
                  <c:v>2.1</c:v>
                </c:pt>
                <c:pt idx="2">
                  <c:v>2.1</c:v>
                </c:pt>
                <c:pt idx="3">
                  <c:v>1.6</c:v>
                </c:pt>
                <c:pt idx="4">
                  <c:v>1.1000000000000001</c:v>
                </c:pt>
                <c:pt idx="5">
                  <c:v>0.6</c:v>
                </c:pt>
                <c:pt idx="6">
                  <c:v>0.6</c:v>
                </c:pt>
                <c:pt idx="7">
                  <c:v>0.7</c:v>
                </c:pt>
                <c:pt idx="8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B8-AA49-B779-AB24516AA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2877423"/>
        <c:axId val="672802959"/>
      </c:lineChart>
      <c:catAx>
        <c:axId val="67287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802959"/>
        <c:crosses val="autoZero"/>
        <c:auto val="1"/>
        <c:lblAlgn val="ctr"/>
        <c:lblOffset val="100"/>
        <c:noMultiLvlLbl val="0"/>
      </c:catAx>
      <c:valAx>
        <c:axId val="672802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877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F6EDF-350E-1748-83BD-F97799496609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B65D33-F7D0-CE46-AF2F-E995C3F83BB6}">
      <dgm:prSet/>
      <dgm:spPr/>
      <dgm:t>
        <a:bodyPr/>
        <a:lstStyle/>
        <a:p>
          <a:r>
            <a:rPr lang="en-US" b="0" i="0" baseline="0"/>
            <a:t>Be patient</a:t>
          </a:r>
          <a:endParaRPr lang="en-US"/>
        </a:p>
      </dgm:t>
    </dgm:pt>
    <dgm:pt modelId="{80136112-3B7B-B944-986C-1AEC1403FD61}" type="parTrans" cxnId="{3C5A9C4F-33EB-C34D-9043-A93B6B09D6BD}">
      <dgm:prSet/>
      <dgm:spPr/>
      <dgm:t>
        <a:bodyPr/>
        <a:lstStyle/>
        <a:p>
          <a:endParaRPr lang="en-US"/>
        </a:p>
      </dgm:t>
    </dgm:pt>
    <dgm:pt modelId="{66475A09-F830-3A43-A407-9E162CC06AF6}" type="sibTrans" cxnId="{3C5A9C4F-33EB-C34D-9043-A93B6B09D6BD}">
      <dgm:prSet/>
      <dgm:spPr/>
      <dgm:t>
        <a:bodyPr/>
        <a:lstStyle/>
        <a:p>
          <a:endParaRPr lang="en-US"/>
        </a:p>
      </dgm:t>
    </dgm:pt>
    <dgm:pt modelId="{9D68C0CB-3731-8942-8E25-996CA4BED7F6}">
      <dgm:prSet/>
      <dgm:spPr/>
      <dgm:t>
        <a:bodyPr/>
        <a:lstStyle/>
        <a:p>
          <a:r>
            <a:rPr lang="en-US" b="0" i="0" baseline="0"/>
            <a:t>Be sure you are ready</a:t>
          </a:r>
          <a:endParaRPr lang="en-US"/>
        </a:p>
      </dgm:t>
    </dgm:pt>
    <dgm:pt modelId="{164A674F-FE40-D740-8FEE-C40B2E7081AF}" type="parTrans" cxnId="{AEACBE91-6B8A-6246-8974-643446FFB5C7}">
      <dgm:prSet/>
      <dgm:spPr/>
      <dgm:t>
        <a:bodyPr/>
        <a:lstStyle/>
        <a:p>
          <a:endParaRPr lang="en-US"/>
        </a:p>
      </dgm:t>
    </dgm:pt>
    <dgm:pt modelId="{50FAA92C-8B98-5343-9463-52C53848C683}" type="sibTrans" cxnId="{AEACBE91-6B8A-6246-8974-643446FFB5C7}">
      <dgm:prSet/>
      <dgm:spPr/>
      <dgm:t>
        <a:bodyPr/>
        <a:lstStyle/>
        <a:p>
          <a:endParaRPr lang="en-US"/>
        </a:p>
      </dgm:t>
    </dgm:pt>
    <dgm:pt modelId="{116EE24E-3547-2144-95E9-2EA9B0E4DA1B}">
      <dgm:prSet/>
      <dgm:spPr/>
      <dgm:t>
        <a:bodyPr/>
        <a:lstStyle/>
        <a:p>
          <a:r>
            <a:rPr lang="en-US" b="0" i="0" baseline="0"/>
            <a:t>Determine how much house you can afford</a:t>
          </a:r>
          <a:endParaRPr lang="en-US"/>
        </a:p>
      </dgm:t>
    </dgm:pt>
    <dgm:pt modelId="{80CEB858-7C1A-BB43-85D8-9C1C7065A070}" type="parTrans" cxnId="{E1F48883-05AC-1D40-8E90-CFABE3229244}">
      <dgm:prSet/>
      <dgm:spPr/>
      <dgm:t>
        <a:bodyPr/>
        <a:lstStyle/>
        <a:p>
          <a:endParaRPr lang="en-US"/>
        </a:p>
      </dgm:t>
    </dgm:pt>
    <dgm:pt modelId="{798A0F34-0A43-5545-94F2-B1320F2C576D}" type="sibTrans" cxnId="{E1F48883-05AC-1D40-8E90-CFABE3229244}">
      <dgm:prSet/>
      <dgm:spPr/>
      <dgm:t>
        <a:bodyPr/>
        <a:lstStyle/>
        <a:p>
          <a:endParaRPr lang="en-US"/>
        </a:p>
      </dgm:t>
    </dgm:pt>
    <dgm:pt modelId="{276D8838-E91F-0C44-839D-102C195CEEDF}">
      <dgm:prSet/>
      <dgm:spPr/>
      <dgm:t>
        <a:bodyPr/>
        <a:lstStyle/>
        <a:p>
          <a:r>
            <a:rPr lang="en-US" b="0" i="0" baseline="0"/>
            <a:t>Get your credit in shape</a:t>
          </a:r>
          <a:endParaRPr lang="en-US"/>
        </a:p>
      </dgm:t>
    </dgm:pt>
    <dgm:pt modelId="{A53331F8-2514-F740-8CD9-0F7BC81FCD0E}" type="parTrans" cxnId="{4BCCA07D-581D-EA4A-AE55-73C6B752EF24}">
      <dgm:prSet/>
      <dgm:spPr/>
      <dgm:t>
        <a:bodyPr/>
        <a:lstStyle/>
        <a:p>
          <a:endParaRPr lang="en-US"/>
        </a:p>
      </dgm:t>
    </dgm:pt>
    <dgm:pt modelId="{66CBD836-A951-104B-B904-DEC2093EC84E}" type="sibTrans" cxnId="{4BCCA07D-581D-EA4A-AE55-73C6B752EF24}">
      <dgm:prSet/>
      <dgm:spPr/>
      <dgm:t>
        <a:bodyPr/>
        <a:lstStyle/>
        <a:p>
          <a:endParaRPr lang="en-US"/>
        </a:p>
      </dgm:t>
    </dgm:pt>
    <dgm:pt modelId="{7C0102B4-8F68-E645-BF37-B7214B0D2795}">
      <dgm:prSet/>
      <dgm:spPr/>
      <dgm:t>
        <a:bodyPr/>
        <a:lstStyle/>
        <a:p>
          <a:r>
            <a:rPr lang="en-US" b="0" i="0" baseline="0"/>
            <a:t>Save for your down payment</a:t>
          </a:r>
          <a:endParaRPr lang="en-US"/>
        </a:p>
      </dgm:t>
    </dgm:pt>
    <dgm:pt modelId="{49B709AF-C381-4D44-B5AB-A7DFBF2E8EEE}" type="parTrans" cxnId="{64EC33EE-56B5-5E48-9CC8-E4C1E731D3F7}">
      <dgm:prSet/>
      <dgm:spPr/>
      <dgm:t>
        <a:bodyPr/>
        <a:lstStyle/>
        <a:p>
          <a:endParaRPr lang="en-US"/>
        </a:p>
      </dgm:t>
    </dgm:pt>
    <dgm:pt modelId="{31062614-485E-0449-82A8-95B61DD95EB2}" type="sibTrans" cxnId="{64EC33EE-56B5-5E48-9CC8-E4C1E731D3F7}">
      <dgm:prSet/>
      <dgm:spPr/>
      <dgm:t>
        <a:bodyPr/>
        <a:lstStyle/>
        <a:p>
          <a:endParaRPr lang="en-US"/>
        </a:p>
      </dgm:t>
    </dgm:pt>
    <dgm:pt modelId="{6AE5211D-197D-D740-A79A-CAFCC23CA1C4}">
      <dgm:prSet/>
      <dgm:spPr/>
      <dgm:t>
        <a:bodyPr/>
        <a:lstStyle/>
        <a:p>
          <a:r>
            <a:rPr lang="en-US" b="0" i="0" baseline="0"/>
            <a:t>Get mortgage pre-approval</a:t>
          </a:r>
          <a:endParaRPr lang="en-US"/>
        </a:p>
      </dgm:t>
    </dgm:pt>
    <dgm:pt modelId="{AC3AAABE-BC2F-084C-9F89-6BB92424DDCF}" type="parTrans" cxnId="{1CDA3865-41D8-234B-8379-64314603C923}">
      <dgm:prSet/>
      <dgm:spPr/>
      <dgm:t>
        <a:bodyPr/>
        <a:lstStyle/>
        <a:p>
          <a:endParaRPr lang="en-US"/>
        </a:p>
      </dgm:t>
    </dgm:pt>
    <dgm:pt modelId="{E343B71C-BFD0-5246-8FBC-D3ECDD1A4314}" type="sibTrans" cxnId="{1CDA3865-41D8-234B-8379-64314603C923}">
      <dgm:prSet/>
      <dgm:spPr/>
      <dgm:t>
        <a:bodyPr/>
        <a:lstStyle/>
        <a:p>
          <a:endParaRPr lang="en-US"/>
        </a:p>
      </dgm:t>
    </dgm:pt>
    <dgm:pt modelId="{38230D94-645A-684A-905E-86B32B298ECF}" type="pres">
      <dgm:prSet presAssocID="{3B6F6EDF-350E-1748-83BD-F97799496609}" presName="Name0" presStyleCnt="0">
        <dgm:presLayoutVars>
          <dgm:chMax val="7"/>
          <dgm:chPref val="7"/>
          <dgm:dir/>
        </dgm:presLayoutVars>
      </dgm:prSet>
      <dgm:spPr/>
    </dgm:pt>
    <dgm:pt modelId="{B720B294-B0A1-FA4A-88D5-8938CB8C7257}" type="pres">
      <dgm:prSet presAssocID="{3B6F6EDF-350E-1748-83BD-F97799496609}" presName="Name1" presStyleCnt="0"/>
      <dgm:spPr/>
    </dgm:pt>
    <dgm:pt modelId="{2CDEE59F-47C1-3E49-9B69-43EF0DE372D1}" type="pres">
      <dgm:prSet presAssocID="{3B6F6EDF-350E-1748-83BD-F97799496609}" presName="cycle" presStyleCnt="0"/>
      <dgm:spPr/>
    </dgm:pt>
    <dgm:pt modelId="{2A615D4D-65D8-234D-BFA6-6B74CCCBFA3B}" type="pres">
      <dgm:prSet presAssocID="{3B6F6EDF-350E-1748-83BD-F97799496609}" presName="srcNode" presStyleLbl="node1" presStyleIdx="0" presStyleCnt="6"/>
      <dgm:spPr/>
    </dgm:pt>
    <dgm:pt modelId="{C345054C-F8A9-C246-91CF-77C4EE6D3898}" type="pres">
      <dgm:prSet presAssocID="{3B6F6EDF-350E-1748-83BD-F97799496609}" presName="conn" presStyleLbl="parChTrans1D2" presStyleIdx="0" presStyleCnt="1"/>
      <dgm:spPr/>
    </dgm:pt>
    <dgm:pt modelId="{8326C4AA-9E58-1E45-B3DF-53FE703D088E}" type="pres">
      <dgm:prSet presAssocID="{3B6F6EDF-350E-1748-83BD-F97799496609}" presName="extraNode" presStyleLbl="node1" presStyleIdx="0" presStyleCnt="6"/>
      <dgm:spPr/>
    </dgm:pt>
    <dgm:pt modelId="{08EF48EE-F95B-964D-960B-EB68F3968297}" type="pres">
      <dgm:prSet presAssocID="{3B6F6EDF-350E-1748-83BD-F97799496609}" presName="dstNode" presStyleLbl="node1" presStyleIdx="0" presStyleCnt="6"/>
      <dgm:spPr/>
    </dgm:pt>
    <dgm:pt modelId="{841D7D41-FAAE-A24E-84E8-8944217B3DEA}" type="pres">
      <dgm:prSet presAssocID="{98B65D33-F7D0-CE46-AF2F-E995C3F83BB6}" presName="text_1" presStyleLbl="node1" presStyleIdx="0" presStyleCnt="6">
        <dgm:presLayoutVars>
          <dgm:bulletEnabled val="1"/>
        </dgm:presLayoutVars>
      </dgm:prSet>
      <dgm:spPr/>
    </dgm:pt>
    <dgm:pt modelId="{A7E7FD7A-5479-A042-82F5-43DA71026908}" type="pres">
      <dgm:prSet presAssocID="{98B65D33-F7D0-CE46-AF2F-E995C3F83BB6}" presName="accent_1" presStyleCnt="0"/>
      <dgm:spPr/>
    </dgm:pt>
    <dgm:pt modelId="{48C5BB03-8523-D041-BA12-F3A32280F69F}" type="pres">
      <dgm:prSet presAssocID="{98B65D33-F7D0-CE46-AF2F-E995C3F83BB6}" presName="accentRepeatNode" presStyleLbl="solidFgAcc1" presStyleIdx="0" presStyleCnt="6"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  <a:scene3d>
          <a:camera prst="orthographicFront"/>
          <a:lightRig rig="threePt" dir="t"/>
        </a:scene3d>
        <a:sp3d>
          <a:bevelT w="165100" prst="coolSlant"/>
        </a:sp3d>
      </dgm:spPr>
    </dgm:pt>
    <dgm:pt modelId="{1D071CB0-D000-CA4B-8890-4792897476D1}" type="pres">
      <dgm:prSet presAssocID="{9D68C0CB-3731-8942-8E25-996CA4BED7F6}" presName="text_2" presStyleLbl="node1" presStyleIdx="1" presStyleCnt="6">
        <dgm:presLayoutVars>
          <dgm:bulletEnabled val="1"/>
        </dgm:presLayoutVars>
      </dgm:prSet>
      <dgm:spPr/>
    </dgm:pt>
    <dgm:pt modelId="{2FDEB266-C4F2-FA42-B0F8-3FC0AE0A3DE2}" type="pres">
      <dgm:prSet presAssocID="{9D68C0CB-3731-8942-8E25-996CA4BED7F6}" presName="accent_2" presStyleCnt="0"/>
      <dgm:spPr/>
    </dgm:pt>
    <dgm:pt modelId="{58D944A0-F998-F14F-BB82-95277CFE5FBC}" type="pres">
      <dgm:prSet presAssocID="{9D68C0CB-3731-8942-8E25-996CA4BED7F6}" presName="accentRepeatNode" presStyleLbl="solidFgAcc1" presStyleIdx="1" presStyleCnt="6"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  <a:scene3d>
          <a:camera prst="orthographicFront"/>
          <a:lightRig rig="threePt" dir="t"/>
        </a:scene3d>
        <a:sp3d>
          <a:bevelT w="165100" prst="coolSlant"/>
        </a:sp3d>
      </dgm:spPr>
    </dgm:pt>
    <dgm:pt modelId="{594327A3-5A1A-7D4F-97BD-92D95A8C9FC5}" type="pres">
      <dgm:prSet presAssocID="{116EE24E-3547-2144-95E9-2EA9B0E4DA1B}" presName="text_3" presStyleLbl="node1" presStyleIdx="2" presStyleCnt="6">
        <dgm:presLayoutVars>
          <dgm:bulletEnabled val="1"/>
        </dgm:presLayoutVars>
      </dgm:prSet>
      <dgm:spPr/>
    </dgm:pt>
    <dgm:pt modelId="{5316B24F-3DC2-F348-921A-D055C8F060A7}" type="pres">
      <dgm:prSet presAssocID="{116EE24E-3547-2144-95E9-2EA9B0E4DA1B}" presName="accent_3" presStyleCnt="0"/>
      <dgm:spPr/>
    </dgm:pt>
    <dgm:pt modelId="{A04B1BD1-B586-7B40-97E7-5E49EDF7A220}" type="pres">
      <dgm:prSet presAssocID="{116EE24E-3547-2144-95E9-2EA9B0E4DA1B}" presName="accentRepeatNode" presStyleLbl="solidFgAcc1" presStyleIdx="2" presStyleCnt="6"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  <a:scene3d>
          <a:camera prst="orthographicFront"/>
          <a:lightRig rig="threePt" dir="t"/>
        </a:scene3d>
        <a:sp3d>
          <a:bevelT w="165100" prst="coolSlant"/>
        </a:sp3d>
      </dgm:spPr>
    </dgm:pt>
    <dgm:pt modelId="{B0CE8F69-C741-B34E-94AC-6BB02580E06E}" type="pres">
      <dgm:prSet presAssocID="{276D8838-E91F-0C44-839D-102C195CEEDF}" presName="text_4" presStyleLbl="node1" presStyleIdx="3" presStyleCnt="6">
        <dgm:presLayoutVars>
          <dgm:bulletEnabled val="1"/>
        </dgm:presLayoutVars>
      </dgm:prSet>
      <dgm:spPr/>
    </dgm:pt>
    <dgm:pt modelId="{FE9AF61A-C75E-B942-AA18-50622030A1C0}" type="pres">
      <dgm:prSet presAssocID="{276D8838-E91F-0C44-839D-102C195CEEDF}" presName="accent_4" presStyleCnt="0"/>
      <dgm:spPr/>
    </dgm:pt>
    <dgm:pt modelId="{621F64EE-B358-A441-B25C-FEC4EC9266FA}" type="pres">
      <dgm:prSet presAssocID="{276D8838-E91F-0C44-839D-102C195CEEDF}" presName="accentRepeatNode" presStyleLbl="solidFgAcc1" presStyleIdx="3" presStyleCnt="6"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  <a:scene3d>
          <a:camera prst="orthographicFront"/>
          <a:lightRig rig="threePt" dir="t"/>
        </a:scene3d>
        <a:sp3d>
          <a:bevelT w="165100" prst="coolSlant"/>
        </a:sp3d>
      </dgm:spPr>
    </dgm:pt>
    <dgm:pt modelId="{99278E30-EA80-634F-AE2D-C73DA0D8B557}" type="pres">
      <dgm:prSet presAssocID="{7C0102B4-8F68-E645-BF37-B7214B0D2795}" presName="text_5" presStyleLbl="node1" presStyleIdx="4" presStyleCnt="6">
        <dgm:presLayoutVars>
          <dgm:bulletEnabled val="1"/>
        </dgm:presLayoutVars>
      </dgm:prSet>
      <dgm:spPr/>
    </dgm:pt>
    <dgm:pt modelId="{39FE3975-261E-8744-B21D-C06FCAB61C6B}" type="pres">
      <dgm:prSet presAssocID="{7C0102B4-8F68-E645-BF37-B7214B0D2795}" presName="accent_5" presStyleCnt="0"/>
      <dgm:spPr/>
    </dgm:pt>
    <dgm:pt modelId="{BA615EB7-4A19-E743-BE83-D1F667340905}" type="pres">
      <dgm:prSet presAssocID="{7C0102B4-8F68-E645-BF37-B7214B0D2795}" presName="accentRepeatNode" presStyleLbl="solidFgAcc1" presStyleIdx="4" presStyleCnt="6"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  <a:scene3d>
          <a:camera prst="orthographicFront"/>
          <a:lightRig rig="threePt" dir="t"/>
        </a:scene3d>
        <a:sp3d>
          <a:bevelT w="165100" prst="coolSlant"/>
        </a:sp3d>
      </dgm:spPr>
    </dgm:pt>
    <dgm:pt modelId="{4E0EF284-3492-2948-B39A-71A31A684E68}" type="pres">
      <dgm:prSet presAssocID="{6AE5211D-197D-D740-A79A-CAFCC23CA1C4}" presName="text_6" presStyleLbl="node1" presStyleIdx="5" presStyleCnt="6">
        <dgm:presLayoutVars>
          <dgm:bulletEnabled val="1"/>
        </dgm:presLayoutVars>
      </dgm:prSet>
      <dgm:spPr/>
    </dgm:pt>
    <dgm:pt modelId="{B7DD8684-1F81-C047-85C4-9FFAAA7AB00A}" type="pres">
      <dgm:prSet presAssocID="{6AE5211D-197D-D740-A79A-CAFCC23CA1C4}" presName="accent_6" presStyleCnt="0"/>
      <dgm:spPr/>
    </dgm:pt>
    <dgm:pt modelId="{4DA86473-8E5A-B34E-AA29-6B70AC34451F}" type="pres">
      <dgm:prSet presAssocID="{6AE5211D-197D-D740-A79A-CAFCC23CA1C4}" presName="accentRepeatNode" presStyleLbl="solidFgAcc1" presStyleIdx="5" presStyleCnt="6"/>
      <dgm:spPr>
        <a:solidFill>
          <a:schemeClr val="accent5">
            <a:lumMod val="75000"/>
          </a:schemeClr>
        </a:solidFill>
        <a:ln>
          <a:solidFill>
            <a:schemeClr val="bg1"/>
          </a:solidFill>
        </a:ln>
        <a:scene3d>
          <a:camera prst="orthographicFront"/>
          <a:lightRig rig="threePt" dir="t"/>
        </a:scene3d>
        <a:sp3d>
          <a:bevelT w="165100" prst="coolSlant"/>
        </a:sp3d>
      </dgm:spPr>
    </dgm:pt>
  </dgm:ptLst>
  <dgm:cxnLst>
    <dgm:cxn modelId="{532F863C-B08B-A640-83C1-8CD5B20E02B5}" type="presOf" srcId="{98B65D33-F7D0-CE46-AF2F-E995C3F83BB6}" destId="{841D7D41-FAAE-A24E-84E8-8944217B3DEA}" srcOrd="0" destOrd="0" presId="urn:microsoft.com/office/officeart/2008/layout/VerticalCurvedList"/>
    <dgm:cxn modelId="{AEAC0743-B0DA-A04E-9F54-09FD6D3234B8}" type="presOf" srcId="{116EE24E-3547-2144-95E9-2EA9B0E4DA1B}" destId="{594327A3-5A1A-7D4F-97BD-92D95A8C9FC5}" srcOrd="0" destOrd="0" presId="urn:microsoft.com/office/officeart/2008/layout/VerticalCurvedList"/>
    <dgm:cxn modelId="{5D5F7A45-5C9A-8745-90CD-352059CA505B}" type="presOf" srcId="{9D68C0CB-3731-8942-8E25-996CA4BED7F6}" destId="{1D071CB0-D000-CA4B-8890-4792897476D1}" srcOrd="0" destOrd="0" presId="urn:microsoft.com/office/officeart/2008/layout/VerticalCurvedList"/>
    <dgm:cxn modelId="{3C5A9C4F-33EB-C34D-9043-A93B6B09D6BD}" srcId="{3B6F6EDF-350E-1748-83BD-F97799496609}" destId="{98B65D33-F7D0-CE46-AF2F-E995C3F83BB6}" srcOrd="0" destOrd="0" parTransId="{80136112-3B7B-B944-986C-1AEC1403FD61}" sibTransId="{66475A09-F830-3A43-A407-9E162CC06AF6}"/>
    <dgm:cxn modelId="{1CDA3865-41D8-234B-8379-64314603C923}" srcId="{3B6F6EDF-350E-1748-83BD-F97799496609}" destId="{6AE5211D-197D-D740-A79A-CAFCC23CA1C4}" srcOrd="5" destOrd="0" parTransId="{AC3AAABE-BC2F-084C-9F89-6BB92424DDCF}" sibTransId="{E343B71C-BFD0-5246-8FBC-D3ECDD1A4314}"/>
    <dgm:cxn modelId="{4BCCA07D-581D-EA4A-AE55-73C6B752EF24}" srcId="{3B6F6EDF-350E-1748-83BD-F97799496609}" destId="{276D8838-E91F-0C44-839D-102C195CEEDF}" srcOrd="3" destOrd="0" parTransId="{A53331F8-2514-F740-8CD9-0F7BC81FCD0E}" sibTransId="{66CBD836-A951-104B-B904-DEC2093EC84E}"/>
    <dgm:cxn modelId="{E1F48883-05AC-1D40-8E90-CFABE3229244}" srcId="{3B6F6EDF-350E-1748-83BD-F97799496609}" destId="{116EE24E-3547-2144-95E9-2EA9B0E4DA1B}" srcOrd="2" destOrd="0" parTransId="{80CEB858-7C1A-BB43-85D8-9C1C7065A070}" sibTransId="{798A0F34-0A43-5545-94F2-B1320F2C576D}"/>
    <dgm:cxn modelId="{52451B86-153B-0A4A-9863-AA283E59F3C0}" type="presOf" srcId="{66475A09-F830-3A43-A407-9E162CC06AF6}" destId="{C345054C-F8A9-C246-91CF-77C4EE6D3898}" srcOrd="0" destOrd="0" presId="urn:microsoft.com/office/officeart/2008/layout/VerticalCurvedList"/>
    <dgm:cxn modelId="{AEACBE91-6B8A-6246-8974-643446FFB5C7}" srcId="{3B6F6EDF-350E-1748-83BD-F97799496609}" destId="{9D68C0CB-3731-8942-8E25-996CA4BED7F6}" srcOrd="1" destOrd="0" parTransId="{164A674F-FE40-D740-8FEE-C40B2E7081AF}" sibTransId="{50FAA92C-8B98-5343-9463-52C53848C683}"/>
    <dgm:cxn modelId="{14534093-6CE7-1541-BD75-49576C1359BC}" type="presOf" srcId="{7C0102B4-8F68-E645-BF37-B7214B0D2795}" destId="{99278E30-EA80-634F-AE2D-C73DA0D8B557}" srcOrd="0" destOrd="0" presId="urn:microsoft.com/office/officeart/2008/layout/VerticalCurvedList"/>
    <dgm:cxn modelId="{85D500A3-C104-414C-A54C-8EAC820CE230}" type="presOf" srcId="{276D8838-E91F-0C44-839D-102C195CEEDF}" destId="{B0CE8F69-C741-B34E-94AC-6BB02580E06E}" srcOrd="0" destOrd="0" presId="urn:microsoft.com/office/officeart/2008/layout/VerticalCurvedList"/>
    <dgm:cxn modelId="{64EC33EE-56B5-5E48-9CC8-E4C1E731D3F7}" srcId="{3B6F6EDF-350E-1748-83BD-F97799496609}" destId="{7C0102B4-8F68-E645-BF37-B7214B0D2795}" srcOrd="4" destOrd="0" parTransId="{49B709AF-C381-4D44-B5AB-A7DFBF2E8EEE}" sibTransId="{31062614-485E-0449-82A8-95B61DD95EB2}"/>
    <dgm:cxn modelId="{3AC542F6-4903-4442-8A7B-E40976C370EC}" type="presOf" srcId="{6AE5211D-197D-D740-A79A-CAFCC23CA1C4}" destId="{4E0EF284-3492-2948-B39A-71A31A684E68}" srcOrd="0" destOrd="0" presId="urn:microsoft.com/office/officeart/2008/layout/VerticalCurvedList"/>
    <dgm:cxn modelId="{224ACCF7-DD7D-7D4C-836D-EEAAC4BAB61C}" type="presOf" srcId="{3B6F6EDF-350E-1748-83BD-F97799496609}" destId="{38230D94-645A-684A-905E-86B32B298ECF}" srcOrd="0" destOrd="0" presId="urn:microsoft.com/office/officeart/2008/layout/VerticalCurvedList"/>
    <dgm:cxn modelId="{938D44FE-1A4E-1E4F-8485-A6E67C85488F}" type="presParOf" srcId="{38230D94-645A-684A-905E-86B32B298ECF}" destId="{B720B294-B0A1-FA4A-88D5-8938CB8C7257}" srcOrd="0" destOrd="0" presId="urn:microsoft.com/office/officeart/2008/layout/VerticalCurvedList"/>
    <dgm:cxn modelId="{9231BBF2-EA59-044D-88A3-DF70DC94751A}" type="presParOf" srcId="{B720B294-B0A1-FA4A-88D5-8938CB8C7257}" destId="{2CDEE59F-47C1-3E49-9B69-43EF0DE372D1}" srcOrd="0" destOrd="0" presId="urn:microsoft.com/office/officeart/2008/layout/VerticalCurvedList"/>
    <dgm:cxn modelId="{ECC91BA5-544F-EF4C-B3DD-24CCA5F50160}" type="presParOf" srcId="{2CDEE59F-47C1-3E49-9B69-43EF0DE372D1}" destId="{2A615D4D-65D8-234D-BFA6-6B74CCCBFA3B}" srcOrd="0" destOrd="0" presId="urn:microsoft.com/office/officeart/2008/layout/VerticalCurvedList"/>
    <dgm:cxn modelId="{FBC49EE0-0B80-484F-B7E7-55FB909F8225}" type="presParOf" srcId="{2CDEE59F-47C1-3E49-9B69-43EF0DE372D1}" destId="{C345054C-F8A9-C246-91CF-77C4EE6D3898}" srcOrd="1" destOrd="0" presId="urn:microsoft.com/office/officeart/2008/layout/VerticalCurvedList"/>
    <dgm:cxn modelId="{48A22D8F-BC75-1D41-AE78-7A0B76A40473}" type="presParOf" srcId="{2CDEE59F-47C1-3E49-9B69-43EF0DE372D1}" destId="{8326C4AA-9E58-1E45-B3DF-53FE703D088E}" srcOrd="2" destOrd="0" presId="urn:microsoft.com/office/officeart/2008/layout/VerticalCurvedList"/>
    <dgm:cxn modelId="{265B37E0-4C2A-B041-9979-221AD2B4D94F}" type="presParOf" srcId="{2CDEE59F-47C1-3E49-9B69-43EF0DE372D1}" destId="{08EF48EE-F95B-964D-960B-EB68F3968297}" srcOrd="3" destOrd="0" presId="urn:microsoft.com/office/officeart/2008/layout/VerticalCurvedList"/>
    <dgm:cxn modelId="{211122EE-7064-AB4E-838A-E855DA009757}" type="presParOf" srcId="{B720B294-B0A1-FA4A-88D5-8938CB8C7257}" destId="{841D7D41-FAAE-A24E-84E8-8944217B3DEA}" srcOrd="1" destOrd="0" presId="urn:microsoft.com/office/officeart/2008/layout/VerticalCurvedList"/>
    <dgm:cxn modelId="{5962A743-6453-9C4C-9869-065E11000DED}" type="presParOf" srcId="{B720B294-B0A1-FA4A-88D5-8938CB8C7257}" destId="{A7E7FD7A-5479-A042-82F5-43DA71026908}" srcOrd="2" destOrd="0" presId="urn:microsoft.com/office/officeart/2008/layout/VerticalCurvedList"/>
    <dgm:cxn modelId="{95F2F69A-0344-A64B-9666-A1B6C3D818F2}" type="presParOf" srcId="{A7E7FD7A-5479-A042-82F5-43DA71026908}" destId="{48C5BB03-8523-D041-BA12-F3A32280F69F}" srcOrd="0" destOrd="0" presId="urn:microsoft.com/office/officeart/2008/layout/VerticalCurvedList"/>
    <dgm:cxn modelId="{98FE12F0-5254-064A-9ED2-7678F5575802}" type="presParOf" srcId="{B720B294-B0A1-FA4A-88D5-8938CB8C7257}" destId="{1D071CB0-D000-CA4B-8890-4792897476D1}" srcOrd="3" destOrd="0" presId="urn:microsoft.com/office/officeart/2008/layout/VerticalCurvedList"/>
    <dgm:cxn modelId="{16AD669A-5989-8147-AB3C-674E1041E3DC}" type="presParOf" srcId="{B720B294-B0A1-FA4A-88D5-8938CB8C7257}" destId="{2FDEB266-C4F2-FA42-B0F8-3FC0AE0A3DE2}" srcOrd="4" destOrd="0" presId="urn:microsoft.com/office/officeart/2008/layout/VerticalCurvedList"/>
    <dgm:cxn modelId="{59C1EB12-FFD4-E546-8E16-6483DFD35851}" type="presParOf" srcId="{2FDEB266-C4F2-FA42-B0F8-3FC0AE0A3DE2}" destId="{58D944A0-F998-F14F-BB82-95277CFE5FBC}" srcOrd="0" destOrd="0" presId="urn:microsoft.com/office/officeart/2008/layout/VerticalCurvedList"/>
    <dgm:cxn modelId="{B4D58173-A1C7-AD43-9AC6-819FEE5A986F}" type="presParOf" srcId="{B720B294-B0A1-FA4A-88D5-8938CB8C7257}" destId="{594327A3-5A1A-7D4F-97BD-92D95A8C9FC5}" srcOrd="5" destOrd="0" presId="urn:microsoft.com/office/officeart/2008/layout/VerticalCurvedList"/>
    <dgm:cxn modelId="{F705D65D-07FC-F746-91E6-73D63DEAFCF5}" type="presParOf" srcId="{B720B294-B0A1-FA4A-88D5-8938CB8C7257}" destId="{5316B24F-3DC2-F348-921A-D055C8F060A7}" srcOrd="6" destOrd="0" presId="urn:microsoft.com/office/officeart/2008/layout/VerticalCurvedList"/>
    <dgm:cxn modelId="{B0F3ACD0-3D8F-0F40-9214-DF8EB4D9717E}" type="presParOf" srcId="{5316B24F-3DC2-F348-921A-D055C8F060A7}" destId="{A04B1BD1-B586-7B40-97E7-5E49EDF7A220}" srcOrd="0" destOrd="0" presId="urn:microsoft.com/office/officeart/2008/layout/VerticalCurvedList"/>
    <dgm:cxn modelId="{FB9A5FA7-E9A4-7F43-B24F-525890080B35}" type="presParOf" srcId="{B720B294-B0A1-FA4A-88D5-8938CB8C7257}" destId="{B0CE8F69-C741-B34E-94AC-6BB02580E06E}" srcOrd="7" destOrd="0" presId="urn:microsoft.com/office/officeart/2008/layout/VerticalCurvedList"/>
    <dgm:cxn modelId="{EE3FB080-E4D6-0B48-AB0A-277D884864F8}" type="presParOf" srcId="{B720B294-B0A1-FA4A-88D5-8938CB8C7257}" destId="{FE9AF61A-C75E-B942-AA18-50622030A1C0}" srcOrd="8" destOrd="0" presId="urn:microsoft.com/office/officeart/2008/layout/VerticalCurvedList"/>
    <dgm:cxn modelId="{600DEAFC-01B6-7747-A3F8-AE6A3CD9DE98}" type="presParOf" srcId="{FE9AF61A-C75E-B942-AA18-50622030A1C0}" destId="{621F64EE-B358-A441-B25C-FEC4EC9266FA}" srcOrd="0" destOrd="0" presId="urn:microsoft.com/office/officeart/2008/layout/VerticalCurvedList"/>
    <dgm:cxn modelId="{4FF342AD-CB81-B74F-B5D2-FB79AAEE596F}" type="presParOf" srcId="{B720B294-B0A1-FA4A-88D5-8938CB8C7257}" destId="{99278E30-EA80-634F-AE2D-C73DA0D8B557}" srcOrd="9" destOrd="0" presId="urn:microsoft.com/office/officeart/2008/layout/VerticalCurvedList"/>
    <dgm:cxn modelId="{F2092C97-5E7A-EC48-B822-E7989DA7BF53}" type="presParOf" srcId="{B720B294-B0A1-FA4A-88D5-8938CB8C7257}" destId="{39FE3975-261E-8744-B21D-C06FCAB61C6B}" srcOrd="10" destOrd="0" presId="urn:microsoft.com/office/officeart/2008/layout/VerticalCurvedList"/>
    <dgm:cxn modelId="{F7A9CAE1-AD42-574D-A8E1-0901AA468442}" type="presParOf" srcId="{39FE3975-261E-8744-B21D-C06FCAB61C6B}" destId="{BA615EB7-4A19-E743-BE83-D1F667340905}" srcOrd="0" destOrd="0" presId="urn:microsoft.com/office/officeart/2008/layout/VerticalCurvedList"/>
    <dgm:cxn modelId="{BDF2C0BB-3C25-6045-B63D-035DA93A53D1}" type="presParOf" srcId="{B720B294-B0A1-FA4A-88D5-8938CB8C7257}" destId="{4E0EF284-3492-2948-B39A-71A31A684E68}" srcOrd="11" destOrd="0" presId="urn:microsoft.com/office/officeart/2008/layout/VerticalCurvedList"/>
    <dgm:cxn modelId="{9780E5F0-2189-2B4D-B206-75BEDCC6B2CC}" type="presParOf" srcId="{B720B294-B0A1-FA4A-88D5-8938CB8C7257}" destId="{B7DD8684-1F81-C047-85C4-9FFAAA7AB00A}" srcOrd="12" destOrd="0" presId="urn:microsoft.com/office/officeart/2008/layout/VerticalCurvedList"/>
    <dgm:cxn modelId="{C9657907-5814-2240-86CE-056BE17BD593}" type="presParOf" srcId="{B7DD8684-1F81-C047-85C4-9FFAAA7AB00A}" destId="{4DA86473-8E5A-B34E-AA29-6B70AC34451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5054C-F8A9-C246-91CF-77C4EE6D3898}">
      <dsp:nvSpPr>
        <dsp:cNvPr id="0" name=""/>
        <dsp:cNvSpPr/>
      </dsp:nvSpPr>
      <dsp:spPr>
        <a:xfrm>
          <a:off x="-5341500" y="-817996"/>
          <a:ext cx="6360393" cy="6360393"/>
        </a:xfrm>
        <a:prstGeom prst="blockArc">
          <a:avLst>
            <a:gd name="adj1" fmla="val 18900000"/>
            <a:gd name="adj2" fmla="val 2700000"/>
            <a:gd name="adj3" fmla="val 340"/>
          </a:avLst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D7D41-FAAE-A24E-84E8-8944217B3DEA}">
      <dsp:nvSpPr>
        <dsp:cNvPr id="0" name=""/>
        <dsp:cNvSpPr/>
      </dsp:nvSpPr>
      <dsp:spPr>
        <a:xfrm>
          <a:off x="379894" y="248786"/>
          <a:ext cx="6847049" cy="49738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2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479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Be patient</a:t>
          </a:r>
          <a:endParaRPr lang="en-US" sz="2500" kern="1200"/>
        </a:p>
      </dsp:txBody>
      <dsp:txXfrm>
        <a:off x="379894" y="248786"/>
        <a:ext cx="6847049" cy="497384"/>
      </dsp:txXfrm>
    </dsp:sp>
    <dsp:sp modelId="{48C5BB03-8523-D041-BA12-F3A32280F69F}">
      <dsp:nvSpPr>
        <dsp:cNvPr id="0" name=""/>
        <dsp:cNvSpPr/>
      </dsp:nvSpPr>
      <dsp:spPr>
        <a:xfrm>
          <a:off x="69028" y="186613"/>
          <a:ext cx="621731" cy="621731"/>
        </a:xfrm>
        <a:prstGeom prst="ellipse">
          <a:avLst/>
        </a:prstGeom>
        <a:solidFill>
          <a:schemeClr val="accent5">
            <a:lumMod val="75000"/>
          </a:schemeClr>
        </a:solidFill>
        <a:ln w="9525" cap="flat" cmpd="sng" algn="ctr">
          <a:solidFill>
            <a:schemeClr val="bg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71CB0-D000-CA4B-8890-4792897476D1}">
      <dsp:nvSpPr>
        <dsp:cNvPr id="0" name=""/>
        <dsp:cNvSpPr/>
      </dsp:nvSpPr>
      <dsp:spPr>
        <a:xfrm>
          <a:off x="789027" y="994769"/>
          <a:ext cx="6437916" cy="497384"/>
        </a:xfrm>
        <a:prstGeom prst="rect">
          <a:avLst/>
        </a:prstGeom>
        <a:gradFill rotWithShape="0">
          <a:gsLst>
            <a:gs pos="0">
              <a:schemeClr val="accent2">
                <a:hueOff val="7071"/>
                <a:satOff val="-6897"/>
                <a:lumOff val="-353"/>
                <a:alphaOff val="0"/>
                <a:shade val="63000"/>
              </a:schemeClr>
            </a:gs>
            <a:gs pos="30000">
              <a:schemeClr val="accent2">
                <a:hueOff val="7071"/>
                <a:satOff val="-6897"/>
                <a:lumOff val="-353"/>
                <a:alphaOff val="0"/>
                <a:shade val="90000"/>
                <a:satMod val="110000"/>
              </a:schemeClr>
            </a:gs>
            <a:gs pos="45000">
              <a:schemeClr val="accent2">
                <a:hueOff val="7071"/>
                <a:satOff val="-6897"/>
                <a:lumOff val="-353"/>
                <a:alphaOff val="0"/>
                <a:shade val="100000"/>
                <a:satMod val="118000"/>
              </a:schemeClr>
            </a:gs>
            <a:gs pos="55000">
              <a:schemeClr val="accent2">
                <a:hueOff val="7071"/>
                <a:satOff val="-6897"/>
                <a:lumOff val="-353"/>
                <a:alphaOff val="0"/>
                <a:shade val="100000"/>
                <a:satMod val="118000"/>
              </a:schemeClr>
            </a:gs>
            <a:gs pos="73000">
              <a:schemeClr val="accent2">
                <a:hueOff val="7071"/>
                <a:satOff val="-6897"/>
                <a:lumOff val="-353"/>
                <a:alphaOff val="0"/>
                <a:shade val="90000"/>
                <a:satMod val="110000"/>
              </a:schemeClr>
            </a:gs>
            <a:gs pos="100000">
              <a:schemeClr val="accent2">
                <a:hueOff val="7071"/>
                <a:satOff val="-6897"/>
                <a:lumOff val="-353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479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Be sure you are ready</a:t>
          </a:r>
          <a:endParaRPr lang="en-US" sz="2500" kern="1200"/>
        </a:p>
      </dsp:txBody>
      <dsp:txXfrm>
        <a:off x="789027" y="994769"/>
        <a:ext cx="6437916" cy="497384"/>
      </dsp:txXfrm>
    </dsp:sp>
    <dsp:sp modelId="{58D944A0-F998-F14F-BB82-95277CFE5FBC}">
      <dsp:nvSpPr>
        <dsp:cNvPr id="0" name=""/>
        <dsp:cNvSpPr/>
      </dsp:nvSpPr>
      <dsp:spPr>
        <a:xfrm>
          <a:off x="478161" y="932596"/>
          <a:ext cx="621731" cy="621731"/>
        </a:xfrm>
        <a:prstGeom prst="ellipse">
          <a:avLst/>
        </a:prstGeom>
        <a:solidFill>
          <a:schemeClr val="accent5">
            <a:lumMod val="75000"/>
          </a:schemeClr>
        </a:solidFill>
        <a:ln w="9525" cap="flat" cmpd="sng" algn="ctr">
          <a:solidFill>
            <a:schemeClr val="bg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327A3-5A1A-7D4F-97BD-92D95A8C9FC5}">
      <dsp:nvSpPr>
        <dsp:cNvPr id="0" name=""/>
        <dsp:cNvSpPr/>
      </dsp:nvSpPr>
      <dsp:spPr>
        <a:xfrm>
          <a:off x="976113" y="1740752"/>
          <a:ext cx="6250829" cy="497384"/>
        </a:xfrm>
        <a:prstGeom prst="rect">
          <a:avLst/>
        </a:prstGeom>
        <a:gradFill rotWithShape="0">
          <a:gsLst>
            <a:gs pos="0">
              <a:schemeClr val="accent2">
                <a:hueOff val="14141"/>
                <a:satOff val="-13795"/>
                <a:lumOff val="-706"/>
                <a:alphaOff val="0"/>
                <a:shade val="63000"/>
              </a:schemeClr>
            </a:gs>
            <a:gs pos="30000">
              <a:schemeClr val="accent2">
                <a:hueOff val="14141"/>
                <a:satOff val="-13795"/>
                <a:lumOff val="-706"/>
                <a:alphaOff val="0"/>
                <a:shade val="90000"/>
                <a:satMod val="110000"/>
              </a:schemeClr>
            </a:gs>
            <a:gs pos="45000">
              <a:schemeClr val="accent2">
                <a:hueOff val="14141"/>
                <a:satOff val="-13795"/>
                <a:lumOff val="-706"/>
                <a:alphaOff val="0"/>
                <a:shade val="100000"/>
                <a:satMod val="118000"/>
              </a:schemeClr>
            </a:gs>
            <a:gs pos="55000">
              <a:schemeClr val="accent2">
                <a:hueOff val="14141"/>
                <a:satOff val="-13795"/>
                <a:lumOff val="-706"/>
                <a:alphaOff val="0"/>
                <a:shade val="100000"/>
                <a:satMod val="118000"/>
              </a:schemeClr>
            </a:gs>
            <a:gs pos="73000">
              <a:schemeClr val="accent2">
                <a:hueOff val="14141"/>
                <a:satOff val="-13795"/>
                <a:lumOff val="-706"/>
                <a:alphaOff val="0"/>
                <a:shade val="90000"/>
                <a:satMod val="110000"/>
              </a:schemeClr>
            </a:gs>
            <a:gs pos="100000">
              <a:schemeClr val="accent2">
                <a:hueOff val="14141"/>
                <a:satOff val="-13795"/>
                <a:lumOff val="-706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479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Determine how much house you can afford</a:t>
          </a:r>
          <a:endParaRPr lang="en-US" sz="2500" kern="1200"/>
        </a:p>
      </dsp:txBody>
      <dsp:txXfrm>
        <a:off x="976113" y="1740752"/>
        <a:ext cx="6250829" cy="497384"/>
      </dsp:txXfrm>
    </dsp:sp>
    <dsp:sp modelId="{A04B1BD1-B586-7B40-97E7-5E49EDF7A220}">
      <dsp:nvSpPr>
        <dsp:cNvPr id="0" name=""/>
        <dsp:cNvSpPr/>
      </dsp:nvSpPr>
      <dsp:spPr>
        <a:xfrm>
          <a:off x="665247" y="1678579"/>
          <a:ext cx="621731" cy="621731"/>
        </a:xfrm>
        <a:prstGeom prst="ellipse">
          <a:avLst/>
        </a:prstGeom>
        <a:solidFill>
          <a:schemeClr val="accent5">
            <a:lumMod val="75000"/>
          </a:schemeClr>
        </a:solidFill>
        <a:ln w="9525" cap="flat" cmpd="sng" algn="ctr">
          <a:solidFill>
            <a:schemeClr val="bg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CE8F69-C741-B34E-94AC-6BB02580E06E}">
      <dsp:nvSpPr>
        <dsp:cNvPr id="0" name=""/>
        <dsp:cNvSpPr/>
      </dsp:nvSpPr>
      <dsp:spPr>
        <a:xfrm>
          <a:off x="976113" y="2486262"/>
          <a:ext cx="6250829" cy="497384"/>
        </a:xfrm>
        <a:prstGeom prst="rect">
          <a:avLst/>
        </a:prstGeom>
        <a:gradFill rotWithShape="0">
          <a:gsLst>
            <a:gs pos="0">
              <a:schemeClr val="accent2">
                <a:hueOff val="21212"/>
                <a:satOff val="-20692"/>
                <a:lumOff val="-1060"/>
                <a:alphaOff val="0"/>
                <a:shade val="63000"/>
              </a:schemeClr>
            </a:gs>
            <a:gs pos="30000">
              <a:schemeClr val="accent2">
                <a:hueOff val="21212"/>
                <a:satOff val="-20692"/>
                <a:lumOff val="-1060"/>
                <a:alphaOff val="0"/>
                <a:shade val="90000"/>
                <a:satMod val="110000"/>
              </a:schemeClr>
            </a:gs>
            <a:gs pos="45000">
              <a:schemeClr val="accent2">
                <a:hueOff val="21212"/>
                <a:satOff val="-20692"/>
                <a:lumOff val="-1060"/>
                <a:alphaOff val="0"/>
                <a:shade val="100000"/>
                <a:satMod val="118000"/>
              </a:schemeClr>
            </a:gs>
            <a:gs pos="55000">
              <a:schemeClr val="accent2">
                <a:hueOff val="21212"/>
                <a:satOff val="-20692"/>
                <a:lumOff val="-1060"/>
                <a:alphaOff val="0"/>
                <a:shade val="100000"/>
                <a:satMod val="118000"/>
              </a:schemeClr>
            </a:gs>
            <a:gs pos="73000">
              <a:schemeClr val="accent2">
                <a:hueOff val="21212"/>
                <a:satOff val="-20692"/>
                <a:lumOff val="-1060"/>
                <a:alphaOff val="0"/>
                <a:shade val="90000"/>
                <a:satMod val="110000"/>
              </a:schemeClr>
            </a:gs>
            <a:gs pos="100000">
              <a:schemeClr val="accent2">
                <a:hueOff val="21212"/>
                <a:satOff val="-20692"/>
                <a:lumOff val="-1060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479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Get your credit in shape</a:t>
          </a:r>
          <a:endParaRPr lang="en-US" sz="2500" kern="1200"/>
        </a:p>
      </dsp:txBody>
      <dsp:txXfrm>
        <a:off x="976113" y="2486262"/>
        <a:ext cx="6250829" cy="497384"/>
      </dsp:txXfrm>
    </dsp:sp>
    <dsp:sp modelId="{621F64EE-B358-A441-B25C-FEC4EC9266FA}">
      <dsp:nvSpPr>
        <dsp:cNvPr id="0" name=""/>
        <dsp:cNvSpPr/>
      </dsp:nvSpPr>
      <dsp:spPr>
        <a:xfrm>
          <a:off x="665247" y="2424089"/>
          <a:ext cx="621731" cy="621731"/>
        </a:xfrm>
        <a:prstGeom prst="ellipse">
          <a:avLst/>
        </a:prstGeom>
        <a:solidFill>
          <a:schemeClr val="accent5">
            <a:lumMod val="75000"/>
          </a:schemeClr>
        </a:solidFill>
        <a:ln w="9525" cap="flat" cmpd="sng" algn="ctr">
          <a:solidFill>
            <a:schemeClr val="bg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78E30-EA80-634F-AE2D-C73DA0D8B557}">
      <dsp:nvSpPr>
        <dsp:cNvPr id="0" name=""/>
        <dsp:cNvSpPr/>
      </dsp:nvSpPr>
      <dsp:spPr>
        <a:xfrm>
          <a:off x="789027" y="3232245"/>
          <a:ext cx="6437916" cy="497384"/>
        </a:xfrm>
        <a:prstGeom prst="rect">
          <a:avLst/>
        </a:prstGeom>
        <a:gradFill rotWithShape="0">
          <a:gsLst>
            <a:gs pos="0">
              <a:schemeClr val="accent2">
                <a:hueOff val="28282"/>
                <a:satOff val="-27590"/>
                <a:lumOff val="-1413"/>
                <a:alphaOff val="0"/>
                <a:shade val="63000"/>
              </a:schemeClr>
            </a:gs>
            <a:gs pos="30000">
              <a:schemeClr val="accent2">
                <a:hueOff val="28282"/>
                <a:satOff val="-27590"/>
                <a:lumOff val="-1413"/>
                <a:alphaOff val="0"/>
                <a:shade val="90000"/>
                <a:satMod val="110000"/>
              </a:schemeClr>
            </a:gs>
            <a:gs pos="45000">
              <a:schemeClr val="accent2">
                <a:hueOff val="28282"/>
                <a:satOff val="-27590"/>
                <a:lumOff val="-1413"/>
                <a:alphaOff val="0"/>
                <a:shade val="100000"/>
                <a:satMod val="118000"/>
              </a:schemeClr>
            </a:gs>
            <a:gs pos="55000">
              <a:schemeClr val="accent2">
                <a:hueOff val="28282"/>
                <a:satOff val="-27590"/>
                <a:lumOff val="-1413"/>
                <a:alphaOff val="0"/>
                <a:shade val="100000"/>
                <a:satMod val="118000"/>
              </a:schemeClr>
            </a:gs>
            <a:gs pos="73000">
              <a:schemeClr val="accent2">
                <a:hueOff val="28282"/>
                <a:satOff val="-27590"/>
                <a:lumOff val="-1413"/>
                <a:alphaOff val="0"/>
                <a:shade val="90000"/>
                <a:satMod val="110000"/>
              </a:schemeClr>
            </a:gs>
            <a:gs pos="100000">
              <a:schemeClr val="accent2">
                <a:hueOff val="28282"/>
                <a:satOff val="-27590"/>
                <a:lumOff val="-1413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479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Save for your down payment</a:t>
          </a:r>
          <a:endParaRPr lang="en-US" sz="2500" kern="1200"/>
        </a:p>
      </dsp:txBody>
      <dsp:txXfrm>
        <a:off x="789027" y="3232245"/>
        <a:ext cx="6437916" cy="497384"/>
      </dsp:txXfrm>
    </dsp:sp>
    <dsp:sp modelId="{BA615EB7-4A19-E743-BE83-D1F667340905}">
      <dsp:nvSpPr>
        <dsp:cNvPr id="0" name=""/>
        <dsp:cNvSpPr/>
      </dsp:nvSpPr>
      <dsp:spPr>
        <a:xfrm>
          <a:off x="478161" y="3170072"/>
          <a:ext cx="621731" cy="621731"/>
        </a:xfrm>
        <a:prstGeom prst="ellipse">
          <a:avLst/>
        </a:prstGeom>
        <a:solidFill>
          <a:schemeClr val="accent5">
            <a:lumMod val="75000"/>
          </a:schemeClr>
        </a:solidFill>
        <a:ln w="9525" cap="flat" cmpd="sng" algn="ctr">
          <a:solidFill>
            <a:schemeClr val="bg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EF284-3492-2948-B39A-71A31A684E68}">
      <dsp:nvSpPr>
        <dsp:cNvPr id="0" name=""/>
        <dsp:cNvSpPr/>
      </dsp:nvSpPr>
      <dsp:spPr>
        <a:xfrm>
          <a:off x="379894" y="3978228"/>
          <a:ext cx="6847049" cy="497384"/>
        </a:xfrm>
        <a:prstGeom prst="rect">
          <a:avLst/>
        </a:prstGeom>
        <a:gradFill rotWithShape="0">
          <a:gsLst>
            <a:gs pos="0">
              <a:schemeClr val="accent2">
                <a:hueOff val="35353"/>
                <a:satOff val="-34487"/>
                <a:lumOff val="-1766"/>
                <a:alphaOff val="0"/>
                <a:shade val="63000"/>
              </a:schemeClr>
            </a:gs>
            <a:gs pos="30000">
              <a:schemeClr val="accent2">
                <a:hueOff val="35353"/>
                <a:satOff val="-34487"/>
                <a:lumOff val="-1766"/>
                <a:alphaOff val="0"/>
                <a:shade val="90000"/>
                <a:satMod val="110000"/>
              </a:schemeClr>
            </a:gs>
            <a:gs pos="45000">
              <a:schemeClr val="accent2">
                <a:hueOff val="35353"/>
                <a:satOff val="-34487"/>
                <a:lumOff val="-1766"/>
                <a:alphaOff val="0"/>
                <a:shade val="100000"/>
                <a:satMod val="118000"/>
              </a:schemeClr>
            </a:gs>
            <a:gs pos="55000">
              <a:schemeClr val="accent2">
                <a:hueOff val="35353"/>
                <a:satOff val="-34487"/>
                <a:lumOff val="-1766"/>
                <a:alphaOff val="0"/>
                <a:shade val="100000"/>
                <a:satMod val="118000"/>
              </a:schemeClr>
            </a:gs>
            <a:gs pos="73000">
              <a:schemeClr val="accent2">
                <a:hueOff val="35353"/>
                <a:satOff val="-34487"/>
                <a:lumOff val="-1766"/>
                <a:alphaOff val="0"/>
                <a:shade val="90000"/>
                <a:satMod val="110000"/>
              </a:schemeClr>
            </a:gs>
            <a:gs pos="100000">
              <a:schemeClr val="accent2">
                <a:hueOff val="35353"/>
                <a:satOff val="-34487"/>
                <a:lumOff val="-1766"/>
                <a:alphaOff val="0"/>
                <a:shade val="63000"/>
              </a:schemeClr>
            </a:gs>
          </a:gsLst>
          <a:lin ang="950000" scaled="1"/>
        </a:gradFill>
        <a:ln>
          <a:noFill/>
        </a:ln>
        <a:effectLst>
          <a:outerShdw blurRad="50800" dist="430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4799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Get mortgage pre-approval</a:t>
          </a:r>
          <a:endParaRPr lang="en-US" sz="2500" kern="1200"/>
        </a:p>
      </dsp:txBody>
      <dsp:txXfrm>
        <a:off x="379894" y="3978228"/>
        <a:ext cx="6847049" cy="497384"/>
      </dsp:txXfrm>
    </dsp:sp>
    <dsp:sp modelId="{4DA86473-8E5A-B34E-AA29-6B70AC34451F}">
      <dsp:nvSpPr>
        <dsp:cNvPr id="0" name=""/>
        <dsp:cNvSpPr/>
      </dsp:nvSpPr>
      <dsp:spPr>
        <a:xfrm>
          <a:off x="69028" y="3916055"/>
          <a:ext cx="621731" cy="621731"/>
        </a:xfrm>
        <a:prstGeom prst="ellipse">
          <a:avLst/>
        </a:prstGeom>
        <a:solidFill>
          <a:schemeClr val="accent5">
            <a:lumMod val="75000"/>
          </a:schemeClr>
        </a:solidFill>
        <a:ln w="9525" cap="flat" cmpd="sng" algn="ctr">
          <a:solidFill>
            <a:schemeClr val="bg1"/>
          </a:solidFill>
          <a:prstDash val="solid"/>
        </a:ln>
        <a:effectLst/>
        <a:scene3d>
          <a:camera prst="orthographicFront"/>
          <a:lightRig rig="threePt" dir="t"/>
        </a:scene3d>
        <a:sp3d>
          <a:bevelT w="165100" prst="coolSlan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B0B4-F681-4F10-B193-939296C1B1D6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6FE1E-3235-4637-AFF1-7C2ACDD41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01F20E-7403-43F1-B81C-F6AD65B2C3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10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901" y="2895600"/>
            <a:ext cx="6096000" cy="1368798"/>
          </a:xfrm>
        </p:spPr>
        <p:txBody>
          <a:bodyPr>
            <a:normAutofit/>
          </a:bodyPr>
          <a:lstStyle>
            <a:lvl1pPr marL="0" indent="0" algn="l">
              <a:buNone/>
              <a:defRPr sz="32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12192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12192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137E-81A4-4B73-B04A-A945580DF16E}" type="datetimeFigureOut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8/10/22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F4A569-29F4-4FC3-B19A-A248070AF849}" type="slidenum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69901" y="457201"/>
            <a:ext cx="1024128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4760844"/>
            <a:ext cx="12192000" cy="36576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11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137E-81A4-4B73-B04A-A945580DF16E}" type="datetimeFigureOut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8/10/22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A569-29F4-4FC3-B19A-A248070AF849}" type="slidenum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38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137E-81A4-4B73-B04A-A945580DF16E}" type="datetimeFigureOut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8/10/22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4A569-29F4-4FC3-B19A-A248070AF849}" type="slidenum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5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69901" y="1463040"/>
            <a:ext cx="11112499" cy="4724400"/>
          </a:xfrm>
        </p:spPr>
        <p:txBody>
          <a:bodyPr/>
          <a:lstStyle>
            <a:lvl1pPr marL="228600" indent="-457200">
              <a:buClr>
                <a:schemeClr val="accent1"/>
              </a:buClr>
              <a:buFont typeface="Wingdings" pitchFamily="2" charset="2"/>
              <a:buChar char="v"/>
              <a:tabLst>
                <a:tab pos="457200" algn="l"/>
              </a:tabLst>
              <a:defRPr/>
            </a:lvl1pPr>
            <a:lvl2pPr marL="914400" indent="-457200">
              <a:buClr>
                <a:schemeClr val="accent1"/>
              </a:buClr>
              <a:buFont typeface="Arial" pitchFamily="34" charset="0"/>
              <a:buChar char="•"/>
              <a:tabLst>
                <a:tab pos="457200" algn="l"/>
              </a:tabLst>
              <a:defRPr/>
            </a:lvl2pPr>
            <a:lvl3pPr marL="179388" indent="0">
              <a:buNone/>
              <a:defRPr/>
            </a:lvl3pPr>
            <a:lvl4pPr marL="914400" indent="-457200">
              <a:buClr>
                <a:schemeClr val="accent1"/>
              </a:buClr>
              <a:buFont typeface="Arial" pitchFamily="34" charset="0"/>
              <a:buChar char="•"/>
              <a:tabLst>
                <a:tab pos="457200" algn="l"/>
              </a:tabLst>
              <a:defRPr/>
            </a:lvl4pPr>
            <a:lvl5pPr marL="914400" indent="-457200">
              <a:buClr>
                <a:schemeClr val="accent1"/>
              </a:buClr>
              <a:buFont typeface="Arial" pitchFamily="34" charset="0"/>
              <a:buChar char="•"/>
              <a:tabLst>
                <a:tab pos="457200" algn="l"/>
              </a:tabLs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31137E-81A4-4B73-B04A-A945580DF16E}" type="datetimeFigureOut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8/10/22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F4A569-29F4-4FC3-B19A-A248070AF849}" type="slidenum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69901" y="76200"/>
            <a:ext cx="1024128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56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69901" y="4003302"/>
            <a:ext cx="6096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137E-81A4-4B73-B04A-A945580DF16E}" type="datetimeFigureOut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8/10/22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F4A569-29F4-4FC3-B19A-A248070AF849}" type="slidenum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-5919" y="1828800"/>
            <a:ext cx="12192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72488" y="1990078"/>
            <a:ext cx="11253216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0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6534912" y="1463040"/>
            <a:ext cx="51816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469901" y="1463040"/>
            <a:ext cx="51816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F31137E-81A4-4B73-B04A-A945580DF16E}" type="datetimeFigureOut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8/10/22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BF4A569-29F4-4FC3-B19A-A248070AF849}" type="slidenum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44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901" y="1463041"/>
            <a:ext cx="51816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34151" y="1463041"/>
            <a:ext cx="51816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6534151" y="2011680"/>
            <a:ext cx="51816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469901" y="2011680"/>
            <a:ext cx="51816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F31137E-81A4-4B73-B04A-A945580DF16E}" type="datetimeFigureOut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8/10/22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BF4A569-29F4-4FC3-B19A-A248070AF849}" type="slidenum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8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137E-81A4-4B73-B04A-A945580DF16E}" type="datetimeFigureOut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8/10/22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F4A569-29F4-4FC3-B19A-A248070AF849}" type="slidenum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005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137E-81A4-4B73-B04A-A945580DF16E}" type="datetimeFigureOut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8/10/22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F4A569-29F4-4FC3-B19A-A248070AF849}" type="slidenum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05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12192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12192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69902" y="1463040"/>
            <a:ext cx="4508500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5473700" y="1463040"/>
            <a:ext cx="6242051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F31137E-81A4-4B73-B04A-A945580DF16E}" type="datetimeFigureOut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8/10/22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BF4A569-29F4-4FC3-B19A-A248070AF849}" type="slidenum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6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72299" y="0"/>
            <a:ext cx="5219700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9901" y="1600200"/>
            <a:ext cx="6096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12192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12192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469900" y="275208"/>
            <a:ext cx="6096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31137E-81A4-4B73-B04A-A945580DF16E}" type="datetimeFigureOut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8/10/22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BF4A569-29F4-4FC3-B19A-A248070AF849}" type="slidenum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1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901" y="228600"/>
            <a:ext cx="1024128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901" y="1463040"/>
            <a:ext cx="1024128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9901" y="6543676"/>
            <a:ext cx="19558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F31137E-81A4-4B73-B04A-A945580DF16E}" type="datetimeFigureOut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8/10/22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2999" y="6543676"/>
            <a:ext cx="5448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5600" y="6543676"/>
            <a:ext cx="11684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CBF4A569-29F4-4FC3-B19A-A248070AF849}" type="slidenum">
              <a:rPr lang="en-US" smtClean="0">
                <a:solidFill>
                  <a:prstClr val="white">
                    <a:alpha val="6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alpha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98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4000" b="1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2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Wingdings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OG4/SK34w0aqBHH9p73LW8hhLDTsY1/T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#o5KvIxahx3vblJeQIFJmmEPwPVMMd0wQzd0IhqqLOJo=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Placer Hills Real Estate</a:t>
            </a:r>
          </a:p>
        </p:txBody>
      </p:sp>
      <p:sp>
        <p:nvSpPr>
          <p:cNvPr id="3" name="Title 2#qUSNFTjIZ8wJvaMobCrtZ0hVIqN5f0zSuROit5lEaH0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Prepare to Buy </a:t>
            </a:r>
            <a:br>
              <a:rPr lang="en-US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</a:br>
            <a:r>
              <a:rPr lang="en-US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Your First Home</a:t>
            </a:r>
            <a:endParaRPr lang="en-US" dirty="0"/>
          </a:p>
        </p:txBody>
      </p:sp>
      <p:pic>
        <p:nvPicPr>
          <p:cNvPr id="5" name="Picture 4" descr="A picture containing text, tree, outdoor, sign&#10;&#10;Description automatically generated">
            <a:extLst>
              <a:ext uri="{FF2B5EF4-FFF2-40B4-BE49-F238E27FC236}">
                <a16:creationId xmlns:a16="http://schemas.microsoft.com/office/drawing/2014/main" id="{04A1E32D-11A8-DD19-9BFD-5DC68826DE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1" t="87" r="26814" b="-1"/>
          <a:stretch/>
        </p:blipFill>
        <p:spPr>
          <a:xfrm>
            <a:off x="7537622" y="914400"/>
            <a:ext cx="3761290" cy="5029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8343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OG4/SK34w0aqBHH9p73LW8hhLDTsY1/T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#XZT4v+QbJtQGEtSd6afmZeTrsZ42R5yAL4YVmtBziBqg79IoDIKtU+QsxMcCrOLH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Fixed rate mortgage</a:t>
            </a:r>
          </a:p>
          <a:p>
            <a:pPr lvl="1"/>
            <a:r>
              <a:rPr lang="en-US" dirty="0"/>
              <a:t>The same interest rate for the life of the loan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Adjustable rate mortgage (ARMs)</a:t>
            </a:r>
          </a:p>
          <a:p>
            <a:pPr lvl="1"/>
            <a:r>
              <a:rPr lang="en-US" dirty="0"/>
              <a:t>Very low introductory rate for 5-7 years</a:t>
            </a:r>
          </a:p>
          <a:p>
            <a:pPr lvl="1"/>
            <a:r>
              <a:rPr lang="en-US" dirty="0"/>
              <a:t>Much higher rate after 5-7 years</a:t>
            </a:r>
          </a:p>
          <a:p>
            <a:pPr lvl="1"/>
            <a:r>
              <a:rPr lang="en-US" dirty="0"/>
              <a:t>For short-term buyers or those planning to “flip”</a:t>
            </a:r>
          </a:p>
          <a:p>
            <a:pPr lvl="1"/>
            <a:r>
              <a:rPr lang="en-US" dirty="0"/>
              <a:t>Can be dangerous</a:t>
            </a:r>
          </a:p>
        </p:txBody>
      </p:sp>
      <p:sp>
        <p:nvSpPr>
          <p:cNvPr id="2" name="Title 1#q3MaE4Di4NH5c0ZnYCoMgs7hRgEMI5no4DzDykKh2j0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About Mortgages</a:t>
            </a:r>
          </a:p>
        </p:txBody>
      </p:sp>
    </p:spTree>
    <p:extLst>
      <p:ext uri="{BB962C8B-B14F-4D97-AF65-F5344CB8AC3E}">
        <p14:creationId xmlns:p14="http://schemas.microsoft.com/office/powerpoint/2010/main" val="2447998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OG4/SK34w0aqBHH9p73LW8hhLDTsY1/T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#XZT4v+QbJtQGEtSd6afmZeTrsZ42R5yAL4YVmtBziBqg79IoDIKtU+QsxMcCrOLH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Fees paid to the lender</a:t>
            </a:r>
          </a:p>
          <a:p>
            <a:r>
              <a:rPr lang="en-US" dirty="0"/>
              <a:t>One point equals 1% of mortgage value</a:t>
            </a:r>
          </a:p>
          <a:p>
            <a:r>
              <a:rPr lang="en-US" dirty="0"/>
              <a:t>Required if buyer has less than 20% down payment</a:t>
            </a:r>
          </a:p>
          <a:p>
            <a:r>
              <a:rPr lang="en-US" dirty="0"/>
              <a:t>Can be used to buy down mortgage rate</a:t>
            </a:r>
          </a:p>
        </p:txBody>
      </p:sp>
      <p:sp>
        <p:nvSpPr>
          <p:cNvPr id="2" name="Title 1#q3MaE4Di4NH5c0ZnYCoMgs7hRgEMI5no4DzDykKh2j0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Mortgage Points</a:t>
            </a:r>
          </a:p>
        </p:txBody>
      </p:sp>
    </p:spTree>
    <p:extLst>
      <p:ext uri="{BB962C8B-B14F-4D97-AF65-F5344CB8AC3E}">
        <p14:creationId xmlns:p14="http://schemas.microsoft.com/office/powerpoint/2010/main" val="3743791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OG4/SK34w0aqBHH9p73LW8hhLDTsY1/T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#qUSNFTjIZ8wJvaMobCrtZ0hVIqN5f0zSuROit5lEaH0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Mortgage Rate Averages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496C37C-2CE3-9575-3785-81B27B13C1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593882"/>
              </p:ext>
            </p:extLst>
          </p:nvPr>
        </p:nvGraphicFramePr>
        <p:xfrm>
          <a:off x="1066800" y="1025606"/>
          <a:ext cx="10058400" cy="5109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2A85CF5-5452-9A3B-DE19-F63E01270586}"/>
              </a:ext>
            </a:extLst>
          </p:cNvPr>
          <p:cNvSpPr txBox="1"/>
          <p:nvPr/>
        </p:nvSpPr>
        <p:spPr>
          <a:xfrm>
            <a:off x="6268995" y="6135372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based on Freddie Mac survey data</a:t>
            </a:r>
          </a:p>
          <a:p>
            <a:r>
              <a:rPr lang="en-US" dirty="0"/>
              <a:t>http://</a:t>
            </a:r>
            <a:r>
              <a:rPr lang="en-US" dirty="0" err="1"/>
              <a:t>www.freddiemac.com</a:t>
            </a:r>
            <a:r>
              <a:rPr lang="en-US" dirty="0"/>
              <a:t>/</a:t>
            </a:r>
            <a:r>
              <a:rPr lang="en-US" dirty="0" err="1"/>
              <a:t>pmms</a:t>
            </a:r>
            <a:r>
              <a:rPr lang="en-US" dirty="0"/>
              <a:t>/pmms30.html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91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OG4/SK34w0aqBHH9p73LW8hhLDTsY1/T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#q3MaE4Di4NH5c0ZnYCoMgs7hRgEMI5no4DzDykKh2j0=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Fixed Rate Payments</a:t>
            </a:r>
          </a:p>
        </p:txBody>
      </p:sp>
      <p:sp>
        <p:nvSpPr>
          <p:cNvPr id="4" name="TextBox 3#eGjb5cSDQbtUYWoRaHsnEuzT/Gq5SmycrT+yIhLpiag=">
            <a:extLst>
              <a:ext uri="{FF2B5EF4-FFF2-40B4-BE49-F238E27FC236}">
                <a16:creationId xmlns:a16="http://schemas.microsoft.com/office/drawing/2014/main" id="{3BBF7A51-6910-4862-BDC6-68954849B2B6}"/>
              </a:ext>
            </a:extLst>
          </p:cNvPr>
          <p:cNvSpPr txBox="1"/>
          <p:nvPr/>
        </p:nvSpPr>
        <p:spPr>
          <a:xfrm>
            <a:off x="7416800" y="346631"/>
            <a:ext cx="4670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https://www.zillow.com/mortgage-calculator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9CCEB3-9C15-CC6D-1223-BB3C3DDF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937864"/>
              </p:ext>
            </p:extLst>
          </p:nvPr>
        </p:nvGraphicFramePr>
        <p:xfrm>
          <a:off x="287135" y="2560320"/>
          <a:ext cx="1161773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3546">
                  <a:extLst>
                    <a:ext uri="{9D8B030D-6E8A-4147-A177-3AD203B41FA5}">
                      <a16:colId xmlns:a16="http://schemas.microsoft.com/office/drawing/2014/main" val="2433589662"/>
                    </a:ext>
                  </a:extLst>
                </a:gridCol>
                <a:gridCol w="1677114">
                  <a:extLst>
                    <a:ext uri="{9D8B030D-6E8A-4147-A177-3AD203B41FA5}">
                      <a16:colId xmlns:a16="http://schemas.microsoft.com/office/drawing/2014/main" val="2714724359"/>
                    </a:ext>
                  </a:extLst>
                </a:gridCol>
                <a:gridCol w="2063578">
                  <a:extLst>
                    <a:ext uri="{9D8B030D-6E8A-4147-A177-3AD203B41FA5}">
                      <a16:colId xmlns:a16="http://schemas.microsoft.com/office/drawing/2014/main" val="1492210283"/>
                    </a:ext>
                  </a:extLst>
                </a:gridCol>
                <a:gridCol w="3229946">
                  <a:extLst>
                    <a:ext uri="{9D8B030D-6E8A-4147-A177-3AD203B41FA5}">
                      <a16:colId xmlns:a16="http://schemas.microsoft.com/office/drawing/2014/main" val="1561070439"/>
                    </a:ext>
                  </a:extLst>
                </a:gridCol>
                <a:gridCol w="2323546">
                  <a:extLst>
                    <a:ext uri="{9D8B030D-6E8A-4147-A177-3AD203B41FA5}">
                      <a16:colId xmlns:a16="http://schemas.microsoft.com/office/drawing/2014/main" val="747871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</a:rPr>
                        <a:t>Loan $200,000</a:t>
                      </a:r>
                    </a:p>
                  </a:txBody>
                  <a:tcPr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</a:rPr>
                        <a:t>Rate</a:t>
                      </a:r>
                    </a:p>
                  </a:txBody>
                  <a:tcPr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</a:rPr>
                        <a:t>Number of Payments</a:t>
                      </a:r>
                    </a:p>
                  </a:txBody>
                  <a:tcPr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</a:rPr>
                        <a:t>Monthly Payments Principle + Interest</a:t>
                      </a:r>
                    </a:p>
                  </a:txBody>
                  <a:tcPr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dirty="0">
                          <a:solidFill>
                            <a:srgbClr val="FFFFFF"/>
                          </a:solidFill>
                          <a:effectLst/>
                        </a:rPr>
                        <a:t>Total Paid</a:t>
                      </a:r>
                    </a:p>
                  </a:txBody>
                  <a:tcPr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0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>
                          <a:solidFill>
                            <a:srgbClr val="C4453E"/>
                          </a:solidFill>
                          <a:effectLst/>
                          <a:latin typeface="NimbusRomDOT Regular"/>
                        </a:rPr>
                        <a:t>15 Year Fixed</a:t>
                      </a:r>
                      <a:endParaRPr lang="en-US" sz="24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rgbClr val="C4453E"/>
                          </a:solidFill>
                          <a:effectLst/>
                          <a:latin typeface="NimbusRomDOT Regular"/>
                        </a:rPr>
                        <a:t>3.64</a:t>
                      </a:r>
                      <a:endParaRPr lang="en-US" sz="24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C4453E"/>
                          </a:solidFill>
                          <a:effectLst/>
                          <a:latin typeface="NimbusRomDOT Regular"/>
                        </a:rPr>
                        <a:t>180</a:t>
                      </a:r>
                      <a:endParaRPr lang="en-US" sz="24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C4453E"/>
                          </a:solidFill>
                          <a:effectLst/>
                          <a:latin typeface="NimbusRomDOT Regular"/>
                        </a:rPr>
                        <a:t>$1,444</a:t>
                      </a:r>
                      <a:endParaRPr lang="en-US" sz="24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C4453E"/>
                          </a:solidFill>
                          <a:effectLst/>
                          <a:latin typeface="NimbusRomDOT Regular"/>
                        </a:rPr>
                        <a:t>$259,920</a:t>
                      </a:r>
                      <a:endParaRPr lang="en-US" sz="24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89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>
                          <a:solidFill>
                            <a:srgbClr val="C4453E"/>
                          </a:solidFill>
                          <a:effectLst/>
                          <a:latin typeface="NimbusRomDOT Regular"/>
                        </a:rPr>
                        <a:t>30 Year Fixed</a:t>
                      </a:r>
                      <a:endParaRPr lang="en-US" sz="24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>
                          <a:solidFill>
                            <a:srgbClr val="C4453E"/>
                          </a:solidFill>
                          <a:effectLst/>
                          <a:latin typeface="NimbusRomDOT Regular"/>
                        </a:rPr>
                        <a:t>4.31</a:t>
                      </a:r>
                      <a:endParaRPr lang="en-US" sz="2400" b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C4453E"/>
                          </a:solidFill>
                          <a:effectLst/>
                          <a:latin typeface="NimbusRomDOT Regular"/>
                        </a:rPr>
                        <a:t>360</a:t>
                      </a:r>
                      <a:endParaRPr lang="en-US" sz="24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C4453E"/>
                          </a:solidFill>
                          <a:effectLst/>
                          <a:latin typeface="NimbusRomDOT Regular"/>
                        </a:rPr>
                        <a:t>$991</a:t>
                      </a:r>
                      <a:endParaRPr lang="en-US" sz="2400" b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C4453E"/>
                          </a:solidFill>
                          <a:effectLst/>
                          <a:latin typeface="NimbusRomDOT Regular"/>
                        </a:rPr>
                        <a:t>$356,760</a:t>
                      </a:r>
                      <a:endParaRPr lang="en-US" sz="2400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3434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9EAAAB-E5E7-7EBE-1797-17860F6167B1}"/>
              </a:ext>
            </a:extLst>
          </p:cNvPr>
          <p:cNvSpPr txBox="1"/>
          <p:nvPr/>
        </p:nvSpPr>
        <p:spPr>
          <a:xfrm>
            <a:off x="1377184" y="1322173"/>
            <a:ext cx="9437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Home Price $250,000—Down Payment $50,000 (20%)</a:t>
            </a:r>
          </a:p>
        </p:txBody>
      </p:sp>
      <p:pic>
        <p:nvPicPr>
          <p:cNvPr id="8" name="Graphic 7" descr="Home with solid fill">
            <a:extLst>
              <a:ext uri="{FF2B5EF4-FFF2-40B4-BE49-F238E27FC236}">
                <a16:creationId xmlns:a16="http://schemas.microsoft.com/office/drawing/2014/main" id="{D642DF4A-8C12-7183-460B-CA6F4199A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849" y="1013460"/>
            <a:ext cx="137160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87BD5D-2163-CB56-5CD3-F59F745D61D7}"/>
              </a:ext>
            </a:extLst>
          </p:cNvPr>
          <p:cNvSpPr txBox="1"/>
          <p:nvPr/>
        </p:nvSpPr>
        <p:spPr>
          <a:xfrm>
            <a:off x="6973637" y="4664709"/>
            <a:ext cx="4931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cost only—add taxes and insurance costs.</a:t>
            </a:r>
          </a:p>
          <a:p>
            <a:r>
              <a:rPr lang="en-US" dirty="0"/>
              <a:t>Lender rates are influenced by credit scores.</a:t>
            </a:r>
          </a:p>
          <a:p>
            <a:r>
              <a:rPr lang="en-US" dirty="0"/>
              <a:t>Plan for a 20% down payment to avoid cost of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28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#OG4/SK34w0aqBHH9p73LW8hhLDTsY1/T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#q3MaE4Di4NH5c0ZnYCoMgs7hRgEMI5no4DzDykKh2j0=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Buying Is a Huge Decision</a:t>
            </a:r>
          </a:p>
        </p:txBody>
      </p:sp>
      <p:sp>
        <p:nvSpPr>
          <p:cNvPr id="5" name="AutoShape 7#bIn2fDUN9DOXil4L7pXbvFcwHMmzjHphZx5OcygdaIA="/>
          <p:cNvSpPr>
            <a:spLocks noChangeAspect="1" noChangeArrowheads="1" noTextEdit="1"/>
          </p:cNvSpPr>
          <p:nvPr/>
        </p:nvSpPr>
        <p:spPr bwMode="auto">
          <a:xfrm>
            <a:off x="6313488" y="3505200"/>
            <a:ext cx="4348162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14="http://schemas.microsoft.com/office/powerpoint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4="http://schemas.microsoft.com/office/powerpoint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085DCFD-8265-67CD-A7DF-A2311C62EC3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52157393"/>
              </p:ext>
            </p:extLst>
          </p:nvPr>
        </p:nvGraphicFramePr>
        <p:xfrm>
          <a:off x="2449720" y="1463040"/>
          <a:ext cx="729256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94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enna xmlns="http://customxml.org">
  <kers>Of898HXvXMGYL8eTeUnVuQ6c3NwinHURQX71zpAyKRk=</kers>
  <massa>8/10/2022 9:31:26 PM</massa>
  <hamilton>true</hamilton>
</senna>
</file>

<file path=customXml/itemProps1.xml><?xml version="1.0" encoding="utf-8"?>
<ds:datastoreItem xmlns:ds="http://schemas.openxmlformats.org/officeDocument/2006/customXml" ds:itemID="{C694AC53-BE0A-4708-9BEC-58A6234A541C}">
  <ds:schemaRefs>
    <ds:schemaRef ds:uri="http://customxml.org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237</Words>
  <Application>Microsoft Macintosh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Corbel</vt:lpstr>
      <vt:lpstr>NimbusRomDOT Regular</vt:lpstr>
      <vt:lpstr>Wingdings</vt:lpstr>
      <vt:lpstr>Mylar</vt:lpstr>
      <vt:lpstr>Prepare to Buy  Your First Home</vt:lpstr>
      <vt:lpstr>Learn About Mortgages</vt:lpstr>
      <vt:lpstr>Mortgage Points</vt:lpstr>
      <vt:lpstr>Fixed Mortgage Rate Averages</vt:lpstr>
      <vt:lpstr>Sample Fixed Rate Payments</vt:lpstr>
      <vt:lpstr>Buying Is a Huge Decision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Lee Moriarity</cp:lastModifiedBy>
  <cp:revision>4</cp:revision>
  <dcterms:created xsi:type="dcterms:W3CDTF">2018-01-29T15:17:55Z</dcterms:created>
  <dcterms:modified xsi:type="dcterms:W3CDTF">2022-08-11T03:17:59Z</dcterms:modified>
</cp:coreProperties>
</file>