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1" autoAdjust="0"/>
    <p:restoredTop sz="84733" autoAdjust="0"/>
  </p:normalViewPr>
  <p:slideViewPr>
    <p:cSldViewPr snapToGrid="0">
      <p:cViewPr varScale="1">
        <p:scale>
          <a:sx n="95" d="100"/>
          <a:sy n="95" d="100"/>
        </p:scale>
        <p:origin x="1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3D3F-74D1-4F61-B6AE-3471844C84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62EF-E14C-4C23-96AF-71FD4179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27220"/>
            <a:ext cx="5486400" cy="4183380"/>
          </a:xfrm>
        </p:spPr>
        <p:txBody>
          <a:bodyPr/>
          <a:lstStyle/>
          <a:p>
            <a:pPr defTabSz="933450" fontAlgn="base">
              <a:lnSpc>
                <a:spcPct val="150000"/>
              </a:lnSpc>
              <a:defRPr/>
            </a:pPr>
            <a:r>
              <a:rPr lang="en-US" dirty="0"/>
              <a:t>Give introductions while the title slide is displayed</a:t>
            </a:r>
          </a:p>
          <a:p>
            <a:pPr marL="0" marR="0" indent="0" algn="l" defTabSz="933450" rtl="0" eaLnBrk="1" fontAlgn="base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33450" rtl="0" eaLnBrk="1" fontAlgn="base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r>
              <a:rPr lang="en-US" dirty="0"/>
              <a:t>Ask some of these questions to get the audience warmed up and talking with you:</a:t>
            </a:r>
          </a:p>
          <a:p>
            <a:pPr marL="685800" lvl="1" indent="-228600" defTabSz="933450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Do you like to make presentations? </a:t>
            </a:r>
          </a:p>
          <a:p>
            <a:pPr marL="685800" lvl="1" indent="-228600" defTabSz="933450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Do you get nervous when you make a presentation?</a:t>
            </a:r>
          </a:p>
          <a:p>
            <a:pPr marL="685800" lvl="1" indent="-2286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the most difficult part in getting ready to present?</a:t>
            </a:r>
          </a:p>
          <a:p>
            <a:pPr marL="685800" lvl="1" indent="-228600" defTabSz="933450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What is the most difficult part of actually presenting?</a:t>
            </a:r>
          </a:p>
          <a:p>
            <a:pPr marL="685800" lvl="1" indent="-228600" defTabSz="933450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Do you have a good sense of humor?</a:t>
            </a:r>
          </a:p>
          <a:p>
            <a:pPr marL="685800" lvl="1" indent="-228600" defTabSz="933450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When </a:t>
            </a:r>
            <a:r>
              <a:rPr lang="en-US" b="0" dirty="0"/>
              <a:t>should you answer audience questions?</a:t>
            </a:r>
          </a:p>
          <a:p>
            <a:pPr marL="0" marR="0" indent="0" algn="l" defTabSz="9334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334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334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974F18-7A7A-4F37-B4DA-5BAC144D33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Plan your schedule in advance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Allow time for questions and discussion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Practice your timing</a:t>
            </a:r>
          </a:p>
          <a:p>
            <a:endParaRPr lang="en-US" dirty="0"/>
          </a:p>
          <a:p>
            <a:r>
              <a:rPr lang="en-US" dirty="0"/>
              <a:t>Stay within the allotted time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Use clock or watch during the presentation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Ask for 5- or 10-minute warning</a:t>
            </a:r>
          </a:p>
          <a:p>
            <a:endParaRPr lang="en-US" dirty="0"/>
          </a:p>
          <a:p>
            <a:r>
              <a:rPr lang="en-US" dirty="0"/>
              <a:t>End on time (early is better)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0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Summary statement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Restate key benefits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Motivating statement or quote</a:t>
            </a:r>
          </a:p>
          <a:p>
            <a:endParaRPr lang="en-US" dirty="0"/>
          </a:p>
          <a:p>
            <a:r>
              <a:rPr lang="en-US" dirty="0"/>
              <a:t>Action approaches?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Present a challenge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Review how to get started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Get commitment for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844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any “wrap up” comments and announcements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39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underestimate the importance of a first impression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possible, welcome people as they arrive for your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04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Never underestimate the importance of a first impression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possible, welcome people as they arrive for your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10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67CCB5-10B0-4A33-B671-D7D7E024F0E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Body language expresses your thoughts and attitudes</a:t>
            </a:r>
          </a:p>
          <a:p>
            <a:endParaRPr lang="en-US" dirty="0"/>
          </a:p>
          <a:p>
            <a:r>
              <a:rPr lang="en-US" dirty="0"/>
              <a:t>Posture—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Maintain an upright yet relaxed posture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Avoid leaning forward</a:t>
            </a:r>
          </a:p>
          <a:p>
            <a:endParaRPr lang="en-US" dirty="0"/>
          </a:p>
          <a:p>
            <a:r>
              <a:rPr lang="en-US" dirty="0"/>
              <a:t>Gestures—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Be natural and move around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Avoid gestures that could be offensive</a:t>
            </a:r>
          </a:p>
          <a:p>
            <a:endParaRPr lang="en-US" dirty="0"/>
          </a:p>
          <a:p>
            <a:r>
              <a:rPr lang="en-US" dirty="0"/>
              <a:t>Eye contact—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Look at people throughout the room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Do not read notes during the presentation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Never read from a script</a:t>
            </a:r>
          </a:p>
          <a:p>
            <a:endParaRPr lang="en-US" dirty="0"/>
          </a:p>
          <a:p>
            <a:r>
              <a:rPr lang="en-US" dirty="0"/>
              <a:t>Show confidence—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Don’t hide behind the podium</a:t>
            </a:r>
          </a:p>
          <a:p>
            <a:pPr marL="628650" lvl="2" indent="-171450">
              <a:buFont typeface="Arial" pitchFamily="34" charset="0"/>
              <a:buChar char="•"/>
            </a:pPr>
            <a:r>
              <a:rPr lang="en-US" dirty="0"/>
              <a:t>Smile</a:t>
            </a:r>
          </a:p>
          <a:p>
            <a:endParaRPr lang="en-US" dirty="0"/>
          </a:p>
          <a:p>
            <a:r>
              <a:rPr lang="en-US" dirty="0"/>
              <a:t>Be energetic but not over-bearing</a:t>
            </a:r>
          </a:p>
          <a:p>
            <a:endParaRPr lang="en-US" dirty="0"/>
          </a:p>
          <a:p>
            <a:r>
              <a:rPr lang="en-US" dirty="0"/>
              <a:t>Let your enthusiasm show . . . and smile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6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normal to be nervous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This shows that you care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Being nervous can give you added energy</a:t>
            </a:r>
          </a:p>
          <a:p>
            <a:endParaRPr lang="en-US" dirty="0"/>
          </a:p>
          <a:p>
            <a:r>
              <a:rPr lang="en-US" dirty="0"/>
              <a:t>Practice will help you gain the ability to control your nervousness</a:t>
            </a:r>
          </a:p>
          <a:p>
            <a:endParaRPr lang="en-US" dirty="0"/>
          </a:p>
          <a:p>
            <a:r>
              <a:rPr lang="en-US" dirty="0"/>
              <a:t>Take deep breaths</a:t>
            </a:r>
          </a:p>
          <a:p>
            <a:endParaRPr lang="en-US" dirty="0"/>
          </a:p>
          <a:p>
            <a:r>
              <a:rPr lang="en-US" dirty="0"/>
              <a:t>Make a conscious effort to speak clearly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Don’t rush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Avoid fillers such as “uh” or “you know”</a:t>
            </a:r>
          </a:p>
          <a:p>
            <a:endParaRPr lang="en-US" dirty="0"/>
          </a:p>
          <a:p>
            <a:r>
              <a:rPr lang="en-US" dirty="0"/>
              <a:t>Get control. Make your “butterflies” fly in 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6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the audience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Talk to the audience and not the screen</a:t>
            </a:r>
          </a:p>
          <a:p>
            <a:endParaRPr lang="en-US" dirty="0"/>
          </a:p>
          <a:p>
            <a:r>
              <a:rPr lang="en-US" dirty="0"/>
              <a:t>Position your computer screen so you can see it without obviously glancing at it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Avoid</a:t>
            </a:r>
            <a:r>
              <a:rPr lang="en-US" baseline="0" dirty="0"/>
              <a:t> watching the large screen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a remote control to advance slides</a:t>
            </a:r>
          </a:p>
          <a:p>
            <a:endParaRPr lang="en-US" dirty="0"/>
          </a:p>
          <a:p>
            <a:r>
              <a:rPr lang="en-US" dirty="0"/>
              <a:t>Use a laser pointer—sparingly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Learn to point without extending your arm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Help the audience find a particular</a:t>
            </a:r>
            <a:r>
              <a:rPr lang="en-US" baseline="0" dirty="0"/>
              <a:t> concept on </a:t>
            </a:r>
            <a:r>
              <a:rPr lang="en-US" dirty="0"/>
              <a:t>the slide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Keep speaker notes available—as a “memory jogger”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Or use Presenter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52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96821A-CA83-4836-95D6-1FB31E2736E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US" dirty="0"/>
              <a:t>Speak with conviction so people know that you believe in your material</a:t>
            </a:r>
          </a:p>
          <a:p>
            <a:endParaRPr lang="en-US" dirty="0"/>
          </a:p>
          <a:p>
            <a:r>
              <a:rPr lang="en-US" dirty="0"/>
              <a:t>Explain . . . do not read what is on the screen</a:t>
            </a:r>
          </a:p>
          <a:p>
            <a:endParaRPr lang="en-US" dirty="0"/>
          </a:p>
          <a:p>
            <a:r>
              <a:rPr lang="en-US" dirty="0"/>
              <a:t>Speak clearly . . . and confidently</a:t>
            </a:r>
          </a:p>
          <a:p>
            <a:pPr lvl="1"/>
            <a:r>
              <a:rPr lang="en-US" dirty="0"/>
              <a:t>Avoid slang and jargon</a:t>
            </a:r>
          </a:p>
          <a:p>
            <a:pPr lvl="1"/>
            <a:r>
              <a:rPr lang="en-US" dirty="0"/>
              <a:t>Avoid verbal fillers such as “uh” or “you know” </a:t>
            </a:r>
          </a:p>
          <a:p>
            <a:endParaRPr lang="en-US" dirty="0"/>
          </a:p>
          <a:p>
            <a:r>
              <a:rPr lang="en-US" dirty="0"/>
              <a:t>Be concise and don’t rush</a:t>
            </a:r>
          </a:p>
          <a:p>
            <a:pPr lvl="1"/>
            <a:r>
              <a:rPr lang="en-US" dirty="0"/>
              <a:t>Give the audience time to absorb each point</a:t>
            </a:r>
          </a:p>
          <a:p>
            <a:endParaRPr lang="en-US" dirty="0"/>
          </a:p>
          <a:p>
            <a:r>
              <a:rPr lang="en-US" dirty="0"/>
              <a:t>Avoid monotone</a:t>
            </a:r>
          </a:p>
          <a:p>
            <a:pPr lvl="1"/>
            <a:r>
              <a:rPr lang="en-US" dirty="0"/>
              <a:t>Vary tone and pitch to emphasize words or phrases</a:t>
            </a:r>
          </a:p>
          <a:p>
            <a:endParaRPr lang="en-US" dirty="0"/>
          </a:p>
          <a:p>
            <a:r>
              <a:rPr lang="en-US" dirty="0"/>
              <a:t>Project your voice</a:t>
            </a:r>
          </a:p>
          <a:p>
            <a:pPr lvl="1"/>
            <a:r>
              <a:rPr lang="en-US" dirty="0"/>
              <a:t>Make sure people at the back of the room can hear you</a:t>
            </a:r>
          </a:p>
          <a:p>
            <a:pPr lvl="1"/>
            <a:r>
              <a:rPr lang="en-US" dirty="0"/>
              <a:t>Be aware of equipment noises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6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rapport with your audience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Give practical examples so your audience can relate to them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Get the audience involved by asking questions</a:t>
            </a:r>
          </a:p>
          <a:p>
            <a:endParaRPr lang="en-US" dirty="0"/>
          </a:p>
          <a:p>
            <a:r>
              <a:rPr lang="en-US" dirty="0"/>
              <a:t>Encourage the audience to ask questions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Restate a question from the audience so everyone will hear the question and your response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Answer questions thoughtfully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Always be respectful</a:t>
            </a:r>
          </a:p>
          <a:p>
            <a:endParaRPr lang="en-US" dirty="0"/>
          </a:p>
          <a:p>
            <a:r>
              <a:rPr lang="en-US" dirty="0"/>
              <a:t>Avoid arguments . . . offer to discuss issues after the presentation</a:t>
            </a:r>
          </a:p>
          <a:p>
            <a:endParaRPr lang="en-US" dirty="0"/>
          </a:p>
          <a:p>
            <a:r>
              <a:rPr lang="en-US" dirty="0"/>
              <a:t>If you can’t answer a question, that’s OK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Offer to research and get back to the person later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Ask for suggestions from the audience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Suggest other sources for information about the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39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careful with how you use humor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humor only if it is appropriate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jokes—you could unintentionally offend someone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Humor works best when it fits the presentation and seems natural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 the 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yourself; be real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your audience feel comfortable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stories or examples from your own experience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33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70000">
              <a:schemeClr val="accent3"/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81149" y="0"/>
            <a:ext cx="11310851" cy="33250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0"/>
            <a:ext cx="10972800" cy="3017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57200"/>
            <a:ext cx="10261600" cy="2438400"/>
          </a:xfrm>
        </p:spPr>
        <p:txBody>
          <a:bodyPr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6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572000"/>
            <a:ext cx="6705600" cy="1371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2FF6B9-91F3-4FB5-99AC-1495FF093D76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2800" y="6035676"/>
            <a:ext cx="1016000" cy="365125"/>
          </a:xfrm>
        </p:spPr>
        <p:txBody>
          <a:bodyPr/>
          <a:lstStyle>
            <a:lvl1pPr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6449568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240483"/>
            <a:ext cx="12192000" cy="617517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70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726713"/>
      </p:ext>
    </p:extLst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0" y="1828800"/>
            <a:ext cx="7213600" cy="4038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20258-77A9-4A41-943C-D814CDF4BD47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81000"/>
            <a:ext cx="8534400" cy="1219200"/>
          </a:xfrm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3281767"/>
      </p:ext>
    </p:extLst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" y="0"/>
            <a:ext cx="10972800" cy="304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609600"/>
            <a:ext cx="10058400" cy="1828800"/>
          </a:xfrm>
        </p:spPr>
        <p:txBody>
          <a:bodyPr anchor="b" anchorCtr="0">
            <a:no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4267200"/>
            <a:ext cx="8229600" cy="15240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BDB479-97E7-48FC-8603-206E1EC47F87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2800" y="5807076"/>
            <a:ext cx="1016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289395"/>
      </p:ext>
    </p:extLst>
  </p:cSld>
  <p:clrMapOvr>
    <a:masterClrMapping/>
  </p:clrMapOvr>
  <p:transition spd="slow"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1200" y="2252472"/>
            <a:ext cx="42672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21600" y="2252472"/>
            <a:ext cx="42672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1BEB2E-17EC-4BCF-AD0E-76F7D89CCE3B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461246"/>
      </p:ext>
    </p:extLst>
  </p:cSld>
  <p:clrMapOvr>
    <a:masterClrMapping/>
  </p:clrMapOvr>
  <p:transition spd="slow"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E7D0E7-1291-40FF-AB0D-4EBF6BD03759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419341"/>
      </p:ext>
    </p:extLst>
  </p:cSld>
  <p:clrMapOvr>
    <a:masterClrMapping/>
  </p:clrMapOvr>
  <p:transition spd="slow" advClick="0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F748F-63BC-47E9-A10D-C1D32EAD92D0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677737"/>
      </p:ext>
    </p:extLst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0" y="3810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3600" y="1828800"/>
            <a:ext cx="7233920" cy="4191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2E0122-8F85-4B73-9846-5D22712D9159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799" y="6492876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035676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9120" y="6456299"/>
            <a:ext cx="10058400" cy="274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slow" advClick="0" advTm="3000"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cap="none" spc="0">
          <a:ln w="11430"/>
          <a:gradFill>
            <a:gsLst>
              <a:gs pos="0">
                <a:schemeClr val="accent2">
                  <a:tint val="70000"/>
                  <a:satMod val="245000"/>
                </a:schemeClr>
              </a:gs>
              <a:gs pos="75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/>
          </a:gra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2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#QGeYc880osFUmGL/Od9hlHHujQ8Bcw6VSIM0CzC7KVg=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</a:t>
            </a:r>
            <a:br>
              <a:rPr lang="en-US"/>
            </a:br>
            <a:r>
              <a:rPr lang="en-US"/>
              <a:t>Delivery</a:t>
            </a:r>
            <a:endParaRPr lang="en-US" dirty="0"/>
          </a:p>
        </p:txBody>
      </p:sp>
      <p:sp>
        <p:nvSpPr>
          <p:cNvPr id="7" name="Subtitle 6#o5KvIxahx3s/X+qHf3ekFXG/q9yTD3LK/mZWOhyciv8=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Davon Washington</a:t>
            </a:r>
          </a:p>
          <a:p>
            <a:r>
              <a:rPr lang="en-US"/>
              <a:t>Solution Seekers,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97886"/>
      </p:ext>
    </p:extLst>
  </p:cSld>
  <p:clrMapOvr>
    <a:masterClrMapping/>
  </p:clrMapOvr>
  <p:transition spd="slow" advClick="0" advTm="3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#MGoSgYl4h7o/TnZ+rXUt66/OzfnCB+wwA3hpjT7bxWjfyGw0cQ3bzQw8FLHbyqeH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6168" name="Picture 24#tDyQJaBoY08bGUZBqcgfa+dl2g5PkqejNYmbY0U6UHg=" descr="A clock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3516284" cy="439642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8" name="Rectangle 2#vgvANiy/yBiX9epKaXgUp9ZYhIDFnfJ+kKgEvOglIo0=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Time Effectively</a:t>
            </a:r>
          </a:p>
        </p:txBody>
      </p:sp>
      <p:sp>
        <p:nvSpPr>
          <p:cNvPr id="39939" name="Rectangle 3#vgvANiy/yBi/4zXXUycxLiRikZX9z3HxbvX7XSfVpJ8=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Stay within the allotted time</a:t>
            </a:r>
          </a:p>
          <a:p>
            <a:pPr lvl="1"/>
            <a:r>
              <a:rPr lang="en-US"/>
              <a:t>Use clock or watch</a:t>
            </a:r>
          </a:p>
          <a:p>
            <a:pPr lvl="1"/>
            <a:r>
              <a:rPr lang="en-US"/>
              <a:t>Ask for 5- or 10-minute warning</a:t>
            </a:r>
          </a:p>
          <a:p>
            <a:r>
              <a:rPr lang="en-US"/>
              <a:t>End on time (early is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7890"/>
      </p:ext>
    </p:extLst>
  </p:cSld>
  <p:clrMapOvr>
    <a:masterClrMapping/>
  </p:clrMapOvr>
  <p:transition spd="slow" advClick="0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#XZT4v+QbJtQGEtSd6afmZeTrsZ42R5yAL4YVmtBziBpTCW2nEHVWG3KdnP5cQhXe"/>
          <p:cNvSpPr>
            <a:spLocks noGrp="1"/>
          </p:cNvSpPr>
          <p:nvPr>
            <p:ph idx="1"/>
          </p:nvPr>
        </p:nvSpPr>
        <p:spPr>
          <a:xfrm>
            <a:off x="5181600" y="2667000"/>
            <a:ext cx="5105400" cy="1981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ctr" anchorCtr="0">
            <a:prstTxWarp prst="textCascade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indent="0" eaLnBrk="0" hangingPunct="0">
              <a:buNone/>
            </a:pPr>
            <a:r>
              <a:rPr lang="en-US" sz="3200" i="1" dirty="0">
                <a:ln w="11430"/>
                <a:gradFill flip="none" rotWithShape="1">
                  <a:gsLst>
                    <a:gs pos="0">
                      <a:schemeClr val="accent2">
                        <a:lumMod val="89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Make it memorable</a:t>
            </a:r>
          </a:p>
        </p:txBody>
      </p:sp>
      <p:sp>
        <p:nvSpPr>
          <p:cNvPr id="4" name="Slide Number Placeholder 3#MGoSgYl4h7o/TnZ+rXUt66/OzfnCB+wwjpz9JxQYv+mfg+oA97UYGBvnopEBej1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2" name="Title 1#q3MaE4Di4NH5c0ZnYCoMguktn5ZGWR59CnxlnwpDbtE=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 Strong Close</a:t>
            </a:r>
          </a:p>
        </p:txBody>
      </p:sp>
    </p:spTree>
    <p:extLst>
      <p:ext uri="{BB962C8B-B14F-4D97-AF65-F5344CB8AC3E}">
        <p14:creationId xmlns:p14="http://schemas.microsoft.com/office/powerpoint/2010/main" val="106784306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#MGoSgYl4h7o/TnZ+rXUt66/OzfnCB+wwA3hpjT7bxWjfyGw0cQ3bzQw8FLHbyqeH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7" name="Rectangle 5#vgvANiy/yBhhLLzWYAvCIsxqxlrVfZLTmtIy0KQIi9Q="/>
          <p:cNvSpPr>
            <a:spLocks noChangeArrowheads="1"/>
          </p:cNvSpPr>
          <p:nvPr/>
        </p:nvSpPr>
        <p:spPr bwMode="auto">
          <a:xfrm>
            <a:off x="4190999" y="1164872"/>
            <a:ext cx="4968099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Begin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Promptly</a:t>
            </a:r>
          </a:p>
        </p:txBody>
      </p:sp>
      <p:sp>
        <p:nvSpPr>
          <p:cNvPr id="10" name="Rectangle 5#vgvANiy/yBhhLLzWYAvCIsxqxlrVfZLTmtIy0KQIi9Q="/>
          <p:cNvSpPr>
            <a:spLocks noChangeArrowheads="1"/>
          </p:cNvSpPr>
          <p:nvPr/>
        </p:nvSpPr>
        <p:spPr bwMode="auto">
          <a:xfrm>
            <a:off x="4572000" y="2123259"/>
            <a:ext cx="6188334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Involve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Your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Audience</a:t>
            </a:r>
          </a:p>
        </p:txBody>
      </p:sp>
      <p:sp>
        <p:nvSpPr>
          <p:cNvPr id="9" name="Rectangle 6#vgvANiy/yBiKECkMc4UudoJ9A4Fm3Mk44iJWlYRVy+M="/>
          <p:cNvSpPr>
            <a:spLocks noChangeArrowheads="1"/>
          </p:cNvSpPr>
          <p:nvPr/>
        </p:nvSpPr>
        <p:spPr bwMode="auto">
          <a:xfrm>
            <a:off x="5021468" y="3081646"/>
            <a:ext cx="6632976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Maintain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Eye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Contact</a:t>
            </a:r>
          </a:p>
        </p:txBody>
      </p:sp>
      <p:sp>
        <p:nvSpPr>
          <p:cNvPr id="88069" name="Rectangle 5#vgvANiy/yBhhLLzWYAvCIsxqxlrVfZLTmtIy0KQIi9Q="/>
          <p:cNvSpPr>
            <a:spLocks noChangeArrowheads="1"/>
          </p:cNvSpPr>
          <p:nvPr/>
        </p:nvSpPr>
        <p:spPr bwMode="auto">
          <a:xfrm>
            <a:off x="5562599" y="4040034"/>
            <a:ext cx="531673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Speak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Clearly</a:t>
            </a:r>
          </a:p>
        </p:txBody>
      </p:sp>
      <p:sp>
        <p:nvSpPr>
          <p:cNvPr id="88070" name="Rectangle 6#vgvANiy/yBiKECkMc4UudoJ9A4Fm3Mk44iJWlYRVy+M="/>
          <p:cNvSpPr>
            <a:spLocks noChangeArrowheads="1"/>
          </p:cNvSpPr>
          <p:nvPr/>
        </p:nvSpPr>
        <p:spPr bwMode="auto">
          <a:xfrm>
            <a:off x="6172199" y="4998422"/>
            <a:ext cx="3597151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Be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Confident</a:t>
            </a:r>
          </a:p>
        </p:txBody>
      </p:sp>
      <p:sp>
        <p:nvSpPr>
          <p:cNvPr id="4" name="Oval 3#JnvXSiEaBJp9k2VuZvz2QvF9nPOVh7D2JoniMKKF7e0="/>
          <p:cNvSpPr/>
          <p:nvPr/>
        </p:nvSpPr>
        <p:spPr>
          <a:xfrm>
            <a:off x="443231" y="4615105"/>
            <a:ext cx="4128769" cy="141073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51207640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#MGoSgYl4h7o/TnZ+rXUt66/OzfnCB+wwA3hpjT7bxWjfyGw0cQ3bzQw8FLHbyqeH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6" name="Rectangle 5#vgvANiy/yBhhLLzWYAvCIsxqxlrVfZLTmtIy0KQIi9Q="/>
          <p:cNvSpPr/>
          <p:nvPr/>
        </p:nvSpPr>
        <p:spPr>
          <a:xfrm>
            <a:off x="0" y="5852160"/>
            <a:ext cx="1219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#tDyQJaBoY0/qxlIe5pgEwXnKi5v2EJHRAJnKSkewOcU=" descr="A speaker shaking the hand of another man in the audienc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1" y="1600199"/>
            <a:ext cx="4480448" cy="2988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itle 3#zHB17Wt0aEIrJgkuD/5m/P66OcEIdi8hqKK4LlIMbrw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Prepared Personally</a:t>
            </a:r>
            <a:endParaRPr lang="en-US" dirty="0"/>
          </a:p>
        </p:txBody>
      </p:sp>
      <p:sp>
        <p:nvSpPr>
          <p:cNvPr id="3" name="Text Placeholder 2#++Y4gyKpjTX+pNe+8RWm9a7jh+jR2nLmjoX8mbTdPlAb8oTDW9aT2g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Dress appropriately</a:t>
            </a:r>
          </a:p>
          <a:p>
            <a:r>
              <a:rPr lang="en-US"/>
              <a:t>Be there early, get set up, and test equipment</a:t>
            </a:r>
          </a:p>
          <a:p>
            <a:r>
              <a:rPr lang="en-US"/>
              <a:t>Respect your audience</a:t>
            </a:r>
          </a:p>
          <a:p>
            <a:r>
              <a:rPr lang="en-US"/>
              <a:t>Be professional</a:t>
            </a:r>
            <a:endParaRPr lang="en-US" dirty="0"/>
          </a:p>
        </p:txBody>
      </p:sp>
      <p:sp>
        <p:nvSpPr>
          <p:cNvPr id="7" name="TextBox 6#eGjb5cSDQbvk4mtflpZ332spf+/rh2K07mWr688ykEA="/>
          <p:cNvSpPr txBox="1"/>
          <p:nvPr/>
        </p:nvSpPr>
        <p:spPr>
          <a:xfrm>
            <a:off x="1219200" y="6002426"/>
            <a:ext cx="9753601" cy="705943"/>
          </a:xfrm>
          <a:prstGeom prst="rect">
            <a:avLst/>
          </a:prstGeom>
          <a:noFill/>
        </p:spPr>
        <p:txBody>
          <a:bodyPr vert="horz" lIns="91440" tIns="45720" rIns="91440" bIns="45720" numCol="1" rtlCol="0" anchor="t" anchorCtr="0">
            <a:prstTxWarp prst="textWave1">
              <a:avLst/>
            </a:prstTxWarp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spcBef>
                <a:spcPct val="0"/>
              </a:spcBef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5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You get only one chance to make a first impression!</a:t>
            </a:r>
          </a:p>
        </p:txBody>
      </p:sp>
    </p:spTree>
    <p:extLst>
      <p:ext uri="{BB962C8B-B14F-4D97-AF65-F5344CB8AC3E}">
        <p14:creationId xmlns:p14="http://schemas.microsoft.com/office/powerpoint/2010/main" val="126858115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#MGoSgYl4h7o/TnZ+rXUt66/OzfnCB+wwG22JmHQZ++IWiCE0nd7JqqSvWTNn3OT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4" name="Title 3#zHB17Wt0aEIrJgkuD/5m/P66OcEIdi8hqKK4LlIMbrw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a Strong Opening</a:t>
            </a:r>
          </a:p>
        </p:txBody>
      </p:sp>
      <p:sp>
        <p:nvSpPr>
          <p:cNvPr id="7" name="TextBox 6#eGjb5cSDQbvk4mtflpZ332spf+/rh2K07mWr688ykEA="/>
          <p:cNvSpPr txBox="1"/>
          <p:nvPr/>
        </p:nvSpPr>
        <p:spPr>
          <a:xfrm>
            <a:off x="5546036" y="1306326"/>
            <a:ext cx="3110947" cy="8328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spcBef>
                <a:spcPct val="0"/>
              </a:spcBef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lumMod val="75000"/>
                      </a:srgbClr>
                    </a:gs>
                    <a:gs pos="100000">
                      <a:srgbClr val="726056">
                        <a:lumMod val="5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Answer . . .</a:t>
            </a:r>
          </a:p>
        </p:txBody>
      </p:sp>
      <p:sp>
        <p:nvSpPr>
          <p:cNvPr id="6" name="TextBox 5#eGjb5cSDQbuBb537UwmLdW72hT8kZjoueu1r9klZOUQ="/>
          <p:cNvSpPr txBox="1"/>
          <p:nvPr/>
        </p:nvSpPr>
        <p:spPr>
          <a:xfrm>
            <a:off x="5472954" y="2362172"/>
            <a:ext cx="5499846" cy="9316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spcBef>
                <a:spcPct val="0"/>
              </a:spcBef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lumMod val="75000"/>
                      </a:srgbClr>
                    </a:gs>
                    <a:gs pos="100000">
                      <a:srgbClr val="726056">
                        <a:lumMod val="5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“Why are we here?”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1" u="none" strike="noStrike" kern="1200" cap="none" spc="0" normalizeH="0" baseline="0" noProof="0" dirty="0">
              <a:ln w="11430"/>
              <a:gradFill>
                <a:gsLst>
                  <a:gs pos="0">
                    <a:srgbClr val="726056">
                      <a:tint val="70000"/>
                      <a:satMod val="245000"/>
                    </a:srgbClr>
                  </a:gs>
                  <a:gs pos="75000">
                    <a:srgbClr val="726056">
                      <a:lumMod val="75000"/>
                    </a:srgbClr>
                  </a:gs>
                  <a:gs pos="100000">
                    <a:srgbClr val="726056">
                      <a:lumMod val="5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Arial Black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4409726"/>
      </p:ext>
    </p:extLst>
  </p:cSld>
  <p:clrMapOvr>
    <a:masterClrMapping/>
  </p:clrMapOvr>
  <p:transition spd="slow" advClick="0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#MGoSgYl4h7o/TnZ+rXUt66/OzfnCB+wwA3hpjT7bxWjfyGw0cQ3bzQw8FLHbyqeH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7170" name="Picture 2#tDyQJaBoY09Dl+ryoCA5ZzTOu8b843tX5I3xkBWMNYM=" descr="Woman speaking from a podium with chart displayed behind her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7"/>
          <a:stretch/>
        </p:blipFill>
        <p:spPr bwMode="auto">
          <a:xfrm>
            <a:off x="320039" y="1248843"/>
            <a:ext cx="3553691" cy="50084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Rectangle 2#vgvANiy/yBiX9epKaXgUp9ZYhIDFnfJ+kKgEvOglIo0=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 Good Body Language</a:t>
            </a:r>
            <a:endParaRPr lang="en-US" dirty="0"/>
          </a:p>
        </p:txBody>
      </p:sp>
      <p:sp>
        <p:nvSpPr>
          <p:cNvPr id="23555" name="Rectangle 3#vgvANiy/yBi/4zXXUycxLiRikZX9z3HxbvX7XSfVpJ8=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Posture</a:t>
            </a:r>
          </a:p>
          <a:p>
            <a:r>
              <a:rPr lang="en-US"/>
              <a:t>Gestures</a:t>
            </a:r>
          </a:p>
          <a:p>
            <a:r>
              <a:rPr lang="en-US"/>
              <a:t>Eye Contact</a:t>
            </a:r>
          </a:p>
          <a:p>
            <a:r>
              <a:rPr lang="en-US"/>
              <a:t>Confidence</a:t>
            </a:r>
          </a:p>
          <a:p>
            <a:r>
              <a:rPr lang="en-US"/>
              <a:t>Energy</a:t>
            </a:r>
          </a:p>
          <a:p>
            <a:r>
              <a:rPr lang="en-US"/>
              <a:t>Enthusiasm</a:t>
            </a:r>
          </a:p>
          <a:p>
            <a:r>
              <a:rPr lang="en-US"/>
              <a:t>Smile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6201"/>
      </p:ext>
    </p:extLst>
  </p:cSld>
  <p:clrMapOvr>
    <a:masterClrMapping/>
  </p:clrMapOvr>
  <p:transition spd="slow" advClick="0" advTm="3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#MGoSgYl4h7o/TnZ+rXUt66/OzfnCB+wwjpz9JxQYv+mfg+oA97UYGBvnopEBej1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9219" name="Picture 3#tDyQJaBoY090kj7jzVnpEgMajT5mia5QsmnnAdoZm38=" descr="A man who is frightened or panick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912107"/>
            <a:ext cx="3424839" cy="5427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#q3MaE4Di4NH5c0ZnYCoMguktn5ZGWR59CnxlnwpDbtE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Nervous Mannerisms</a:t>
            </a:r>
            <a:endParaRPr lang="en-US" dirty="0"/>
          </a:p>
        </p:txBody>
      </p:sp>
      <p:sp>
        <p:nvSpPr>
          <p:cNvPr id="3" name="Content Placeholder 2#XZT4v+QbJtQGEtSd6afmZeTrsZ42R5yAL4YVmtBziBpTCW2nEHVWG3KdnP5cQhXe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is normal </a:t>
            </a:r>
          </a:p>
          <a:p>
            <a:r>
              <a:rPr lang="en-US"/>
              <a:t>Harness the energy</a:t>
            </a:r>
          </a:p>
          <a:p>
            <a:r>
              <a:rPr lang="en-US"/>
              <a:t>Practice </a:t>
            </a:r>
          </a:p>
          <a:p>
            <a:r>
              <a:rPr lang="en-US"/>
              <a:t>Breath</a:t>
            </a:r>
          </a:p>
          <a:p>
            <a:r>
              <a:rPr lang="en-US"/>
              <a:t>Speak clearly</a:t>
            </a:r>
            <a:endParaRPr lang="en-US" dirty="0"/>
          </a:p>
        </p:txBody>
      </p:sp>
      <p:pic>
        <p:nvPicPr>
          <p:cNvPr id="9220" name="Picture 4#tDyQJaBoY0/qxlIe5pgEwXnKi5v2EJHRAJnKSkewOcU=" descr="butterfl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853" y="2958125"/>
            <a:ext cx="2912048" cy="29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92596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#MGoSgYl4h7o/TnZ+rXUt66/OzfnCB+wwjpz9JxQYv+mfg+oA97UYGBvnopEBej1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5" name="Picture 4#tDyQJaBoY0/qxlIe5pgEwXnKi5v2EJHRAJnKSkewOcU=" descr="A projecto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1695879"/>
            <a:ext cx="4178532" cy="27839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#q3MaE4Di4NH5c0ZnYCoMguktn5ZGWR59CnxlnwpDbtE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 Equipment Skillfully</a:t>
            </a:r>
            <a:endParaRPr lang="en-US" dirty="0"/>
          </a:p>
        </p:txBody>
      </p:sp>
      <p:sp>
        <p:nvSpPr>
          <p:cNvPr id="3" name="Content Placeholder 2#XZT4v+QbJtQGEtSd6afmZeTrsZ42R5yAL4YVmtBziBpTCW2nEHVWG3KdnP5cQhXe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Face the audience</a:t>
            </a:r>
          </a:p>
          <a:p>
            <a:pPr lvl="1"/>
            <a:r>
              <a:rPr lang="en-US"/>
              <a:t>Keep computer screen visible</a:t>
            </a:r>
          </a:p>
          <a:p>
            <a:pPr lvl="1"/>
            <a:r>
              <a:rPr lang="en-US"/>
              <a:t>Avoid watching the large screen</a:t>
            </a:r>
          </a:p>
          <a:p>
            <a:r>
              <a:rPr lang="en-US"/>
              <a:t>Use a remote control to advance slides</a:t>
            </a:r>
          </a:p>
          <a:p>
            <a:r>
              <a:rPr lang="en-US"/>
              <a:t>Use a laser pointer</a:t>
            </a:r>
          </a:p>
          <a:p>
            <a:pPr lvl="0"/>
            <a:r>
              <a:rPr lang="en-US"/>
              <a:t>Keep speaker notes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0972"/>
      </p:ext>
    </p:extLst>
  </p:cSld>
  <p:clrMapOvr>
    <a:masterClrMapping/>
  </p:clrMapOvr>
  <p:transition spd="slow" advClick="0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#MGoSgYl4h7o/TnZ+rXUt66/OzfnCB+wwA3hpjT7bxWjfyGw0cQ3bzQw8FLHbyqeH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grpSp>
        <p:nvGrpSpPr>
          <p:cNvPr id="12" name="Group 11#FEYxUJEcrVIo5fNKO2wyINkdT7HN8R7zGStkA3x6EO4=" descr="An illustration showing how your voice must project throughout the room."/>
          <p:cNvGrpSpPr/>
          <p:nvPr/>
        </p:nvGrpSpPr>
        <p:grpSpPr>
          <a:xfrm>
            <a:off x="405975" y="1676400"/>
            <a:ext cx="3581400" cy="3810000"/>
            <a:chOff x="5181600" y="1485900"/>
            <a:chExt cx="3581400" cy="3810000"/>
          </a:xfrm>
        </p:grpSpPr>
        <p:sp>
          <p:nvSpPr>
            <p:cNvPr id="13" name="Trapezoid 12"/>
            <p:cNvSpPr/>
            <p:nvPr/>
          </p:nvSpPr>
          <p:spPr>
            <a:xfrm rot="16200000">
              <a:off x="5257800" y="1790700"/>
              <a:ext cx="3810000" cy="3200400"/>
            </a:xfrm>
            <a:prstGeom prst="trapezoid">
              <a:avLst>
                <a:gd name="adj" fmla="val 44156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>
              <a:off x="5562600" y="3390900"/>
              <a:ext cx="2362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62600" y="2514600"/>
              <a:ext cx="2286000" cy="8659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562600" y="3380510"/>
              <a:ext cx="2209800" cy="9628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181600" y="3200400"/>
              <a:ext cx="304800" cy="457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5602" name="Rectangle 2#vgvANiy/yBiX9epKaXgUp9ZYhIDFnfJ+kKgEvOglIo0=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Vocal Delivery</a:t>
            </a:r>
            <a:endParaRPr lang="en-US" dirty="0"/>
          </a:p>
        </p:txBody>
      </p:sp>
      <p:sp>
        <p:nvSpPr>
          <p:cNvPr id="25603" name="Rectangle 3#vgvANiy/yBi/4zXXUycxLiRikZX9z3HxbvX7XSfVpJ8=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Explain—don’t read </a:t>
            </a:r>
          </a:p>
          <a:p>
            <a:r>
              <a:rPr lang="en-US"/>
              <a:t>Speak clearly </a:t>
            </a:r>
          </a:p>
          <a:p>
            <a:pPr lvl="1"/>
            <a:r>
              <a:rPr lang="en-US"/>
              <a:t>Avoid slang and jargon</a:t>
            </a:r>
          </a:p>
          <a:p>
            <a:pPr lvl="1"/>
            <a:r>
              <a:rPr lang="en-US"/>
              <a:t>Avoid verbal fillers</a:t>
            </a:r>
          </a:p>
          <a:p>
            <a:r>
              <a:rPr lang="en-US"/>
              <a:t>Be concise and don’t rush</a:t>
            </a:r>
          </a:p>
          <a:p>
            <a:r>
              <a:rPr lang="en-US"/>
              <a:t>Avoid monotone</a:t>
            </a:r>
          </a:p>
          <a:p>
            <a:r>
              <a:rPr lang="en-US"/>
              <a:t>Project your 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7600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#MGoSgYl4h7o/TnZ+rXUt66/OzfnCB+wwjpz9JxQYv+mfg+oA97UYGBvnopEBej1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9" name="Picture 8#tDyQJaBoY0/gdb+YWN9WpCbajL/dO5JdqH0x0iIf58k=" descr="A man in the audience who has raised his hand to ask a question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9" y="1792106"/>
            <a:ext cx="4513811" cy="41466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#q3MaE4Di4NH5c0ZnYCoMguktn5ZGWR59CnxlnwpDbtE=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Encourage Audience Interaction</a:t>
            </a:r>
            <a:endParaRPr lang="en-US" dirty="0"/>
          </a:p>
        </p:txBody>
      </p:sp>
      <p:sp>
        <p:nvSpPr>
          <p:cNvPr id="3" name="Content Placeholder 2#XZT4v+QbJtQGEtSd6afmZeTrsZ42R5yAL4YVmtBziBpTCW2nEHVWG3KdnP5cQhXe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 rapport with your audience</a:t>
            </a:r>
          </a:p>
          <a:p>
            <a:r>
              <a:rPr lang="en-US"/>
              <a:t>Encourage the audience to ask questions</a:t>
            </a:r>
          </a:p>
          <a:p>
            <a:r>
              <a:rPr lang="en-US"/>
              <a:t>Avoid arguments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92466"/>
      </p:ext>
    </p:extLst>
  </p:cSld>
  <p:clrMapOvr>
    <a:masterClrMapping/>
  </p:clrMapOvr>
  <p:transition spd="slow" advClick="0" advTm="3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xwmn5j8vsxj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#MGoSgYl4h7o/TnZ+rXUt66/OzfnCB+wwjpz9JxQYv+mfg+oA97UYGBvnopEBej1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6" name="Picture 5#tDyQJaBoY08vhlWRI3Fci/egAczkt3R8/XKppGb2Ro0=" descr="A speaker laughing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4" y="1336493"/>
            <a:ext cx="4078780" cy="45342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#q3MaE4Di4NH5c0ZnYCoMguktn5ZGWR59CnxlnwpDbtE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Humor</a:t>
            </a:r>
          </a:p>
        </p:txBody>
      </p:sp>
      <p:sp>
        <p:nvSpPr>
          <p:cNvPr id="3" name="Content Placeholder 2#XZT4v+QbJtQGEtSd6afmZeTrsZ42R5yAL4YVmtBziBpTCW2nEHVWG3KdnP5cQhXe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 careful </a:t>
            </a:r>
          </a:p>
          <a:p>
            <a:r>
              <a:rPr lang="en-US"/>
              <a:t>Humor must be natural</a:t>
            </a:r>
          </a:p>
          <a:p>
            <a:r>
              <a:rPr lang="en-US"/>
              <a:t>Use personal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84869"/>
      </p:ext>
    </p:extLst>
  </p:cSld>
  <p:clrMapOvr>
    <a:masterClrMapping/>
  </p:clrMapOvr>
  <p:transition spd="slow" advClick="0" advTm="3000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enna xmlns="http://customxml.org">
  <kers>Of898HXvXMETyzl2sAaT08PfPap0XR7SgzcdJt0vDMc=</kers>
  <massa>8/11/2022 2:48:48 PM</massa>
  <hamilton>true</hamilton>
</senna>
</file>

<file path=customXml/itemProps1.xml><?xml version="1.0" encoding="utf-8"?>
<ds:datastoreItem xmlns:ds="http://schemas.openxmlformats.org/officeDocument/2006/customXml" ds:itemID="{7B169486-173E-464B-8B0A-DC96CA05E396}">
  <ds:schemaRefs>
    <ds:schemaRef ds:uri="http://customxml.org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895</Words>
  <Application>Microsoft Macintosh PowerPoint</Application>
  <PresentationFormat>Widescreen</PresentationFormat>
  <Paragraphs>223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Wingdings</vt:lpstr>
      <vt:lpstr>Newsprint</vt:lpstr>
      <vt:lpstr>Presentation Delivery</vt:lpstr>
      <vt:lpstr>Be Prepared Personally</vt:lpstr>
      <vt:lpstr>Give a Strong Opening</vt:lpstr>
      <vt:lpstr>Show Good Body Language</vt:lpstr>
      <vt:lpstr>Control Nervous Mannerisms</vt:lpstr>
      <vt:lpstr>Handle Equipment Skillfully</vt:lpstr>
      <vt:lpstr>Control Vocal Delivery</vt:lpstr>
      <vt:lpstr>Encourage Audience Interaction</vt:lpstr>
      <vt:lpstr>Use Humor</vt:lpstr>
      <vt:lpstr>Use Time Effectively</vt:lpstr>
      <vt:lpstr>Give a Strong Close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Delivery</dc:title>
  <dc:creator/>
  <cp:lastModifiedBy>Lee Moriarity</cp:lastModifiedBy>
  <cp:revision>9</cp:revision>
  <dcterms:created xsi:type="dcterms:W3CDTF">2018-02-19T22:56:06Z</dcterms:created>
  <dcterms:modified xsi:type="dcterms:W3CDTF">2022-08-11T20:23:31Z</dcterms:modified>
</cp:coreProperties>
</file>