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Lexend SemiBold"/>
      <p:regular r:id="rId27"/>
      <p:bold r:id="rId28"/>
    </p:embeddedFont>
    <p:embeddedFont>
      <p:font typeface="Poppins"/>
      <p:regular r:id="rId29"/>
      <p:bold r:id="rId30"/>
      <p:italic r:id="rId31"/>
      <p:boldItalic r:id="rId32"/>
    </p:embeddedFont>
    <p:embeddedFont>
      <p:font typeface="Lexend ExtraLight"/>
      <p:regular r:id="rId33"/>
      <p:bold r:id="rId34"/>
    </p:embeddedFont>
    <p:embeddedFont>
      <p:font typeface="Lexend"/>
      <p:regular r:id="rId35"/>
      <p:bold r:id="rId36"/>
    </p:embeddedFont>
    <p:embeddedFont>
      <p:font typeface="Poppins SemiBold"/>
      <p:regular r:id="rId37"/>
      <p:bold r:id="rId38"/>
      <p:italic r:id="rId39"/>
      <p:boldItalic r:id="rId40"/>
    </p:embeddedFont>
    <p:embeddedFont>
      <p:font typeface="Poppins Extra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5C2CE4-6F47-4A9D-AA92-9A7EA9AFE8C3}">
  <a:tblStyle styleId="{8F5C2CE4-6F47-4A9D-AA92-9A7EA9AFE8C3}"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boldItalic.fntdata"/><Relationship Id="rId20" Type="http://schemas.openxmlformats.org/officeDocument/2006/relationships/slide" Target="slides/slide14.xml"/><Relationship Id="rId42" Type="http://schemas.openxmlformats.org/officeDocument/2006/relationships/font" Target="fonts/PoppinsExtraLight-bold.fntdata"/><Relationship Id="rId41" Type="http://schemas.openxmlformats.org/officeDocument/2006/relationships/font" Target="fonts/PoppinsExtraLight-regular.fntdata"/><Relationship Id="rId22" Type="http://schemas.openxmlformats.org/officeDocument/2006/relationships/slide" Target="slides/slide16.xml"/><Relationship Id="rId44" Type="http://schemas.openxmlformats.org/officeDocument/2006/relationships/font" Target="fonts/PoppinsExtraLight-boldItalic.fntdata"/><Relationship Id="rId21" Type="http://schemas.openxmlformats.org/officeDocument/2006/relationships/slide" Target="slides/slide15.xml"/><Relationship Id="rId43" Type="http://schemas.openxmlformats.org/officeDocument/2006/relationships/font" Target="fonts/PoppinsExtraLigh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exendSemiBold-bold.fntdata"/><Relationship Id="rId27" Type="http://schemas.openxmlformats.org/officeDocument/2006/relationships/font" Target="fonts/Lexend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5.xml"/><Relationship Id="rId33" Type="http://schemas.openxmlformats.org/officeDocument/2006/relationships/font" Target="fonts/LexendExtraLight-regular.fntdata"/><Relationship Id="rId10" Type="http://schemas.openxmlformats.org/officeDocument/2006/relationships/slide" Target="slides/slide4.xml"/><Relationship Id="rId32" Type="http://schemas.openxmlformats.org/officeDocument/2006/relationships/font" Target="fonts/Poppins-boldItalic.fntdata"/><Relationship Id="rId13" Type="http://schemas.openxmlformats.org/officeDocument/2006/relationships/slide" Target="slides/slide7.xml"/><Relationship Id="rId35" Type="http://schemas.openxmlformats.org/officeDocument/2006/relationships/font" Target="fonts/Lexend-regular.fntdata"/><Relationship Id="rId12" Type="http://schemas.openxmlformats.org/officeDocument/2006/relationships/slide" Target="slides/slide6.xml"/><Relationship Id="rId34" Type="http://schemas.openxmlformats.org/officeDocument/2006/relationships/font" Target="fonts/LexendExtraLight-bold.fntdata"/><Relationship Id="rId15" Type="http://schemas.openxmlformats.org/officeDocument/2006/relationships/slide" Target="slides/slide9.xml"/><Relationship Id="rId37" Type="http://schemas.openxmlformats.org/officeDocument/2006/relationships/font" Target="fonts/PoppinsSemiBold-regular.fntdata"/><Relationship Id="rId14" Type="http://schemas.openxmlformats.org/officeDocument/2006/relationships/slide" Target="slides/slide8.xml"/><Relationship Id="rId36" Type="http://schemas.openxmlformats.org/officeDocument/2006/relationships/font" Target="fonts/Lexend-bold.fntdata"/><Relationship Id="rId17" Type="http://schemas.openxmlformats.org/officeDocument/2006/relationships/slide" Target="slides/slide11.xml"/><Relationship Id="rId39" Type="http://schemas.openxmlformats.org/officeDocument/2006/relationships/font" Target="fonts/PoppinsSemiBold-italic.fntdata"/><Relationship Id="rId16" Type="http://schemas.openxmlformats.org/officeDocument/2006/relationships/slide" Target="slides/slide10.xml"/><Relationship Id="rId38" Type="http://schemas.openxmlformats.org/officeDocument/2006/relationships/font" Target="fonts/PoppinsSemi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005049c60_8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b="1" lang="en-US" sz="2100">
                <a:latin typeface="Arial"/>
                <a:ea typeface="Arial"/>
                <a:cs typeface="Arial"/>
                <a:sym typeface="Arial"/>
              </a:rPr>
              <a:t>"Hello! My name is Leah and I’m joined by my teammates Maddie Lee, Alexia Wells, and Whitney Holt and today we will be presenting our delivery </a:t>
            </a:r>
            <a:r>
              <a:rPr b="1" lang="en-US" sz="2100">
                <a:latin typeface="Arial"/>
                <a:ea typeface="Arial"/>
                <a:cs typeface="Arial"/>
                <a:sym typeface="Arial"/>
              </a:rPr>
              <a:t>standardization</a:t>
            </a:r>
            <a:r>
              <a:rPr b="1" lang="en-US" sz="2100">
                <a:latin typeface="Arial"/>
                <a:ea typeface="Arial"/>
                <a:cs typeface="Arial"/>
                <a:sym typeface="Arial"/>
              </a:rPr>
              <a:t> approach”</a:t>
            </a:r>
            <a:endParaRPr sz="2200"/>
          </a:p>
        </p:txBody>
      </p:sp>
      <p:sp>
        <p:nvSpPr>
          <p:cNvPr id="79" name="Google Shape;79;g34005049c60_8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005049c60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005049c60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100">
                <a:latin typeface="Arial"/>
                <a:ea typeface="Arial"/>
                <a:cs typeface="Arial"/>
                <a:sym typeface="Arial"/>
              </a:rPr>
              <a:t>Maddie 1-2 min</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Our team recommends that Swire revisit its account classifications, as segmentation and regression analysis suggest several ‘Growth Ready’ and ‘At Risk’ accounts may be misclassified—some showing potential for growth or early signs of churn. The Red Truck model continues to provide value through consistent service and strong rep relationships, and we recommend keeping it in place for high-potential accounts. To boost digital engagement, Swire should promote MyCoke360 through light training and targeted incentives.</a:t>
            </a:r>
            <a:endParaRPr b="1"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White Truck routing criteria should also be refined to consider account growth trends, not just volume. Several sub-400 gallon accounts are trending upward and could benefit from early support via inside sales and hybrid fulfillment. Low-growth accounts on the White Truck could shift to self-service, with ongoing engagement through quarterly surveys or campaigns.</a:t>
            </a:r>
            <a:endParaRPr b="1"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We also recommend quarterly reviews of account classifications, flagging borderline accounts showing positive trends for monthly monitoring and potential short-term support or incentives. This approach helps Swire invest where growth is likely while scaling back service where returns are limited. With that, I’ll hand it over to Leah to walk us through next steps.</a:t>
            </a:r>
            <a:endParaRPr b="1"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And with that, I’ll hand it over to Leah to walk us through next steps.</a:t>
            </a:r>
            <a:endParaRPr b="1" sz="1300">
              <a:latin typeface="Arial"/>
              <a:ea typeface="Arial"/>
              <a:cs typeface="Arial"/>
              <a:sym typeface="Arial"/>
            </a:endParaRPr>
          </a:p>
          <a:p>
            <a:pPr indent="0" lvl="0" marL="0" rtl="0" algn="l">
              <a:lnSpc>
                <a:spcPct val="115000"/>
              </a:lnSpc>
              <a:spcBef>
                <a:spcPts val="1200"/>
              </a:spcBef>
              <a:spcAft>
                <a:spcPts val="1200"/>
              </a:spcAft>
              <a:buNone/>
            </a:pPr>
            <a:r>
              <a:t/>
            </a:r>
            <a:endParaRPr sz="1100">
              <a:latin typeface="Arial"/>
              <a:ea typeface="Arial"/>
              <a:cs typeface="Arial"/>
              <a:sym typeface="Arial"/>
            </a:endParaRPr>
          </a:p>
        </p:txBody>
      </p:sp>
      <p:sp>
        <p:nvSpPr>
          <p:cNvPr id="186" name="Google Shape;186;g34005049c60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005049c60_8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t/>
            </a:r>
            <a:endParaRPr/>
          </a:p>
        </p:txBody>
      </p:sp>
      <p:sp>
        <p:nvSpPr>
          <p:cNvPr id="193" name="Google Shape;193;g34005049c60_8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60a9229a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60a9229a7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381000" rtl="0" algn="l">
              <a:lnSpc>
                <a:spcPct val="115000"/>
              </a:lnSpc>
              <a:spcBef>
                <a:spcPts val="1200"/>
              </a:spcBef>
              <a:spcAft>
                <a:spcPts val="0"/>
              </a:spcAft>
              <a:buNone/>
            </a:pPr>
            <a:r>
              <a:rPr lang="en-US" sz="1100">
                <a:latin typeface="Arial"/>
                <a:ea typeface="Arial"/>
                <a:cs typeface="Arial"/>
                <a:sym typeface="Arial"/>
              </a:rPr>
              <a:t>—------------------------------------------------------------------------------------------------------------------------------------------------------------</a:t>
            </a:r>
            <a:endParaRPr/>
          </a:p>
          <a:p>
            <a:pPr indent="0" lvl="0" marL="0" rtl="0" algn="l">
              <a:lnSpc>
                <a:spcPct val="115000"/>
              </a:lnSpc>
              <a:spcBef>
                <a:spcPts val="1200"/>
              </a:spcBef>
              <a:spcAft>
                <a:spcPts val="0"/>
              </a:spcAft>
              <a:buNone/>
            </a:pPr>
            <a:r>
              <a:rPr b="1" lang="en-US"/>
              <a:t>"Thanks, Maddie!</a:t>
            </a:r>
            <a:endParaRPr b="1"/>
          </a:p>
          <a:p>
            <a:pPr indent="0" lvl="0" marL="0" rtl="0" algn="l">
              <a:lnSpc>
                <a:spcPct val="115000"/>
              </a:lnSpc>
              <a:spcBef>
                <a:spcPts val="1200"/>
              </a:spcBef>
              <a:spcAft>
                <a:spcPts val="0"/>
              </a:spcAft>
              <a:buNone/>
            </a:pPr>
            <a:r>
              <a:rPr b="1" lang="en-US"/>
              <a:t>Overall, our team deployed over 20 advanced models, with Linear Regression achieving the best performance. By integrating regression forecasting, Swire could refine its 400-unit threshold for smarter routing decisions.</a:t>
            </a:r>
            <a:endParaRPr b="1"/>
          </a:p>
          <a:p>
            <a:pPr indent="0" lvl="0" marL="0" rtl="0" algn="l">
              <a:lnSpc>
                <a:spcPct val="115000"/>
              </a:lnSpc>
              <a:spcBef>
                <a:spcPts val="1200"/>
              </a:spcBef>
              <a:spcAft>
                <a:spcPts val="0"/>
              </a:spcAft>
              <a:buNone/>
            </a:pPr>
            <a:r>
              <a:rPr b="1" lang="en-US"/>
              <a:t>We also developed a Tableau Dashboard for real-time ‘what-if’ analyses, enabling teams to determine optimal White Truck vs. Red Truck assignments. </a:t>
            </a:r>
            <a:endParaRPr b="1"/>
          </a:p>
          <a:p>
            <a:pPr indent="0" lvl="0" marL="0" rtl="0" algn="l">
              <a:lnSpc>
                <a:spcPct val="115000"/>
              </a:lnSpc>
              <a:spcBef>
                <a:spcPts val="1200"/>
              </a:spcBef>
              <a:spcAft>
                <a:spcPts val="0"/>
              </a:spcAft>
              <a:buNone/>
            </a:pPr>
            <a:r>
              <a:rPr b="1" lang="en-US"/>
              <a:t>Looking ahead, clustering analysis could also help uncover deeper customer patterns, while black-box machine learning models could improve predictive power, ultimately balancing cost efficiency and growth.</a:t>
            </a:r>
            <a:endParaRPr b="1"/>
          </a:p>
          <a:p>
            <a:pPr indent="0" lvl="0" marL="0" rtl="0" algn="l">
              <a:lnSpc>
                <a:spcPct val="115000"/>
              </a:lnSpc>
              <a:spcBef>
                <a:spcPts val="1200"/>
              </a:spcBef>
              <a:spcAft>
                <a:spcPts val="0"/>
              </a:spcAft>
              <a:buNone/>
            </a:pPr>
            <a:r>
              <a:rPr b="1" lang="en-US"/>
              <a:t>Now we will open up the floor for any questions you may have "</a:t>
            </a:r>
            <a:endParaRPr b="1"/>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i="1" lang="en-US" sz="1000"/>
              <a:t>Black-box machine learning models, like deep neural networks, support vector machines (SVMs), and random forests, are characterized by their complex, opaque decision-making processes, making it difficult to understand why a specific prediction is mad</a:t>
            </a:r>
            <a:endParaRPr i="1" sz="1000"/>
          </a:p>
          <a:p>
            <a:pPr indent="0" lvl="0" marL="0" rtl="0" algn="l">
              <a:spcBef>
                <a:spcPts val="1200"/>
              </a:spcBef>
              <a:spcAft>
                <a:spcPts val="0"/>
              </a:spcAft>
              <a:buNone/>
            </a:pPr>
            <a:r>
              <a:t/>
            </a:r>
            <a:endParaRPr/>
          </a:p>
        </p:txBody>
      </p:sp>
      <p:sp>
        <p:nvSpPr>
          <p:cNvPr id="200" name="Google Shape;200;g3460a9229a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4005049c60_8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t/>
            </a:r>
            <a:endParaRPr/>
          </a:p>
        </p:txBody>
      </p:sp>
      <p:sp>
        <p:nvSpPr>
          <p:cNvPr id="219" name="Google Shape;219;g34005049c60_8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005049c60_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t/>
            </a:r>
            <a:endParaRPr/>
          </a:p>
        </p:txBody>
      </p:sp>
      <p:sp>
        <p:nvSpPr>
          <p:cNvPr id="225" name="Google Shape;225;g34005049c60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4005049c60_8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4005049c60_8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34005049c60_8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4aa823840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4aa823840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4aa823840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4aa823840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4aa823840c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4aa823840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4aa823840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34aa823840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4aa823840c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4aa823840c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100"/>
              <a:t>To forecast future volumes, we would need to predict our predictor variables before using them to forecast the response variable. Once we have the predicted values for our predictors, we can combine them into a simulated dataset representing future conditions.</a:t>
            </a:r>
            <a:endParaRPr sz="2100"/>
          </a:p>
          <a:p>
            <a:pPr indent="0" lvl="0" marL="0" rtl="0" algn="l">
              <a:lnSpc>
                <a:spcPct val="115000"/>
              </a:lnSpc>
              <a:spcBef>
                <a:spcPts val="1200"/>
              </a:spcBef>
              <a:spcAft>
                <a:spcPts val="1200"/>
              </a:spcAft>
              <a:buNone/>
            </a:pPr>
            <a:r>
              <a:rPr lang="en-US" sz="2100"/>
              <a:t>We would then feed this simulated dataset into our existing linear regression model to predict future order volumes. This approach allows us to project how customer ordering patterns might change over time, considering trends like cost changes or shifts in customer behavior</a:t>
            </a:r>
            <a:endParaRPr sz="2100"/>
          </a:p>
        </p:txBody>
      </p:sp>
      <p:sp>
        <p:nvSpPr>
          <p:cNvPr id="269" name="Google Shape;269;g34aa823840c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60a9229a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60a9229a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Arial"/>
                <a:ea typeface="Arial"/>
                <a:cs typeface="Arial"/>
                <a:sym typeface="Arial"/>
              </a:rPr>
              <a:t>"Swire Coca-Cola is transitioning lower-volume customers to Alternate Route to Market, leveraging third-party white truck deliveries to optimize costs. While this improves efficiency, there’s a risk: some low-volume customers may have high growth potential.</a:t>
            </a:r>
            <a:endParaRPr b="1"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700">
                <a:latin typeface="Arial"/>
                <a:ea typeface="Arial"/>
                <a:cs typeface="Arial"/>
                <a:sym typeface="Arial"/>
              </a:rPr>
              <a:t>Despite a 1% increase in sales volume in 2023, revenue actually declined by 5% as stated in the Swire Pacific 2023 Annual Results Highlights</a:t>
            </a:r>
            <a:endParaRPr b="1"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700">
                <a:latin typeface="Arial"/>
                <a:ea typeface="Arial"/>
                <a:cs typeface="Arial"/>
                <a:sym typeface="Arial"/>
              </a:rPr>
              <a:t>Our approach is to use data-driven insights to determine which customers should remain on direct red truck delivery.</a:t>
            </a:r>
            <a:endParaRPr b="1"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i="1" lang="en-US" sz="1700">
                <a:latin typeface="Arial"/>
                <a:ea typeface="Arial"/>
                <a:cs typeface="Arial"/>
                <a:sym typeface="Arial"/>
              </a:rPr>
              <a:t>Our presentation today will share insights from </a:t>
            </a:r>
            <a:r>
              <a:rPr i="1" lang="en-US" sz="1700">
                <a:latin typeface="Arial"/>
                <a:ea typeface="Arial"/>
                <a:cs typeface="Arial"/>
                <a:sym typeface="Arial"/>
              </a:rPr>
              <a:t>descriptive, </a:t>
            </a:r>
            <a:r>
              <a:rPr i="1" lang="en-US" sz="1700">
                <a:latin typeface="Arial"/>
                <a:ea typeface="Arial"/>
                <a:cs typeface="Arial"/>
                <a:sym typeface="Arial"/>
              </a:rPr>
              <a:t>predictive, and prescriptive analytics as well as a few suggested next steps. </a:t>
            </a:r>
            <a:endParaRPr i="1"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700">
                <a:latin typeface="Arial"/>
                <a:ea typeface="Arial"/>
                <a:cs typeface="Arial"/>
                <a:sym typeface="Arial"/>
              </a:rPr>
              <a:t>Now I will turn it over to Whitney to share some descriptive analytic insights</a:t>
            </a:r>
            <a:endParaRPr b="1" sz="17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87" name="Google Shape;87;g3460a9229a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aa823840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aa823840c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Incorporating more data would help detect the intricacies behind changes in ordering volume and more.</a:t>
            </a:r>
            <a:endParaRPr/>
          </a:p>
        </p:txBody>
      </p:sp>
      <p:sp>
        <p:nvSpPr>
          <p:cNvPr id="277" name="Google Shape;277;g34aa823840c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500">
                <a:latin typeface="Arial"/>
                <a:ea typeface="Arial"/>
                <a:cs typeface="Arial"/>
                <a:sym typeface="Arial"/>
              </a:rPr>
              <a:t>Whitney: Dashboard (3 minutes)</a:t>
            </a:r>
            <a:br>
              <a:rPr lang="en-US" sz="1500">
                <a:latin typeface="Arial"/>
                <a:ea typeface="Arial"/>
                <a:cs typeface="Arial"/>
                <a:sym typeface="Arial"/>
              </a:rPr>
            </a:br>
            <a:br>
              <a:rPr lang="en-US" sz="1500">
                <a:latin typeface="Arial"/>
                <a:ea typeface="Arial"/>
                <a:cs typeface="Arial"/>
                <a:sym typeface="Arial"/>
              </a:rPr>
            </a:br>
            <a:r>
              <a:rPr b="1" lang="en-US" sz="1500">
                <a:latin typeface="Arial"/>
                <a:ea typeface="Arial"/>
                <a:cs typeface="Arial"/>
                <a:sym typeface="Arial"/>
              </a:rPr>
              <a:t>Our group created an interactive dashboard intended to allow Swire to view and engage with descriptive analytics.</a:t>
            </a:r>
            <a:endParaRPr b="1" sz="15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5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500">
                <a:latin typeface="Arial"/>
                <a:ea typeface="Arial"/>
                <a:cs typeface="Arial"/>
                <a:sym typeface="Arial"/>
              </a:rPr>
              <a:t>We specifically </a:t>
            </a:r>
            <a:r>
              <a:rPr b="1" lang="en-US" sz="1600"/>
              <a:t>wanted to allow for real-time ‘what-if’ analysis, enabling logistics teams to determine optimal White Truck vs. Red Truck assignments. </a:t>
            </a:r>
            <a:endParaRPr b="1"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500">
                <a:latin typeface="Arial"/>
                <a:ea typeface="Arial"/>
                <a:cs typeface="Arial"/>
                <a:sym typeface="Arial"/>
              </a:rPr>
              <a:t>I’d like to provide a brief overview of the dashboard, and how it could potentially be used to inform decisions:</a:t>
            </a:r>
            <a:endParaRPr b="1" sz="1500">
              <a:latin typeface="Arial"/>
              <a:ea typeface="Arial"/>
              <a:cs typeface="Arial"/>
              <a:sym typeface="Arial"/>
            </a:endParaRPr>
          </a:p>
          <a:p>
            <a:pPr indent="-323850" lvl="0" marL="457200" rtl="0" algn="l">
              <a:lnSpc>
                <a:spcPct val="115000"/>
              </a:lnSpc>
              <a:spcBef>
                <a:spcPts val="1200"/>
              </a:spcBef>
              <a:spcAft>
                <a:spcPts val="0"/>
              </a:spcAft>
              <a:buClr>
                <a:schemeClr val="dk1"/>
              </a:buClr>
              <a:buSzPts val="1500"/>
              <a:buChar char="●"/>
            </a:pPr>
            <a:r>
              <a:rPr lang="en-US" sz="1500">
                <a:latin typeface="Arial"/>
                <a:ea typeface="Arial"/>
                <a:cs typeface="Arial"/>
                <a:sym typeface="Arial"/>
              </a:rPr>
              <a:t>Colors &amp; Filters (key features - identified either by SWIRE or our predictive model)</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Char char="●"/>
            </a:pPr>
            <a:r>
              <a:rPr lang="en-US" sz="1500">
                <a:latin typeface="Arial"/>
                <a:ea typeface="Arial"/>
                <a:cs typeface="Arial"/>
                <a:sym typeface="Arial"/>
              </a:rPr>
              <a:t>Threshold can be changed on the fly to see how the segmentation of units ordered and total delivery cost would be impacted by a change in threshold (Total Delivery Cost vs Revenue)</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500">
                <a:latin typeface="Arial"/>
                <a:ea typeface="Arial"/>
                <a:cs typeface="Arial"/>
                <a:sym typeface="Arial"/>
              </a:rPr>
              <a:t>In time </a:t>
            </a:r>
            <a:r>
              <a:rPr b="1" lang="en-US" sz="1500" u="sng">
                <a:latin typeface="Arial"/>
                <a:ea typeface="Arial"/>
                <a:cs typeface="Arial"/>
                <a:sym typeface="Arial"/>
              </a:rPr>
              <a:t>new data could be added to this dashboard</a:t>
            </a:r>
            <a:r>
              <a:rPr b="1" lang="en-US" sz="1500">
                <a:latin typeface="Arial"/>
                <a:ea typeface="Arial"/>
                <a:cs typeface="Arial"/>
                <a:sym typeface="Arial"/>
              </a:rPr>
              <a:t>, even output from predictive models, which could potentially </a:t>
            </a:r>
            <a:r>
              <a:rPr b="1" lang="en-US" sz="1600"/>
              <a:t>drive automated truck assignments, lower costs, and enhance efficiency.</a:t>
            </a:r>
            <a:endParaRPr b="1" sz="15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b="1" lang="en-US" sz="1500">
                <a:latin typeface="Arial"/>
                <a:ea typeface="Arial"/>
                <a:cs typeface="Arial"/>
                <a:sym typeface="Arial"/>
              </a:rPr>
              <a:t>Insights available on this dashboard helped shape our team’s model and segmentation strategy which Alexia will talk about next.</a:t>
            </a:r>
            <a:endParaRPr b="1" sz="1600"/>
          </a:p>
        </p:txBody>
      </p:sp>
      <p:sp>
        <p:nvSpPr>
          <p:cNvPr id="110" name="Google Shape;1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005049c60_8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t/>
            </a:r>
            <a:endParaRPr/>
          </a:p>
        </p:txBody>
      </p:sp>
      <p:sp>
        <p:nvSpPr>
          <p:cNvPr id="116" name="Google Shape;116;g34005049c60_8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7932299f9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7932299f9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Arial"/>
                <a:ea typeface="Arial"/>
                <a:cs typeface="Arial"/>
                <a:sym typeface="Arial"/>
              </a:rPr>
              <a:t>The intention behind our model was to predict the volume of units ordered, using total_units_ordered as the response variable. Considering the nature of the data, we ran into multicollinearity. We were able to address it and continue with our modeling process. As a group, we tried several models, ultimately focusing on linear regression because of its ability to balance performance and interpretability. </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1100">
              <a:latin typeface="Arial"/>
              <a:ea typeface="Arial"/>
              <a:cs typeface="Arial"/>
              <a:sym typeface="Arial"/>
            </a:endParaRPr>
          </a:p>
        </p:txBody>
      </p:sp>
      <p:sp>
        <p:nvSpPr>
          <p:cNvPr id="123" name="Google Shape;123;g347932299f9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60a9229a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60a9229a7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With that said, our model was trained on 2023 data and tested on a 2023 test set as well as the full 2024 data. The model takes about 2 hours to run and the results are promising.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The R-squared values for train and test are fairly similar, suggesting the model is generalizing well to the new data. We know that the model is not overfitting, but underfitting is possible. One way to mitigate this in the future is to add model complexity through interaction terms or attempting other supervised methods.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Moving on to the top 5 predictors: </a:t>
            </a:r>
            <a:endParaRPr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AutoNum type="arabicPeriod"/>
            </a:pPr>
            <a:r>
              <a:rPr lang="en-US" sz="1400">
                <a:latin typeface="Arial"/>
                <a:ea typeface="Arial"/>
                <a:cs typeface="Arial"/>
                <a:sym typeface="Arial"/>
              </a:rPr>
              <a:t>Our first is </a:t>
            </a:r>
            <a:r>
              <a:rPr b="1" lang="en-US" sz="1400">
                <a:latin typeface="Arial"/>
                <a:ea typeface="Arial"/>
                <a:cs typeface="Arial"/>
                <a:sym typeface="Arial"/>
              </a:rPr>
              <a:t>total delivery cost</a:t>
            </a:r>
            <a:r>
              <a:rPr lang="en-US" sz="1400">
                <a:latin typeface="Arial"/>
                <a:ea typeface="Arial"/>
                <a:cs typeface="Arial"/>
                <a:sym typeface="Arial"/>
              </a:rPr>
              <a:t>, which makes intuitive sense that higher total annual costs are correlated with larger order volumes. </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AutoNum type="arabicPeriod"/>
            </a:pPr>
            <a:r>
              <a:rPr lang="en-US" sz="1400">
                <a:latin typeface="Arial"/>
                <a:ea typeface="Arial"/>
                <a:cs typeface="Arial"/>
                <a:sym typeface="Arial"/>
              </a:rPr>
              <a:t>Next is </a:t>
            </a:r>
            <a:r>
              <a:rPr b="1" lang="en-US" sz="1400">
                <a:latin typeface="Arial"/>
                <a:ea typeface="Arial"/>
                <a:cs typeface="Arial"/>
                <a:sym typeface="Arial"/>
              </a:rPr>
              <a:t>loaded difference</a:t>
            </a:r>
            <a:r>
              <a:rPr lang="en-US" sz="1400">
                <a:latin typeface="Arial"/>
                <a:ea typeface="Arial"/>
                <a:cs typeface="Arial"/>
                <a:sym typeface="Arial"/>
              </a:rPr>
              <a:t> which is a feature engineered column that represent the amount of ordered - loaded gallons and cases. </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AutoNum type="arabicPeriod"/>
            </a:pPr>
            <a:r>
              <a:rPr lang="en-US" sz="1400">
                <a:latin typeface="Arial"/>
                <a:ea typeface="Arial"/>
                <a:cs typeface="Arial"/>
                <a:sym typeface="Arial"/>
              </a:rPr>
              <a:t>Then we have</a:t>
            </a:r>
            <a:r>
              <a:rPr b="1" lang="en-US" sz="1400">
                <a:latin typeface="Arial"/>
                <a:ea typeface="Arial"/>
                <a:cs typeface="Arial"/>
                <a:sym typeface="Arial"/>
              </a:rPr>
              <a:t> cold drink_channel Dining</a:t>
            </a:r>
            <a:r>
              <a:rPr lang="en-US" sz="1400">
                <a:latin typeface="Arial"/>
                <a:ea typeface="Arial"/>
                <a:cs typeface="Arial"/>
                <a:sym typeface="Arial"/>
              </a:rPr>
              <a:t> - Likely indicates that customers associated with dining establishments are linked to higher order volumes.</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AutoNum type="arabicPeriod"/>
            </a:pPr>
            <a:r>
              <a:rPr lang="en-US" sz="1400">
                <a:latin typeface="Arial"/>
                <a:ea typeface="Arial"/>
                <a:cs typeface="Arial"/>
                <a:sym typeface="Arial"/>
              </a:rPr>
              <a:t>Then we have </a:t>
            </a:r>
            <a:r>
              <a:rPr b="1" lang="en-US" sz="1400">
                <a:latin typeface="Arial"/>
                <a:ea typeface="Arial"/>
                <a:cs typeface="Arial"/>
                <a:sym typeface="Arial"/>
              </a:rPr>
              <a:t>order type mycoke. Legacy</a:t>
            </a:r>
            <a:r>
              <a:rPr lang="en-US" sz="1400">
                <a:latin typeface="Arial"/>
                <a:ea typeface="Arial"/>
                <a:cs typeface="Arial"/>
                <a:sym typeface="Arial"/>
              </a:rPr>
              <a:t> - Which was the old digital ordering platform which may suggest a long-standing customer relationship and loyalty to the company. </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AutoNum type="arabicPeriod"/>
            </a:pPr>
            <a:r>
              <a:rPr lang="en-US" sz="1400">
                <a:latin typeface="Arial"/>
                <a:ea typeface="Arial"/>
                <a:cs typeface="Arial"/>
                <a:sym typeface="Arial"/>
              </a:rPr>
              <a:t>Finally, the </a:t>
            </a:r>
            <a:r>
              <a:rPr b="1" lang="en-US" sz="1400">
                <a:latin typeface="Arial"/>
                <a:ea typeface="Arial"/>
                <a:cs typeface="Arial"/>
                <a:sym typeface="Arial"/>
              </a:rPr>
              <a:t>Cold drink channel Goods</a:t>
            </a:r>
            <a:r>
              <a:rPr lang="en-US" sz="1400">
                <a:latin typeface="Arial"/>
                <a:ea typeface="Arial"/>
                <a:cs typeface="Arial"/>
                <a:sym typeface="Arial"/>
              </a:rPr>
              <a:t>  indicates customers associated with retail or grocery environments</a:t>
            </a:r>
            <a:endParaRPr sz="1400">
              <a:latin typeface="Arial"/>
              <a:ea typeface="Arial"/>
              <a:cs typeface="Arial"/>
              <a:sym typeface="Arial"/>
            </a:endParaRPr>
          </a:p>
          <a:p>
            <a:pPr indent="0" lvl="0" marL="0" rtl="0" algn="l">
              <a:lnSpc>
                <a:spcPct val="115000"/>
              </a:lnSpc>
              <a:spcBef>
                <a:spcPts val="1200"/>
              </a:spcBef>
              <a:spcAft>
                <a:spcPts val="0"/>
              </a:spcAft>
              <a:buNone/>
            </a:pPr>
            <a:r>
              <a:rPr lang="en-US" sz="1400">
                <a:latin typeface="Arial"/>
                <a:ea typeface="Arial"/>
                <a:cs typeface="Arial"/>
                <a:sym typeface="Arial"/>
              </a:rPr>
              <a:t>Moving forward, this model can serve as a baseline to be enhanced over time. Regular model monitoring and validation are crucial to ensure consistent performance as the dataset evolves. Now, we will hear from Maddie!</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144" name="Google Shape;144;g3460a9229a7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005049c60_8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a:t>Thanks Alexia</a:t>
            </a:r>
            <a:endParaRPr sz="1600"/>
          </a:p>
          <a:p>
            <a:pPr indent="0" lvl="0" marL="0" rtl="0" algn="l">
              <a:lnSpc>
                <a:spcPct val="115000"/>
              </a:lnSpc>
              <a:spcBef>
                <a:spcPts val="1200"/>
              </a:spcBef>
              <a:spcAft>
                <a:spcPts val="1200"/>
              </a:spcAft>
              <a:buClr>
                <a:schemeClr val="dk1"/>
              </a:buClr>
              <a:buSzPts val="1100"/>
              <a:buFont typeface="Arial"/>
              <a:buNone/>
            </a:pPr>
            <a:r>
              <a:rPr lang="en-US" sz="1600"/>
              <a:t>Building on our predictive insights, we now shift to prescriptive analytics—using customer segmentation and routing strategies to recommend targeted actions that drive both efficiency and growth.</a:t>
            </a:r>
            <a:r>
              <a:rPr lang="en-US" sz="1600"/>
              <a:t> </a:t>
            </a:r>
            <a:endParaRPr sz="1600"/>
          </a:p>
        </p:txBody>
      </p:sp>
      <p:sp>
        <p:nvSpPr>
          <p:cNvPr id="152" name="Google Shape;152;g34005049c60_8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005049c60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005049c60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700"/>
              <a:t>Maddie -customer segmentation (1 minute)</a:t>
            </a:r>
            <a:endParaRPr sz="1700"/>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“Using historical volume, delivery type, and regression analysis, we built this segmentation matrix to better understand which customers benefit from red truck versus White Truck.</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In the top left, we see </a:t>
            </a:r>
            <a:r>
              <a:rPr b="1" lang="en-US" sz="1600">
                <a:latin typeface="Arial"/>
                <a:ea typeface="Arial"/>
                <a:cs typeface="Arial"/>
                <a:sym typeface="Arial"/>
              </a:rPr>
              <a:t>High Value, Loyal</a:t>
            </a:r>
            <a:r>
              <a:rPr lang="en-US" sz="1600">
                <a:latin typeface="Arial"/>
                <a:ea typeface="Arial"/>
                <a:cs typeface="Arial"/>
                <a:sym typeface="Arial"/>
              </a:rPr>
              <a:t> customers — they’re already delivering enough value to justify red truck delivery.</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But where we really want to focus is the </a:t>
            </a:r>
            <a:r>
              <a:rPr b="1" lang="en-US" sz="1600">
                <a:latin typeface="Arial"/>
                <a:ea typeface="Arial"/>
                <a:cs typeface="Arial"/>
                <a:sym typeface="Arial"/>
              </a:rPr>
              <a:t>Growth Ready</a:t>
            </a:r>
            <a:r>
              <a:rPr lang="en-US" sz="1600">
                <a:latin typeface="Arial"/>
                <a:ea typeface="Arial"/>
                <a:cs typeface="Arial"/>
                <a:sym typeface="Arial"/>
              </a:rPr>
              <a:t> and </a:t>
            </a:r>
            <a:r>
              <a:rPr b="1" lang="en-US" sz="1600">
                <a:latin typeface="Arial"/>
                <a:ea typeface="Arial"/>
                <a:cs typeface="Arial"/>
                <a:sym typeface="Arial"/>
              </a:rPr>
              <a:t>At-Risk Misclassified</a:t>
            </a:r>
            <a:r>
              <a:rPr lang="en-US" sz="1600">
                <a:latin typeface="Arial"/>
                <a:ea typeface="Arial"/>
                <a:cs typeface="Arial"/>
                <a:sym typeface="Arial"/>
              </a:rPr>
              <a:t> customers. These groups are trending upward or show high modeled potential, even if they don’t meet the current threshold. Removing them from red truck too early risks losing long-term revenue.</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On the other hand, customers in the lower corners — labeled </a:t>
            </a:r>
            <a:r>
              <a:rPr b="1" lang="en-US" sz="1600">
                <a:latin typeface="Arial"/>
                <a:ea typeface="Arial"/>
                <a:cs typeface="Arial"/>
                <a:sym typeface="Arial"/>
              </a:rPr>
              <a:t>Low Potential</a:t>
            </a:r>
            <a:r>
              <a:rPr lang="en-US" sz="1600">
                <a:latin typeface="Arial"/>
                <a:ea typeface="Arial"/>
                <a:cs typeface="Arial"/>
                <a:sym typeface="Arial"/>
              </a:rPr>
              <a:t> — are ideal for White Truck, but we still recommend ongoing monitoring to make sure they’re not underestimated.”</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Now let’s see a customer example in our dashboard</a:t>
            </a:r>
            <a:endParaRPr sz="16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1100">
              <a:latin typeface="Arial"/>
              <a:ea typeface="Arial"/>
              <a:cs typeface="Arial"/>
              <a:sym typeface="Arial"/>
            </a:endParaRPr>
          </a:p>
        </p:txBody>
      </p:sp>
      <p:sp>
        <p:nvSpPr>
          <p:cNvPr id="159" name="Google Shape;159;g34005049c60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aa823840c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a:t>1min</a:t>
            </a:r>
            <a:br>
              <a:rPr lang="en-US" sz="1600"/>
            </a:br>
            <a:r>
              <a:rPr lang="en-US" sz="1600"/>
              <a:t>Using the dashboard swire can look at customer growth in real time. Here is a customer that showed a total volume of only 115 gallons in 2023 but that grew to 386 gallons in 2024. That’s over a 200% increase in just one year. Under the current methodology, this customer would have been identified as white truck ignoring the growth potential. Swire could use our dashboard to identify and flag high growth potential customers like this for earlier intervention. </a:t>
            </a:r>
            <a:endParaRPr sz="1600"/>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600574417</a:t>
            </a:r>
            <a:endParaRPr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600">
                <a:latin typeface="Arial"/>
                <a:ea typeface="Arial"/>
                <a:cs typeface="Arial"/>
                <a:sym typeface="Arial"/>
              </a:rPr>
              <a:t>To act on insights like this, we developed a set of routing recommendations aligned with customer growth potential and our segmentation analysis</a:t>
            </a:r>
            <a:endParaRPr sz="1600">
              <a:latin typeface="Arial"/>
              <a:ea typeface="Arial"/>
              <a:cs typeface="Arial"/>
              <a:sym typeface="Arial"/>
            </a:endParaRPr>
          </a:p>
        </p:txBody>
      </p:sp>
      <p:sp>
        <p:nvSpPr>
          <p:cNvPr id="179" name="Google Shape;179;g34aa823840c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7" name="Google Shape;17;p2"/>
          <p:cNvSpPr txBox="1"/>
          <p:nvPr>
            <p:ph type="ctrTitle"/>
          </p:nvPr>
        </p:nvSpPr>
        <p:spPr>
          <a:xfrm>
            <a:off x="3394213" y="1773238"/>
            <a:ext cx="5403574" cy="165576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800"/>
              <a:buFont typeface="Poppins"/>
              <a:buNone/>
              <a:defRPr b="1" sz="4800">
                <a:solidFill>
                  <a:schemeClr val="lt1"/>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3394213" y="3681551"/>
            <a:ext cx="5403574"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200"/>
              <a:buNone/>
              <a:defRPr sz="2200">
                <a:solidFill>
                  <a:schemeClr val="lt1"/>
                </a:solidFill>
                <a:latin typeface="Poppins"/>
                <a:ea typeface="Poppins"/>
                <a:cs typeface="Poppins"/>
                <a:sym typeface="Poppi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9" name="Google Shape;19;p2"/>
          <p:cNvPicPr preferRelativeResize="0"/>
          <p:nvPr/>
        </p:nvPicPr>
        <p:blipFill rotWithShape="1">
          <a:blip r:embed="rId3">
            <a:alphaModFix/>
          </a:blip>
          <a:srcRect b="0" l="0" r="0" t="0"/>
          <a:stretch/>
        </p:blipFill>
        <p:spPr>
          <a:xfrm>
            <a:off x="5056094" y="654747"/>
            <a:ext cx="2191871" cy="6984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rgbClr val="CD0720"/>
        </a:solidFill>
      </p:bgPr>
    </p:bg>
    <p:spTree>
      <p:nvGrpSpPr>
        <p:cNvPr id="57" name="Shape 57"/>
        <p:cNvGrpSpPr/>
        <p:nvPr/>
      </p:nvGrpSpPr>
      <p:grpSpPr>
        <a:xfrm>
          <a:off x="0" y="0"/>
          <a:ext cx="0" cy="0"/>
          <a:chOff x="0" y="0"/>
          <a:chExt cx="0" cy="0"/>
        </a:xfrm>
      </p:grpSpPr>
      <p:pic>
        <p:nvPicPr>
          <p:cNvPr id="58" name="Google Shape;58;p11"/>
          <p:cNvPicPr preferRelativeResize="0"/>
          <p:nvPr/>
        </p:nvPicPr>
        <p:blipFill rotWithShape="1">
          <a:blip r:embed="rId2">
            <a:alphaModFix/>
          </a:blip>
          <a:srcRect b="0" l="0" r="0" t="0"/>
          <a:stretch/>
        </p:blipFill>
        <p:spPr>
          <a:xfrm>
            <a:off x="0" y="1739348"/>
            <a:ext cx="12192000" cy="5118652"/>
          </a:xfrm>
          <a:prstGeom prst="rect">
            <a:avLst/>
          </a:prstGeom>
          <a:noFill/>
          <a:ln>
            <a:noFill/>
          </a:ln>
        </p:spPr>
      </p:pic>
      <p:sp>
        <p:nvSpPr>
          <p:cNvPr id="59" name="Google Shape;59;p11"/>
          <p:cNvSpPr txBox="1"/>
          <p:nvPr>
            <p:ph type="ctrTitle"/>
          </p:nvPr>
        </p:nvSpPr>
        <p:spPr>
          <a:xfrm>
            <a:off x="3740426" y="2233757"/>
            <a:ext cx="5403574" cy="165576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800"/>
              <a:buFont typeface="Poppins"/>
              <a:buNone/>
              <a:defRPr b="1" sz="4800">
                <a:solidFill>
                  <a:schemeClr val="lt1"/>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0" name="Shape 60"/>
        <p:cNvGrpSpPr/>
        <p:nvPr/>
      </p:nvGrpSpPr>
      <p:grpSpPr>
        <a:xfrm>
          <a:off x="0" y="0"/>
          <a:ext cx="0" cy="0"/>
          <a:chOff x="0" y="0"/>
          <a:chExt cx="0" cy="0"/>
        </a:xfrm>
      </p:grpSpPr>
      <p:sp>
        <p:nvSpPr>
          <p:cNvPr id="61" name="Google Shape;6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a:off x="191767" y="986783"/>
            <a:ext cx="11297867" cy="536595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0"/>
              </a:spcBef>
              <a:spcAft>
                <a:spcPts val="0"/>
              </a:spcAft>
              <a:buClr>
                <a:schemeClr val="dk1"/>
              </a:buClr>
              <a:buSzPts val="2800"/>
              <a:buFont typeface="Noto Sans Symbols"/>
              <a:buChar char="▪"/>
              <a:defRPr/>
            </a:lvl1pPr>
            <a:lvl2pPr indent="-381000" lvl="1" marL="914400" algn="l">
              <a:lnSpc>
                <a:spcPct val="90000"/>
              </a:lnSpc>
              <a:spcBef>
                <a:spcPts val="600"/>
              </a:spcBef>
              <a:spcAft>
                <a:spcPts val="0"/>
              </a:spcAft>
              <a:buClr>
                <a:schemeClr val="dk1"/>
              </a:buClr>
              <a:buSzPts val="2400"/>
              <a:buChar char="•"/>
              <a:defRPr/>
            </a:lvl2pPr>
            <a:lvl3pPr indent="-355600" lvl="2" marL="1371600" algn="l">
              <a:lnSpc>
                <a:spcPct val="90000"/>
              </a:lnSpc>
              <a:spcBef>
                <a:spcPts val="600"/>
              </a:spcBef>
              <a:spcAft>
                <a:spcPts val="0"/>
              </a:spcAft>
              <a:buClr>
                <a:schemeClr val="dk1"/>
              </a:buClr>
              <a:buSzPts val="20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71" name="Shape 71"/>
        <p:cNvGrpSpPr/>
        <p:nvPr/>
      </p:nvGrpSpPr>
      <p:grpSpPr>
        <a:xfrm>
          <a:off x="0" y="0"/>
          <a:ext cx="0" cy="0"/>
          <a:chOff x="0" y="0"/>
          <a:chExt cx="0" cy="0"/>
        </a:xfrm>
      </p:grpSpPr>
      <p:pic>
        <p:nvPicPr>
          <p:cNvPr descr="Text, shape&#10;&#10;Description automatically generated with medium confidence" id="72" name="Google Shape;72;p15"/>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73" name="Google Shape;73;p15"/>
          <p:cNvPicPr preferRelativeResize="0"/>
          <p:nvPr/>
        </p:nvPicPr>
        <p:blipFill rotWithShape="1">
          <a:blip r:embed="rId3">
            <a:alphaModFix/>
          </a:blip>
          <a:srcRect b="0" l="0" r="0" t="0"/>
          <a:stretch/>
        </p:blipFill>
        <p:spPr>
          <a:xfrm>
            <a:off x="0" y="0"/>
            <a:ext cx="12192000" cy="894522"/>
          </a:xfrm>
          <a:prstGeom prst="rect">
            <a:avLst/>
          </a:prstGeom>
          <a:noFill/>
          <a:ln>
            <a:noFill/>
          </a:ln>
        </p:spPr>
      </p:pic>
      <p:sp>
        <p:nvSpPr>
          <p:cNvPr id="74" name="Google Shape;74;p15"/>
          <p:cNvSpPr txBox="1"/>
          <p:nvPr>
            <p:ph type="title"/>
          </p:nvPr>
        </p:nvSpPr>
        <p:spPr>
          <a:xfrm>
            <a:off x="454161" y="318261"/>
            <a:ext cx="10515600" cy="6657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FF0000"/>
              </a:buClr>
              <a:buSzPts val="3600"/>
              <a:buFont typeface="Poppins"/>
              <a:buNone/>
              <a:defRPr b="1" sz="3600">
                <a:solidFill>
                  <a:srgbClr val="FF0000"/>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txBox="1"/>
          <p:nvPr>
            <p:ph idx="1" type="body"/>
          </p:nvPr>
        </p:nvSpPr>
        <p:spPr>
          <a:xfrm>
            <a:off x="454161" y="1419882"/>
            <a:ext cx="114633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300"/>
              <a:buNone/>
              <a:defRPr sz="2300">
                <a:solidFill>
                  <a:schemeClr val="dk1"/>
                </a:solidFill>
                <a:latin typeface="Poppins"/>
                <a:ea typeface="Poppins"/>
                <a:cs typeface="Poppins"/>
                <a:sym typeface="Poppins"/>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900"/>
              <a:buNone/>
              <a:defRPr sz="19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6" name="Google Shape;76;p15"/>
          <p:cNvSpPr txBox="1"/>
          <p:nvPr>
            <p:ph idx="12" type="sldNum"/>
          </p:nvPr>
        </p:nvSpPr>
        <p:spPr>
          <a:xfrm>
            <a:off x="1086678" y="6256959"/>
            <a:ext cx="2743200" cy="3651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500">
                <a:solidFill>
                  <a:srgbClr val="FF0000"/>
                </a:solidFill>
                <a:latin typeface="Poppins"/>
                <a:ea typeface="Poppins"/>
                <a:cs typeface="Poppins"/>
                <a:sym typeface="Poppins"/>
              </a:defRPr>
            </a:lvl1pPr>
            <a:lvl2pPr indent="0" lvl="1" marL="0" algn="ctr">
              <a:spcBef>
                <a:spcPts val="0"/>
              </a:spcBef>
              <a:buNone/>
              <a:defRPr sz="1500">
                <a:solidFill>
                  <a:srgbClr val="FF0000"/>
                </a:solidFill>
                <a:latin typeface="Poppins"/>
                <a:ea typeface="Poppins"/>
                <a:cs typeface="Poppins"/>
                <a:sym typeface="Poppins"/>
              </a:defRPr>
            </a:lvl2pPr>
            <a:lvl3pPr indent="0" lvl="2" marL="0" algn="ctr">
              <a:spcBef>
                <a:spcPts val="0"/>
              </a:spcBef>
              <a:buNone/>
              <a:defRPr sz="1500">
                <a:solidFill>
                  <a:srgbClr val="FF0000"/>
                </a:solidFill>
                <a:latin typeface="Poppins"/>
                <a:ea typeface="Poppins"/>
                <a:cs typeface="Poppins"/>
                <a:sym typeface="Poppins"/>
              </a:defRPr>
            </a:lvl3pPr>
            <a:lvl4pPr indent="0" lvl="3" marL="0" algn="ctr">
              <a:spcBef>
                <a:spcPts val="0"/>
              </a:spcBef>
              <a:buNone/>
              <a:defRPr sz="1500">
                <a:solidFill>
                  <a:srgbClr val="FF0000"/>
                </a:solidFill>
                <a:latin typeface="Poppins"/>
                <a:ea typeface="Poppins"/>
                <a:cs typeface="Poppins"/>
                <a:sym typeface="Poppins"/>
              </a:defRPr>
            </a:lvl4pPr>
            <a:lvl5pPr indent="0" lvl="4" marL="0" algn="ctr">
              <a:spcBef>
                <a:spcPts val="0"/>
              </a:spcBef>
              <a:buNone/>
              <a:defRPr sz="1500">
                <a:solidFill>
                  <a:srgbClr val="FF0000"/>
                </a:solidFill>
                <a:latin typeface="Poppins"/>
                <a:ea typeface="Poppins"/>
                <a:cs typeface="Poppins"/>
                <a:sym typeface="Poppins"/>
              </a:defRPr>
            </a:lvl5pPr>
            <a:lvl6pPr indent="0" lvl="5" marL="0" algn="ctr">
              <a:spcBef>
                <a:spcPts val="0"/>
              </a:spcBef>
              <a:buNone/>
              <a:defRPr sz="1500">
                <a:solidFill>
                  <a:srgbClr val="FF0000"/>
                </a:solidFill>
                <a:latin typeface="Poppins"/>
                <a:ea typeface="Poppins"/>
                <a:cs typeface="Poppins"/>
                <a:sym typeface="Poppins"/>
              </a:defRPr>
            </a:lvl6pPr>
            <a:lvl7pPr indent="0" lvl="6" marL="0" algn="ctr">
              <a:spcBef>
                <a:spcPts val="0"/>
              </a:spcBef>
              <a:buNone/>
              <a:defRPr sz="1500">
                <a:solidFill>
                  <a:srgbClr val="FF0000"/>
                </a:solidFill>
                <a:latin typeface="Poppins"/>
                <a:ea typeface="Poppins"/>
                <a:cs typeface="Poppins"/>
                <a:sym typeface="Poppins"/>
              </a:defRPr>
            </a:lvl7pPr>
            <a:lvl8pPr indent="0" lvl="7" marL="0" algn="ctr">
              <a:spcBef>
                <a:spcPts val="0"/>
              </a:spcBef>
              <a:buNone/>
              <a:defRPr sz="1500">
                <a:solidFill>
                  <a:srgbClr val="FF0000"/>
                </a:solidFill>
                <a:latin typeface="Poppins"/>
                <a:ea typeface="Poppins"/>
                <a:cs typeface="Poppins"/>
                <a:sym typeface="Poppins"/>
              </a:defRPr>
            </a:lvl8pPr>
            <a:lvl9pPr indent="0" lvl="8" marL="0" algn="ctr">
              <a:spcBef>
                <a:spcPts val="0"/>
              </a:spcBef>
              <a:buNone/>
              <a:defRPr sz="1500">
                <a:solidFill>
                  <a:srgbClr val="FF0000"/>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2" name="Google Shape;22;p3"/>
          <p:cNvSpPr txBox="1"/>
          <p:nvPr>
            <p:ph type="ctrTitle"/>
          </p:nvPr>
        </p:nvSpPr>
        <p:spPr>
          <a:xfrm>
            <a:off x="1524000" y="1458505"/>
            <a:ext cx="5403574" cy="1655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Poppins"/>
              <a:buNone/>
              <a:defRPr b="1" sz="4800">
                <a:solidFill>
                  <a:schemeClr val="lt1"/>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115026"/>
            <a:ext cx="5403574"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200"/>
              <a:buNone/>
              <a:defRPr sz="2200">
                <a:solidFill>
                  <a:schemeClr val="lt1"/>
                </a:solidFill>
                <a:latin typeface="Poppins"/>
                <a:ea typeface="Poppins"/>
                <a:cs typeface="Poppins"/>
                <a:sym typeface="Poppi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4" name="Google Shape;24;p3"/>
          <p:cNvPicPr preferRelativeResize="0"/>
          <p:nvPr/>
        </p:nvPicPr>
        <p:blipFill rotWithShape="1">
          <a:blip r:embed="rId3">
            <a:alphaModFix/>
          </a:blip>
          <a:srcRect b="0" l="0" r="0" t="0"/>
          <a:stretch/>
        </p:blipFill>
        <p:spPr>
          <a:xfrm>
            <a:off x="8337176" y="4487159"/>
            <a:ext cx="2191871" cy="69844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7" name="Google Shape;27;p4"/>
          <p:cNvSpPr txBox="1"/>
          <p:nvPr>
            <p:ph type="title"/>
          </p:nvPr>
        </p:nvSpPr>
        <p:spPr>
          <a:xfrm>
            <a:off x="699052" y="2522710"/>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Poppins"/>
              <a:buNone/>
              <a:defRPr b="1" sz="4000">
                <a:solidFill>
                  <a:schemeClr val="lt1"/>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rgbClr val="C00000"/>
        </a:solidFill>
      </p:bgPr>
    </p:bg>
    <p:spTree>
      <p:nvGrpSpPr>
        <p:cNvPr id="28" name="Shape 28"/>
        <p:cNvGrpSpPr/>
        <p:nvPr/>
      </p:nvGrpSpPr>
      <p:grpSpPr>
        <a:xfrm>
          <a:off x="0" y="0"/>
          <a:ext cx="0" cy="0"/>
          <a:chOff x="0" y="0"/>
          <a:chExt cx="0" cy="0"/>
        </a:xfrm>
      </p:grpSpPr>
      <p:pic>
        <p:nvPicPr>
          <p:cNvPr id="29" name="Google Shape;29;p5"/>
          <p:cNvPicPr preferRelativeResize="0"/>
          <p:nvPr/>
        </p:nvPicPr>
        <p:blipFill rotWithShape="1">
          <a:blip r:embed="rId2">
            <a:alphaModFix/>
          </a:blip>
          <a:srcRect b="0" l="0" r="0" t="0"/>
          <a:stretch/>
        </p:blipFill>
        <p:spPr>
          <a:xfrm>
            <a:off x="0" y="0"/>
            <a:ext cx="2747893" cy="6856461"/>
          </a:xfrm>
          <a:prstGeom prst="rect">
            <a:avLst/>
          </a:prstGeom>
          <a:noFill/>
          <a:ln>
            <a:noFill/>
          </a:ln>
        </p:spPr>
      </p:pic>
      <p:sp>
        <p:nvSpPr>
          <p:cNvPr id="30" name="Google Shape;30;p5"/>
          <p:cNvSpPr/>
          <p:nvPr/>
        </p:nvSpPr>
        <p:spPr>
          <a:xfrm>
            <a:off x="11478508" y="0"/>
            <a:ext cx="708295" cy="392381"/>
          </a:xfrm>
          <a:custGeom>
            <a:rect b="b" l="l" r="r" t="t"/>
            <a:pathLst>
              <a:path extrusionOk="0" h="694055" w="1252855">
                <a:moveTo>
                  <a:pt x="1252316" y="0"/>
                </a:moveTo>
                <a:lnTo>
                  <a:pt x="181694" y="0"/>
                </a:lnTo>
                <a:lnTo>
                  <a:pt x="170778" y="19344"/>
                </a:lnTo>
                <a:lnTo>
                  <a:pt x="149627" y="59828"/>
                </a:lnTo>
                <a:lnTo>
                  <a:pt x="129757" y="101066"/>
                </a:lnTo>
                <a:lnTo>
                  <a:pt x="111194" y="143032"/>
                </a:lnTo>
                <a:lnTo>
                  <a:pt x="93965" y="185700"/>
                </a:lnTo>
                <a:lnTo>
                  <a:pt x="78096" y="229042"/>
                </a:lnTo>
                <a:lnTo>
                  <a:pt x="63613" y="273033"/>
                </a:lnTo>
                <a:lnTo>
                  <a:pt x="50543" y="317647"/>
                </a:lnTo>
                <a:lnTo>
                  <a:pt x="38912" y="362856"/>
                </a:lnTo>
                <a:lnTo>
                  <a:pt x="28746" y="408635"/>
                </a:lnTo>
                <a:lnTo>
                  <a:pt x="20072" y="454958"/>
                </a:lnTo>
                <a:lnTo>
                  <a:pt x="12916" y="501798"/>
                </a:lnTo>
                <a:lnTo>
                  <a:pt x="7305" y="549128"/>
                </a:lnTo>
                <a:lnTo>
                  <a:pt x="3264" y="596923"/>
                </a:lnTo>
                <a:lnTo>
                  <a:pt x="818" y="645296"/>
                </a:lnTo>
                <a:lnTo>
                  <a:pt x="0" y="693800"/>
                </a:lnTo>
                <a:lnTo>
                  <a:pt x="706533" y="693800"/>
                </a:lnTo>
                <a:lnTo>
                  <a:pt x="708182" y="645156"/>
                </a:lnTo>
                <a:lnTo>
                  <a:pt x="713000" y="597670"/>
                </a:lnTo>
                <a:lnTo>
                  <a:pt x="720926" y="551027"/>
                </a:lnTo>
                <a:lnTo>
                  <a:pt x="731839" y="505471"/>
                </a:lnTo>
                <a:lnTo>
                  <a:pt x="745634" y="461109"/>
                </a:lnTo>
                <a:lnTo>
                  <a:pt x="762205" y="418047"/>
                </a:lnTo>
                <a:lnTo>
                  <a:pt x="781447" y="376389"/>
                </a:lnTo>
                <a:lnTo>
                  <a:pt x="803254" y="336242"/>
                </a:lnTo>
                <a:lnTo>
                  <a:pt x="827521" y="297710"/>
                </a:lnTo>
                <a:lnTo>
                  <a:pt x="854143" y="260899"/>
                </a:lnTo>
                <a:lnTo>
                  <a:pt x="883013" y="225915"/>
                </a:lnTo>
                <a:lnTo>
                  <a:pt x="914027" y="192864"/>
                </a:lnTo>
                <a:lnTo>
                  <a:pt x="947078" y="161850"/>
                </a:lnTo>
                <a:lnTo>
                  <a:pt x="982062" y="132979"/>
                </a:lnTo>
                <a:lnTo>
                  <a:pt x="1018872" y="106357"/>
                </a:lnTo>
                <a:lnTo>
                  <a:pt x="1057404" y="82089"/>
                </a:lnTo>
                <a:lnTo>
                  <a:pt x="1097551" y="60281"/>
                </a:lnTo>
                <a:lnTo>
                  <a:pt x="1139209" y="41039"/>
                </a:lnTo>
                <a:lnTo>
                  <a:pt x="1182271" y="24467"/>
                </a:lnTo>
                <a:lnTo>
                  <a:pt x="1226633" y="10671"/>
                </a:lnTo>
                <a:lnTo>
                  <a:pt x="1252316" y="4518"/>
                </a:lnTo>
                <a:lnTo>
                  <a:pt x="1252316" y="0"/>
                </a:lnTo>
                <a:close/>
              </a:path>
            </a:pathLst>
          </a:custGeom>
          <a:solidFill>
            <a:srgbClr val="0052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49">
              <a:solidFill>
                <a:schemeClr val="dk1"/>
              </a:solidFill>
              <a:latin typeface="Calibri"/>
              <a:ea typeface="Calibri"/>
              <a:cs typeface="Calibri"/>
              <a:sym typeface="Calibri"/>
            </a:endParaRPr>
          </a:p>
        </p:txBody>
      </p:sp>
      <p:sp>
        <p:nvSpPr>
          <p:cNvPr id="31" name="Google Shape;31;p5"/>
          <p:cNvSpPr/>
          <p:nvPr/>
        </p:nvSpPr>
        <p:spPr>
          <a:xfrm>
            <a:off x="11478508" y="392235"/>
            <a:ext cx="708295" cy="794813"/>
          </a:xfrm>
          <a:custGeom>
            <a:rect b="b" l="l" r="r" t="t"/>
            <a:pathLst>
              <a:path extrusionOk="0" h="1405889" w="1252855">
                <a:moveTo>
                  <a:pt x="706522" y="0"/>
                </a:moveTo>
                <a:lnTo>
                  <a:pt x="0" y="0"/>
                </a:lnTo>
                <a:lnTo>
                  <a:pt x="820" y="48644"/>
                </a:lnTo>
                <a:lnTo>
                  <a:pt x="3264" y="96877"/>
                </a:lnTo>
                <a:lnTo>
                  <a:pt x="7305" y="144671"/>
                </a:lnTo>
                <a:lnTo>
                  <a:pt x="12916" y="192002"/>
                </a:lnTo>
                <a:lnTo>
                  <a:pt x="20072" y="238841"/>
                </a:lnTo>
                <a:lnTo>
                  <a:pt x="28746" y="285164"/>
                </a:lnTo>
                <a:lnTo>
                  <a:pt x="38912" y="330943"/>
                </a:lnTo>
                <a:lnTo>
                  <a:pt x="50543" y="376153"/>
                </a:lnTo>
                <a:lnTo>
                  <a:pt x="63613" y="420766"/>
                </a:lnTo>
                <a:lnTo>
                  <a:pt x="78096" y="464757"/>
                </a:lnTo>
                <a:lnTo>
                  <a:pt x="93965" y="508100"/>
                </a:lnTo>
                <a:lnTo>
                  <a:pt x="111194" y="550767"/>
                </a:lnTo>
                <a:lnTo>
                  <a:pt x="129757" y="592733"/>
                </a:lnTo>
                <a:lnTo>
                  <a:pt x="149627" y="633971"/>
                </a:lnTo>
                <a:lnTo>
                  <a:pt x="170778" y="674455"/>
                </a:lnTo>
                <a:lnTo>
                  <a:pt x="193183" y="714158"/>
                </a:lnTo>
                <a:lnTo>
                  <a:pt x="216817" y="753055"/>
                </a:lnTo>
                <a:lnTo>
                  <a:pt x="241653" y="791119"/>
                </a:lnTo>
                <a:lnTo>
                  <a:pt x="267664" y="828323"/>
                </a:lnTo>
                <a:lnTo>
                  <a:pt x="294824" y="864641"/>
                </a:lnTo>
                <a:lnTo>
                  <a:pt x="323108" y="900047"/>
                </a:lnTo>
                <a:lnTo>
                  <a:pt x="352488" y="934515"/>
                </a:lnTo>
                <a:lnTo>
                  <a:pt x="382938" y="968018"/>
                </a:lnTo>
                <a:lnTo>
                  <a:pt x="414432" y="1000529"/>
                </a:lnTo>
                <a:lnTo>
                  <a:pt x="446943" y="1032023"/>
                </a:lnTo>
                <a:lnTo>
                  <a:pt x="480446" y="1062473"/>
                </a:lnTo>
                <a:lnTo>
                  <a:pt x="514914" y="1091853"/>
                </a:lnTo>
                <a:lnTo>
                  <a:pt x="550320" y="1120137"/>
                </a:lnTo>
                <a:lnTo>
                  <a:pt x="586638" y="1147297"/>
                </a:lnTo>
                <a:lnTo>
                  <a:pt x="623842" y="1173309"/>
                </a:lnTo>
                <a:lnTo>
                  <a:pt x="661906" y="1198144"/>
                </a:lnTo>
                <a:lnTo>
                  <a:pt x="700803" y="1221778"/>
                </a:lnTo>
                <a:lnTo>
                  <a:pt x="740506" y="1244184"/>
                </a:lnTo>
                <a:lnTo>
                  <a:pt x="780990" y="1265334"/>
                </a:lnTo>
                <a:lnTo>
                  <a:pt x="822228" y="1285204"/>
                </a:lnTo>
                <a:lnTo>
                  <a:pt x="864194" y="1303767"/>
                </a:lnTo>
                <a:lnTo>
                  <a:pt x="906861" y="1320996"/>
                </a:lnTo>
                <a:lnTo>
                  <a:pt x="950204" y="1336865"/>
                </a:lnTo>
                <a:lnTo>
                  <a:pt x="994195" y="1351348"/>
                </a:lnTo>
                <a:lnTo>
                  <a:pt x="1038808" y="1364418"/>
                </a:lnTo>
                <a:lnTo>
                  <a:pt x="1084018" y="1376049"/>
                </a:lnTo>
                <a:lnTo>
                  <a:pt x="1129797" y="1386215"/>
                </a:lnTo>
                <a:lnTo>
                  <a:pt x="1176120" y="1394889"/>
                </a:lnTo>
                <a:lnTo>
                  <a:pt x="1222959" y="1402045"/>
                </a:lnTo>
                <a:lnTo>
                  <a:pt x="1252316" y="1405525"/>
                </a:lnTo>
                <a:lnTo>
                  <a:pt x="1252316" y="689286"/>
                </a:lnTo>
                <a:lnTo>
                  <a:pt x="1226633" y="683133"/>
                </a:lnTo>
                <a:lnTo>
                  <a:pt x="1182271" y="669338"/>
                </a:lnTo>
                <a:lnTo>
                  <a:pt x="1139209" y="652767"/>
                </a:lnTo>
                <a:lnTo>
                  <a:pt x="1097551" y="633525"/>
                </a:lnTo>
                <a:lnTo>
                  <a:pt x="1057403" y="611717"/>
                </a:lnTo>
                <a:lnTo>
                  <a:pt x="1018872" y="587450"/>
                </a:lnTo>
                <a:lnTo>
                  <a:pt x="982061" y="560828"/>
                </a:lnTo>
                <a:lnTo>
                  <a:pt x="947077" y="531958"/>
                </a:lnTo>
                <a:lnTo>
                  <a:pt x="914025" y="500944"/>
                </a:lnTo>
                <a:lnTo>
                  <a:pt x="883011" y="467892"/>
                </a:lnTo>
                <a:lnTo>
                  <a:pt x="854141" y="432908"/>
                </a:lnTo>
                <a:lnTo>
                  <a:pt x="827519" y="396097"/>
                </a:lnTo>
                <a:lnTo>
                  <a:pt x="803251" y="357565"/>
                </a:lnTo>
                <a:lnTo>
                  <a:pt x="781443" y="317417"/>
                </a:lnTo>
                <a:lnTo>
                  <a:pt x="762200" y="275758"/>
                </a:lnTo>
                <a:lnTo>
                  <a:pt x="745628" y="232695"/>
                </a:lnTo>
                <a:lnTo>
                  <a:pt x="731833" y="188333"/>
                </a:lnTo>
                <a:lnTo>
                  <a:pt x="720919" y="142776"/>
                </a:lnTo>
                <a:lnTo>
                  <a:pt x="712992" y="96132"/>
                </a:lnTo>
                <a:lnTo>
                  <a:pt x="708158" y="48504"/>
                </a:lnTo>
                <a:lnTo>
                  <a:pt x="706522" y="0"/>
                </a:lnTo>
                <a:close/>
              </a:path>
            </a:pathLst>
          </a:custGeom>
          <a:solidFill>
            <a:srgbClr val="DA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749">
              <a:solidFill>
                <a:schemeClr val="dk1"/>
              </a:solidFill>
              <a:latin typeface="Calibri"/>
              <a:ea typeface="Calibri"/>
              <a:cs typeface="Calibri"/>
              <a:sym typeface="Calibri"/>
            </a:endParaRPr>
          </a:p>
        </p:txBody>
      </p:sp>
      <p:sp>
        <p:nvSpPr>
          <p:cNvPr id="32" name="Google Shape;32;p5"/>
          <p:cNvSpPr txBox="1"/>
          <p:nvPr>
            <p:ph type="title"/>
          </p:nvPr>
        </p:nvSpPr>
        <p:spPr>
          <a:xfrm>
            <a:off x="3024807" y="2189749"/>
            <a:ext cx="8210751"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800"/>
              <a:buFont typeface="Poppins"/>
              <a:buNone/>
              <a:defRPr b="1" sz="4800">
                <a:solidFill>
                  <a:schemeClr val="lt1"/>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subTitle"/>
          </p:nvPr>
        </p:nvSpPr>
        <p:spPr>
          <a:xfrm>
            <a:off x="3024808" y="3701430"/>
            <a:ext cx="5891656"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3200"/>
              <a:buNone/>
              <a:defRPr b="1" sz="3200">
                <a:solidFill>
                  <a:schemeClr val="lt1"/>
                </a:solidFill>
                <a:latin typeface="Poppins"/>
                <a:ea typeface="Poppins"/>
                <a:cs typeface="Poppins"/>
                <a:sym typeface="Poppi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pic>
        <p:nvPicPr>
          <p:cNvPr descr="Text, shape&#10;&#10;Description automatically generated with medium confidence" id="35" name="Google Shape;35;p6"/>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36" name="Google Shape;36;p6"/>
          <p:cNvPicPr preferRelativeResize="0"/>
          <p:nvPr/>
        </p:nvPicPr>
        <p:blipFill rotWithShape="1">
          <a:blip r:embed="rId3">
            <a:alphaModFix/>
          </a:blip>
          <a:srcRect b="0" l="0" r="0" t="0"/>
          <a:stretch/>
        </p:blipFill>
        <p:spPr>
          <a:xfrm>
            <a:off x="0" y="0"/>
            <a:ext cx="12192000" cy="894522"/>
          </a:xfrm>
          <a:prstGeom prst="rect">
            <a:avLst/>
          </a:prstGeom>
          <a:noFill/>
          <a:ln>
            <a:noFill/>
          </a:ln>
        </p:spPr>
      </p:pic>
      <p:sp>
        <p:nvSpPr>
          <p:cNvPr id="37" name="Google Shape;37;p6"/>
          <p:cNvSpPr txBox="1"/>
          <p:nvPr>
            <p:ph type="title"/>
          </p:nvPr>
        </p:nvSpPr>
        <p:spPr>
          <a:xfrm>
            <a:off x="454161" y="318261"/>
            <a:ext cx="10515600" cy="665714"/>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FF0000"/>
              </a:buClr>
              <a:buSzPts val="3600"/>
              <a:buFont typeface="Poppins"/>
              <a:buNone/>
              <a:defRPr b="1" sz="3600">
                <a:solidFill>
                  <a:srgbClr val="FF0000"/>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4161" y="1419882"/>
            <a:ext cx="1146285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200"/>
              <a:buNone/>
              <a:defRPr sz="2200">
                <a:solidFill>
                  <a:schemeClr val="dk1"/>
                </a:solidFill>
                <a:latin typeface="Poppins"/>
                <a:ea typeface="Poppins"/>
                <a:cs typeface="Poppins"/>
                <a:sym typeface="Poppins"/>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
          <p:cNvSpPr txBox="1"/>
          <p:nvPr>
            <p:ph idx="12" type="sldNum"/>
          </p:nvPr>
        </p:nvSpPr>
        <p:spPr>
          <a:xfrm>
            <a:off x="1086678" y="6256959"/>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400">
                <a:solidFill>
                  <a:srgbClr val="FF0000"/>
                </a:solidFill>
                <a:latin typeface="Poppins"/>
                <a:ea typeface="Poppins"/>
                <a:cs typeface="Poppins"/>
                <a:sym typeface="Poppins"/>
              </a:defRPr>
            </a:lvl1pPr>
            <a:lvl2pPr indent="0" lvl="1" marL="0" algn="ctr">
              <a:spcBef>
                <a:spcPts val="0"/>
              </a:spcBef>
              <a:buNone/>
              <a:defRPr sz="1400">
                <a:solidFill>
                  <a:srgbClr val="FF0000"/>
                </a:solidFill>
                <a:latin typeface="Poppins"/>
                <a:ea typeface="Poppins"/>
                <a:cs typeface="Poppins"/>
                <a:sym typeface="Poppins"/>
              </a:defRPr>
            </a:lvl2pPr>
            <a:lvl3pPr indent="0" lvl="2" marL="0" algn="ctr">
              <a:spcBef>
                <a:spcPts val="0"/>
              </a:spcBef>
              <a:buNone/>
              <a:defRPr sz="1400">
                <a:solidFill>
                  <a:srgbClr val="FF0000"/>
                </a:solidFill>
                <a:latin typeface="Poppins"/>
                <a:ea typeface="Poppins"/>
                <a:cs typeface="Poppins"/>
                <a:sym typeface="Poppins"/>
              </a:defRPr>
            </a:lvl3pPr>
            <a:lvl4pPr indent="0" lvl="3" marL="0" algn="ctr">
              <a:spcBef>
                <a:spcPts val="0"/>
              </a:spcBef>
              <a:buNone/>
              <a:defRPr sz="1400">
                <a:solidFill>
                  <a:srgbClr val="FF0000"/>
                </a:solidFill>
                <a:latin typeface="Poppins"/>
                <a:ea typeface="Poppins"/>
                <a:cs typeface="Poppins"/>
                <a:sym typeface="Poppins"/>
              </a:defRPr>
            </a:lvl4pPr>
            <a:lvl5pPr indent="0" lvl="4" marL="0" algn="ctr">
              <a:spcBef>
                <a:spcPts val="0"/>
              </a:spcBef>
              <a:buNone/>
              <a:defRPr sz="1400">
                <a:solidFill>
                  <a:srgbClr val="FF0000"/>
                </a:solidFill>
                <a:latin typeface="Poppins"/>
                <a:ea typeface="Poppins"/>
                <a:cs typeface="Poppins"/>
                <a:sym typeface="Poppins"/>
              </a:defRPr>
            </a:lvl5pPr>
            <a:lvl6pPr indent="0" lvl="5" marL="0" algn="ctr">
              <a:spcBef>
                <a:spcPts val="0"/>
              </a:spcBef>
              <a:buNone/>
              <a:defRPr sz="1400">
                <a:solidFill>
                  <a:srgbClr val="FF0000"/>
                </a:solidFill>
                <a:latin typeface="Poppins"/>
                <a:ea typeface="Poppins"/>
                <a:cs typeface="Poppins"/>
                <a:sym typeface="Poppins"/>
              </a:defRPr>
            </a:lvl6pPr>
            <a:lvl7pPr indent="0" lvl="6" marL="0" algn="ctr">
              <a:spcBef>
                <a:spcPts val="0"/>
              </a:spcBef>
              <a:buNone/>
              <a:defRPr sz="1400">
                <a:solidFill>
                  <a:srgbClr val="FF0000"/>
                </a:solidFill>
                <a:latin typeface="Poppins"/>
                <a:ea typeface="Poppins"/>
                <a:cs typeface="Poppins"/>
                <a:sym typeface="Poppins"/>
              </a:defRPr>
            </a:lvl7pPr>
            <a:lvl8pPr indent="0" lvl="7" marL="0" algn="ctr">
              <a:spcBef>
                <a:spcPts val="0"/>
              </a:spcBef>
              <a:buNone/>
              <a:defRPr sz="1400">
                <a:solidFill>
                  <a:srgbClr val="FF0000"/>
                </a:solidFill>
                <a:latin typeface="Poppins"/>
                <a:ea typeface="Poppins"/>
                <a:cs typeface="Poppins"/>
                <a:sym typeface="Poppins"/>
              </a:defRPr>
            </a:lvl8pPr>
            <a:lvl9pPr indent="0" lvl="8" marL="0" algn="ctr">
              <a:spcBef>
                <a:spcPts val="0"/>
              </a:spcBef>
              <a:buNone/>
              <a:defRPr sz="1400">
                <a:solidFill>
                  <a:srgbClr val="FF0000"/>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pic>
        <p:nvPicPr>
          <p:cNvPr descr="Text, shape&#10;&#10;Description automatically generated with medium confidence" id="41" name="Google Shape;41;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2" name="Google Shape;42;p7"/>
          <p:cNvSpPr txBox="1"/>
          <p:nvPr>
            <p:ph type="title"/>
          </p:nvPr>
        </p:nvSpPr>
        <p:spPr>
          <a:xfrm>
            <a:off x="454161" y="318261"/>
            <a:ext cx="10515600" cy="665714"/>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FF0000"/>
              </a:buClr>
              <a:buSzPts val="3600"/>
              <a:buFont typeface="Poppins"/>
              <a:buNone/>
              <a:defRPr b="1" sz="3600">
                <a:solidFill>
                  <a:srgbClr val="FF0000"/>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454161" y="1419882"/>
            <a:ext cx="1146285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200"/>
              <a:buNone/>
              <a:defRPr sz="2200">
                <a:solidFill>
                  <a:schemeClr val="dk1"/>
                </a:solidFill>
                <a:latin typeface="Poppins"/>
                <a:ea typeface="Poppins"/>
                <a:cs typeface="Poppins"/>
                <a:sym typeface="Poppins"/>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7"/>
          <p:cNvSpPr txBox="1"/>
          <p:nvPr>
            <p:ph idx="12" type="sldNum"/>
          </p:nvPr>
        </p:nvSpPr>
        <p:spPr>
          <a:xfrm>
            <a:off x="1086678" y="6256959"/>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400">
                <a:solidFill>
                  <a:srgbClr val="FF0000"/>
                </a:solidFill>
                <a:latin typeface="Poppins"/>
                <a:ea typeface="Poppins"/>
                <a:cs typeface="Poppins"/>
                <a:sym typeface="Poppins"/>
              </a:defRPr>
            </a:lvl1pPr>
            <a:lvl2pPr indent="0" lvl="1" marL="0" algn="ctr">
              <a:spcBef>
                <a:spcPts val="0"/>
              </a:spcBef>
              <a:buNone/>
              <a:defRPr sz="1400">
                <a:solidFill>
                  <a:srgbClr val="FF0000"/>
                </a:solidFill>
                <a:latin typeface="Poppins"/>
                <a:ea typeface="Poppins"/>
                <a:cs typeface="Poppins"/>
                <a:sym typeface="Poppins"/>
              </a:defRPr>
            </a:lvl2pPr>
            <a:lvl3pPr indent="0" lvl="2" marL="0" algn="ctr">
              <a:spcBef>
                <a:spcPts val="0"/>
              </a:spcBef>
              <a:buNone/>
              <a:defRPr sz="1400">
                <a:solidFill>
                  <a:srgbClr val="FF0000"/>
                </a:solidFill>
                <a:latin typeface="Poppins"/>
                <a:ea typeface="Poppins"/>
                <a:cs typeface="Poppins"/>
                <a:sym typeface="Poppins"/>
              </a:defRPr>
            </a:lvl3pPr>
            <a:lvl4pPr indent="0" lvl="3" marL="0" algn="ctr">
              <a:spcBef>
                <a:spcPts val="0"/>
              </a:spcBef>
              <a:buNone/>
              <a:defRPr sz="1400">
                <a:solidFill>
                  <a:srgbClr val="FF0000"/>
                </a:solidFill>
                <a:latin typeface="Poppins"/>
                <a:ea typeface="Poppins"/>
                <a:cs typeface="Poppins"/>
                <a:sym typeface="Poppins"/>
              </a:defRPr>
            </a:lvl4pPr>
            <a:lvl5pPr indent="0" lvl="4" marL="0" algn="ctr">
              <a:spcBef>
                <a:spcPts val="0"/>
              </a:spcBef>
              <a:buNone/>
              <a:defRPr sz="1400">
                <a:solidFill>
                  <a:srgbClr val="FF0000"/>
                </a:solidFill>
                <a:latin typeface="Poppins"/>
                <a:ea typeface="Poppins"/>
                <a:cs typeface="Poppins"/>
                <a:sym typeface="Poppins"/>
              </a:defRPr>
            </a:lvl5pPr>
            <a:lvl6pPr indent="0" lvl="5" marL="0" algn="ctr">
              <a:spcBef>
                <a:spcPts val="0"/>
              </a:spcBef>
              <a:buNone/>
              <a:defRPr sz="1400">
                <a:solidFill>
                  <a:srgbClr val="FF0000"/>
                </a:solidFill>
                <a:latin typeface="Poppins"/>
                <a:ea typeface="Poppins"/>
                <a:cs typeface="Poppins"/>
                <a:sym typeface="Poppins"/>
              </a:defRPr>
            </a:lvl6pPr>
            <a:lvl7pPr indent="0" lvl="6" marL="0" algn="ctr">
              <a:spcBef>
                <a:spcPts val="0"/>
              </a:spcBef>
              <a:buNone/>
              <a:defRPr sz="1400">
                <a:solidFill>
                  <a:srgbClr val="FF0000"/>
                </a:solidFill>
                <a:latin typeface="Poppins"/>
                <a:ea typeface="Poppins"/>
                <a:cs typeface="Poppins"/>
                <a:sym typeface="Poppins"/>
              </a:defRPr>
            </a:lvl7pPr>
            <a:lvl8pPr indent="0" lvl="7" marL="0" algn="ctr">
              <a:spcBef>
                <a:spcPts val="0"/>
              </a:spcBef>
              <a:buNone/>
              <a:defRPr sz="1400">
                <a:solidFill>
                  <a:srgbClr val="FF0000"/>
                </a:solidFill>
                <a:latin typeface="Poppins"/>
                <a:ea typeface="Poppins"/>
                <a:cs typeface="Poppins"/>
                <a:sym typeface="Poppins"/>
              </a:defRPr>
            </a:lvl8pPr>
            <a:lvl9pPr indent="0" lvl="8" marL="0" algn="ctr">
              <a:spcBef>
                <a:spcPts val="0"/>
              </a:spcBef>
              <a:buNone/>
              <a:defRPr sz="1400">
                <a:solidFill>
                  <a:srgbClr val="FF0000"/>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5" name="Shape 45"/>
        <p:cNvGrpSpPr/>
        <p:nvPr/>
      </p:nvGrpSpPr>
      <p:grpSpPr>
        <a:xfrm>
          <a:off x="0" y="0"/>
          <a:ext cx="0" cy="0"/>
          <a:chOff x="0" y="0"/>
          <a:chExt cx="0" cy="0"/>
        </a:xfrm>
      </p:grpSpPr>
      <p:pic>
        <p:nvPicPr>
          <p:cNvPr descr="Text, shape&#10;&#10;Description automatically generated" id="46" name="Google Shape;46;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7" name="Google Shape;47;p8"/>
          <p:cNvSpPr txBox="1"/>
          <p:nvPr>
            <p:ph type="title"/>
          </p:nvPr>
        </p:nvSpPr>
        <p:spPr>
          <a:xfrm>
            <a:off x="454161" y="318261"/>
            <a:ext cx="10515600" cy="66571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0000"/>
              </a:buClr>
              <a:buSzPts val="3600"/>
              <a:buFont typeface="Calibri"/>
              <a:buNone/>
              <a:defRPr b="1" sz="3600">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454161" y="1419882"/>
            <a:ext cx="1146285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200"/>
              <a:buNone/>
              <a:defRPr sz="22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8"/>
          <p:cNvSpPr txBox="1"/>
          <p:nvPr>
            <p:ph idx="12" type="sldNum"/>
          </p:nvPr>
        </p:nvSpPr>
        <p:spPr>
          <a:xfrm>
            <a:off x="1086678" y="6256959"/>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400">
                <a:solidFill>
                  <a:srgbClr val="FF0000"/>
                </a:solidFill>
                <a:latin typeface="Poppins"/>
                <a:ea typeface="Poppins"/>
                <a:cs typeface="Poppins"/>
                <a:sym typeface="Poppins"/>
              </a:defRPr>
            </a:lvl1pPr>
            <a:lvl2pPr indent="0" lvl="1" marL="0" algn="ctr">
              <a:spcBef>
                <a:spcPts val="0"/>
              </a:spcBef>
              <a:buNone/>
              <a:defRPr sz="1400">
                <a:solidFill>
                  <a:srgbClr val="FF0000"/>
                </a:solidFill>
                <a:latin typeface="Poppins"/>
                <a:ea typeface="Poppins"/>
                <a:cs typeface="Poppins"/>
                <a:sym typeface="Poppins"/>
              </a:defRPr>
            </a:lvl2pPr>
            <a:lvl3pPr indent="0" lvl="2" marL="0" algn="ctr">
              <a:spcBef>
                <a:spcPts val="0"/>
              </a:spcBef>
              <a:buNone/>
              <a:defRPr sz="1400">
                <a:solidFill>
                  <a:srgbClr val="FF0000"/>
                </a:solidFill>
                <a:latin typeface="Poppins"/>
                <a:ea typeface="Poppins"/>
                <a:cs typeface="Poppins"/>
                <a:sym typeface="Poppins"/>
              </a:defRPr>
            </a:lvl3pPr>
            <a:lvl4pPr indent="0" lvl="3" marL="0" algn="ctr">
              <a:spcBef>
                <a:spcPts val="0"/>
              </a:spcBef>
              <a:buNone/>
              <a:defRPr sz="1400">
                <a:solidFill>
                  <a:srgbClr val="FF0000"/>
                </a:solidFill>
                <a:latin typeface="Poppins"/>
                <a:ea typeface="Poppins"/>
                <a:cs typeface="Poppins"/>
                <a:sym typeface="Poppins"/>
              </a:defRPr>
            </a:lvl4pPr>
            <a:lvl5pPr indent="0" lvl="4" marL="0" algn="ctr">
              <a:spcBef>
                <a:spcPts val="0"/>
              </a:spcBef>
              <a:buNone/>
              <a:defRPr sz="1400">
                <a:solidFill>
                  <a:srgbClr val="FF0000"/>
                </a:solidFill>
                <a:latin typeface="Poppins"/>
                <a:ea typeface="Poppins"/>
                <a:cs typeface="Poppins"/>
                <a:sym typeface="Poppins"/>
              </a:defRPr>
            </a:lvl5pPr>
            <a:lvl6pPr indent="0" lvl="5" marL="0" algn="ctr">
              <a:spcBef>
                <a:spcPts val="0"/>
              </a:spcBef>
              <a:buNone/>
              <a:defRPr sz="1400">
                <a:solidFill>
                  <a:srgbClr val="FF0000"/>
                </a:solidFill>
                <a:latin typeface="Poppins"/>
                <a:ea typeface="Poppins"/>
                <a:cs typeface="Poppins"/>
                <a:sym typeface="Poppins"/>
              </a:defRPr>
            </a:lvl6pPr>
            <a:lvl7pPr indent="0" lvl="6" marL="0" algn="ctr">
              <a:spcBef>
                <a:spcPts val="0"/>
              </a:spcBef>
              <a:buNone/>
              <a:defRPr sz="1400">
                <a:solidFill>
                  <a:srgbClr val="FF0000"/>
                </a:solidFill>
                <a:latin typeface="Poppins"/>
                <a:ea typeface="Poppins"/>
                <a:cs typeface="Poppins"/>
                <a:sym typeface="Poppins"/>
              </a:defRPr>
            </a:lvl7pPr>
            <a:lvl8pPr indent="0" lvl="7" marL="0" algn="ctr">
              <a:spcBef>
                <a:spcPts val="0"/>
              </a:spcBef>
              <a:buNone/>
              <a:defRPr sz="1400">
                <a:solidFill>
                  <a:srgbClr val="FF0000"/>
                </a:solidFill>
                <a:latin typeface="Poppins"/>
                <a:ea typeface="Poppins"/>
                <a:cs typeface="Poppins"/>
                <a:sym typeface="Poppins"/>
              </a:defRPr>
            </a:lvl8pPr>
            <a:lvl9pPr indent="0" lvl="8" marL="0" algn="ctr">
              <a:spcBef>
                <a:spcPts val="0"/>
              </a:spcBef>
              <a:buNone/>
              <a:defRPr sz="1400">
                <a:solidFill>
                  <a:srgbClr val="FF0000"/>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50" name="Shape 50"/>
        <p:cNvGrpSpPr/>
        <p:nvPr/>
      </p:nvGrpSpPr>
      <p:grpSpPr>
        <a:xfrm>
          <a:off x="0" y="0"/>
          <a:ext cx="0" cy="0"/>
          <a:chOff x="0" y="0"/>
          <a:chExt cx="0" cy="0"/>
        </a:xfrm>
      </p:grpSpPr>
      <p:pic>
        <p:nvPicPr>
          <p:cNvPr id="51" name="Google Shape;51;p9"/>
          <p:cNvPicPr preferRelativeResize="0"/>
          <p:nvPr/>
        </p:nvPicPr>
        <p:blipFill rotWithShape="1">
          <a:blip r:embed="rId2">
            <a:alphaModFix/>
          </a:blip>
          <a:srcRect b="0" l="0" r="0" t="0"/>
          <a:stretch/>
        </p:blipFill>
        <p:spPr>
          <a:xfrm>
            <a:off x="0" y="0"/>
            <a:ext cx="12192000" cy="894522"/>
          </a:xfrm>
          <a:prstGeom prst="rect">
            <a:avLst/>
          </a:prstGeom>
          <a:noFill/>
          <a:ln>
            <a:noFill/>
          </a:ln>
        </p:spPr>
      </p:pic>
      <p:sp>
        <p:nvSpPr>
          <p:cNvPr id="52" name="Google Shape;52;p9"/>
          <p:cNvSpPr txBox="1"/>
          <p:nvPr>
            <p:ph type="title"/>
          </p:nvPr>
        </p:nvSpPr>
        <p:spPr>
          <a:xfrm>
            <a:off x="5648636" y="1769369"/>
            <a:ext cx="5466693" cy="665714"/>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FF0000"/>
              </a:buClr>
              <a:buSzPts val="3600"/>
              <a:buFont typeface="Poppins"/>
              <a:buNone/>
              <a:defRPr b="1" sz="3600">
                <a:solidFill>
                  <a:srgbClr val="FF0000"/>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9"/>
          <p:cNvSpPr txBox="1"/>
          <p:nvPr>
            <p:ph idx="1" type="body"/>
          </p:nvPr>
        </p:nvSpPr>
        <p:spPr>
          <a:xfrm>
            <a:off x="5665304" y="2672209"/>
            <a:ext cx="5665992"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200"/>
              <a:buNone/>
              <a:defRPr sz="2200">
                <a:solidFill>
                  <a:schemeClr val="dk1"/>
                </a:solidFill>
                <a:latin typeface="Poppins"/>
                <a:ea typeface="Poppins"/>
                <a:cs typeface="Poppins"/>
                <a:sym typeface="Poppins"/>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4" name="Google Shape;54;p9"/>
          <p:cNvSpPr txBox="1"/>
          <p:nvPr>
            <p:ph idx="12" type="sldNum"/>
          </p:nvPr>
        </p:nvSpPr>
        <p:spPr>
          <a:xfrm>
            <a:off x="1086678" y="6256959"/>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400">
                <a:solidFill>
                  <a:srgbClr val="FF0000"/>
                </a:solidFill>
                <a:latin typeface="Poppins"/>
                <a:ea typeface="Poppins"/>
                <a:cs typeface="Poppins"/>
                <a:sym typeface="Poppins"/>
              </a:defRPr>
            </a:lvl1pPr>
            <a:lvl2pPr indent="0" lvl="1" marL="0" algn="ctr">
              <a:spcBef>
                <a:spcPts val="0"/>
              </a:spcBef>
              <a:buNone/>
              <a:defRPr sz="1400">
                <a:solidFill>
                  <a:srgbClr val="FF0000"/>
                </a:solidFill>
                <a:latin typeface="Poppins"/>
                <a:ea typeface="Poppins"/>
                <a:cs typeface="Poppins"/>
                <a:sym typeface="Poppins"/>
              </a:defRPr>
            </a:lvl2pPr>
            <a:lvl3pPr indent="0" lvl="2" marL="0" algn="ctr">
              <a:spcBef>
                <a:spcPts val="0"/>
              </a:spcBef>
              <a:buNone/>
              <a:defRPr sz="1400">
                <a:solidFill>
                  <a:srgbClr val="FF0000"/>
                </a:solidFill>
                <a:latin typeface="Poppins"/>
                <a:ea typeface="Poppins"/>
                <a:cs typeface="Poppins"/>
                <a:sym typeface="Poppins"/>
              </a:defRPr>
            </a:lvl3pPr>
            <a:lvl4pPr indent="0" lvl="3" marL="0" algn="ctr">
              <a:spcBef>
                <a:spcPts val="0"/>
              </a:spcBef>
              <a:buNone/>
              <a:defRPr sz="1400">
                <a:solidFill>
                  <a:srgbClr val="FF0000"/>
                </a:solidFill>
                <a:latin typeface="Poppins"/>
                <a:ea typeface="Poppins"/>
                <a:cs typeface="Poppins"/>
                <a:sym typeface="Poppins"/>
              </a:defRPr>
            </a:lvl4pPr>
            <a:lvl5pPr indent="0" lvl="4" marL="0" algn="ctr">
              <a:spcBef>
                <a:spcPts val="0"/>
              </a:spcBef>
              <a:buNone/>
              <a:defRPr sz="1400">
                <a:solidFill>
                  <a:srgbClr val="FF0000"/>
                </a:solidFill>
                <a:latin typeface="Poppins"/>
                <a:ea typeface="Poppins"/>
                <a:cs typeface="Poppins"/>
                <a:sym typeface="Poppins"/>
              </a:defRPr>
            </a:lvl5pPr>
            <a:lvl6pPr indent="0" lvl="5" marL="0" algn="ctr">
              <a:spcBef>
                <a:spcPts val="0"/>
              </a:spcBef>
              <a:buNone/>
              <a:defRPr sz="1400">
                <a:solidFill>
                  <a:srgbClr val="FF0000"/>
                </a:solidFill>
                <a:latin typeface="Poppins"/>
                <a:ea typeface="Poppins"/>
                <a:cs typeface="Poppins"/>
                <a:sym typeface="Poppins"/>
              </a:defRPr>
            </a:lvl6pPr>
            <a:lvl7pPr indent="0" lvl="6" marL="0" algn="ctr">
              <a:spcBef>
                <a:spcPts val="0"/>
              </a:spcBef>
              <a:buNone/>
              <a:defRPr sz="1400">
                <a:solidFill>
                  <a:srgbClr val="FF0000"/>
                </a:solidFill>
                <a:latin typeface="Poppins"/>
                <a:ea typeface="Poppins"/>
                <a:cs typeface="Poppins"/>
                <a:sym typeface="Poppins"/>
              </a:defRPr>
            </a:lvl7pPr>
            <a:lvl8pPr indent="0" lvl="7" marL="0" algn="ctr">
              <a:spcBef>
                <a:spcPts val="0"/>
              </a:spcBef>
              <a:buNone/>
              <a:defRPr sz="1400">
                <a:solidFill>
                  <a:srgbClr val="FF0000"/>
                </a:solidFill>
                <a:latin typeface="Poppins"/>
                <a:ea typeface="Poppins"/>
                <a:cs typeface="Poppins"/>
                <a:sym typeface="Poppins"/>
              </a:defRPr>
            </a:lvl8pPr>
            <a:lvl9pPr indent="0" lvl="8" marL="0" algn="ctr">
              <a:spcBef>
                <a:spcPts val="0"/>
              </a:spcBef>
              <a:buNone/>
              <a:defRPr sz="1400">
                <a:solidFill>
                  <a:srgbClr val="FF0000"/>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55" name="Shape 55"/>
        <p:cNvGrpSpPr/>
        <p:nvPr/>
      </p:nvGrpSpPr>
      <p:grpSpPr>
        <a:xfrm>
          <a:off x="0" y="0"/>
          <a:ext cx="0" cy="0"/>
          <a:chOff x="0" y="0"/>
          <a:chExt cx="0" cy="0"/>
        </a:xfrm>
      </p:grpSpPr>
      <p:sp>
        <p:nvSpPr>
          <p:cNvPr id="56" name="Google Shape;56;p10"/>
          <p:cNvSpPr txBox="1"/>
          <p:nvPr>
            <p:ph idx="12" type="sldNum"/>
          </p:nvPr>
        </p:nvSpPr>
        <p:spPr>
          <a:xfrm>
            <a:off x="1086678" y="6256959"/>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400">
                <a:solidFill>
                  <a:srgbClr val="FF0000"/>
                </a:solidFill>
                <a:latin typeface="Poppins"/>
                <a:ea typeface="Poppins"/>
                <a:cs typeface="Poppins"/>
                <a:sym typeface="Poppins"/>
              </a:defRPr>
            </a:lvl1pPr>
            <a:lvl2pPr indent="0" lvl="1" marL="0" algn="ctr">
              <a:spcBef>
                <a:spcPts val="0"/>
              </a:spcBef>
              <a:buNone/>
              <a:defRPr sz="1400">
                <a:solidFill>
                  <a:srgbClr val="FF0000"/>
                </a:solidFill>
                <a:latin typeface="Poppins"/>
                <a:ea typeface="Poppins"/>
                <a:cs typeface="Poppins"/>
                <a:sym typeface="Poppins"/>
              </a:defRPr>
            </a:lvl2pPr>
            <a:lvl3pPr indent="0" lvl="2" marL="0" algn="ctr">
              <a:spcBef>
                <a:spcPts val="0"/>
              </a:spcBef>
              <a:buNone/>
              <a:defRPr sz="1400">
                <a:solidFill>
                  <a:srgbClr val="FF0000"/>
                </a:solidFill>
                <a:latin typeface="Poppins"/>
                <a:ea typeface="Poppins"/>
                <a:cs typeface="Poppins"/>
                <a:sym typeface="Poppins"/>
              </a:defRPr>
            </a:lvl3pPr>
            <a:lvl4pPr indent="0" lvl="3" marL="0" algn="ctr">
              <a:spcBef>
                <a:spcPts val="0"/>
              </a:spcBef>
              <a:buNone/>
              <a:defRPr sz="1400">
                <a:solidFill>
                  <a:srgbClr val="FF0000"/>
                </a:solidFill>
                <a:latin typeface="Poppins"/>
                <a:ea typeface="Poppins"/>
                <a:cs typeface="Poppins"/>
                <a:sym typeface="Poppins"/>
              </a:defRPr>
            </a:lvl4pPr>
            <a:lvl5pPr indent="0" lvl="4" marL="0" algn="ctr">
              <a:spcBef>
                <a:spcPts val="0"/>
              </a:spcBef>
              <a:buNone/>
              <a:defRPr sz="1400">
                <a:solidFill>
                  <a:srgbClr val="FF0000"/>
                </a:solidFill>
                <a:latin typeface="Poppins"/>
                <a:ea typeface="Poppins"/>
                <a:cs typeface="Poppins"/>
                <a:sym typeface="Poppins"/>
              </a:defRPr>
            </a:lvl5pPr>
            <a:lvl6pPr indent="0" lvl="5" marL="0" algn="ctr">
              <a:spcBef>
                <a:spcPts val="0"/>
              </a:spcBef>
              <a:buNone/>
              <a:defRPr sz="1400">
                <a:solidFill>
                  <a:srgbClr val="FF0000"/>
                </a:solidFill>
                <a:latin typeface="Poppins"/>
                <a:ea typeface="Poppins"/>
                <a:cs typeface="Poppins"/>
                <a:sym typeface="Poppins"/>
              </a:defRPr>
            </a:lvl6pPr>
            <a:lvl7pPr indent="0" lvl="6" marL="0" algn="ctr">
              <a:spcBef>
                <a:spcPts val="0"/>
              </a:spcBef>
              <a:buNone/>
              <a:defRPr sz="1400">
                <a:solidFill>
                  <a:srgbClr val="FF0000"/>
                </a:solidFill>
                <a:latin typeface="Poppins"/>
                <a:ea typeface="Poppins"/>
                <a:cs typeface="Poppins"/>
                <a:sym typeface="Poppins"/>
              </a:defRPr>
            </a:lvl7pPr>
            <a:lvl8pPr indent="0" lvl="7" marL="0" algn="ctr">
              <a:spcBef>
                <a:spcPts val="0"/>
              </a:spcBef>
              <a:buNone/>
              <a:defRPr sz="1400">
                <a:solidFill>
                  <a:srgbClr val="FF0000"/>
                </a:solidFill>
                <a:latin typeface="Poppins"/>
                <a:ea typeface="Poppins"/>
                <a:cs typeface="Poppins"/>
                <a:sym typeface="Poppins"/>
              </a:defRPr>
            </a:lvl8pPr>
            <a:lvl9pPr indent="0" lvl="8" marL="0" algn="ctr">
              <a:spcBef>
                <a:spcPts val="0"/>
              </a:spcBef>
              <a:buNone/>
              <a:defRPr sz="1400">
                <a:solidFill>
                  <a:srgbClr val="FF0000"/>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oppins"/>
              <a:buNone/>
              <a:defRPr b="0" i="0" sz="4400" u="none" cap="none" strike="noStrik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a:ea typeface="Poppins"/>
                <a:cs typeface="Poppins"/>
                <a:sym typeface="Poppi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a:ea typeface="Poppins"/>
                <a:cs typeface="Poppins"/>
                <a:sym typeface="Poppi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a:ea typeface="Poppins"/>
                <a:cs typeface="Poppins"/>
                <a:sym typeface="Poppi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a:ea typeface="Poppins"/>
                <a:cs typeface="Poppins"/>
                <a:sym typeface="Poppi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Poppins"/>
                <a:ea typeface="Poppins"/>
                <a:cs typeface="Poppins"/>
                <a:sym typeface="Poppi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Poppins"/>
                <a:ea typeface="Poppins"/>
                <a:cs typeface="Poppins"/>
                <a:sym typeface="Poppi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Poppins"/>
                <a:ea typeface="Poppins"/>
                <a:cs typeface="Poppins"/>
                <a:sym typeface="Poppins"/>
              </a:defRPr>
            </a:lvl1pPr>
            <a:lvl2pPr indent="0" lvl="1" marL="0" marR="0" rtl="0" algn="r">
              <a:spcBef>
                <a:spcPts val="0"/>
              </a:spcBef>
              <a:buNone/>
              <a:defRPr b="0" i="0" sz="1200" u="none" cap="none" strike="noStrike">
                <a:solidFill>
                  <a:srgbClr val="888888"/>
                </a:solidFill>
                <a:latin typeface="Poppins"/>
                <a:ea typeface="Poppins"/>
                <a:cs typeface="Poppins"/>
                <a:sym typeface="Poppins"/>
              </a:defRPr>
            </a:lvl2pPr>
            <a:lvl3pPr indent="0" lvl="2" marL="0" marR="0" rtl="0" algn="r">
              <a:spcBef>
                <a:spcPts val="0"/>
              </a:spcBef>
              <a:buNone/>
              <a:defRPr b="0" i="0" sz="1200" u="none" cap="none" strike="noStrike">
                <a:solidFill>
                  <a:srgbClr val="888888"/>
                </a:solidFill>
                <a:latin typeface="Poppins"/>
                <a:ea typeface="Poppins"/>
                <a:cs typeface="Poppins"/>
                <a:sym typeface="Poppins"/>
              </a:defRPr>
            </a:lvl3pPr>
            <a:lvl4pPr indent="0" lvl="3" marL="0" marR="0" rtl="0" algn="r">
              <a:spcBef>
                <a:spcPts val="0"/>
              </a:spcBef>
              <a:buNone/>
              <a:defRPr b="0" i="0" sz="1200" u="none" cap="none" strike="noStrike">
                <a:solidFill>
                  <a:srgbClr val="888888"/>
                </a:solidFill>
                <a:latin typeface="Poppins"/>
                <a:ea typeface="Poppins"/>
                <a:cs typeface="Poppins"/>
                <a:sym typeface="Poppins"/>
              </a:defRPr>
            </a:lvl4pPr>
            <a:lvl5pPr indent="0" lvl="4" marL="0" marR="0" rtl="0" algn="r">
              <a:spcBef>
                <a:spcPts val="0"/>
              </a:spcBef>
              <a:buNone/>
              <a:defRPr b="0" i="0" sz="1200" u="none" cap="none" strike="noStrike">
                <a:solidFill>
                  <a:srgbClr val="888888"/>
                </a:solidFill>
                <a:latin typeface="Poppins"/>
                <a:ea typeface="Poppins"/>
                <a:cs typeface="Poppins"/>
                <a:sym typeface="Poppins"/>
              </a:defRPr>
            </a:lvl5pPr>
            <a:lvl6pPr indent="0" lvl="5" marL="0" marR="0" rtl="0" algn="r">
              <a:spcBef>
                <a:spcPts val="0"/>
              </a:spcBef>
              <a:buNone/>
              <a:defRPr b="0" i="0" sz="1200" u="none" cap="none" strike="noStrike">
                <a:solidFill>
                  <a:srgbClr val="888888"/>
                </a:solidFill>
                <a:latin typeface="Poppins"/>
                <a:ea typeface="Poppins"/>
                <a:cs typeface="Poppins"/>
                <a:sym typeface="Poppins"/>
              </a:defRPr>
            </a:lvl6pPr>
            <a:lvl7pPr indent="0" lvl="6" marL="0" marR="0" rtl="0" algn="r">
              <a:spcBef>
                <a:spcPts val="0"/>
              </a:spcBef>
              <a:buNone/>
              <a:defRPr b="0" i="0" sz="1200" u="none" cap="none" strike="noStrike">
                <a:solidFill>
                  <a:srgbClr val="888888"/>
                </a:solidFill>
                <a:latin typeface="Poppins"/>
                <a:ea typeface="Poppins"/>
                <a:cs typeface="Poppins"/>
                <a:sym typeface="Poppins"/>
              </a:defRPr>
            </a:lvl7pPr>
            <a:lvl8pPr indent="0" lvl="7" marL="0" marR="0" rtl="0" algn="r">
              <a:spcBef>
                <a:spcPts val="0"/>
              </a:spcBef>
              <a:buNone/>
              <a:defRPr b="0" i="0" sz="1200" u="none" cap="none" strike="noStrike">
                <a:solidFill>
                  <a:srgbClr val="888888"/>
                </a:solidFill>
                <a:latin typeface="Poppins"/>
                <a:ea typeface="Poppins"/>
                <a:cs typeface="Poppins"/>
                <a:sym typeface="Poppins"/>
              </a:defRPr>
            </a:lvl8pPr>
            <a:lvl9pPr indent="0" lvl="8" marL="0" marR="0" rtl="0" algn="r">
              <a:spcBef>
                <a:spcPts val="0"/>
              </a:spcBef>
              <a:buNone/>
              <a:defRPr b="0" i="0" sz="1200" u="none" cap="none" strike="noStrike">
                <a:solidFill>
                  <a:srgbClr val="888888"/>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tableau.com/products/reader" TargetMode="External"/><Relationship Id="rId4" Type="http://schemas.openxmlformats.org/officeDocument/2006/relationships/hyperlink" Target="https://drive.google.com/file/d/1Gj7iYT6ZwMIy0sWokpxv2wUOH8kObRk9/view?usp=drive_lin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394213" y="1773238"/>
            <a:ext cx="5403600" cy="1655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Poppins"/>
              <a:buNone/>
            </a:pPr>
            <a:r>
              <a:rPr lang="en-US"/>
              <a:t>Delivery Standardization</a:t>
            </a:r>
            <a:br>
              <a:rPr lang="en-US"/>
            </a:br>
            <a:r>
              <a:rPr lang="en-US"/>
              <a:t>Group 1</a:t>
            </a:r>
            <a:endParaRPr/>
          </a:p>
        </p:txBody>
      </p:sp>
      <p:sp>
        <p:nvSpPr>
          <p:cNvPr id="82" name="Google Shape;82;p16"/>
          <p:cNvSpPr txBox="1"/>
          <p:nvPr>
            <p:ph idx="1" type="subTitle"/>
          </p:nvPr>
        </p:nvSpPr>
        <p:spPr>
          <a:xfrm>
            <a:off x="1202749" y="4011750"/>
            <a:ext cx="9790800" cy="922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200"/>
              <a:buNone/>
            </a:pPr>
            <a:r>
              <a:rPr lang="en-US"/>
              <a:t>Maddie Lee, Alexia Wells, Leah Ekblad, Whitney Holt</a:t>
            </a:r>
            <a:endParaRPr/>
          </a:p>
        </p:txBody>
      </p:sp>
      <p:sp>
        <p:nvSpPr>
          <p:cNvPr id="83" name="Google Shape;83;p16"/>
          <p:cNvSpPr txBox="1"/>
          <p:nvPr>
            <p:ph idx="4294967295" type="sldNum"/>
          </p:nvPr>
        </p:nvSpPr>
        <p:spPr>
          <a:xfrm>
            <a:off x="0" y="625633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454161" y="318261"/>
            <a:ext cx="10515600" cy="6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accent1"/>
                </a:solidFill>
              </a:rPr>
              <a:t>Routing Actions to Maximize Growth</a:t>
            </a:r>
            <a:endParaRPr>
              <a:solidFill>
                <a:schemeClr val="accent1"/>
              </a:solidFill>
            </a:endParaRPr>
          </a:p>
        </p:txBody>
      </p:sp>
      <p:sp>
        <p:nvSpPr>
          <p:cNvPr id="189" name="Google Shape;189;p25"/>
          <p:cNvSpPr txBox="1"/>
          <p:nvPr/>
        </p:nvSpPr>
        <p:spPr>
          <a:xfrm>
            <a:off x="178375" y="6501750"/>
            <a:ext cx="9350400" cy="260700"/>
          </a:xfrm>
          <a:prstGeom prst="rect">
            <a:avLst/>
          </a:prstGeom>
          <a:noFill/>
          <a:ln>
            <a:noFill/>
          </a:ln>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i="1" lang="en-US" sz="1100">
                <a:solidFill>
                  <a:schemeClr val="dk1"/>
                </a:solidFill>
              </a:rPr>
              <a:t>Insights powered by regression modeling, Tableau dashboard, and customer segmentation.</a:t>
            </a:r>
            <a:endParaRPr i="1" sz="1100">
              <a:solidFill>
                <a:schemeClr val="dk1"/>
              </a:solidFill>
            </a:endParaRPr>
          </a:p>
          <a:p>
            <a:pPr indent="0" lvl="0" marL="0" rtl="0" algn="l">
              <a:spcBef>
                <a:spcPts val="1200"/>
              </a:spcBef>
              <a:spcAft>
                <a:spcPts val="0"/>
              </a:spcAft>
              <a:buNone/>
            </a:pPr>
            <a:r>
              <a:t/>
            </a:r>
            <a:endParaRPr sz="1200">
              <a:solidFill>
                <a:schemeClr val="dk1"/>
              </a:solidFill>
              <a:latin typeface="Poppins"/>
              <a:ea typeface="Poppins"/>
              <a:cs typeface="Poppins"/>
              <a:sym typeface="Poppins"/>
            </a:endParaRPr>
          </a:p>
        </p:txBody>
      </p:sp>
      <p:graphicFrame>
        <p:nvGraphicFramePr>
          <p:cNvPr id="190" name="Google Shape;190;p25"/>
          <p:cNvGraphicFramePr/>
          <p:nvPr/>
        </p:nvGraphicFramePr>
        <p:xfrm>
          <a:off x="839150" y="1145788"/>
          <a:ext cx="3000000" cy="3000000"/>
        </p:xfrm>
        <a:graphic>
          <a:graphicData uri="http://schemas.openxmlformats.org/drawingml/2006/table">
            <a:tbl>
              <a:tblPr bandRow="1" firstRow="1">
                <a:noFill/>
                <a:tableStyleId>{8F5C2CE4-6F47-4A9D-AA92-9A7EA9AFE8C3}</a:tableStyleId>
              </a:tblPr>
              <a:tblGrid>
                <a:gridCol w="5061500"/>
                <a:gridCol w="5623950"/>
              </a:tblGrid>
              <a:tr h="1026700">
                <a:tc>
                  <a:txBody>
                    <a:bodyPr/>
                    <a:lstStyle/>
                    <a:p>
                      <a:pPr indent="0" lvl="0" marL="0" marR="0" rtl="0" algn="ctr">
                        <a:spcBef>
                          <a:spcPts val="0"/>
                        </a:spcBef>
                        <a:spcAft>
                          <a:spcPts val="0"/>
                        </a:spcAft>
                        <a:buNone/>
                      </a:pPr>
                      <a:r>
                        <a:rPr lang="en-US" sz="1600" u="none" cap="none" strike="noStrike">
                          <a:solidFill>
                            <a:srgbClr val="FFFFFF"/>
                          </a:solidFill>
                          <a:latin typeface="Poppins"/>
                          <a:ea typeface="Poppins"/>
                          <a:cs typeface="Poppins"/>
                          <a:sym typeface="Poppins"/>
                        </a:rPr>
                        <a:t>Recommendation </a:t>
                      </a:r>
                      <a:endParaRPr sz="1600">
                        <a:latin typeface="Poppins"/>
                        <a:ea typeface="Poppins"/>
                        <a:cs typeface="Poppins"/>
                        <a:sym typeface="Poppins"/>
                      </a:endParaRPr>
                    </a:p>
                  </a:txBody>
                  <a:tcPr marT="34300" marB="34300" marR="91450" marL="91450" anchor="ctr">
                    <a:lnB cap="flat" cmpd="sng" w="19050">
                      <a:solidFill>
                        <a:schemeClr val="dk1"/>
                      </a:solidFill>
                      <a:prstDash val="solid"/>
                      <a:round/>
                      <a:headEnd len="sm" w="sm" type="none"/>
                      <a:tailEnd len="sm" w="sm" type="none"/>
                    </a:lnB>
                    <a:solidFill>
                      <a:srgbClr val="D32600"/>
                    </a:solidFill>
                  </a:tcPr>
                </a:tc>
                <a:tc>
                  <a:txBody>
                    <a:bodyPr/>
                    <a:lstStyle/>
                    <a:p>
                      <a:pPr indent="0" lvl="0" marL="0" marR="0" rtl="0" algn="ctr">
                        <a:spcBef>
                          <a:spcPts val="0"/>
                        </a:spcBef>
                        <a:spcAft>
                          <a:spcPts val="0"/>
                        </a:spcAft>
                        <a:buNone/>
                      </a:pPr>
                      <a:r>
                        <a:rPr lang="en-US" sz="1600">
                          <a:solidFill>
                            <a:srgbClr val="FFFFFF"/>
                          </a:solidFill>
                          <a:latin typeface="Poppins"/>
                          <a:ea typeface="Poppins"/>
                          <a:cs typeface="Poppins"/>
                          <a:sym typeface="Poppins"/>
                        </a:rPr>
                        <a:t>Insight Source &amp; Next Step </a:t>
                      </a:r>
                      <a:endParaRPr sz="1600">
                        <a:latin typeface="Poppins"/>
                        <a:ea typeface="Poppins"/>
                        <a:cs typeface="Poppins"/>
                        <a:sym typeface="Poppins"/>
                      </a:endParaRPr>
                    </a:p>
                  </a:txBody>
                  <a:tcPr marT="34300" marB="34300" marR="91450" marL="91450" anchor="ctr">
                    <a:lnB cap="flat" cmpd="sng" w="19050">
                      <a:solidFill>
                        <a:schemeClr val="dk1"/>
                      </a:solidFill>
                      <a:prstDash val="solid"/>
                      <a:round/>
                      <a:headEnd len="sm" w="sm" type="none"/>
                      <a:tailEnd len="sm" w="sm" type="none"/>
                    </a:lnB>
                    <a:solidFill>
                      <a:srgbClr val="D32600"/>
                    </a:solidFill>
                  </a:tcPr>
                </a:tc>
              </a:tr>
              <a:tr h="1026700">
                <a:tc>
                  <a:txBody>
                    <a:bodyPr/>
                    <a:lstStyle/>
                    <a:p>
                      <a:pPr indent="0" lvl="0" marL="0" marR="0" rtl="0" algn="l">
                        <a:spcBef>
                          <a:spcPts val="0"/>
                        </a:spcBef>
                        <a:spcAft>
                          <a:spcPts val="0"/>
                        </a:spcAft>
                        <a:buNone/>
                      </a:pPr>
                      <a:r>
                        <a:rPr b="1" lang="en-US" sz="1600">
                          <a:latin typeface="Poppins"/>
                          <a:ea typeface="Poppins"/>
                          <a:cs typeface="Poppins"/>
                          <a:sym typeface="Poppins"/>
                        </a:rPr>
                        <a:t>✅ Retain Growth-Ready &amp; At-Risk Misclassified on Red Truck</a:t>
                      </a:r>
                      <a:endParaRPr b="1" sz="1800">
                        <a:latin typeface="Poppins"/>
                        <a:ea typeface="Poppins"/>
                        <a:cs typeface="Poppins"/>
                        <a:sym typeface="Poppins"/>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a:latin typeface="Poppins"/>
                          <a:ea typeface="Poppins"/>
                          <a:cs typeface="Poppins"/>
                          <a:sym typeface="Poppins"/>
                        </a:rPr>
                        <a:t>• Identified through segmentation matrix &amp; regression trends</a:t>
                      </a:r>
                      <a:endParaRPr sz="1600">
                        <a:latin typeface="Poppins"/>
                        <a:ea typeface="Poppins"/>
                        <a:cs typeface="Poppins"/>
                        <a:sym typeface="Poppins"/>
                      </a:endParaRPr>
                    </a:p>
                    <a:p>
                      <a:pPr indent="0" lvl="0" marL="0" marR="0" rtl="0" algn="l">
                        <a:spcBef>
                          <a:spcPts val="0"/>
                        </a:spcBef>
                        <a:spcAft>
                          <a:spcPts val="0"/>
                        </a:spcAft>
                        <a:buNone/>
                      </a:pPr>
                      <a:r>
                        <a:rPr lang="en-US">
                          <a:latin typeface="Poppins"/>
                          <a:ea typeface="Poppins"/>
                          <a:cs typeface="Poppins"/>
                          <a:sym typeface="Poppins"/>
                        </a:rPr>
                        <a:t>• Retain red truck access to support volume lift</a:t>
                      </a:r>
                      <a:endParaRPr sz="1600">
                        <a:latin typeface="Poppins"/>
                        <a:ea typeface="Poppins"/>
                        <a:cs typeface="Poppins"/>
                        <a:sym typeface="Poppins"/>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030750">
                <a:tc>
                  <a:txBody>
                    <a:bodyPr/>
                    <a:lstStyle/>
                    <a:p>
                      <a:pPr indent="0" lvl="0" marL="0" marR="0" rtl="0" algn="l">
                        <a:spcBef>
                          <a:spcPts val="0"/>
                        </a:spcBef>
                        <a:spcAft>
                          <a:spcPts val="0"/>
                        </a:spcAft>
                        <a:buNone/>
                      </a:pPr>
                      <a:r>
                        <a:rPr b="1" lang="en-US" sz="1600">
                          <a:latin typeface="Poppins"/>
                          <a:ea typeface="Poppins"/>
                          <a:cs typeface="Poppins"/>
                          <a:sym typeface="Poppins"/>
                        </a:rPr>
                        <a:t>🔄 Refine White Truck Routing Criteria</a:t>
                      </a:r>
                      <a:endParaRPr b="1" sz="1800">
                        <a:latin typeface="Poppins"/>
                        <a:ea typeface="Poppins"/>
                        <a:cs typeface="Poppins"/>
                        <a:sym typeface="Poppins"/>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a:latin typeface="Poppins"/>
                          <a:ea typeface="Poppins"/>
                          <a:cs typeface="Poppins"/>
                          <a:sym typeface="Poppins"/>
                        </a:rPr>
                        <a:t>• Tableau dashboard shows sub-400 gal/year accounts trending up</a:t>
                      </a:r>
                      <a:endParaRPr sz="1600">
                        <a:latin typeface="Poppins"/>
                        <a:ea typeface="Poppins"/>
                        <a:cs typeface="Poppins"/>
                        <a:sym typeface="Poppins"/>
                      </a:endParaRPr>
                    </a:p>
                    <a:p>
                      <a:pPr indent="0" lvl="0" marL="0" marR="0" rtl="0" algn="l">
                        <a:spcBef>
                          <a:spcPts val="0"/>
                        </a:spcBef>
                        <a:spcAft>
                          <a:spcPts val="0"/>
                        </a:spcAft>
                        <a:buNone/>
                      </a:pPr>
                      <a:r>
                        <a:rPr lang="en-US">
                          <a:latin typeface="Poppins"/>
                          <a:ea typeface="Poppins"/>
                          <a:cs typeface="Poppins"/>
                          <a:sym typeface="Poppins"/>
                        </a:rPr>
                        <a:t>• Move beyond fixed threshold — incorporate growth slope</a:t>
                      </a:r>
                      <a:endParaRPr sz="1600">
                        <a:latin typeface="Poppins"/>
                        <a:ea typeface="Poppins"/>
                        <a:cs typeface="Poppins"/>
                        <a:sym typeface="Poppins"/>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026700">
                <a:tc>
                  <a:txBody>
                    <a:bodyPr/>
                    <a:lstStyle/>
                    <a:p>
                      <a:pPr indent="0" lvl="0" marL="0" marR="0" rtl="0" algn="l">
                        <a:spcBef>
                          <a:spcPts val="0"/>
                        </a:spcBef>
                        <a:spcAft>
                          <a:spcPts val="0"/>
                        </a:spcAft>
                        <a:buNone/>
                      </a:pPr>
                      <a:r>
                        <a:rPr b="1" lang="en-US" sz="1600">
                          <a:latin typeface="Poppins"/>
                          <a:ea typeface="Poppins"/>
                          <a:cs typeface="Poppins"/>
                          <a:sym typeface="Poppins"/>
                        </a:rPr>
                        <a:t>👀 Monitor Low Potential Accounts on White Truck</a:t>
                      </a:r>
                      <a:endParaRPr b="1" sz="1800">
                        <a:latin typeface="Poppins"/>
                        <a:ea typeface="Poppins"/>
                        <a:cs typeface="Poppins"/>
                        <a:sym typeface="Poppins"/>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a:latin typeface="Poppins"/>
                          <a:ea typeface="Poppins"/>
                          <a:cs typeface="Poppins"/>
                          <a:sym typeface="Poppins"/>
                        </a:rPr>
                        <a:t>• Regression &amp; dashboard show flat/no growth</a:t>
                      </a:r>
                      <a:endParaRPr sz="1600">
                        <a:latin typeface="Poppins"/>
                        <a:ea typeface="Poppins"/>
                        <a:cs typeface="Poppins"/>
                        <a:sym typeface="Poppins"/>
                      </a:endParaRPr>
                    </a:p>
                    <a:p>
                      <a:pPr indent="0" lvl="0" marL="0" marR="0" rtl="0" algn="l">
                        <a:spcBef>
                          <a:spcPts val="0"/>
                        </a:spcBef>
                        <a:spcAft>
                          <a:spcPts val="0"/>
                        </a:spcAft>
                        <a:buNone/>
                      </a:pPr>
                      <a:r>
                        <a:rPr lang="en-US">
                          <a:latin typeface="Poppins"/>
                          <a:ea typeface="Poppins"/>
                          <a:cs typeface="Poppins"/>
                          <a:sym typeface="Poppins"/>
                        </a:rPr>
                        <a:t>• Reassess quarterly to validate classification</a:t>
                      </a:r>
                      <a:endParaRPr sz="1600">
                        <a:latin typeface="Poppins"/>
                        <a:ea typeface="Poppins"/>
                        <a:cs typeface="Poppins"/>
                        <a:sym typeface="Poppins"/>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026700">
                <a:tc>
                  <a:txBody>
                    <a:bodyPr/>
                    <a:lstStyle/>
                    <a:p>
                      <a:pPr indent="0" lvl="0" marL="0" marR="0" rtl="0" algn="l">
                        <a:spcBef>
                          <a:spcPts val="0"/>
                        </a:spcBef>
                        <a:spcAft>
                          <a:spcPts val="0"/>
                        </a:spcAft>
                        <a:buNone/>
                      </a:pPr>
                      <a:r>
                        <a:rPr b="1" lang="en-US" sz="1600">
                          <a:latin typeface="Poppins"/>
                          <a:ea typeface="Poppins"/>
                          <a:cs typeface="Poppins"/>
                          <a:sym typeface="Poppins"/>
                        </a:rPr>
                        <a:t>🚩 Flag Near-Threshold Movers</a:t>
                      </a:r>
                      <a:endParaRPr b="1" sz="1800">
                        <a:latin typeface="Poppins"/>
                        <a:ea typeface="Poppins"/>
                        <a:cs typeface="Poppins"/>
                        <a:sym typeface="Poppins"/>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a:latin typeface="Poppins"/>
                          <a:ea typeface="Poppins"/>
                          <a:cs typeface="Poppins"/>
                          <a:sym typeface="Poppins"/>
                        </a:rPr>
                        <a:t>• Regression slope &gt; 0 for borderline accounts</a:t>
                      </a:r>
                      <a:endParaRPr sz="1600">
                        <a:latin typeface="Poppins"/>
                        <a:ea typeface="Poppins"/>
                        <a:cs typeface="Poppins"/>
                        <a:sym typeface="Poppins"/>
                      </a:endParaRPr>
                    </a:p>
                    <a:p>
                      <a:pPr indent="0" lvl="0" marL="0" marR="0" rtl="0" algn="l">
                        <a:spcBef>
                          <a:spcPts val="0"/>
                        </a:spcBef>
                        <a:spcAft>
                          <a:spcPts val="0"/>
                        </a:spcAft>
                        <a:buNone/>
                      </a:pPr>
                      <a:r>
                        <a:rPr lang="en-US">
                          <a:latin typeface="Poppins"/>
                          <a:ea typeface="Poppins"/>
                          <a:cs typeface="Poppins"/>
                          <a:sym typeface="Poppins"/>
                        </a:rPr>
                        <a:t>• Add a flag to Tableau for proactive review</a:t>
                      </a:r>
                      <a:endParaRPr sz="1600">
                        <a:latin typeface="Poppins"/>
                        <a:ea typeface="Poppins"/>
                        <a:cs typeface="Poppins"/>
                        <a:sym typeface="Poppins"/>
                      </a:endParaRPr>
                    </a:p>
                  </a:txBody>
                  <a:tcPr marT="34300" marB="343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ctrTitle"/>
          </p:nvPr>
        </p:nvSpPr>
        <p:spPr>
          <a:xfrm>
            <a:off x="2061900" y="2715075"/>
            <a:ext cx="8068200" cy="978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Poppins"/>
              <a:buNone/>
            </a:pPr>
            <a:r>
              <a:rPr lang="en-US"/>
              <a:t>What’s Next?</a:t>
            </a:r>
            <a:endParaRPr sz="4750"/>
          </a:p>
        </p:txBody>
      </p:sp>
      <p:sp>
        <p:nvSpPr>
          <p:cNvPr id="196" name="Google Shape;196;p26"/>
          <p:cNvSpPr txBox="1"/>
          <p:nvPr>
            <p:ph idx="4294967295" type="sldNum"/>
          </p:nvPr>
        </p:nvSpPr>
        <p:spPr>
          <a:xfrm>
            <a:off x="0" y="625633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454161" y="318261"/>
            <a:ext cx="10515600" cy="6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accent1"/>
                </a:solidFill>
              </a:rPr>
              <a:t>What’s Next</a:t>
            </a:r>
            <a:endParaRPr>
              <a:solidFill>
                <a:schemeClr val="accent1"/>
              </a:solidFill>
            </a:endParaRPr>
          </a:p>
        </p:txBody>
      </p:sp>
      <p:sp>
        <p:nvSpPr>
          <p:cNvPr id="203" name="Google Shape;203;p27"/>
          <p:cNvSpPr txBox="1"/>
          <p:nvPr>
            <p:ph idx="12" type="sldNum"/>
          </p:nvPr>
        </p:nvSpPr>
        <p:spPr>
          <a:xfrm>
            <a:off x="1086678" y="6256959"/>
            <a:ext cx="2743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04" name="Google Shape;204;p27" title="IMG_9923.png"/>
          <p:cNvPicPr preferRelativeResize="0"/>
          <p:nvPr/>
        </p:nvPicPr>
        <p:blipFill rotWithShape="1">
          <a:blip r:embed="rId3">
            <a:alphaModFix/>
          </a:blip>
          <a:srcRect b="29419" l="0" r="0" t="27979"/>
          <a:stretch/>
        </p:blipFill>
        <p:spPr>
          <a:xfrm>
            <a:off x="9857376" y="5170350"/>
            <a:ext cx="2272625" cy="968125"/>
          </a:xfrm>
          <a:prstGeom prst="rect">
            <a:avLst/>
          </a:prstGeom>
          <a:noFill/>
          <a:ln>
            <a:noFill/>
          </a:ln>
        </p:spPr>
      </p:pic>
      <p:pic>
        <p:nvPicPr>
          <p:cNvPr descr="Icon with three rectangles." id="205" name="Google Shape;205;p27"/>
          <p:cNvPicPr preferRelativeResize="0"/>
          <p:nvPr>
            <p:ph idx="2" type="pic"/>
          </p:nvPr>
        </p:nvPicPr>
        <p:blipFill>
          <a:blip r:embed="rId4">
            <a:alphaModFix/>
          </a:blip>
          <a:stretch>
            <a:fillRect/>
          </a:stretch>
        </p:blipFill>
        <p:spPr>
          <a:xfrm>
            <a:off x="2463600" y="1922100"/>
            <a:ext cx="738900" cy="738900"/>
          </a:xfrm>
          <a:prstGeom prst="rect">
            <a:avLst/>
          </a:prstGeom>
          <a:noFill/>
          <a:ln>
            <a:noFill/>
          </a:ln>
        </p:spPr>
      </p:pic>
      <p:sp>
        <p:nvSpPr>
          <p:cNvPr id="206" name="Google Shape;206;p27"/>
          <p:cNvSpPr txBox="1"/>
          <p:nvPr/>
        </p:nvSpPr>
        <p:spPr>
          <a:xfrm>
            <a:off x="3298650" y="1933625"/>
            <a:ext cx="24306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oppins SemiBold"/>
                <a:ea typeface="Poppins SemiBold"/>
                <a:cs typeface="Poppins SemiBold"/>
                <a:sym typeface="Poppins SemiBold"/>
              </a:rPr>
              <a:t>Regression forecasting with additional data</a:t>
            </a:r>
            <a:endParaRPr sz="1800">
              <a:solidFill>
                <a:srgbClr val="000000"/>
              </a:solidFill>
              <a:latin typeface="Poppins SemiBold"/>
              <a:ea typeface="Poppins SemiBold"/>
              <a:cs typeface="Poppins SemiBold"/>
              <a:sym typeface="Poppins SemiBold"/>
            </a:endParaRPr>
          </a:p>
        </p:txBody>
      </p:sp>
      <p:pic>
        <p:nvPicPr>
          <p:cNvPr descr="Icon with several boxes." id="207" name="Google Shape;207;p27"/>
          <p:cNvPicPr preferRelativeResize="0"/>
          <p:nvPr>
            <p:ph idx="3" type="pic"/>
          </p:nvPr>
        </p:nvPicPr>
        <p:blipFill>
          <a:blip r:embed="rId5">
            <a:alphaModFix/>
          </a:blip>
          <a:stretch>
            <a:fillRect/>
          </a:stretch>
        </p:blipFill>
        <p:spPr>
          <a:xfrm>
            <a:off x="6720375" y="1922100"/>
            <a:ext cx="738900" cy="738900"/>
          </a:xfrm>
          <a:prstGeom prst="rect">
            <a:avLst/>
          </a:prstGeom>
          <a:noFill/>
          <a:ln>
            <a:noFill/>
          </a:ln>
        </p:spPr>
      </p:pic>
      <p:sp>
        <p:nvSpPr>
          <p:cNvPr id="208" name="Google Shape;208;p27"/>
          <p:cNvSpPr txBox="1"/>
          <p:nvPr/>
        </p:nvSpPr>
        <p:spPr>
          <a:xfrm>
            <a:off x="7512375" y="1933625"/>
            <a:ext cx="2430600" cy="8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oppins SemiBold"/>
                <a:ea typeface="Poppins SemiBold"/>
                <a:cs typeface="Poppins SemiBold"/>
                <a:sym typeface="Poppins SemiBold"/>
              </a:rPr>
              <a:t>Tableau Dashboard</a:t>
            </a:r>
            <a:endParaRPr sz="1800">
              <a:solidFill>
                <a:srgbClr val="000000"/>
              </a:solidFill>
              <a:latin typeface="Poppins SemiBold"/>
              <a:ea typeface="Poppins SemiBold"/>
              <a:cs typeface="Poppins SemiBold"/>
              <a:sym typeface="Poppins SemiBold"/>
            </a:endParaRPr>
          </a:p>
        </p:txBody>
      </p:sp>
      <p:pic>
        <p:nvPicPr>
          <p:cNvPr descr="Icon with three dots in a circle." id="209" name="Google Shape;209;p27"/>
          <p:cNvPicPr preferRelativeResize="0"/>
          <p:nvPr>
            <p:ph idx="4" type="pic"/>
          </p:nvPr>
        </p:nvPicPr>
        <p:blipFill rotWithShape="1">
          <a:blip r:embed="rId6">
            <a:alphaModFix/>
          </a:blip>
          <a:srcRect b="0" l="209" r="199" t="0"/>
          <a:stretch/>
        </p:blipFill>
        <p:spPr>
          <a:xfrm>
            <a:off x="2463600" y="3751486"/>
            <a:ext cx="738900" cy="738900"/>
          </a:xfrm>
          <a:prstGeom prst="rect">
            <a:avLst/>
          </a:prstGeom>
          <a:noFill/>
          <a:ln>
            <a:noFill/>
          </a:ln>
        </p:spPr>
      </p:pic>
      <p:sp>
        <p:nvSpPr>
          <p:cNvPr id="210" name="Google Shape;210;p27"/>
          <p:cNvSpPr txBox="1"/>
          <p:nvPr/>
        </p:nvSpPr>
        <p:spPr>
          <a:xfrm>
            <a:off x="3298650" y="3762977"/>
            <a:ext cx="2430600" cy="8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oppins SemiBold"/>
                <a:ea typeface="Poppins SemiBold"/>
                <a:cs typeface="Poppins SemiBold"/>
                <a:sym typeface="Poppins SemiBold"/>
              </a:rPr>
              <a:t>Clustering</a:t>
            </a:r>
            <a:endParaRPr sz="1800">
              <a:solidFill>
                <a:srgbClr val="000000"/>
              </a:solidFill>
              <a:latin typeface="Poppins SemiBold"/>
              <a:ea typeface="Poppins SemiBold"/>
              <a:cs typeface="Poppins SemiBold"/>
              <a:sym typeface="Poppins SemiBold"/>
            </a:endParaRPr>
          </a:p>
        </p:txBody>
      </p:sp>
      <p:pic>
        <p:nvPicPr>
          <p:cNvPr descr="Icon with subdivided square." id="211" name="Google Shape;211;p27"/>
          <p:cNvPicPr preferRelativeResize="0"/>
          <p:nvPr>
            <p:ph idx="5" type="pic"/>
          </p:nvPr>
        </p:nvPicPr>
        <p:blipFill>
          <a:blip r:embed="rId7">
            <a:alphaModFix/>
          </a:blip>
          <a:stretch>
            <a:fillRect/>
          </a:stretch>
        </p:blipFill>
        <p:spPr>
          <a:xfrm>
            <a:off x="6720375" y="3751486"/>
            <a:ext cx="738900" cy="738900"/>
          </a:xfrm>
          <a:prstGeom prst="rect">
            <a:avLst/>
          </a:prstGeom>
          <a:noFill/>
          <a:ln>
            <a:noFill/>
          </a:ln>
        </p:spPr>
      </p:pic>
      <p:sp>
        <p:nvSpPr>
          <p:cNvPr id="212" name="Google Shape;212;p27"/>
          <p:cNvSpPr txBox="1"/>
          <p:nvPr/>
        </p:nvSpPr>
        <p:spPr>
          <a:xfrm>
            <a:off x="7512375" y="3763000"/>
            <a:ext cx="3030900" cy="8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oppins SemiBold"/>
                <a:ea typeface="Poppins SemiBold"/>
                <a:cs typeface="Poppins SemiBold"/>
                <a:sym typeface="Poppins SemiBold"/>
              </a:rPr>
              <a:t>Black Box Machine Learning Models</a:t>
            </a:r>
            <a:endParaRPr sz="1800">
              <a:solidFill>
                <a:srgbClr val="000000"/>
              </a:solidFill>
              <a:latin typeface="Poppins SemiBold"/>
              <a:ea typeface="Poppins SemiBold"/>
              <a:cs typeface="Poppins SemiBold"/>
              <a:sym typeface="Poppins SemiBold"/>
            </a:endParaRPr>
          </a:p>
        </p:txBody>
      </p:sp>
      <p:cxnSp>
        <p:nvCxnSpPr>
          <p:cNvPr id="213" name="Google Shape;213;p27"/>
          <p:cNvCxnSpPr/>
          <p:nvPr/>
        </p:nvCxnSpPr>
        <p:spPr>
          <a:xfrm>
            <a:off x="6095700" y="1687659"/>
            <a:ext cx="0" cy="3482700"/>
          </a:xfrm>
          <a:prstGeom prst="straightConnector1">
            <a:avLst/>
          </a:prstGeom>
          <a:noFill/>
          <a:ln cap="flat" cmpd="sng" w="9525">
            <a:solidFill>
              <a:srgbClr val="000000"/>
            </a:solidFill>
            <a:prstDash val="solid"/>
            <a:round/>
            <a:headEnd len="med" w="med" type="none"/>
            <a:tailEnd len="med" w="med" type="none"/>
          </a:ln>
        </p:spPr>
      </p:cxnSp>
      <p:cxnSp>
        <p:nvCxnSpPr>
          <p:cNvPr id="214" name="Google Shape;214;p27"/>
          <p:cNvCxnSpPr/>
          <p:nvPr/>
        </p:nvCxnSpPr>
        <p:spPr>
          <a:xfrm rot="10800000">
            <a:off x="2047201" y="3374104"/>
            <a:ext cx="8097600" cy="0"/>
          </a:xfrm>
          <a:prstGeom prst="straightConnector1">
            <a:avLst/>
          </a:prstGeom>
          <a:noFill/>
          <a:ln cap="flat" cmpd="sng" w="9525">
            <a:solidFill>
              <a:srgbClr val="000000"/>
            </a:solidFill>
            <a:prstDash val="solid"/>
            <a:round/>
            <a:headEnd len="med" w="med" type="none"/>
            <a:tailEnd len="med" w="med" type="none"/>
          </a:ln>
        </p:spPr>
      </p:cxnSp>
      <p:cxnSp>
        <p:nvCxnSpPr>
          <p:cNvPr id="215" name="Google Shape;215;p27"/>
          <p:cNvCxnSpPr/>
          <p:nvPr/>
        </p:nvCxnSpPr>
        <p:spPr>
          <a:xfrm>
            <a:off x="6095700" y="1687659"/>
            <a:ext cx="0" cy="3482700"/>
          </a:xfrm>
          <a:prstGeom prst="straightConnector1">
            <a:avLst/>
          </a:prstGeom>
          <a:noFill/>
          <a:ln cap="flat" cmpd="sng" w="9525">
            <a:solidFill>
              <a:srgbClr val="000000"/>
            </a:solidFill>
            <a:prstDash val="solid"/>
            <a:round/>
            <a:headEnd len="med" w="med" type="none"/>
            <a:tailEnd len="med" w="med" type="none"/>
          </a:ln>
        </p:spPr>
      </p:cxnSp>
      <p:cxnSp>
        <p:nvCxnSpPr>
          <p:cNvPr id="216" name="Google Shape;216;p27"/>
          <p:cNvCxnSpPr/>
          <p:nvPr/>
        </p:nvCxnSpPr>
        <p:spPr>
          <a:xfrm rot="10800000">
            <a:off x="2047201" y="3374104"/>
            <a:ext cx="80976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ctrTitle"/>
          </p:nvPr>
        </p:nvSpPr>
        <p:spPr>
          <a:xfrm>
            <a:off x="2061900" y="3370675"/>
            <a:ext cx="8068200" cy="978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Poppins"/>
              <a:buNone/>
            </a:pPr>
            <a:r>
              <a:rPr lang="en-US"/>
              <a:t>THANK YOU</a:t>
            </a:r>
            <a:endParaRPr/>
          </a:p>
          <a:p>
            <a:pPr indent="0" lvl="0" marL="0" rtl="0" algn="ctr">
              <a:lnSpc>
                <a:spcPct val="90000"/>
              </a:lnSpc>
              <a:spcBef>
                <a:spcPts val="0"/>
              </a:spcBef>
              <a:spcAft>
                <a:spcPts val="0"/>
              </a:spcAft>
              <a:buClr>
                <a:schemeClr val="lt1"/>
              </a:buClr>
              <a:buSzPct val="100000"/>
              <a:buFont typeface="Poppins"/>
              <a:buNone/>
            </a:pPr>
            <a:r>
              <a:t/>
            </a:r>
            <a:endParaRPr/>
          </a:p>
          <a:p>
            <a:pPr indent="0" lvl="0" marL="0" rtl="0" algn="ctr">
              <a:lnSpc>
                <a:spcPct val="90000"/>
              </a:lnSpc>
              <a:spcBef>
                <a:spcPts val="0"/>
              </a:spcBef>
              <a:spcAft>
                <a:spcPts val="0"/>
              </a:spcAft>
              <a:buClr>
                <a:schemeClr val="lt1"/>
              </a:buClr>
              <a:buSzPct val="101052"/>
              <a:buFont typeface="Poppins"/>
              <a:buNone/>
            </a:pPr>
            <a:r>
              <a:rPr lang="en-US"/>
              <a:t>Questions?</a:t>
            </a:r>
            <a:endParaRPr sz="4750"/>
          </a:p>
        </p:txBody>
      </p:sp>
      <p:sp>
        <p:nvSpPr>
          <p:cNvPr id="222" name="Google Shape;222;p28"/>
          <p:cNvSpPr txBox="1"/>
          <p:nvPr>
            <p:ph idx="4294967295" type="sldNum"/>
          </p:nvPr>
        </p:nvSpPr>
        <p:spPr>
          <a:xfrm>
            <a:off x="0" y="625633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ctrTitle"/>
          </p:nvPr>
        </p:nvSpPr>
        <p:spPr>
          <a:xfrm>
            <a:off x="3394200" y="2830494"/>
            <a:ext cx="5403600" cy="862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Poppins"/>
              <a:buNone/>
            </a:pPr>
            <a:r>
              <a:rPr lang="en-US"/>
              <a:t>Appendix</a:t>
            </a:r>
            <a:endParaRPr/>
          </a:p>
        </p:txBody>
      </p:sp>
      <p:sp>
        <p:nvSpPr>
          <p:cNvPr id="228" name="Google Shape;228;p29"/>
          <p:cNvSpPr txBox="1"/>
          <p:nvPr>
            <p:ph idx="4294967295" type="sldNum"/>
          </p:nvPr>
        </p:nvSpPr>
        <p:spPr>
          <a:xfrm>
            <a:off x="0" y="625633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454161" y="318261"/>
            <a:ext cx="10515600" cy="6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accent1"/>
                </a:solidFill>
              </a:rPr>
              <a:t>How to access the Tableau Dashboard</a:t>
            </a:r>
            <a:endParaRPr>
              <a:solidFill>
                <a:schemeClr val="accent1"/>
              </a:solidFill>
            </a:endParaRPr>
          </a:p>
        </p:txBody>
      </p:sp>
      <p:sp>
        <p:nvSpPr>
          <p:cNvPr id="235" name="Google Shape;235;p30"/>
          <p:cNvSpPr txBox="1"/>
          <p:nvPr>
            <p:ph idx="12" type="sldNum"/>
          </p:nvPr>
        </p:nvSpPr>
        <p:spPr>
          <a:xfrm>
            <a:off x="1086678" y="6256959"/>
            <a:ext cx="2743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6" name="Google Shape;236;p30"/>
          <p:cNvSpPr txBox="1"/>
          <p:nvPr/>
        </p:nvSpPr>
        <p:spPr>
          <a:xfrm>
            <a:off x="1744750" y="2259825"/>
            <a:ext cx="39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https://www.tableau.com/products/reader</a:t>
            </a:r>
            <a:r>
              <a:rPr lang="en-US"/>
              <a:t> </a:t>
            </a:r>
            <a:endParaRPr/>
          </a:p>
        </p:txBody>
      </p:sp>
      <p:sp>
        <p:nvSpPr>
          <p:cNvPr id="237" name="Google Shape;237;p30"/>
          <p:cNvSpPr/>
          <p:nvPr/>
        </p:nvSpPr>
        <p:spPr>
          <a:xfrm>
            <a:off x="693400" y="1224025"/>
            <a:ext cx="816000" cy="784800"/>
          </a:xfrm>
          <a:prstGeom prst="ellipse">
            <a:avLst/>
          </a:prstGeom>
          <a:noFill/>
          <a:ln cap="flat" cmpd="sng" w="1143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8" name="Google Shape;238;p30"/>
          <p:cNvSpPr txBox="1"/>
          <p:nvPr/>
        </p:nvSpPr>
        <p:spPr>
          <a:xfrm>
            <a:off x="693400" y="1320900"/>
            <a:ext cx="6020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Poppins"/>
                <a:ea typeface="Poppins"/>
                <a:cs typeface="Poppins"/>
                <a:sym typeface="Poppins"/>
              </a:rPr>
              <a:t>   1		Download &amp; Install</a:t>
            </a:r>
            <a:endParaRPr sz="2800">
              <a:solidFill>
                <a:schemeClr val="dk1"/>
              </a:solidFill>
              <a:latin typeface="Poppins"/>
              <a:ea typeface="Poppins"/>
              <a:cs typeface="Poppins"/>
              <a:sym typeface="Poppins"/>
            </a:endParaRPr>
          </a:p>
          <a:p>
            <a:pPr indent="457200" lvl="0" marL="457200" rtl="0" algn="l">
              <a:spcBef>
                <a:spcPts val="0"/>
              </a:spcBef>
              <a:spcAft>
                <a:spcPts val="0"/>
              </a:spcAft>
              <a:buNone/>
            </a:pPr>
            <a:r>
              <a:rPr lang="en-US" sz="2800">
                <a:solidFill>
                  <a:schemeClr val="dk1"/>
                </a:solidFill>
                <a:latin typeface="Poppins"/>
                <a:ea typeface="Poppins"/>
                <a:cs typeface="Poppins"/>
                <a:sym typeface="Poppins"/>
              </a:rPr>
              <a:t>Tableau Reader</a:t>
            </a:r>
            <a:endParaRPr sz="2800">
              <a:solidFill>
                <a:schemeClr val="dk1"/>
              </a:solidFill>
              <a:latin typeface="Poppins"/>
              <a:ea typeface="Poppins"/>
              <a:cs typeface="Poppins"/>
              <a:sym typeface="Poppins"/>
            </a:endParaRPr>
          </a:p>
        </p:txBody>
      </p:sp>
      <p:sp>
        <p:nvSpPr>
          <p:cNvPr id="239" name="Google Shape;239;p30"/>
          <p:cNvSpPr/>
          <p:nvPr/>
        </p:nvSpPr>
        <p:spPr>
          <a:xfrm>
            <a:off x="693400" y="3036600"/>
            <a:ext cx="816000" cy="784800"/>
          </a:xfrm>
          <a:prstGeom prst="ellipse">
            <a:avLst/>
          </a:prstGeom>
          <a:noFill/>
          <a:ln cap="flat" cmpd="sng" w="1143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0" name="Google Shape;240;p30"/>
          <p:cNvSpPr txBox="1"/>
          <p:nvPr/>
        </p:nvSpPr>
        <p:spPr>
          <a:xfrm>
            <a:off x="624825" y="3136413"/>
            <a:ext cx="60207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Poppins"/>
                <a:ea typeface="Poppins"/>
                <a:cs typeface="Poppins"/>
                <a:sym typeface="Poppins"/>
              </a:rPr>
              <a:t>   2	Download the packaged</a:t>
            </a:r>
            <a:endParaRPr sz="2800">
              <a:solidFill>
                <a:schemeClr val="dk1"/>
              </a:solidFill>
              <a:latin typeface="Poppins"/>
              <a:ea typeface="Poppins"/>
              <a:cs typeface="Poppins"/>
              <a:sym typeface="Poppins"/>
            </a:endParaRPr>
          </a:p>
          <a:p>
            <a:pPr indent="457200" lvl="0" marL="457200" rtl="0" algn="l">
              <a:spcBef>
                <a:spcPts val="0"/>
              </a:spcBef>
              <a:spcAft>
                <a:spcPts val="0"/>
              </a:spcAft>
              <a:buNone/>
            </a:pPr>
            <a:r>
              <a:rPr lang="en-US" sz="2800">
                <a:solidFill>
                  <a:schemeClr val="dk1"/>
                </a:solidFill>
                <a:latin typeface="Poppins"/>
                <a:ea typeface="Poppins"/>
                <a:cs typeface="Poppins"/>
                <a:sym typeface="Poppins"/>
              </a:rPr>
              <a:t>Tableau dashboard</a:t>
            </a:r>
            <a:endParaRPr sz="2800">
              <a:solidFill>
                <a:schemeClr val="dk1"/>
              </a:solidFill>
              <a:latin typeface="Poppins"/>
              <a:ea typeface="Poppins"/>
              <a:cs typeface="Poppins"/>
              <a:sym typeface="Poppins"/>
            </a:endParaRPr>
          </a:p>
        </p:txBody>
      </p:sp>
      <p:sp>
        <p:nvSpPr>
          <p:cNvPr id="241" name="Google Shape;241;p30"/>
          <p:cNvSpPr txBox="1"/>
          <p:nvPr/>
        </p:nvSpPr>
        <p:spPr>
          <a:xfrm>
            <a:off x="1744750" y="4149075"/>
            <a:ext cx="25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4"/>
              </a:rPr>
              <a:t>Packaged Tableau Workbook</a:t>
            </a:r>
            <a:r>
              <a:rPr lang="en-US"/>
              <a:t> </a:t>
            </a:r>
            <a:endParaRPr/>
          </a:p>
        </p:txBody>
      </p:sp>
      <p:sp>
        <p:nvSpPr>
          <p:cNvPr id="242" name="Google Shape;242;p30"/>
          <p:cNvSpPr/>
          <p:nvPr/>
        </p:nvSpPr>
        <p:spPr>
          <a:xfrm>
            <a:off x="693400" y="4849163"/>
            <a:ext cx="816000" cy="784800"/>
          </a:xfrm>
          <a:prstGeom prst="ellipse">
            <a:avLst/>
          </a:prstGeom>
          <a:noFill/>
          <a:ln cap="flat" cmpd="sng" w="1143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3" name="Google Shape;243;p30"/>
          <p:cNvSpPr txBox="1"/>
          <p:nvPr/>
        </p:nvSpPr>
        <p:spPr>
          <a:xfrm>
            <a:off x="624825" y="4934538"/>
            <a:ext cx="84855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Poppins"/>
                <a:ea typeface="Poppins"/>
                <a:cs typeface="Poppins"/>
                <a:sym typeface="Poppins"/>
              </a:rPr>
              <a:t>   3	Open the packaged Tableau dashboard</a:t>
            </a:r>
            <a:endParaRPr sz="2800">
              <a:solidFill>
                <a:schemeClr val="dk1"/>
              </a:solidFill>
              <a:latin typeface="Poppins"/>
              <a:ea typeface="Poppins"/>
              <a:cs typeface="Poppins"/>
              <a:sym typeface="Poppins"/>
            </a:endParaRPr>
          </a:p>
          <a:p>
            <a:pPr indent="457200" lvl="0" marL="457200" rtl="0" algn="l">
              <a:spcBef>
                <a:spcPts val="0"/>
              </a:spcBef>
              <a:spcAft>
                <a:spcPts val="0"/>
              </a:spcAft>
              <a:buNone/>
            </a:pPr>
            <a:r>
              <a:rPr lang="en-US" sz="2800">
                <a:solidFill>
                  <a:schemeClr val="dk1"/>
                </a:solidFill>
                <a:latin typeface="Poppins"/>
                <a:ea typeface="Poppins"/>
                <a:cs typeface="Poppins"/>
                <a:sym typeface="Poppins"/>
              </a:rPr>
              <a:t> in Tableau Reader</a:t>
            </a:r>
            <a:endParaRPr sz="2800">
              <a:solidFill>
                <a:schemeClr val="dk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454161" y="318261"/>
            <a:ext cx="10515600" cy="6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Cleaning</a:t>
            </a:r>
            <a:endParaRPr/>
          </a:p>
        </p:txBody>
      </p:sp>
      <p:sp>
        <p:nvSpPr>
          <p:cNvPr id="250" name="Google Shape;250;p31"/>
          <p:cNvSpPr txBox="1"/>
          <p:nvPr>
            <p:ph idx="1" type="body"/>
          </p:nvPr>
        </p:nvSpPr>
        <p:spPr>
          <a:xfrm>
            <a:off x="454167" y="1419834"/>
            <a:ext cx="11463300" cy="4689900"/>
          </a:xfrm>
          <a:prstGeom prst="rect">
            <a:avLst/>
          </a:prstGeom>
        </p:spPr>
        <p:txBody>
          <a:bodyPr anchorCtr="0" anchor="t" bIns="45700" lIns="91425" spcFirstLastPara="1" rIns="91425" wrap="square" tIns="45700">
            <a:normAutofit fontScale="92500" lnSpcReduction="20000"/>
          </a:bodyPr>
          <a:lstStyle/>
          <a:p>
            <a:pPr indent="-457517" lvl="0" marL="609600" rtl="0" algn="l">
              <a:lnSpc>
                <a:spcPct val="150000"/>
              </a:lnSpc>
              <a:spcBef>
                <a:spcPts val="1100"/>
              </a:spcBef>
              <a:spcAft>
                <a:spcPts val="0"/>
              </a:spcAft>
              <a:buSzPct val="100000"/>
              <a:buChar char="●"/>
            </a:pPr>
            <a:r>
              <a:rPr lang="en-US" sz="2600"/>
              <a:t>Factored categorical variables</a:t>
            </a:r>
            <a:endParaRPr sz="2600"/>
          </a:p>
          <a:p>
            <a:pPr indent="-457517" lvl="0" marL="609600" rtl="0" algn="l">
              <a:lnSpc>
                <a:spcPct val="150000"/>
              </a:lnSpc>
              <a:spcBef>
                <a:spcPts val="0"/>
              </a:spcBef>
              <a:spcAft>
                <a:spcPts val="0"/>
              </a:spcAft>
              <a:buSzPct val="100000"/>
              <a:buChar char="●"/>
            </a:pPr>
            <a:r>
              <a:rPr lang="en-US" sz="2600"/>
              <a:t>Transformed dates</a:t>
            </a:r>
            <a:endParaRPr sz="2600"/>
          </a:p>
          <a:p>
            <a:pPr indent="-457517" lvl="0" marL="609600" rtl="0" algn="l">
              <a:lnSpc>
                <a:spcPct val="150000"/>
              </a:lnSpc>
              <a:spcBef>
                <a:spcPts val="0"/>
              </a:spcBef>
              <a:spcAft>
                <a:spcPts val="0"/>
              </a:spcAft>
              <a:buSzPct val="100000"/>
              <a:buChar char="●"/>
            </a:pPr>
            <a:r>
              <a:rPr lang="en-US" sz="2600"/>
              <a:t>Removed columns with near zero variance</a:t>
            </a:r>
            <a:endParaRPr sz="2600"/>
          </a:p>
          <a:p>
            <a:pPr indent="0" lvl="0" marL="0" rtl="0" algn="l">
              <a:lnSpc>
                <a:spcPct val="150000"/>
              </a:lnSpc>
              <a:spcBef>
                <a:spcPts val="1100"/>
              </a:spcBef>
              <a:spcAft>
                <a:spcPts val="0"/>
              </a:spcAft>
              <a:buNone/>
            </a:pPr>
            <a:r>
              <a:t/>
            </a:r>
            <a:endParaRPr/>
          </a:p>
          <a:p>
            <a:pPr indent="0" lvl="0" marL="0" rtl="0" algn="l">
              <a:lnSpc>
                <a:spcPct val="150000"/>
              </a:lnSpc>
              <a:spcBef>
                <a:spcPts val="1100"/>
              </a:spcBef>
              <a:spcAft>
                <a:spcPts val="0"/>
              </a:spcAft>
              <a:buNone/>
            </a:pPr>
            <a:r>
              <a:t/>
            </a:r>
            <a:endParaRPr/>
          </a:p>
          <a:p>
            <a:pPr indent="0" lvl="0" marL="0" rtl="0" algn="l">
              <a:spcBef>
                <a:spcPts val="1100"/>
              </a:spcBef>
              <a:spcAft>
                <a:spcPts val="0"/>
              </a:spcAft>
              <a:buNone/>
            </a:pPr>
            <a:r>
              <a:t/>
            </a:r>
            <a:endParaRPr/>
          </a:p>
          <a:p>
            <a:pPr indent="0" lvl="0" marL="0" rtl="0" algn="l">
              <a:spcBef>
                <a:spcPts val="1100"/>
              </a:spcBef>
              <a:spcAft>
                <a:spcPts val="0"/>
              </a:spcAft>
              <a:buNone/>
            </a:pPr>
            <a:r>
              <a:t/>
            </a:r>
            <a:endParaRPr/>
          </a:p>
          <a:p>
            <a:pPr indent="0" lvl="0" marL="0" rtl="0" algn="l">
              <a:spcBef>
                <a:spcPts val="1100"/>
              </a:spcBef>
              <a:spcAft>
                <a:spcPts val="0"/>
              </a:spcAft>
              <a:buNone/>
            </a:pPr>
            <a:r>
              <a:t/>
            </a:r>
            <a:endParaRPr/>
          </a:p>
          <a:p>
            <a:pPr indent="0" lvl="0" marL="0" rtl="0" algn="l">
              <a:spcBef>
                <a:spcPts val="1100"/>
              </a:spcBef>
              <a:spcAft>
                <a:spcPts val="0"/>
              </a:spcAft>
              <a:buNone/>
            </a:pPr>
            <a:r>
              <a:t/>
            </a:r>
            <a:endParaRPr/>
          </a:p>
          <a:p>
            <a:pPr indent="0" lvl="0" marL="0" rtl="0" algn="l">
              <a:spcBef>
                <a:spcPts val="1100"/>
              </a:spcBef>
              <a:spcAft>
                <a:spcPts val="0"/>
              </a:spcAft>
              <a:buNone/>
            </a:pPr>
            <a:r>
              <a:t/>
            </a:r>
            <a:endParaRPr/>
          </a:p>
        </p:txBody>
      </p:sp>
      <p:sp>
        <p:nvSpPr>
          <p:cNvPr id="251" name="Google Shape;251;p31"/>
          <p:cNvSpPr txBox="1"/>
          <p:nvPr>
            <p:ph idx="12" type="sldNum"/>
          </p:nvPr>
        </p:nvSpPr>
        <p:spPr>
          <a:xfrm>
            <a:off x="1086678" y="6256959"/>
            <a:ext cx="2743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454161" y="318261"/>
            <a:ext cx="10515600" cy="6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Feature Engineering</a:t>
            </a:r>
            <a:endParaRPr/>
          </a:p>
        </p:txBody>
      </p:sp>
      <p:sp>
        <p:nvSpPr>
          <p:cNvPr id="257" name="Google Shape;257;p32"/>
          <p:cNvSpPr txBox="1"/>
          <p:nvPr>
            <p:ph idx="1" type="body"/>
          </p:nvPr>
        </p:nvSpPr>
        <p:spPr>
          <a:xfrm>
            <a:off x="454167" y="1419832"/>
            <a:ext cx="11463300" cy="3882900"/>
          </a:xfrm>
          <a:prstGeom prst="rect">
            <a:avLst/>
          </a:prstGeom>
        </p:spPr>
        <p:txBody>
          <a:bodyPr anchorCtr="0" anchor="t" bIns="45700" lIns="91425" spcFirstLastPara="1" rIns="91425" wrap="square" tIns="45700">
            <a:normAutofit/>
          </a:bodyPr>
          <a:lstStyle/>
          <a:p>
            <a:pPr indent="-457200" lvl="0" marL="609600" rtl="0" algn="l">
              <a:lnSpc>
                <a:spcPct val="115000"/>
              </a:lnSpc>
              <a:spcBef>
                <a:spcPts val="1100"/>
              </a:spcBef>
              <a:spcAft>
                <a:spcPts val="0"/>
              </a:spcAft>
              <a:buSzPts val="2400"/>
              <a:buChar char="●"/>
            </a:pPr>
            <a:r>
              <a:rPr lang="en-US" sz="2400"/>
              <a:t>Total Units Ordered: Ordered Gallons + Ordered Cases</a:t>
            </a:r>
            <a:endParaRPr sz="2400"/>
          </a:p>
          <a:p>
            <a:pPr indent="-457200" lvl="0" marL="609600" rtl="0" algn="l">
              <a:lnSpc>
                <a:spcPct val="115000"/>
              </a:lnSpc>
              <a:spcBef>
                <a:spcPts val="0"/>
              </a:spcBef>
              <a:spcAft>
                <a:spcPts val="0"/>
              </a:spcAft>
              <a:buSzPts val="2400"/>
              <a:buChar char="●"/>
            </a:pPr>
            <a:r>
              <a:rPr lang="en-US" sz="2400"/>
              <a:t>Total Units Loaded: Loaded Gallons + Loaded Cases</a:t>
            </a:r>
            <a:endParaRPr sz="2400"/>
          </a:p>
          <a:p>
            <a:pPr indent="-457200" lvl="0" marL="609600" rtl="0" algn="l">
              <a:lnSpc>
                <a:spcPct val="115000"/>
              </a:lnSpc>
              <a:spcBef>
                <a:spcPts val="0"/>
              </a:spcBef>
              <a:spcAft>
                <a:spcPts val="0"/>
              </a:spcAft>
              <a:buSzPts val="2400"/>
              <a:buChar char="●"/>
            </a:pPr>
            <a:r>
              <a:rPr lang="en-US" sz="2400"/>
              <a:t>Total Units Delivered: Delivered Gallons + Delivered Cases</a:t>
            </a:r>
            <a:endParaRPr sz="2400"/>
          </a:p>
          <a:p>
            <a:pPr indent="-457200" lvl="0" marL="609600" rtl="0" algn="l">
              <a:lnSpc>
                <a:spcPct val="115000"/>
              </a:lnSpc>
              <a:spcBef>
                <a:spcPts val="0"/>
              </a:spcBef>
              <a:spcAft>
                <a:spcPts val="0"/>
              </a:spcAft>
              <a:buSzPts val="2400"/>
              <a:buChar char="●"/>
            </a:pPr>
            <a:r>
              <a:rPr lang="en-US" sz="2400"/>
              <a:t>Loaded Difference: Total Units Ordered - Total Units Loaded</a:t>
            </a:r>
            <a:endParaRPr sz="2400"/>
          </a:p>
          <a:p>
            <a:pPr indent="-457200" lvl="0" marL="609600" rtl="0" algn="l">
              <a:lnSpc>
                <a:spcPct val="115000"/>
              </a:lnSpc>
              <a:spcBef>
                <a:spcPts val="0"/>
              </a:spcBef>
              <a:spcAft>
                <a:spcPts val="0"/>
              </a:spcAft>
              <a:buSzPts val="2400"/>
              <a:buChar char="●"/>
            </a:pPr>
            <a:r>
              <a:rPr lang="en-US" sz="2400"/>
              <a:t>Shipment Difference: Total Units Loaded - Total Units Delivered</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454161" y="318261"/>
            <a:ext cx="10515600" cy="6657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a:solidFill>
                  <a:srgbClr val="FF0000"/>
                </a:solidFill>
              </a:rPr>
              <a:t>Multicollinearity</a:t>
            </a:r>
            <a:endParaRPr>
              <a:solidFill>
                <a:srgbClr val="FF0000"/>
              </a:solidFill>
            </a:endParaRPr>
          </a:p>
        </p:txBody>
      </p:sp>
      <p:sp>
        <p:nvSpPr>
          <p:cNvPr id="264" name="Google Shape;264;p33"/>
          <p:cNvSpPr txBox="1"/>
          <p:nvPr>
            <p:ph idx="1" type="body"/>
          </p:nvPr>
        </p:nvSpPr>
        <p:spPr>
          <a:xfrm>
            <a:off x="454150" y="1419862"/>
            <a:ext cx="11463300" cy="43851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None/>
            </a:pPr>
            <a:r>
              <a:rPr b="1" lang="en-US" sz="2400"/>
              <a:t>Without accounting for multicollinearity:</a:t>
            </a:r>
            <a:endParaRPr b="1" sz="2400"/>
          </a:p>
          <a:p>
            <a:pPr indent="-457200" lvl="0" marL="609600" rtl="0" algn="l">
              <a:lnSpc>
                <a:spcPct val="115000"/>
              </a:lnSpc>
              <a:spcBef>
                <a:spcPts val="1200"/>
              </a:spcBef>
              <a:spcAft>
                <a:spcPts val="0"/>
              </a:spcAft>
              <a:buSzPts val="2400"/>
              <a:buChar char="●"/>
            </a:pPr>
            <a:r>
              <a:rPr lang="en-US" sz="2400"/>
              <a:t>Unrealistic and inflated r-squared values</a:t>
            </a:r>
            <a:endParaRPr sz="2400"/>
          </a:p>
          <a:p>
            <a:pPr indent="0" lvl="0" marL="0" rtl="0" algn="l">
              <a:lnSpc>
                <a:spcPct val="115000"/>
              </a:lnSpc>
              <a:spcBef>
                <a:spcPts val="1200"/>
              </a:spcBef>
              <a:spcAft>
                <a:spcPts val="0"/>
              </a:spcAft>
              <a:buNone/>
            </a:pPr>
            <a:r>
              <a:t/>
            </a:r>
            <a:endParaRPr sz="2400"/>
          </a:p>
          <a:p>
            <a:pPr indent="0" lvl="0" marL="0" rtl="0" algn="l">
              <a:lnSpc>
                <a:spcPct val="115000"/>
              </a:lnSpc>
              <a:spcBef>
                <a:spcPts val="1200"/>
              </a:spcBef>
              <a:spcAft>
                <a:spcPts val="0"/>
              </a:spcAft>
              <a:buNone/>
            </a:pPr>
            <a:r>
              <a:rPr b="1" lang="en-US" sz="2400"/>
              <a:t>How we addressed it: </a:t>
            </a:r>
            <a:endParaRPr b="1" sz="2400"/>
          </a:p>
          <a:p>
            <a:pPr indent="-457200" lvl="0" marL="609600" rtl="0" algn="l">
              <a:lnSpc>
                <a:spcPct val="115000"/>
              </a:lnSpc>
              <a:spcBef>
                <a:spcPts val="1200"/>
              </a:spcBef>
              <a:spcAft>
                <a:spcPts val="0"/>
              </a:spcAft>
              <a:buSzPts val="2400"/>
              <a:buChar char="●"/>
            </a:pPr>
            <a:r>
              <a:rPr lang="en-US" sz="2400"/>
              <a:t>Removed aliased coefficients</a:t>
            </a:r>
            <a:endParaRPr sz="2400"/>
          </a:p>
          <a:p>
            <a:pPr indent="-457200" lvl="0" marL="609600" rtl="0" algn="l">
              <a:lnSpc>
                <a:spcPct val="115000"/>
              </a:lnSpc>
              <a:spcBef>
                <a:spcPts val="0"/>
              </a:spcBef>
              <a:spcAft>
                <a:spcPts val="0"/>
              </a:spcAft>
              <a:buSzPts val="2400"/>
              <a:buChar char="●"/>
            </a:pPr>
            <a:r>
              <a:rPr lang="en-US" sz="2400"/>
              <a:t>Removed high variance inflation factors</a:t>
            </a:r>
            <a:endParaRPr sz="2400"/>
          </a:p>
          <a:p>
            <a:pPr indent="-457200" lvl="1" marL="1219200" rtl="0" algn="l">
              <a:lnSpc>
                <a:spcPct val="115000"/>
              </a:lnSpc>
              <a:spcBef>
                <a:spcPts val="0"/>
              </a:spcBef>
              <a:spcAft>
                <a:spcPts val="0"/>
              </a:spcAft>
              <a:buSzPts val="2400"/>
              <a:buChar char="○"/>
            </a:pPr>
            <a:r>
              <a:rPr lang="en-US" sz="2400">
                <a:solidFill>
                  <a:schemeClr val="dk1"/>
                </a:solidFill>
              </a:rPr>
              <a:t>Predictors with a VIF greater than 10 were removed to improve model stability.</a:t>
            </a:r>
            <a:endParaRPr sz="2400">
              <a:solidFill>
                <a:schemeClr val="dk1"/>
              </a:solidFil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265" name="Google Shape;265;p33"/>
          <p:cNvSpPr txBox="1"/>
          <p:nvPr>
            <p:ph idx="12" type="sldNum"/>
          </p:nvPr>
        </p:nvSpPr>
        <p:spPr>
          <a:xfrm>
            <a:off x="1086678" y="6256959"/>
            <a:ext cx="2743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454161" y="318261"/>
            <a:ext cx="10515600" cy="6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FF0000"/>
                </a:solidFill>
              </a:rPr>
              <a:t>Forecasting</a:t>
            </a:r>
            <a:endParaRPr>
              <a:solidFill>
                <a:srgbClr val="FF0000"/>
              </a:solidFill>
            </a:endParaRPr>
          </a:p>
        </p:txBody>
      </p:sp>
      <p:sp>
        <p:nvSpPr>
          <p:cNvPr id="272" name="Google Shape;272;p34"/>
          <p:cNvSpPr txBox="1"/>
          <p:nvPr>
            <p:ph idx="1" type="body"/>
          </p:nvPr>
        </p:nvSpPr>
        <p:spPr>
          <a:xfrm>
            <a:off x="454167" y="1419835"/>
            <a:ext cx="11463300" cy="46344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rPr lang="en-US" sz="2400"/>
              <a:t>We were unable to forecast future sales because of time constraints. </a:t>
            </a:r>
            <a:endParaRPr sz="2400"/>
          </a:p>
          <a:p>
            <a:pPr indent="0" lvl="0" marL="0" rtl="0" algn="l">
              <a:spcBef>
                <a:spcPts val="1100"/>
              </a:spcBef>
              <a:spcAft>
                <a:spcPts val="0"/>
              </a:spcAft>
              <a:buNone/>
            </a:pPr>
            <a:r>
              <a:t/>
            </a:r>
            <a:endParaRPr sz="2400"/>
          </a:p>
          <a:p>
            <a:pPr indent="0" lvl="0" marL="0" rtl="0" algn="l">
              <a:spcBef>
                <a:spcPts val="1100"/>
              </a:spcBef>
              <a:spcAft>
                <a:spcPts val="0"/>
              </a:spcAft>
              <a:buNone/>
            </a:pPr>
            <a:r>
              <a:rPr b="1" lang="en-US" sz="2400"/>
              <a:t>Possible Methodology: </a:t>
            </a:r>
            <a:endParaRPr b="1" sz="2400"/>
          </a:p>
          <a:p>
            <a:pPr indent="-457200" lvl="0" marL="609600" rtl="0" algn="l">
              <a:spcBef>
                <a:spcPts val="1100"/>
              </a:spcBef>
              <a:spcAft>
                <a:spcPts val="0"/>
              </a:spcAft>
              <a:buSzPts val="2400"/>
              <a:buChar char="●"/>
            </a:pPr>
            <a:r>
              <a:rPr lang="en-US" sz="2400"/>
              <a:t>Create a simulated dataset </a:t>
            </a:r>
            <a:endParaRPr sz="2400"/>
          </a:p>
          <a:p>
            <a:pPr indent="-457200" lvl="1" marL="1219200" rtl="0" algn="l">
              <a:spcBef>
                <a:spcPts val="0"/>
              </a:spcBef>
              <a:spcAft>
                <a:spcPts val="0"/>
              </a:spcAft>
              <a:buClr>
                <a:schemeClr val="dk1"/>
              </a:buClr>
              <a:buSzPts val="2400"/>
              <a:buChar char="○"/>
            </a:pPr>
            <a:r>
              <a:rPr lang="en-US" sz="2400">
                <a:solidFill>
                  <a:schemeClr val="dk1"/>
                </a:solidFill>
              </a:rPr>
              <a:t>Predict predictor variables to forecast the response variable </a:t>
            </a:r>
            <a:endParaRPr sz="2400">
              <a:solidFill>
                <a:schemeClr val="dk1"/>
              </a:solidFill>
            </a:endParaRPr>
          </a:p>
          <a:p>
            <a:pPr indent="-457200" lvl="0" marL="609600" rtl="0" algn="l">
              <a:spcBef>
                <a:spcPts val="0"/>
              </a:spcBef>
              <a:spcAft>
                <a:spcPts val="0"/>
              </a:spcAft>
              <a:buSzPts val="2400"/>
              <a:buChar char="●"/>
            </a:pPr>
            <a:r>
              <a:rPr lang="en-US" sz="2400"/>
              <a:t>Feed dataset into the existing regression model</a:t>
            </a:r>
            <a:endParaRPr sz="2400"/>
          </a:p>
        </p:txBody>
      </p:sp>
      <p:sp>
        <p:nvSpPr>
          <p:cNvPr id="273" name="Google Shape;273;p34"/>
          <p:cNvSpPr txBox="1"/>
          <p:nvPr>
            <p:ph idx="12" type="sldNum"/>
          </p:nvPr>
        </p:nvSpPr>
        <p:spPr>
          <a:xfrm>
            <a:off x="1086678" y="6256959"/>
            <a:ext cx="2743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7"/>
          <p:cNvSpPr txBox="1"/>
          <p:nvPr>
            <p:ph type="title"/>
          </p:nvPr>
        </p:nvSpPr>
        <p:spPr>
          <a:xfrm>
            <a:off x="454161" y="318261"/>
            <a:ext cx="10515600" cy="66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accent1"/>
                </a:solidFill>
              </a:rPr>
              <a:t>Balancing Cost Efficiency with Growth Potential</a:t>
            </a:r>
            <a:endParaRPr>
              <a:solidFill>
                <a:schemeClr val="accent1"/>
              </a:solidFill>
            </a:endParaRPr>
          </a:p>
        </p:txBody>
      </p:sp>
      <p:sp>
        <p:nvSpPr>
          <p:cNvPr id="90" name="Google Shape;90;p17"/>
          <p:cNvSpPr txBox="1"/>
          <p:nvPr>
            <p:ph idx="12" type="sldNum"/>
          </p:nvPr>
        </p:nvSpPr>
        <p:spPr>
          <a:xfrm>
            <a:off x="1086678" y="6256959"/>
            <a:ext cx="2743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cxnSp>
        <p:nvCxnSpPr>
          <p:cNvPr id="91" name="Google Shape;91;p17"/>
          <p:cNvCxnSpPr/>
          <p:nvPr/>
        </p:nvCxnSpPr>
        <p:spPr>
          <a:xfrm flipH="1">
            <a:off x="991875" y="3343938"/>
            <a:ext cx="4755900" cy="16500"/>
          </a:xfrm>
          <a:prstGeom prst="straightConnector1">
            <a:avLst/>
          </a:prstGeom>
          <a:noFill/>
          <a:ln cap="flat" cmpd="sng" w="9525">
            <a:solidFill>
              <a:srgbClr val="000000"/>
            </a:solidFill>
            <a:prstDash val="solid"/>
            <a:round/>
            <a:headEnd len="med" w="med" type="none"/>
            <a:tailEnd len="med" w="med" type="none"/>
          </a:ln>
        </p:spPr>
      </p:cxnSp>
      <p:sp>
        <p:nvSpPr>
          <p:cNvPr id="92" name="Google Shape;92;p17"/>
          <p:cNvSpPr txBox="1"/>
          <p:nvPr/>
        </p:nvSpPr>
        <p:spPr>
          <a:xfrm>
            <a:off x="2816205" y="2260248"/>
            <a:ext cx="32769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Lexend ExtraLight"/>
                <a:ea typeface="Lexend ExtraLight"/>
                <a:cs typeface="Lexend ExtraLight"/>
                <a:sym typeface="Lexend ExtraLight"/>
              </a:rPr>
              <a:t>1% Increase</a:t>
            </a:r>
            <a:endParaRPr sz="1800">
              <a:solidFill>
                <a:srgbClr val="000000"/>
              </a:solidFill>
              <a:latin typeface="Lexend ExtraLight"/>
              <a:ea typeface="Lexend ExtraLight"/>
              <a:cs typeface="Lexend ExtraLight"/>
              <a:sym typeface="Lexend ExtraLight"/>
            </a:endParaRPr>
          </a:p>
        </p:txBody>
      </p:sp>
      <p:sp>
        <p:nvSpPr>
          <p:cNvPr id="93" name="Google Shape;93;p17"/>
          <p:cNvSpPr txBox="1"/>
          <p:nvPr/>
        </p:nvSpPr>
        <p:spPr>
          <a:xfrm>
            <a:off x="2817283" y="1895411"/>
            <a:ext cx="32769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Lexend SemiBold"/>
                <a:ea typeface="Lexend SemiBold"/>
                <a:cs typeface="Lexend SemiBold"/>
                <a:sym typeface="Lexend SemiBold"/>
              </a:rPr>
              <a:t>Sales Volume</a:t>
            </a:r>
            <a:endParaRPr sz="2000">
              <a:solidFill>
                <a:srgbClr val="000000"/>
              </a:solidFill>
              <a:latin typeface="Lexend SemiBold"/>
              <a:ea typeface="Lexend SemiBold"/>
              <a:cs typeface="Lexend SemiBold"/>
              <a:sym typeface="Lexend SemiBold"/>
            </a:endParaRPr>
          </a:p>
        </p:txBody>
      </p:sp>
      <p:sp>
        <p:nvSpPr>
          <p:cNvPr id="94" name="Google Shape;94;p17"/>
          <p:cNvSpPr txBox="1"/>
          <p:nvPr/>
        </p:nvSpPr>
        <p:spPr>
          <a:xfrm>
            <a:off x="2903955" y="3922523"/>
            <a:ext cx="32769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Lexend ExtraLight"/>
                <a:ea typeface="Lexend ExtraLight"/>
                <a:cs typeface="Lexend ExtraLight"/>
                <a:sym typeface="Lexend ExtraLight"/>
              </a:rPr>
              <a:t>-5% Decrease</a:t>
            </a:r>
            <a:endParaRPr sz="1800">
              <a:solidFill>
                <a:srgbClr val="000000"/>
              </a:solidFill>
              <a:latin typeface="Lexend ExtraLight"/>
              <a:ea typeface="Lexend ExtraLight"/>
              <a:cs typeface="Lexend ExtraLight"/>
              <a:sym typeface="Lexend ExtraLight"/>
            </a:endParaRPr>
          </a:p>
        </p:txBody>
      </p:sp>
      <p:sp>
        <p:nvSpPr>
          <p:cNvPr id="95" name="Google Shape;95;p17"/>
          <p:cNvSpPr txBox="1"/>
          <p:nvPr/>
        </p:nvSpPr>
        <p:spPr>
          <a:xfrm>
            <a:off x="2905033" y="3557686"/>
            <a:ext cx="32769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Lexend SemiBold"/>
                <a:ea typeface="Lexend SemiBold"/>
                <a:cs typeface="Lexend SemiBold"/>
                <a:sym typeface="Lexend SemiBold"/>
              </a:rPr>
              <a:t>Revenue</a:t>
            </a:r>
            <a:endParaRPr sz="2000">
              <a:solidFill>
                <a:srgbClr val="000000"/>
              </a:solidFill>
              <a:latin typeface="Lexend SemiBold"/>
              <a:ea typeface="Lexend SemiBold"/>
              <a:cs typeface="Lexend SemiBold"/>
              <a:sym typeface="Lexend SemiBold"/>
            </a:endParaRPr>
          </a:p>
        </p:txBody>
      </p:sp>
      <p:pic>
        <p:nvPicPr>
          <p:cNvPr id="96" name="Google Shape;96;p17" title="Screenshot 2025-03-31 at 9.48.48 PM.png"/>
          <p:cNvPicPr preferRelativeResize="0"/>
          <p:nvPr/>
        </p:nvPicPr>
        <p:blipFill>
          <a:blip r:embed="rId4">
            <a:alphaModFix/>
          </a:blip>
          <a:stretch>
            <a:fillRect/>
          </a:stretch>
        </p:blipFill>
        <p:spPr>
          <a:xfrm>
            <a:off x="1666780" y="3422163"/>
            <a:ext cx="1238250" cy="1295400"/>
          </a:xfrm>
          <a:prstGeom prst="rect">
            <a:avLst/>
          </a:prstGeom>
          <a:noFill/>
          <a:ln>
            <a:noFill/>
          </a:ln>
        </p:spPr>
      </p:pic>
      <p:pic>
        <p:nvPicPr>
          <p:cNvPr id="97" name="Google Shape;97;p17" title="Screenshot 2025-03-31 at 9.49.03 PM.png"/>
          <p:cNvPicPr preferRelativeResize="0"/>
          <p:nvPr/>
        </p:nvPicPr>
        <p:blipFill>
          <a:blip r:embed="rId5">
            <a:alphaModFix/>
          </a:blip>
          <a:stretch>
            <a:fillRect/>
          </a:stretch>
        </p:blipFill>
        <p:spPr>
          <a:xfrm>
            <a:off x="1779225" y="1895888"/>
            <a:ext cx="1137205" cy="1154700"/>
          </a:xfrm>
          <a:prstGeom prst="rect">
            <a:avLst/>
          </a:prstGeom>
          <a:noFill/>
          <a:ln>
            <a:noFill/>
          </a:ln>
        </p:spPr>
      </p:pic>
      <p:sp>
        <p:nvSpPr>
          <p:cNvPr id="98" name="Google Shape;98;p17"/>
          <p:cNvSpPr txBox="1"/>
          <p:nvPr/>
        </p:nvSpPr>
        <p:spPr>
          <a:xfrm>
            <a:off x="6682656" y="3995984"/>
            <a:ext cx="44949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Poppins"/>
                <a:ea typeface="Poppins"/>
                <a:cs typeface="Poppins"/>
                <a:sym typeface="Poppins"/>
              </a:rPr>
              <a:t>Plan</a:t>
            </a:r>
            <a:r>
              <a:rPr lang="en-US" sz="1800">
                <a:latin typeface="Poppins ExtraLight"/>
                <a:ea typeface="Poppins ExtraLight"/>
                <a:cs typeface="Poppins ExtraLight"/>
                <a:sym typeface="Poppins ExtraLight"/>
              </a:rPr>
              <a:t>: Use data driven insights to identify customers that should remain on red truck</a:t>
            </a:r>
            <a:endParaRPr sz="1800">
              <a:solidFill>
                <a:srgbClr val="000000"/>
              </a:solidFill>
              <a:latin typeface="Poppins ExtraLight"/>
              <a:ea typeface="Poppins ExtraLight"/>
              <a:cs typeface="Poppins ExtraLight"/>
              <a:sym typeface="Poppins ExtraLight"/>
            </a:endParaRPr>
          </a:p>
        </p:txBody>
      </p:sp>
      <p:sp>
        <p:nvSpPr>
          <p:cNvPr id="99" name="Google Shape;99;p17"/>
          <p:cNvSpPr txBox="1"/>
          <p:nvPr/>
        </p:nvSpPr>
        <p:spPr>
          <a:xfrm>
            <a:off x="6682656" y="3048087"/>
            <a:ext cx="44949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Poppins"/>
                <a:ea typeface="Poppins"/>
                <a:cs typeface="Poppins"/>
                <a:sym typeface="Poppins"/>
              </a:rPr>
              <a:t>Risk: </a:t>
            </a:r>
            <a:r>
              <a:rPr lang="en-US" sz="1800">
                <a:latin typeface="Poppins ExtraLight"/>
                <a:ea typeface="Poppins ExtraLight"/>
                <a:cs typeface="Poppins ExtraLight"/>
                <a:sym typeface="Poppins ExtraLight"/>
              </a:rPr>
              <a:t>Moving to ARTM prematurely could hinder revenue growth</a:t>
            </a:r>
            <a:endParaRPr sz="1800">
              <a:solidFill>
                <a:srgbClr val="000000"/>
              </a:solidFill>
              <a:latin typeface="Poppins ExtraLight"/>
              <a:ea typeface="Poppins ExtraLight"/>
              <a:cs typeface="Poppins ExtraLight"/>
              <a:sym typeface="Poppins ExtraLight"/>
            </a:endParaRPr>
          </a:p>
        </p:txBody>
      </p:sp>
      <p:sp>
        <p:nvSpPr>
          <p:cNvPr id="100" name="Google Shape;100;p17"/>
          <p:cNvSpPr txBox="1"/>
          <p:nvPr/>
        </p:nvSpPr>
        <p:spPr>
          <a:xfrm>
            <a:off x="6682656" y="2091850"/>
            <a:ext cx="44949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Poppins"/>
                <a:ea typeface="Poppins"/>
                <a:cs typeface="Poppins"/>
                <a:sym typeface="Poppins"/>
              </a:rPr>
              <a:t>Goal:</a:t>
            </a:r>
            <a:r>
              <a:rPr lang="en-US" sz="1800">
                <a:latin typeface="Poppins ExtraLight"/>
                <a:ea typeface="Poppins ExtraLight"/>
                <a:cs typeface="Poppins ExtraLight"/>
                <a:sym typeface="Poppins ExtraLight"/>
              </a:rPr>
              <a:t> Transition low-volume customers to ARTM using white truck deliveries</a:t>
            </a:r>
            <a:endParaRPr sz="1800">
              <a:solidFill>
                <a:srgbClr val="000000"/>
              </a:solidFill>
              <a:latin typeface="Poppins ExtraLight"/>
              <a:ea typeface="Poppins ExtraLight"/>
              <a:cs typeface="Poppins ExtraLight"/>
              <a:sym typeface="Poppins ExtraLight"/>
            </a:endParaRPr>
          </a:p>
        </p:txBody>
      </p:sp>
      <p:sp>
        <p:nvSpPr>
          <p:cNvPr id="101" name="Google Shape;101;p17"/>
          <p:cNvSpPr txBox="1"/>
          <p:nvPr/>
        </p:nvSpPr>
        <p:spPr>
          <a:xfrm>
            <a:off x="6350325" y="4148689"/>
            <a:ext cx="345900" cy="5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00000"/>
                </a:solidFill>
                <a:latin typeface="Lexend SemiBold"/>
                <a:ea typeface="Lexend SemiBold"/>
                <a:cs typeface="Lexend SemiBold"/>
                <a:sym typeface="Lexend SemiBold"/>
              </a:rPr>
              <a:t>3</a:t>
            </a:r>
            <a:endParaRPr sz="1200">
              <a:solidFill>
                <a:srgbClr val="000000"/>
              </a:solidFill>
              <a:latin typeface="Lexend SemiBold"/>
              <a:ea typeface="Lexend SemiBold"/>
              <a:cs typeface="Lexend SemiBold"/>
              <a:sym typeface="Lexend SemiBold"/>
            </a:endParaRPr>
          </a:p>
        </p:txBody>
      </p:sp>
      <p:sp>
        <p:nvSpPr>
          <p:cNvPr id="102" name="Google Shape;102;p17"/>
          <p:cNvSpPr/>
          <p:nvPr/>
        </p:nvSpPr>
        <p:spPr>
          <a:xfrm>
            <a:off x="6426027" y="4151020"/>
            <a:ext cx="278700" cy="363000"/>
          </a:xfrm>
          <a:prstGeom prst="rect">
            <a:avLst/>
          </a:prstGeom>
          <a:solidFill>
            <a:srgbClr val="D32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3" name="Google Shape;103;p17"/>
          <p:cNvSpPr/>
          <p:nvPr/>
        </p:nvSpPr>
        <p:spPr>
          <a:xfrm>
            <a:off x="6426015" y="3229486"/>
            <a:ext cx="278700" cy="363000"/>
          </a:xfrm>
          <a:prstGeom prst="rect">
            <a:avLst/>
          </a:prstGeom>
          <a:solidFill>
            <a:srgbClr val="D32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4" name="Google Shape;104;p17"/>
          <p:cNvSpPr/>
          <p:nvPr/>
        </p:nvSpPr>
        <p:spPr>
          <a:xfrm>
            <a:off x="6426015" y="2277666"/>
            <a:ext cx="278700" cy="363000"/>
          </a:xfrm>
          <a:prstGeom prst="rect">
            <a:avLst/>
          </a:prstGeom>
          <a:solidFill>
            <a:srgbClr val="D32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5" name="Google Shape;105;p17"/>
          <p:cNvSpPr txBox="1"/>
          <p:nvPr/>
        </p:nvSpPr>
        <p:spPr>
          <a:xfrm>
            <a:off x="6402201" y="4039901"/>
            <a:ext cx="324300" cy="5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FFFFFF"/>
                </a:solidFill>
                <a:latin typeface="Lexend SemiBold"/>
                <a:ea typeface="Lexend SemiBold"/>
                <a:cs typeface="Lexend SemiBold"/>
                <a:sym typeface="Lexend SemiBold"/>
              </a:rPr>
              <a:t>3 </a:t>
            </a:r>
            <a:endParaRPr sz="1700">
              <a:solidFill>
                <a:srgbClr val="FFFFFF"/>
              </a:solidFill>
              <a:latin typeface="Lexend SemiBold"/>
              <a:ea typeface="Lexend SemiBold"/>
              <a:cs typeface="Lexend SemiBold"/>
              <a:sym typeface="Lexend SemiBold"/>
            </a:endParaRPr>
          </a:p>
        </p:txBody>
      </p:sp>
      <p:sp>
        <p:nvSpPr>
          <p:cNvPr id="106" name="Google Shape;106;p17"/>
          <p:cNvSpPr txBox="1"/>
          <p:nvPr/>
        </p:nvSpPr>
        <p:spPr>
          <a:xfrm>
            <a:off x="6402201" y="3125939"/>
            <a:ext cx="324300" cy="5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FFFFFF"/>
                </a:solidFill>
                <a:latin typeface="Lexend SemiBold"/>
                <a:ea typeface="Lexend SemiBold"/>
                <a:cs typeface="Lexend SemiBold"/>
                <a:sym typeface="Lexend SemiBold"/>
              </a:rPr>
              <a:t>2 </a:t>
            </a:r>
            <a:endParaRPr sz="1700">
              <a:solidFill>
                <a:srgbClr val="FFFFFF"/>
              </a:solidFill>
              <a:latin typeface="Lexend SemiBold"/>
              <a:ea typeface="Lexend SemiBold"/>
              <a:cs typeface="Lexend SemiBold"/>
              <a:sym typeface="Lexend SemiBold"/>
            </a:endParaRPr>
          </a:p>
        </p:txBody>
      </p:sp>
      <p:sp>
        <p:nvSpPr>
          <p:cNvPr id="107" name="Google Shape;107;p17"/>
          <p:cNvSpPr txBox="1"/>
          <p:nvPr/>
        </p:nvSpPr>
        <p:spPr>
          <a:xfrm>
            <a:off x="6402201" y="2166547"/>
            <a:ext cx="324300" cy="5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FFFFFF"/>
                </a:solidFill>
                <a:latin typeface="Lexend SemiBold"/>
                <a:ea typeface="Lexend SemiBold"/>
                <a:cs typeface="Lexend SemiBold"/>
                <a:sym typeface="Lexend SemiBold"/>
              </a:rPr>
              <a:t>1 </a:t>
            </a:r>
            <a:endParaRPr sz="1700">
              <a:solidFill>
                <a:srgbClr val="FFFFFF"/>
              </a:solidFill>
              <a:latin typeface="Lexend SemiBold"/>
              <a:ea typeface="Lexend SemiBold"/>
              <a:cs typeface="Lexend SemiBold"/>
              <a:sym typeface="Lexen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454161" y="318261"/>
            <a:ext cx="10515600" cy="6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 Improvements for Swire</a:t>
            </a:r>
            <a:endParaRPr/>
          </a:p>
        </p:txBody>
      </p:sp>
      <p:sp>
        <p:nvSpPr>
          <p:cNvPr id="280" name="Google Shape;280;p35"/>
          <p:cNvSpPr txBox="1"/>
          <p:nvPr>
            <p:ph idx="1" type="body"/>
          </p:nvPr>
        </p:nvSpPr>
        <p:spPr>
          <a:xfrm>
            <a:off x="454150" y="1419861"/>
            <a:ext cx="11463300" cy="44769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Clr>
                <a:schemeClr val="dk1"/>
              </a:buClr>
              <a:buSzPts val="1100"/>
              <a:buFont typeface="Arial"/>
              <a:buNone/>
            </a:pPr>
            <a:r>
              <a:rPr lang="en-US" sz="2150">
                <a:solidFill>
                  <a:srgbClr val="333333"/>
                </a:solidFill>
                <a:highlight>
                  <a:srgbClr val="FFFFFF"/>
                </a:highlight>
              </a:rPr>
              <a:t>Consider:</a:t>
            </a:r>
            <a:endParaRPr sz="2150">
              <a:solidFill>
                <a:srgbClr val="333333"/>
              </a:solidFill>
              <a:highlight>
                <a:srgbClr val="FFFFFF"/>
              </a:highlight>
            </a:endParaRPr>
          </a:p>
          <a:p>
            <a:pPr indent="-365125" lvl="0" marL="457200" rtl="0" algn="l">
              <a:lnSpc>
                <a:spcPct val="115000"/>
              </a:lnSpc>
              <a:spcBef>
                <a:spcPts val="800"/>
              </a:spcBef>
              <a:spcAft>
                <a:spcPts val="0"/>
              </a:spcAft>
              <a:buClr>
                <a:srgbClr val="333333"/>
              </a:buClr>
              <a:buSzPts val="2150"/>
              <a:buFont typeface="Poppins"/>
              <a:buChar char="●"/>
            </a:pPr>
            <a:r>
              <a:rPr b="1" lang="en-US" sz="2150">
                <a:solidFill>
                  <a:srgbClr val="333333"/>
                </a:solidFill>
                <a:highlight>
                  <a:srgbClr val="FFFFFF"/>
                </a:highlight>
              </a:rPr>
              <a:t>Customer-Level Data: </a:t>
            </a:r>
            <a:r>
              <a:rPr lang="en-US" sz="2150">
                <a:solidFill>
                  <a:srgbClr val="333333"/>
                </a:solidFill>
                <a:highlight>
                  <a:srgbClr val="FFFFFF"/>
                </a:highlight>
              </a:rPr>
              <a:t>More granular insights into purchasing patterns and preferences would enable better segmentation of customers by the defined threshold. This could improve marketing efforts and help forecast demand more accurately.</a:t>
            </a:r>
            <a:endParaRPr sz="2150">
              <a:solidFill>
                <a:srgbClr val="333333"/>
              </a:solidFill>
              <a:highlight>
                <a:srgbClr val="FFFFFF"/>
              </a:highlight>
            </a:endParaRPr>
          </a:p>
          <a:p>
            <a:pPr indent="-365125" lvl="0" marL="457200" rtl="0" algn="l">
              <a:lnSpc>
                <a:spcPct val="115000"/>
              </a:lnSpc>
              <a:spcBef>
                <a:spcPts val="0"/>
              </a:spcBef>
              <a:spcAft>
                <a:spcPts val="0"/>
              </a:spcAft>
              <a:buClr>
                <a:srgbClr val="333333"/>
              </a:buClr>
              <a:buSzPts val="2150"/>
              <a:buFont typeface="Poppins"/>
              <a:buChar char="●"/>
            </a:pPr>
            <a:r>
              <a:rPr b="1" lang="en-US" sz="2150">
                <a:solidFill>
                  <a:srgbClr val="333333"/>
                </a:solidFill>
                <a:highlight>
                  <a:srgbClr val="FFFFFF"/>
                </a:highlight>
              </a:rPr>
              <a:t>Order-Level Data: </a:t>
            </a:r>
            <a:r>
              <a:rPr lang="en-US" sz="2150">
                <a:solidFill>
                  <a:srgbClr val="333333"/>
                </a:solidFill>
                <a:highlight>
                  <a:srgbClr val="FFFFFF"/>
                </a:highlight>
              </a:rPr>
              <a:t>The data is currently aggregated by date and not Order ID. Adding additional columns such as Order IDs and timestamps to better track fulfillment trends and delivery performance.</a:t>
            </a:r>
            <a:endParaRPr sz="2150">
              <a:solidFill>
                <a:srgbClr val="333333"/>
              </a:solidFill>
              <a:highlight>
                <a:srgbClr val="FFFFFF"/>
              </a:highlight>
            </a:endParaRPr>
          </a:p>
          <a:p>
            <a:pPr indent="-365125" lvl="0" marL="457200" rtl="0" algn="l">
              <a:lnSpc>
                <a:spcPct val="115000"/>
              </a:lnSpc>
              <a:spcBef>
                <a:spcPts val="0"/>
              </a:spcBef>
              <a:spcAft>
                <a:spcPts val="0"/>
              </a:spcAft>
              <a:buClr>
                <a:srgbClr val="333333"/>
              </a:buClr>
              <a:buSzPts val="2150"/>
              <a:buFont typeface="Poppins"/>
              <a:buChar char="●"/>
            </a:pPr>
            <a:r>
              <a:rPr b="1" lang="en-US" sz="2150">
                <a:solidFill>
                  <a:srgbClr val="333333"/>
                </a:solidFill>
                <a:highlight>
                  <a:srgbClr val="FFFFFF"/>
                </a:highlight>
              </a:rPr>
              <a:t>Zip Code-Level Data: </a:t>
            </a:r>
            <a:r>
              <a:rPr lang="en-US" sz="2150">
                <a:solidFill>
                  <a:srgbClr val="333333"/>
                </a:solidFill>
                <a:highlight>
                  <a:srgbClr val="FFFFFF"/>
                </a:highlight>
              </a:rPr>
              <a:t>Instead of blinded full addresses and zip codes, removing full addresses and having accurate zip codes would allow for demographic comparisons while maintaining data privacy.</a:t>
            </a:r>
            <a:endParaRPr sz="2150">
              <a:solidFill>
                <a:srgbClr val="333333"/>
              </a:solidFill>
              <a:highlight>
                <a:srgbClr val="FFFFFF"/>
              </a:highlight>
            </a:endParaRPr>
          </a:p>
          <a:p>
            <a:pPr indent="0" lvl="0" marL="0" rtl="0" algn="l">
              <a:spcBef>
                <a:spcPts val="1100"/>
              </a:spcBef>
              <a:spcAft>
                <a:spcPts val="0"/>
              </a:spcAft>
              <a:buNone/>
            </a:pPr>
            <a:r>
              <a:t/>
            </a:r>
            <a:endParaRPr sz="2700"/>
          </a:p>
        </p:txBody>
      </p:sp>
      <p:sp>
        <p:nvSpPr>
          <p:cNvPr id="281" name="Google Shape;281;p35"/>
          <p:cNvSpPr txBox="1"/>
          <p:nvPr>
            <p:ph idx="12" type="sldNum"/>
          </p:nvPr>
        </p:nvSpPr>
        <p:spPr>
          <a:xfrm>
            <a:off x="1086678" y="6256959"/>
            <a:ext cx="2743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ctrTitle"/>
          </p:nvPr>
        </p:nvSpPr>
        <p:spPr>
          <a:xfrm>
            <a:off x="2061900" y="2416175"/>
            <a:ext cx="8068200" cy="1655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Poppins"/>
              <a:buNone/>
            </a:pPr>
            <a:r>
              <a:rPr lang="en-US"/>
              <a:t>Descriptive Analytics:</a:t>
            </a:r>
            <a:endParaRPr/>
          </a:p>
          <a:p>
            <a:pPr indent="0" lvl="0" marL="0" rtl="0" algn="ctr">
              <a:lnSpc>
                <a:spcPct val="90000"/>
              </a:lnSpc>
              <a:spcBef>
                <a:spcPts val="0"/>
              </a:spcBef>
              <a:spcAft>
                <a:spcPts val="0"/>
              </a:spcAft>
              <a:buClr>
                <a:schemeClr val="lt1"/>
              </a:buClr>
              <a:buSzPts val="4800"/>
              <a:buFont typeface="Poppins"/>
              <a:buNone/>
            </a:pPr>
            <a:r>
              <a:rPr lang="en-US" sz="4750"/>
              <a:t>Tableau</a:t>
            </a:r>
            <a:r>
              <a:rPr lang="en-US" sz="4750"/>
              <a:t> Dashboard</a:t>
            </a:r>
            <a:endParaRPr sz="4750"/>
          </a:p>
        </p:txBody>
      </p:sp>
      <p:sp>
        <p:nvSpPr>
          <p:cNvPr id="113" name="Google Shape;113;p18"/>
          <p:cNvSpPr txBox="1"/>
          <p:nvPr>
            <p:ph idx="4294967295" type="sldNum"/>
          </p:nvPr>
        </p:nvSpPr>
        <p:spPr>
          <a:xfrm>
            <a:off x="0" y="625633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ctrTitle"/>
          </p:nvPr>
        </p:nvSpPr>
        <p:spPr>
          <a:xfrm>
            <a:off x="2061900" y="2402950"/>
            <a:ext cx="8068200" cy="1655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Poppins"/>
              <a:buNone/>
            </a:pPr>
            <a:r>
              <a:rPr lang="en-US"/>
              <a:t>Predictive Analytics:</a:t>
            </a:r>
            <a:endParaRPr/>
          </a:p>
          <a:p>
            <a:pPr indent="0" lvl="0" marL="0" rtl="0" algn="ctr">
              <a:lnSpc>
                <a:spcPct val="90000"/>
              </a:lnSpc>
              <a:spcBef>
                <a:spcPts val="0"/>
              </a:spcBef>
              <a:spcAft>
                <a:spcPts val="0"/>
              </a:spcAft>
              <a:buClr>
                <a:schemeClr val="lt1"/>
              </a:buClr>
              <a:buSzPts val="4800"/>
              <a:buFont typeface="Poppins"/>
              <a:buNone/>
            </a:pPr>
            <a:r>
              <a:rPr lang="en-US" sz="4750"/>
              <a:t>Regression Model</a:t>
            </a:r>
            <a:endParaRPr sz="4750"/>
          </a:p>
        </p:txBody>
      </p:sp>
      <p:sp>
        <p:nvSpPr>
          <p:cNvPr id="119" name="Google Shape;119;p19"/>
          <p:cNvSpPr txBox="1"/>
          <p:nvPr>
            <p:ph idx="4294967295" type="sldNum"/>
          </p:nvPr>
        </p:nvSpPr>
        <p:spPr>
          <a:xfrm>
            <a:off x="0" y="625633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4161" y="318261"/>
            <a:ext cx="10515600" cy="66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accent1"/>
                </a:solidFill>
              </a:rPr>
              <a:t>Modeling Approach</a:t>
            </a:r>
            <a:endParaRPr>
              <a:solidFill>
                <a:schemeClr val="accent1"/>
              </a:solidFill>
            </a:endParaRPr>
          </a:p>
        </p:txBody>
      </p:sp>
      <p:sp>
        <p:nvSpPr>
          <p:cNvPr id="126" name="Google Shape;126;p20"/>
          <p:cNvSpPr txBox="1"/>
          <p:nvPr>
            <p:ph idx="12" type="sldNum"/>
          </p:nvPr>
        </p:nvSpPr>
        <p:spPr>
          <a:xfrm>
            <a:off x="1086678" y="6256959"/>
            <a:ext cx="2743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27" name="Google Shape;127;p20"/>
          <p:cNvSpPr txBox="1"/>
          <p:nvPr/>
        </p:nvSpPr>
        <p:spPr>
          <a:xfrm>
            <a:off x="4072225" y="3253750"/>
            <a:ext cx="49611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oppins"/>
                <a:ea typeface="Poppins"/>
                <a:cs typeface="Poppins"/>
                <a:sym typeface="Poppins"/>
              </a:rPr>
              <a:t>Attempted a </a:t>
            </a:r>
            <a:r>
              <a:rPr lang="en-US" sz="1800">
                <a:latin typeface="Poppins"/>
                <a:ea typeface="Poppins"/>
                <a:cs typeface="Poppins"/>
                <a:sym typeface="Poppins"/>
              </a:rPr>
              <a:t>variety</a:t>
            </a:r>
            <a:r>
              <a:rPr lang="en-US" sz="1800">
                <a:latin typeface="Poppins"/>
                <a:ea typeface="Poppins"/>
                <a:cs typeface="Poppins"/>
                <a:sym typeface="Poppins"/>
              </a:rPr>
              <a:t> of models</a:t>
            </a:r>
            <a:endParaRPr sz="1800">
              <a:solidFill>
                <a:srgbClr val="000000"/>
              </a:solidFill>
              <a:latin typeface="Poppins"/>
              <a:ea typeface="Poppins"/>
              <a:cs typeface="Poppins"/>
              <a:sym typeface="Poppins"/>
            </a:endParaRPr>
          </a:p>
        </p:txBody>
      </p:sp>
      <p:sp>
        <p:nvSpPr>
          <p:cNvPr id="128" name="Google Shape;128;p20"/>
          <p:cNvSpPr txBox="1"/>
          <p:nvPr/>
        </p:nvSpPr>
        <p:spPr>
          <a:xfrm>
            <a:off x="4072225" y="2552900"/>
            <a:ext cx="49611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oppins"/>
                <a:ea typeface="Poppins"/>
                <a:cs typeface="Poppins"/>
                <a:sym typeface="Poppins"/>
              </a:rPr>
              <a:t>Multicollinearity present in the data</a:t>
            </a:r>
            <a:endParaRPr sz="1800">
              <a:solidFill>
                <a:srgbClr val="000000"/>
              </a:solidFill>
              <a:latin typeface="Poppins"/>
              <a:ea typeface="Poppins"/>
              <a:cs typeface="Poppins"/>
              <a:sym typeface="Poppins"/>
            </a:endParaRPr>
          </a:p>
        </p:txBody>
      </p:sp>
      <p:sp>
        <p:nvSpPr>
          <p:cNvPr id="129" name="Google Shape;129;p20"/>
          <p:cNvSpPr txBox="1"/>
          <p:nvPr/>
        </p:nvSpPr>
        <p:spPr>
          <a:xfrm>
            <a:off x="4072225" y="1873100"/>
            <a:ext cx="53232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oppins"/>
                <a:ea typeface="Poppins"/>
                <a:cs typeface="Poppins"/>
                <a:sym typeface="Poppins"/>
              </a:rPr>
              <a:t>Response Variable: Total Units Ordered</a:t>
            </a:r>
            <a:endParaRPr sz="1800">
              <a:solidFill>
                <a:srgbClr val="000000"/>
              </a:solidFill>
              <a:latin typeface="Poppins"/>
              <a:ea typeface="Poppins"/>
              <a:cs typeface="Poppins"/>
              <a:sym typeface="Poppins"/>
            </a:endParaRPr>
          </a:p>
        </p:txBody>
      </p:sp>
      <p:sp>
        <p:nvSpPr>
          <p:cNvPr id="130" name="Google Shape;130;p20"/>
          <p:cNvSpPr txBox="1"/>
          <p:nvPr/>
        </p:nvSpPr>
        <p:spPr>
          <a:xfrm>
            <a:off x="3698492" y="3384880"/>
            <a:ext cx="343500" cy="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00000"/>
                </a:solidFill>
                <a:latin typeface="Lexend SemiBold"/>
                <a:ea typeface="Lexend SemiBold"/>
                <a:cs typeface="Lexend SemiBold"/>
                <a:sym typeface="Lexend SemiBold"/>
              </a:rPr>
              <a:t>3</a:t>
            </a:r>
            <a:endParaRPr sz="1200">
              <a:solidFill>
                <a:srgbClr val="000000"/>
              </a:solidFill>
              <a:latin typeface="Lexend SemiBold"/>
              <a:ea typeface="Lexend SemiBold"/>
              <a:cs typeface="Lexend SemiBold"/>
              <a:sym typeface="Lexend SemiBold"/>
            </a:endParaRPr>
          </a:p>
        </p:txBody>
      </p:sp>
      <p:sp>
        <p:nvSpPr>
          <p:cNvPr id="131" name="Google Shape;131;p20"/>
          <p:cNvSpPr/>
          <p:nvPr/>
        </p:nvSpPr>
        <p:spPr>
          <a:xfrm>
            <a:off x="3773688" y="3386658"/>
            <a:ext cx="276900" cy="276900"/>
          </a:xfrm>
          <a:prstGeom prst="rect">
            <a:avLst/>
          </a:prstGeom>
          <a:solidFill>
            <a:srgbClr val="D32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2" name="Google Shape;132;p20"/>
          <p:cNvSpPr/>
          <p:nvPr/>
        </p:nvSpPr>
        <p:spPr>
          <a:xfrm>
            <a:off x="3773675" y="2683808"/>
            <a:ext cx="276900" cy="276900"/>
          </a:xfrm>
          <a:prstGeom prst="rect">
            <a:avLst/>
          </a:prstGeom>
          <a:solidFill>
            <a:srgbClr val="D32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3" name="Google Shape;133;p20"/>
          <p:cNvSpPr/>
          <p:nvPr/>
        </p:nvSpPr>
        <p:spPr>
          <a:xfrm>
            <a:off x="3773675" y="1957858"/>
            <a:ext cx="276900" cy="276900"/>
          </a:xfrm>
          <a:prstGeom prst="rect">
            <a:avLst/>
          </a:prstGeom>
          <a:solidFill>
            <a:srgbClr val="D32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4" name="Google Shape;134;p20"/>
          <p:cNvSpPr txBox="1"/>
          <p:nvPr/>
        </p:nvSpPr>
        <p:spPr>
          <a:xfrm>
            <a:off x="3750021" y="3301908"/>
            <a:ext cx="3222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FFFFFF"/>
                </a:solidFill>
                <a:latin typeface="Lexend SemiBold"/>
                <a:ea typeface="Lexend SemiBold"/>
                <a:cs typeface="Lexend SemiBold"/>
                <a:sym typeface="Lexend SemiBold"/>
              </a:rPr>
              <a:t> </a:t>
            </a:r>
            <a:endParaRPr sz="1700">
              <a:solidFill>
                <a:srgbClr val="FFFFFF"/>
              </a:solidFill>
              <a:latin typeface="Lexend SemiBold"/>
              <a:ea typeface="Lexend SemiBold"/>
              <a:cs typeface="Lexend SemiBold"/>
              <a:sym typeface="Lexend SemiBold"/>
            </a:endParaRPr>
          </a:p>
        </p:txBody>
      </p:sp>
      <p:sp>
        <p:nvSpPr>
          <p:cNvPr id="135" name="Google Shape;135;p20"/>
          <p:cNvSpPr txBox="1"/>
          <p:nvPr/>
        </p:nvSpPr>
        <p:spPr>
          <a:xfrm>
            <a:off x="3750021" y="2587508"/>
            <a:ext cx="3222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FFFFFF"/>
                </a:solidFill>
                <a:latin typeface="Lexend SemiBold"/>
                <a:ea typeface="Lexend SemiBold"/>
                <a:cs typeface="Lexend SemiBold"/>
                <a:sym typeface="Lexend SemiBold"/>
              </a:rPr>
              <a:t> </a:t>
            </a:r>
            <a:endParaRPr sz="1700">
              <a:solidFill>
                <a:srgbClr val="FFFFFF"/>
              </a:solidFill>
              <a:latin typeface="Lexend SemiBold"/>
              <a:ea typeface="Lexend SemiBold"/>
              <a:cs typeface="Lexend SemiBold"/>
              <a:sym typeface="Lexend SemiBold"/>
            </a:endParaRPr>
          </a:p>
        </p:txBody>
      </p:sp>
      <p:sp>
        <p:nvSpPr>
          <p:cNvPr id="136" name="Google Shape;136;p20"/>
          <p:cNvSpPr txBox="1"/>
          <p:nvPr/>
        </p:nvSpPr>
        <p:spPr>
          <a:xfrm>
            <a:off x="3750021" y="1873108"/>
            <a:ext cx="3222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FFFFFF"/>
                </a:solidFill>
                <a:latin typeface="Lexend SemiBold"/>
                <a:ea typeface="Lexend SemiBold"/>
                <a:cs typeface="Lexend SemiBold"/>
                <a:sym typeface="Lexend SemiBold"/>
              </a:rPr>
              <a:t> 1</a:t>
            </a:r>
            <a:endParaRPr sz="1700">
              <a:solidFill>
                <a:srgbClr val="FFFFFF"/>
              </a:solidFill>
              <a:latin typeface="Lexend SemiBold"/>
              <a:ea typeface="Lexend SemiBold"/>
              <a:cs typeface="Lexend SemiBold"/>
              <a:sym typeface="Lexend SemiBold"/>
            </a:endParaRPr>
          </a:p>
        </p:txBody>
      </p:sp>
      <p:sp>
        <p:nvSpPr>
          <p:cNvPr id="137" name="Google Shape;137;p20"/>
          <p:cNvSpPr txBox="1"/>
          <p:nvPr/>
        </p:nvSpPr>
        <p:spPr>
          <a:xfrm>
            <a:off x="4098950" y="3954600"/>
            <a:ext cx="5592000" cy="11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Poppins"/>
                <a:ea typeface="Poppins"/>
                <a:cs typeface="Poppins"/>
                <a:sym typeface="Poppins"/>
              </a:rPr>
              <a:t>Decided on linear regression for a balance of performance and interpretability</a:t>
            </a:r>
            <a:endParaRPr sz="1800">
              <a:solidFill>
                <a:srgbClr val="000000"/>
              </a:solidFill>
              <a:latin typeface="Poppins"/>
              <a:ea typeface="Poppins"/>
              <a:cs typeface="Poppins"/>
              <a:sym typeface="Poppins"/>
            </a:endParaRPr>
          </a:p>
        </p:txBody>
      </p:sp>
      <p:sp>
        <p:nvSpPr>
          <p:cNvPr id="138" name="Google Shape;138;p20"/>
          <p:cNvSpPr txBox="1"/>
          <p:nvPr/>
        </p:nvSpPr>
        <p:spPr>
          <a:xfrm>
            <a:off x="3698492" y="4051330"/>
            <a:ext cx="343500" cy="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00000"/>
                </a:solidFill>
                <a:latin typeface="Lexend SemiBold"/>
                <a:ea typeface="Lexend SemiBold"/>
                <a:cs typeface="Lexend SemiBold"/>
                <a:sym typeface="Lexend SemiBold"/>
              </a:rPr>
              <a:t>3</a:t>
            </a:r>
            <a:endParaRPr sz="1200">
              <a:solidFill>
                <a:srgbClr val="000000"/>
              </a:solidFill>
              <a:latin typeface="Lexend SemiBold"/>
              <a:ea typeface="Lexend SemiBold"/>
              <a:cs typeface="Lexend SemiBold"/>
              <a:sym typeface="Lexend SemiBold"/>
            </a:endParaRPr>
          </a:p>
        </p:txBody>
      </p:sp>
      <p:sp>
        <p:nvSpPr>
          <p:cNvPr id="139" name="Google Shape;139;p20"/>
          <p:cNvSpPr/>
          <p:nvPr/>
        </p:nvSpPr>
        <p:spPr>
          <a:xfrm>
            <a:off x="3773688" y="4053108"/>
            <a:ext cx="276900" cy="276900"/>
          </a:xfrm>
          <a:prstGeom prst="rect">
            <a:avLst/>
          </a:prstGeom>
          <a:solidFill>
            <a:srgbClr val="D326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40" name="Google Shape;140;p20"/>
          <p:cNvSpPr txBox="1"/>
          <p:nvPr/>
        </p:nvSpPr>
        <p:spPr>
          <a:xfrm>
            <a:off x="3750021" y="3968358"/>
            <a:ext cx="3222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solidFill>
                  <a:srgbClr val="FFFFFF"/>
                </a:solidFill>
                <a:latin typeface="Lexend SemiBold"/>
                <a:ea typeface="Lexend SemiBold"/>
                <a:cs typeface="Lexend SemiBold"/>
                <a:sym typeface="Lexend SemiBold"/>
              </a:rPr>
              <a:t> </a:t>
            </a:r>
            <a:endParaRPr sz="1700">
              <a:solidFill>
                <a:srgbClr val="FFFFFF"/>
              </a:solidFill>
              <a:latin typeface="Lexend SemiBold"/>
              <a:ea typeface="Lexend SemiBold"/>
              <a:cs typeface="Lexend SemiBold"/>
              <a:sym typeface="Lexen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54161" y="318261"/>
            <a:ext cx="10515600" cy="665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accent1"/>
                </a:solidFill>
              </a:rPr>
              <a:t>Regression Insights</a:t>
            </a:r>
            <a:endParaRPr>
              <a:solidFill>
                <a:schemeClr val="accent1"/>
              </a:solidFill>
            </a:endParaRPr>
          </a:p>
        </p:txBody>
      </p:sp>
      <p:sp>
        <p:nvSpPr>
          <p:cNvPr id="147" name="Google Shape;147;p21"/>
          <p:cNvSpPr txBox="1"/>
          <p:nvPr>
            <p:ph idx="1" type="body"/>
          </p:nvPr>
        </p:nvSpPr>
        <p:spPr>
          <a:xfrm>
            <a:off x="207475" y="1097475"/>
            <a:ext cx="4775400" cy="36777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None/>
            </a:pPr>
            <a:r>
              <a:t/>
            </a:r>
            <a:endParaRPr sz="7200">
              <a:latin typeface="Poppins"/>
              <a:ea typeface="Poppins"/>
              <a:cs typeface="Poppins"/>
              <a:sym typeface="Poppins"/>
            </a:endParaRPr>
          </a:p>
          <a:p>
            <a:pPr indent="-342900" lvl="0" marL="457200" rtl="0" algn="l">
              <a:lnSpc>
                <a:spcPct val="115000"/>
              </a:lnSpc>
              <a:spcBef>
                <a:spcPts val="1000"/>
              </a:spcBef>
              <a:spcAft>
                <a:spcPts val="0"/>
              </a:spcAft>
              <a:buSzPct val="100000"/>
              <a:buFont typeface="Poppins"/>
              <a:buChar char="●"/>
            </a:pPr>
            <a:r>
              <a:rPr b="1" lang="en-US" sz="7200">
                <a:latin typeface="Poppins"/>
                <a:ea typeface="Poppins"/>
                <a:cs typeface="Poppins"/>
                <a:sym typeface="Poppins"/>
              </a:rPr>
              <a:t>Runtime</a:t>
            </a:r>
            <a:r>
              <a:rPr lang="en-US" sz="7200">
                <a:latin typeface="Poppins"/>
                <a:ea typeface="Poppins"/>
                <a:cs typeface="Poppins"/>
                <a:sym typeface="Poppins"/>
              </a:rPr>
              <a:t> </a:t>
            </a:r>
            <a:endParaRPr sz="7200">
              <a:latin typeface="Poppins"/>
              <a:ea typeface="Poppins"/>
              <a:cs typeface="Poppins"/>
              <a:sym typeface="Poppins"/>
            </a:endParaRPr>
          </a:p>
          <a:p>
            <a:pPr indent="-342900" lvl="1" marL="914400" rtl="0" algn="l">
              <a:lnSpc>
                <a:spcPct val="115000"/>
              </a:lnSpc>
              <a:spcBef>
                <a:spcPts val="0"/>
              </a:spcBef>
              <a:spcAft>
                <a:spcPts val="0"/>
              </a:spcAft>
              <a:buSzPct val="100000"/>
              <a:buFont typeface="Poppins"/>
              <a:buChar char="○"/>
            </a:pPr>
            <a:r>
              <a:rPr lang="en-US" sz="7200">
                <a:solidFill>
                  <a:srgbClr val="333333"/>
                </a:solidFill>
                <a:highlight>
                  <a:srgbClr val="FFFFFF"/>
                </a:highlight>
                <a:latin typeface="Poppins"/>
                <a:ea typeface="Poppins"/>
                <a:cs typeface="Poppins"/>
                <a:sym typeface="Poppins"/>
              </a:rPr>
              <a:t>2.20 hours using full datasets on a </a:t>
            </a:r>
            <a:r>
              <a:rPr lang="en-US" sz="7200">
                <a:solidFill>
                  <a:srgbClr val="333333"/>
                </a:solidFill>
                <a:highlight>
                  <a:srgbClr val="FFFFFF"/>
                </a:highlight>
              </a:rPr>
              <a:t>high capacity </a:t>
            </a:r>
            <a:r>
              <a:rPr lang="en-US" sz="7200">
                <a:solidFill>
                  <a:srgbClr val="333333"/>
                </a:solidFill>
                <a:highlight>
                  <a:srgbClr val="FFFFFF"/>
                </a:highlight>
                <a:latin typeface="Poppins"/>
                <a:ea typeface="Poppins"/>
                <a:cs typeface="Poppins"/>
                <a:sym typeface="Poppins"/>
              </a:rPr>
              <a:t>server</a:t>
            </a:r>
            <a:endParaRPr sz="7200">
              <a:solidFill>
                <a:srgbClr val="333333"/>
              </a:solidFill>
              <a:highlight>
                <a:srgbClr val="FFFFFF"/>
              </a:highlight>
              <a:latin typeface="Poppins"/>
              <a:ea typeface="Poppins"/>
              <a:cs typeface="Poppins"/>
              <a:sym typeface="Poppins"/>
            </a:endParaRPr>
          </a:p>
          <a:p>
            <a:pPr indent="-342900" lvl="0" marL="457200" rtl="0" algn="l">
              <a:lnSpc>
                <a:spcPct val="115000"/>
              </a:lnSpc>
              <a:spcBef>
                <a:spcPts val="0"/>
              </a:spcBef>
              <a:spcAft>
                <a:spcPts val="0"/>
              </a:spcAft>
              <a:buSzPct val="100000"/>
              <a:buFont typeface="Poppins"/>
              <a:buChar char="●"/>
            </a:pPr>
            <a:r>
              <a:rPr b="1" lang="en-US" sz="7200">
                <a:latin typeface="Poppins"/>
                <a:ea typeface="Poppins"/>
                <a:cs typeface="Poppins"/>
                <a:sym typeface="Poppins"/>
              </a:rPr>
              <a:t>Test 2023</a:t>
            </a:r>
            <a:endParaRPr b="1" sz="7200">
              <a:latin typeface="Poppins"/>
              <a:ea typeface="Poppins"/>
              <a:cs typeface="Poppins"/>
              <a:sym typeface="Poppins"/>
            </a:endParaRPr>
          </a:p>
          <a:p>
            <a:pPr indent="-342900" lvl="1" marL="914400" rtl="0" algn="l">
              <a:lnSpc>
                <a:spcPct val="115000"/>
              </a:lnSpc>
              <a:spcBef>
                <a:spcPts val="0"/>
              </a:spcBef>
              <a:spcAft>
                <a:spcPts val="0"/>
              </a:spcAft>
              <a:buSzPct val="100000"/>
              <a:buFont typeface="Poppins"/>
              <a:buChar char="○"/>
            </a:pPr>
            <a:r>
              <a:rPr lang="en-US" sz="7200">
                <a:solidFill>
                  <a:srgbClr val="333333"/>
                </a:solidFill>
                <a:highlight>
                  <a:srgbClr val="FFFFFF"/>
                </a:highlight>
              </a:rPr>
              <a:t>Adjusted R-squared 0.6</a:t>
            </a:r>
            <a:endParaRPr sz="7200">
              <a:solidFill>
                <a:srgbClr val="333333"/>
              </a:solidFill>
              <a:highlight>
                <a:srgbClr val="FFFFFF"/>
              </a:highlight>
            </a:endParaRPr>
          </a:p>
          <a:p>
            <a:pPr indent="-342900" lvl="1" marL="914400" rtl="0" algn="l">
              <a:lnSpc>
                <a:spcPct val="115000"/>
              </a:lnSpc>
              <a:spcBef>
                <a:spcPts val="0"/>
              </a:spcBef>
              <a:spcAft>
                <a:spcPts val="0"/>
              </a:spcAft>
              <a:buSzPct val="100000"/>
              <a:buFont typeface="Poppins"/>
              <a:buChar char="○"/>
            </a:pPr>
            <a:r>
              <a:rPr lang="en-US" sz="7200">
                <a:solidFill>
                  <a:srgbClr val="333333"/>
                </a:solidFill>
                <a:highlight>
                  <a:srgbClr val="FFFFFF"/>
                </a:highlight>
              </a:rPr>
              <a:t>R-squared 0.56</a:t>
            </a:r>
            <a:endParaRPr sz="7200">
              <a:solidFill>
                <a:srgbClr val="333333"/>
              </a:solidFill>
              <a:highlight>
                <a:srgbClr val="FFFFFF"/>
              </a:highlight>
            </a:endParaRPr>
          </a:p>
          <a:p>
            <a:pPr indent="-342900" lvl="1" marL="914400" rtl="0" algn="l">
              <a:lnSpc>
                <a:spcPct val="115000"/>
              </a:lnSpc>
              <a:spcBef>
                <a:spcPts val="0"/>
              </a:spcBef>
              <a:spcAft>
                <a:spcPts val="0"/>
              </a:spcAft>
              <a:buSzPct val="100000"/>
              <a:buFont typeface="Poppins"/>
              <a:buChar char="○"/>
            </a:pPr>
            <a:r>
              <a:rPr lang="en-US" sz="7200">
                <a:solidFill>
                  <a:srgbClr val="333333"/>
                </a:solidFill>
                <a:highlight>
                  <a:srgbClr val="FFFFFF"/>
                </a:highlight>
              </a:rPr>
              <a:t>RMSE is 81.90</a:t>
            </a:r>
            <a:endParaRPr sz="7200">
              <a:solidFill>
                <a:srgbClr val="333333"/>
              </a:solidFill>
              <a:highlight>
                <a:srgbClr val="FFFFFF"/>
              </a:highlight>
            </a:endParaRPr>
          </a:p>
          <a:p>
            <a:pPr indent="-342900" lvl="0" marL="457200" rtl="0" algn="l">
              <a:lnSpc>
                <a:spcPct val="115000"/>
              </a:lnSpc>
              <a:spcBef>
                <a:spcPts val="0"/>
              </a:spcBef>
              <a:spcAft>
                <a:spcPts val="0"/>
              </a:spcAft>
              <a:buSzPct val="100000"/>
              <a:buFont typeface="Poppins"/>
              <a:buChar char="●"/>
            </a:pPr>
            <a:r>
              <a:rPr b="1" lang="en-US" sz="7200">
                <a:solidFill>
                  <a:srgbClr val="333333"/>
                </a:solidFill>
                <a:highlight>
                  <a:srgbClr val="FFFFFF"/>
                </a:highlight>
                <a:latin typeface="Poppins"/>
                <a:ea typeface="Poppins"/>
                <a:cs typeface="Poppins"/>
                <a:sym typeface="Poppins"/>
              </a:rPr>
              <a:t>Test 2024</a:t>
            </a:r>
            <a:endParaRPr b="1" sz="7200">
              <a:solidFill>
                <a:srgbClr val="333333"/>
              </a:solidFill>
              <a:highlight>
                <a:srgbClr val="FFFFFF"/>
              </a:highlight>
              <a:latin typeface="Poppins"/>
              <a:ea typeface="Poppins"/>
              <a:cs typeface="Poppins"/>
              <a:sym typeface="Poppins"/>
            </a:endParaRPr>
          </a:p>
          <a:p>
            <a:pPr indent="-342900" lvl="1" marL="914400" rtl="0" algn="l">
              <a:lnSpc>
                <a:spcPct val="115000"/>
              </a:lnSpc>
              <a:spcBef>
                <a:spcPts val="0"/>
              </a:spcBef>
              <a:spcAft>
                <a:spcPts val="0"/>
              </a:spcAft>
              <a:buSzPct val="100000"/>
              <a:buFont typeface="Poppins"/>
              <a:buChar char="○"/>
            </a:pPr>
            <a:r>
              <a:rPr lang="en-US" sz="7200">
                <a:solidFill>
                  <a:srgbClr val="333333"/>
                </a:solidFill>
                <a:highlight>
                  <a:srgbClr val="FFFFFF"/>
                </a:highlight>
              </a:rPr>
              <a:t>R-squared 0.57 </a:t>
            </a:r>
            <a:endParaRPr sz="7200">
              <a:solidFill>
                <a:srgbClr val="333333"/>
              </a:solidFill>
              <a:highlight>
                <a:srgbClr val="FFFFFF"/>
              </a:highlight>
            </a:endParaRPr>
          </a:p>
          <a:p>
            <a:pPr indent="-342900" lvl="1" marL="914400" rtl="0" algn="l">
              <a:lnSpc>
                <a:spcPct val="115000"/>
              </a:lnSpc>
              <a:spcBef>
                <a:spcPts val="0"/>
              </a:spcBef>
              <a:spcAft>
                <a:spcPts val="0"/>
              </a:spcAft>
              <a:buSzPct val="100000"/>
              <a:buFont typeface="Poppins"/>
              <a:buChar char="○"/>
            </a:pPr>
            <a:r>
              <a:rPr lang="en-US" sz="7200">
                <a:solidFill>
                  <a:srgbClr val="333333"/>
                </a:solidFill>
                <a:highlight>
                  <a:srgbClr val="FFFFFF"/>
                </a:highlight>
              </a:rPr>
              <a:t>RMSE is 92.6</a:t>
            </a:r>
            <a:endParaRPr sz="7200">
              <a:solidFill>
                <a:srgbClr val="333333"/>
              </a:solidFill>
              <a:highlight>
                <a:srgbClr val="FFFFFF"/>
              </a:highlight>
            </a:endParaRPr>
          </a:p>
          <a:p>
            <a:pPr indent="-342900" lvl="1" marL="914400" rtl="0" algn="l">
              <a:lnSpc>
                <a:spcPct val="115000"/>
              </a:lnSpc>
              <a:spcBef>
                <a:spcPts val="0"/>
              </a:spcBef>
              <a:spcAft>
                <a:spcPts val="0"/>
              </a:spcAft>
              <a:buClr>
                <a:srgbClr val="333333"/>
              </a:buClr>
              <a:buSzPct val="100000"/>
              <a:buChar char="○"/>
            </a:pPr>
            <a:r>
              <a:rPr lang="en-US" sz="7200">
                <a:solidFill>
                  <a:srgbClr val="333333"/>
                </a:solidFill>
                <a:highlight>
                  <a:srgbClr val="FFFFFF"/>
                </a:highlight>
              </a:rPr>
              <a:t>Time lag present</a:t>
            </a:r>
            <a:endParaRPr sz="7200">
              <a:solidFill>
                <a:srgbClr val="333333"/>
              </a:solidFill>
              <a:highlight>
                <a:srgbClr val="FFFFFF"/>
              </a:highlight>
            </a:endParaRPr>
          </a:p>
          <a:p>
            <a:pPr indent="0" lvl="0" marL="457200" rtl="0" algn="l">
              <a:lnSpc>
                <a:spcPct val="115000"/>
              </a:lnSpc>
              <a:spcBef>
                <a:spcPts val="1000"/>
              </a:spcBef>
              <a:spcAft>
                <a:spcPts val="0"/>
              </a:spcAft>
              <a:buNone/>
            </a:pPr>
            <a:r>
              <a:t/>
            </a:r>
            <a:endParaRPr sz="7200">
              <a:latin typeface="Poppins"/>
              <a:ea typeface="Poppins"/>
              <a:cs typeface="Poppins"/>
              <a:sym typeface="Poppins"/>
            </a:endParaRPr>
          </a:p>
          <a:p>
            <a:pPr indent="0" lvl="0" marL="0" rtl="0" algn="l">
              <a:spcBef>
                <a:spcPts val="1000"/>
              </a:spcBef>
              <a:spcAft>
                <a:spcPts val="0"/>
              </a:spcAft>
              <a:buNone/>
            </a:pPr>
            <a:r>
              <a:t/>
            </a:r>
            <a:endParaRPr sz="7200">
              <a:latin typeface="Poppins"/>
              <a:ea typeface="Poppins"/>
              <a:cs typeface="Poppins"/>
              <a:sym typeface="Poppins"/>
            </a:endParaRPr>
          </a:p>
          <a:p>
            <a:pPr indent="0" lvl="0" marL="0" rtl="0" algn="l">
              <a:spcBef>
                <a:spcPts val="1000"/>
              </a:spcBef>
              <a:spcAft>
                <a:spcPts val="0"/>
              </a:spcAft>
              <a:buNone/>
            </a:pPr>
            <a:r>
              <a:t/>
            </a:r>
            <a:endParaRPr sz="7200">
              <a:latin typeface="Poppins"/>
              <a:ea typeface="Poppins"/>
              <a:cs typeface="Poppins"/>
              <a:sym typeface="Poppins"/>
            </a:endParaRPr>
          </a:p>
          <a:p>
            <a:pPr indent="0" lvl="0" marL="0" rtl="0" algn="l">
              <a:spcBef>
                <a:spcPts val="1000"/>
              </a:spcBef>
              <a:spcAft>
                <a:spcPts val="0"/>
              </a:spcAft>
              <a:buNone/>
            </a:pPr>
            <a:r>
              <a:t/>
            </a:r>
            <a:endParaRPr sz="7200">
              <a:latin typeface="Poppins"/>
              <a:ea typeface="Poppins"/>
              <a:cs typeface="Poppins"/>
              <a:sym typeface="Poppins"/>
            </a:endParaRPr>
          </a:p>
          <a:p>
            <a:pPr indent="0" lvl="0" marL="0" rtl="0" algn="l">
              <a:spcBef>
                <a:spcPts val="1000"/>
              </a:spcBef>
              <a:spcAft>
                <a:spcPts val="0"/>
              </a:spcAft>
              <a:buNone/>
            </a:pPr>
            <a:r>
              <a:t/>
            </a:r>
            <a:endParaRPr sz="7200">
              <a:latin typeface="Poppins"/>
              <a:ea typeface="Poppins"/>
              <a:cs typeface="Poppins"/>
              <a:sym typeface="Poppins"/>
            </a:endParaRPr>
          </a:p>
          <a:p>
            <a:pPr indent="0" lvl="0" marL="0" rtl="0" algn="l">
              <a:spcBef>
                <a:spcPts val="1000"/>
              </a:spcBef>
              <a:spcAft>
                <a:spcPts val="0"/>
              </a:spcAft>
              <a:buNone/>
            </a:pPr>
            <a:r>
              <a:t/>
            </a:r>
            <a:endParaRPr sz="7200">
              <a:latin typeface="Poppins"/>
              <a:ea typeface="Poppins"/>
              <a:cs typeface="Poppins"/>
              <a:sym typeface="Poppins"/>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48" name="Google Shape;148;p21"/>
          <p:cNvSpPr txBox="1"/>
          <p:nvPr>
            <p:ph idx="12" type="sldNum"/>
          </p:nvPr>
        </p:nvSpPr>
        <p:spPr>
          <a:xfrm>
            <a:off x="1086678" y="6256959"/>
            <a:ext cx="27432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49" name="Google Shape;149;p21" title="top_predictors_plot.png"/>
          <p:cNvPicPr preferRelativeResize="0"/>
          <p:nvPr/>
        </p:nvPicPr>
        <p:blipFill>
          <a:blip r:embed="rId3">
            <a:alphaModFix/>
          </a:blip>
          <a:stretch>
            <a:fillRect/>
          </a:stretch>
        </p:blipFill>
        <p:spPr>
          <a:xfrm>
            <a:off x="5106725" y="669248"/>
            <a:ext cx="6905324" cy="5178973"/>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ctrTitle"/>
          </p:nvPr>
        </p:nvSpPr>
        <p:spPr>
          <a:xfrm>
            <a:off x="2061900" y="2389750"/>
            <a:ext cx="8068200" cy="1655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Poppins"/>
              <a:buNone/>
            </a:pPr>
            <a:r>
              <a:rPr lang="en-US"/>
              <a:t>Prescriptive Analytics:</a:t>
            </a:r>
            <a:endParaRPr/>
          </a:p>
          <a:p>
            <a:pPr indent="0" lvl="0" marL="0" rtl="0" algn="ctr">
              <a:lnSpc>
                <a:spcPct val="90000"/>
              </a:lnSpc>
              <a:spcBef>
                <a:spcPts val="0"/>
              </a:spcBef>
              <a:spcAft>
                <a:spcPts val="0"/>
              </a:spcAft>
              <a:buClr>
                <a:schemeClr val="lt1"/>
              </a:buClr>
              <a:buSzPts val="4800"/>
              <a:buFont typeface="Poppins"/>
              <a:buNone/>
            </a:pPr>
            <a:r>
              <a:rPr lang="en-US" sz="4750"/>
              <a:t>Insights</a:t>
            </a:r>
            <a:endParaRPr sz="4750"/>
          </a:p>
        </p:txBody>
      </p:sp>
      <p:sp>
        <p:nvSpPr>
          <p:cNvPr id="155" name="Google Shape;155;p22"/>
          <p:cNvSpPr txBox="1"/>
          <p:nvPr>
            <p:ph idx="4294967295" type="sldNum"/>
          </p:nvPr>
        </p:nvSpPr>
        <p:spPr>
          <a:xfrm>
            <a:off x="0" y="625633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54161" y="318261"/>
            <a:ext cx="10515600" cy="6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accent1"/>
                </a:solidFill>
              </a:rPr>
              <a:t>Routing Actions to Maximize Growth</a:t>
            </a:r>
            <a:endParaRPr>
              <a:solidFill>
                <a:schemeClr val="accent1"/>
              </a:solidFill>
            </a:endParaRPr>
          </a:p>
        </p:txBody>
      </p:sp>
      <p:sp>
        <p:nvSpPr>
          <p:cNvPr id="162" name="Google Shape;162;p23"/>
          <p:cNvSpPr txBox="1"/>
          <p:nvPr/>
        </p:nvSpPr>
        <p:spPr>
          <a:xfrm>
            <a:off x="3829875" y="2296800"/>
            <a:ext cx="17994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Poppins"/>
                <a:ea typeface="Poppins"/>
                <a:cs typeface="Poppins"/>
                <a:sym typeface="Poppins"/>
              </a:rPr>
              <a:t>High Value, Loyal</a:t>
            </a:r>
            <a:endParaRPr sz="1200">
              <a:solidFill>
                <a:schemeClr val="dk1"/>
              </a:solidFill>
              <a:latin typeface="Poppins"/>
              <a:ea typeface="Poppins"/>
              <a:cs typeface="Poppins"/>
              <a:sym typeface="Poppins"/>
            </a:endParaRPr>
          </a:p>
        </p:txBody>
      </p:sp>
      <p:sp>
        <p:nvSpPr>
          <p:cNvPr id="163" name="Google Shape;163;p23"/>
          <p:cNvSpPr txBox="1"/>
          <p:nvPr/>
        </p:nvSpPr>
        <p:spPr>
          <a:xfrm>
            <a:off x="4211950" y="42698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Poppins"/>
                <a:ea typeface="Poppins"/>
                <a:cs typeface="Poppins"/>
                <a:sym typeface="Poppins"/>
              </a:rPr>
              <a:t>Low Potential (Red Truck)</a:t>
            </a:r>
            <a:endParaRPr sz="1200">
              <a:solidFill>
                <a:schemeClr val="dk1"/>
              </a:solidFill>
              <a:latin typeface="Poppins"/>
              <a:ea typeface="Poppins"/>
              <a:cs typeface="Poppins"/>
              <a:sym typeface="Poppins"/>
            </a:endParaRPr>
          </a:p>
        </p:txBody>
      </p:sp>
      <p:pic>
        <p:nvPicPr>
          <p:cNvPr id="164" name="Google Shape;164;p23" title="output (8).png"/>
          <p:cNvPicPr preferRelativeResize="0"/>
          <p:nvPr/>
        </p:nvPicPr>
        <p:blipFill>
          <a:blip r:embed="rId3">
            <a:alphaModFix/>
          </a:blip>
          <a:stretch>
            <a:fillRect/>
          </a:stretch>
        </p:blipFill>
        <p:spPr>
          <a:xfrm>
            <a:off x="859225" y="1098123"/>
            <a:ext cx="10168745" cy="5044651"/>
          </a:xfrm>
          <a:prstGeom prst="rect">
            <a:avLst/>
          </a:prstGeom>
          <a:noFill/>
          <a:ln>
            <a:noFill/>
          </a:ln>
        </p:spPr>
      </p:pic>
      <p:sp>
        <p:nvSpPr>
          <p:cNvPr id="165" name="Google Shape;165;p23"/>
          <p:cNvSpPr txBox="1"/>
          <p:nvPr/>
        </p:nvSpPr>
        <p:spPr>
          <a:xfrm>
            <a:off x="2979900" y="4269875"/>
            <a:ext cx="13431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166" name="Google Shape;166;p23"/>
          <p:cNvSpPr/>
          <p:nvPr/>
        </p:nvSpPr>
        <p:spPr>
          <a:xfrm>
            <a:off x="2303895" y="2343875"/>
            <a:ext cx="2582400" cy="657600"/>
          </a:xfrm>
          <a:prstGeom prst="roundRect">
            <a:avLst>
              <a:gd fmla="val 16667" name="adj"/>
            </a:avLst>
          </a:prstGeom>
          <a:solidFill>
            <a:srgbClr val="F4CCCC"/>
          </a:solid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oppins"/>
              <a:ea typeface="Poppins"/>
              <a:cs typeface="Poppins"/>
              <a:sym typeface="Poppins"/>
            </a:endParaRPr>
          </a:p>
        </p:txBody>
      </p:sp>
      <p:sp>
        <p:nvSpPr>
          <p:cNvPr id="167" name="Google Shape;167;p23"/>
          <p:cNvSpPr txBox="1"/>
          <p:nvPr/>
        </p:nvSpPr>
        <p:spPr>
          <a:xfrm>
            <a:off x="2655048" y="2457315"/>
            <a:ext cx="2582400" cy="7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Poppins"/>
                <a:ea typeface="Poppins"/>
                <a:cs typeface="Poppins"/>
                <a:sym typeface="Poppins"/>
              </a:rPr>
              <a:t>High Value, Loyal</a:t>
            </a:r>
            <a:endParaRPr b="1">
              <a:solidFill>
                <a:schemeClr val="dk1"/>
              </a:solidFill>
              <a:latin typeface="Poppins"/>
              <a:ea typeface="Poppins"/>
              <a:cs typeface="Poppins"/>
              <a:sym typeface="Poppins"/>
            </a:endParaRPr>
          </a:p>
        </p:txBody>
      </p:sp>
      <p:sp>
        <p:nvSpPr>
          <p:cNvPr id="168" name="Google Shape;168;p23"/>
          <p:cNvSpPr/>
          <p:nvPr/>
        </p:nvSpPr>
        <p:spPr>
          <a:xfrm>
            <a:off x="5263777" y="2824089"/>
            <a:ext cx="2646300" cy="686400"/>
          </a:xfrm>
          <a:prstGeom prst="roundRect">
            <a:avLst>
              <a:gd fmla="val 16667" name="adj"/>
            </a:avLst>
          </a:prstGeom>
          <a:solidFill>
            <a:srgbClr val="C9DAF8"/>
          </a:solidFill>
          <a:ln cap="flat" cmpd="sng" w="9525">
            <a:solidFill>
              <a:srgbClr val="00529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69" name="Google Shape;169;p23"/>
          <p:cNvSpPr txBox="1"/>
          <p:nvPr/>
        </p:nvSpPr>
        <p:spPr>
          <a:xfrm>
            <a:off x="5827525" y="2933625"/>
            <a:ext cx="21834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Poppins"/>
                <a:ea typeface="Poppins"/>
                <a:cs typeface="Poppins"/>
                <a:sym typeface="Poppins"/>
              </a:rPr>
              <a:t>Growth Ready</a:t>
            </a:r>
            <a:endParaRPr b="1">
              <a:solidFill>
                <a:schemeClr val="dk1"/>
              </a:solidFill>
              <a:latin typeface="Poppins"/>
              <a:ea typeface="Poppins"/>
              <a:cs typeface="Poppins"/>
              <a:sym typeface="Poppins"/>
            </a:endParaRPr>
          </a:p>
        </p:txBody>
      </p:sp>
      <p:sp>
        <p:nvSpPr>
          <p:cNvPr id="170" name="Google Shape;170;p23"/>
          <p:cNvSpPr/>
          <p:nvPr/>
        </p:nvSpPr>
        <p:spPr>
          <a:xfrm>
            <a:off x="2247289" y="4282838"/>
            <a:ext cx="2582400" cy="657600"/>
          </a:xfrm>
          <a:prstGeom prst="roundRect">
            <a:avLst>
              <a:gd fmla="val 16667" name="adj"/>
            </a:avLst>
          </a:prstGeom>
          <a:solidFill>
            <a:schemeClr val="lt1"/>
          </a:solid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oppins"/>
              <a:ea typeface="Poppins"/>
              <a:cs typeface="Poppins"/>
              <a:sym typeface="Poppins"/>
            </a:endParaRPr>
          </a:p>
        </p:txBody>
      </p:sp>
      <p:sp>
        <p:nvSpPr>
          <p:cNvPr id="171" name="Google Shape;171;p23"/>
          <p:cNvSpPr txBox="1"/>
          <p:nvPr/>
        </p:nvSpPr>
        <p:spPr>
          <a:xfrm>
            <a:off x="2237725" y="4403798"/>
            <a:ext cx="26463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Poppins"/>
                <a:ea typeface="Poppins"/>
                <a:cs typeface="Poppins"/>
                <a:sym typeface="Poppins"/>
              </a:rPr>
              <a:t>Low Potential (Red Truck)</a:t>
            </a:r>
            <a:endParaRPr b="1">
              <a:solidFill>
                <a:schemeClr val="dk1"/>
              </a:solidFill>
              <a:latin typeface="Poppins"/>
              <a:ea typeface="Poppins"/>
              <a:cs typeface="Poppins"/>
              <a:sym typeface="Poppins"/>
            </a:endParaRPr>
          </a:p>
        </p:txBody>
      </p:sp>
      <p:sp>
        <p:nvSpPr>
          <p:cNvPr id="172" name="Google Shape;172;p23"/>
          <p:cNvSpPr/>
          <p:nvPr/>
        </p:nvSpPr>
        <p:spPr>
          <a:xfrm>
            <a:off x="8150703" y="2343956"/>
            <a:ext cx="2646300" cy="657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oppins"/>
              <a:ea typeface="Poppins"/>
              <a:cs typeface="Poppins"/>
              <a:sym typeface="Poppins"/>
            </a:endParaRPr>
          </a:p>
        </p:txBody>
      </p:sp>
      <p:sp>
        <p:nvSpPr>
          <p:cNvPr id="173" name="Google Shape;173;p23"/>
          <p:cNvSpPr txBox="1"/>
          <p:nvPr/>
        </p:nvSpPr>
        <p:spPr>
          <a:xfrm>
            <a:off x="8382150" y="2457313"/>
            <a:ext cx="21834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Poppins"/>
                <a:ea typeface="Poppins"/>
                <a:cs typeface="Poppins"/>
                <a:sym typeface="Poppins"/>
              </a:rPr>
              <a:t>At-Risk Misclassified</a:t>
            </a:r>
            <a:endParaRPr b="1">
              <a:solidFill>
                <a:schemeClr val="dk1"/>
              </a:solidFill>
              <a:latin typeface="Poppins"/>
              <a:ea typeface="Poppins"/>
              <a:cs typeface="Poppins"/>
              <a:sym typeface="Poppins"/>
            </a:endParaRPr>
          </a:p>
        </p:txBody>
      </p:sp>
      <p:sp>
        <p:nvSpPr>
          <p:cNvPr id="174" name="Google Shape;174;p23"/>
          <p:cNvSpPr txBox="1"/>
          <p:nvPr/>
        </p:nvSpPr>
        <p:spPr>
          <a:xfrm>
            <a:off x="8959675" y="4210200"/>
            <a:ext cx="1343100" cy="6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Poppins"/>
                <a:ea typeface="Poppins"/>
                <a:cs typeface="Poppins"/>
                <a:sym typeface="Poppins"/>
              </a:rPr>
              <a:t>At-Risk Misclassified</a:t>
            </a:r>
            <a:endParaRPr sz="1200">
              <a:solidFill>
                <a:schemeClr val="dk1"/>
              </a:solidFill>
              <a:latin typeface="Poppins"/>
              <a:ea typeface="Poppins"/>
              <a:cs typeface="Poppins"/>
              <a:sym typeface="Poppins"/>
            </a:endParaRPr>
          </a:p>
        </p:txBody>
      </p:sp>
      <p:sp>
        <p:nvSpPr>
          <p:cNvPr id="175" name="Google Shape;175;p23"/>
          <p:cNvSpPr/>
          <p:nvPr/>
        </p:nvSpPr>
        <p:spPr>
          <a:xfrm>
            <a:off x="8229281" y="4344529"/>
            <a:ext cx="2646300" cy="657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oppins"/>
              <a:ea typeface="Poppins"/>
              <a:cs typeface="Poppins"/>
              <a:sym typeface="Poppins"/>
            </a:endParaRPr>
          </a:p>
        </p:txBody>
      </p:sp>
      <p:sp>
        <p:nvSpPr>
          <p:cNvPr id="176" name="Google Shape;176;p23"/>
          <p:cNvSpPr txBox="1"/>
          <p:nvPr/>
        </p:nvSpPr>
        <p:spPr>
          <a:xfrm>
            <a:off x="8229275" y="4460950"/>
            <a:ext cx="3377100" cy="7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latin typeface="Poppins"/>
                <a:ea typeface="Poppins"/>
                <a:cs typeface="Poppins"/>
                <a:sym typeface="Poppins"/>
              </a:rPr>
              <a:t>Low Potential (White Truck)</a:t>
            </a:r>
            <a:endParaRPr b="1">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ctrTitle"/>
          </p:nvPr>
        </p:nvSpPr>
        <p:spPr>
          <a:xfrm>
            <a:off x="2061900" y="2389750"/>
            <a:ext cx="80682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Poppins"/>
              <a:buNone/>
            </a:pPr>
            <a:r>
              <a:rPr lang="en-US"/>
              <a:t>Customer Example</a:t>
            </a:r>
            <a:endParaRPr sz="4750"/>
          </a:p>
        </p:txBody>
      </p:sp>
      <p:sp>
        <p:nvSpPr>
          <p:cNvPr id="182" name="Google Shape;182;p24"/>
          <p:cNvSpPr txBox="1"/>
          <p:nvPr>
            <p:ph idx="4294967295" type="sldNum"/>
          </p:nvPr>
        </p:nvSpPr>
        <p:spPr>
          <a:xfrm>
            <a:off x="0" y="6256338"/>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C US PPT Template - 7.21.22 (3)">
  <a:themeElements>
    <a:clrScheme name="Custom 1">
      <a:dk1>
        <a:srgbClr val="000000"/>
      </a:dk1>
      <a:lt1>
        <a:srgbClr val="FFFFFF"/>
      </a:lt1>
      <a:dk2>
        <a:srgbClr val="000000"/>
      </a:dk2>
      <a:lt2>
        <a:srgbClr val="BFBFBF"/>
      </a:lt2>
      <a:accent1>
        <a:srgbClr val="CD0720"/>
      </a:accent1>
      <a:accent2>
        <a:srgbClr val="0C2C84"/>
      </a:accent2>
      <a:accent3>
        <a:srgbClr val="000000"/>
      </a:accent3>
      <a:accent4>
        <a:srgbClr val="999999"/>
      </a:accent4>
      <a:accent5>
        <a:srgbClr val="63CFE3"/>
      </a:accent5>
      <a:accent6>
        <a:srgbClr val="89DC65"/>
      </a:accent6>
      <a:hlink>
        <a:srgbClr val="0C2C84"/>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