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55" r:id="rId2"/>
    <p:sldId id="358" r:id="rId3"/>
    <p:sldId id="389" r:id="rId4"/>
    <p:sldId id="390" r:id="rId5"/>
    <p:sldId id="414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12" r:id="rId14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11485"/>
    <a:srgbClr val="42B049"/>
    <a:srgbClr val="41B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9847" autoAdjust="0"/>
  </p:normalViewPr>
  <p:slideViewPr>
    <p:cSldViewPr>
      <p:cViewPr>
        <p:scale>
          <a:sx n="85" d="100"/>
          <a:sy n="85" d="100"/>
        </p:scale>
        <p:origin x="-754" y="-58"/>
      </p:cViewPr>
      <p:guideLst>
        <p:guide orient="horz" pos="23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2" y="90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F35B1-D3D8-458C-A5AC-93D34BFAE2E4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9A4C8-C509-42CF-985A-130B9FD478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34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0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39B77-D8B8-45C7-9D44-AAF4F0C5F141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8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5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0" y="944065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6BFF3-F96D-4EB0-B751-C5B43D4E6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7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6BFF3-F96D-4EB0-B751-C5B43D4E67A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8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B1CD-FD94-4DE5-8465-4BEFB5BA95DD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4C8-2A6E-4AB6-845C-B27CFF9A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B1CD-FD94-4DE5-8465-4BEFB5BA95DD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4C8-2A6E-4AB6-845C-B27CFF9A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B1CD-FD94-4DE5-8465-4BEFB5BA95DD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4C8-2A6E-4AB6-845C-B27CFF9A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(윗 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251520" y="620688"/>
            <a:ext cx="864096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3440" y="6318845"/>
            <a:ext cx="196056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8156353" y="234797"/>
            <a:ext cx="751415" cy="36124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>
              <a:lnSpc>
                <a:spcPct val="120000"/>
              </a:lnSpc>
            </a:pPr>
            <a:fld id="{789F98DD-1705-48BF-AC1C-C05ACB24440F}" type="slidenum">
              <a:rPr lang="ko-KR" altLang="en-US" sz="1800" b="1" spc="-20" smtClean="0">
                <a:solidFill>
                  <a:srgbClr val="42B049"/>
                </a:solidFill>
                <a:latin typeface="나눔고딕" pitchFamily="50" charset="-127"/>
                <a:ea typeface="나눔고딕" pitchFamily="50" charset="-127"/>
              </a:rPr>
              <a:pPr algn="ctr">
                <a:lnSpc>
                  <a:spcPct val="120000"/>
                </a:lnSpc>
              </a:pPr>
              <a:t>‹#›</a:t>
            </a:fld>
            <a:r>
              <a:rPr lang="en-US" altLang="ko-KR" sz="1800" b="1" spc="-20" dirty="0" smtClean="0">
                <a:solidFill>
                  <a:srgbClr val="42B049"/>
                </a:solidFill>
                <a:latin typeface="나눔고딕" pitchFamily="50" charset="-127"/>
                <a:ea typeface="나눔고딕" pitchFamily="50" charset="-127"/>
              </a:rPr>
              <a:t>/12</a:t>
            </a:r>
            <a:endParaRPr lang="ko-KR" altLang="en-US" sz="1800" b="1" spc="-20" dirty="0" smtClean="0">
              <a:solidFill>
                <a:srgbClr val="42B049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B1CD-FD94-4DE5-8465-4BEFB5BA95DD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4C8-2A6E-4AB6-845C-B27CFF9A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B1CD-FD94-4DE5-8465-4BEFB5BA95DD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4C8-2A6E-4AB6-845C-B27CFF9A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B1CD-FD94-4DE5-8465-4BEFB5BA95DD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4C8-2A6E-4AB6-845C-B27CFF9A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B1CD-FD94-4DE5-8465-4BEFB5BA95DD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4C8-2A6E-4AB6-845C-B27CFF9A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B1CD-FD94-4DE5-8465-4BEFB5BA95DD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4C8-2A6E-4AB6-845C-B27CFF9A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B1CD-FD94-4DE5-8465-4BEFB5BA95DD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4C8-2A6E-4AB6-845C-B27CFF9A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B1CD-FD94-4DE5-8465-4BEFB5BA95DD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4C8-2A6E-4AB6-845C-B27CFF9A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B1CD-FD94-4DE5-8465-4BEFB5BA95DD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4C8-2A6E-4AB6-845C-B27CFF9A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B1CD-FD94-4DE5-8465-4BEFB5BA95DD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8B4C8-2A6E-4AB6-845C-B27CFF9A5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2116" y="2636912"/>
            <a:ext cx="878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spc="-50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R - </a:t>
            </a:r>
            <a:r>
              <a:rPr lang="ko-KR" altLang="en-US" sz="3600" b="1" spc="-50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통계분석</a:t>
            </a:r>
            <a:endParaRPr lang="en-US" altLang="ko-KR" sz="3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203848" y="3283243"/>
            <a:ext cx="5760640" cy="12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5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2470" y="131490"/>
            <a:ext cx="8640960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[Step 2-3] </a:t>
            </a:r>
            <a:r>
              <a:rPr lang="ko-KR" altLang="en-US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영향변수 선정 및 다중회귀분석</a:t>
            </a:r>
            <a:endParaRPr lang="ko-KR" altLang="en-US" sz="2000" b="1" dirty="0">
              <a:solidFill>
                <a:srgbClr val="00B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4976" y="620688"/>
            <a:ext cx="60212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추정을 위한 회귀모형에 따른 유의성 검증과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o-KR" alt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잔차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분석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l="1306" t="38122" r="63069" b="4332"/>
          <a:stretch>
            <a:fillRect/>
          </a:stretch>
        </p:blipFill>
        <p:spPr bwMode="auto">
          <a:xfrm>
            <a:off x="107504" y="990020"/>
            <a:ext cx="4464496" cy="396845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 l="50000" t="42691" r="1801" b="4056"/>
          <a:stretch>
            <a:fillRect/>
          </a:stretch>
        </p:blipFill>
        <p:spPr bwMode="auto">
          <a:xfrm>
            <a:off x="4788024" y="990020"/>
            <a:ext cx="4104456" cy="23762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 l="50069" t="42691" r="1801" b="4282"/>
          <a:stretch>
            <a:fillRect/>
          </a:stretch>
        </p:blipFill>
        <p:spPr bwMode="auto">
          <a:xfrm>
            <a:off x="4788024" y="3510300"/>
            <a:ext cx="4094931" cy="28654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611560" y="5310500"/>
            <a:ext cx="38539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1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 </a:t>
            </a:r>
            <a:r>
              <a:rPr lang="ko-KR" altLang="en-US" sz="1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분석</a:t>
            </a:r>
            <a:r>
              <a:rPr lang="en-US" altLang="ko-KR" sz="1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4:</a:t>
            </a:r>
          </a:p>
          <a:p>
            <a:pPr algn="ctr"/>
            <a:r>
              <a:rPr lang="ko-KR" altLang="en-US" sz="1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추정을 위해 </a:t>
            </a:r>
            <a:r>
              <a:rPr lang="en-US" altLang="ko-KR" sz="1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ANOVA</a:t>
            </a:r>
            <a:r>
              <a:rPr lang="ko-KR" altLang="en-US" sz="1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분석을 통해 유의 인자확인과 </a:t>
            </a:r>
            <a:endParaRPr lang="en-US" altLang="ko-KR" sz="11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ko-KR" altLang="en-US" sz="11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잔차분석에서</a:t>
            </a:r>
            <a:r>
              <a:rPr lang="ko-KR" altLang="en-US" sz="1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altLang="ko-KR" sz="1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ko-KR" altLang="en-US" sz="1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개정도 이상치 존재하지만 크게 영향을 </a:t>
            </a:r>
            <a:endParaRPr lang="en-US" altLang="ko-KR" sz="11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ko-KR" altLang="en-US" sz="1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주지 않는 것으로 판단</a:t>
            </a:r>
            <a:r>
              <a:rPr lang="en-US" altLang="ko-KR" sz="11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56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2470" y="131490"/>
            <a:ext cx="8640960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[Step 4] </a:t>
            </a:r>
            <a:r>
              <a:rPr lang="ko-KR" altLang="en-US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예측모형 검증</a:t>
            </a:r>
            <a:endParaRPr lang="ko-KR" altLang="en-US" sz="2000" b="1" dirty="0">
              <a:solidFill>
                <a:srgbClr val="00B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6683" y="692696"/>
            <a:ext cx="505458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1.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회귀모형에 따른 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Simulation For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탄산음료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219" y="1213302"/>
            <a:ext cx="5331909" cy="415498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QTY1(</a:t>
            </a:r>
            <a:r>
              <a:rPr lang="ko-KR" altLang="en-US" sz="1050" dirty="0" smtClean="0"/>
              <a:t>탄산음료판매량</a:t>
            </a:r>
            <a:r>
              <a:rPr lang="en-US" altLang="ko-KR" sz="1050" dirty="0" smtClean="0"/>
              <a:t>)=</a:t>
            </a:r>
          </a:p>
          <a:p>
            <a:r>
              <a:rPr lang="en-US" altLang="ko-KR" sz="1050" dirty="0" smtClean="0"/>
              <a:t>3568+68.63(t)-73.25(ITEM_CNT)-2.439(PRICE)+93.84(MAXTEMP)+0.02232(SALEDAY)</a:t>
            </a:r>
            <a:endParaRPr lang="ko-KR" altLang="en-US" sz="1050" dirty="0"/>
          </a:p>
        </p:txBody>
      </p:sp>
      <p:sp>
        <p:nvSpPr>
          <p:cNvPr id="10" name="직사각형 9"/>
          <p:cNvSpPr/>
          <p:nvPr/>
        </p:nvSpPr>
        <p:spPr>
          <a:xfrm>
            <a:off x="5813299" y="2051556"/>
            <a:ext cx="27911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 :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기존데이터 검증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 l="50198" t="21670" r="12396"/>
          <a:stretch>
            <a:fillRect/>
          </a:stretch>
        </p:blipFill>
        <p:spPr bwMode="auto">
          <a:xfrm>
            <a:off x="467543" y="1844824"/>
            <a:ext cx="5035673" cy="25922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467544" y="4293096"/>
            <a:ext cx="129614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03216" y="2564904"/>
            <a:ext cx="32452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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평균 약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93% </a:t>
            </a:r>
            <a:r>
              <a:rPr lang="en-US" altLang="ko-KR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Accurrency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 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 l="3605" t="21670" r="11740" b="29704"/>
          <a:stretch>
            <a:fillRect/>
          </a:stretch>
        </p:blipFill>
        <p:spPr bwMode="auto">
          <a:xfrm>
            <a:off x="395536" y="4653136"/>
            <a:ext cx="5112568" cy="20162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5401641" y="6093296"/>
            <a:ext cx="27707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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약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85% </a:t>
            </a:r>
            <a:r>
              <a:rPr lang="en-US" altLang="ko-KR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Accurrency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 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64088" y="5507940"/>
            <a:ext cx="385394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 :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미래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(2014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년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데이터 검증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76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2470" y="131490"/>
            <a:ext cx="8640960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[Step 4] </a:t>
            </a:r>
            <a:r>
              <a:rPr lang="ko-KR" altLang="en-US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예측모형 검증</a:t>
            </a:r>
            <a:endParaRPr lang="ko-KR" altLang="en-US" sz="2000" b="1" dirty="0">
              <a:solidFill>
                <a:srgbClr val="00B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692696"/>
            <a:ext cx="505459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회귀모형에 따른 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Simulation For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과즙음료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72200" y="2051556"/>
            <a:ext cx="27911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 :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기존데이터 검증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34157" y="2564904"/>
            <a:ext cx="29183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ko-KR" altLang="en-US" sz="1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평균 약</a:t>
            </a:r>
            <a:r>
              <a:rPr lang="en-US" altLang="ko-KR" sz="1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92% </a:t>
            </a:r>
            <a:r>
              <a:rPr lang="en-US" altLang="ko-KR" sz="1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Accurrency</a:t>
            </a:r>
            <a:r>
              <a:rPr lang="en-US" altLang="ko-KR" sz="1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 </a:t>
            </a:r>
            <a:endParaRPr lang="en-US" altLang="ko-KR" sz="1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81761" y="5877272"/>
            <a:ext cx="27707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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약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85% </a:t>
            </a:r>
            <a:r>
              <a:rPr lang="en-US" altLang="ko-KR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Accurrency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 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56944" y="5157192"/>
            <a:ext cx="25795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 :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미래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(2014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년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 </a:t>
            </a:r>
          </a:p>
          <a:p>
            <a:pPr algn="ctr"/>
            <a:r>
              <a:rPr lang="en-US" altLang="ko-K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데이터 검증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196752"/>
            <a:ext cx="6534161" cy="4154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QTY1(</a:t>
            </a:r>
            <a:r>
              <a:rPr lang="ko-KR" altLang="en-US" sz="1050" dirty="0" smtClean="0"/>
              <a:t>과즙음료판매량</a:t>
            </a:r>
            <a:r>
              <a:rPr lang="en-US" altLang="ko-KR" sz="1050" dirty="0" smtClean="0"/>
              <a:t>)=</a:t>
            </a:r>
          </a:p>
          <a:p>
            <a:r>
              <a:rPr lang="en-US" altLang="ko-KR" sz="1050" dirty="0" smtClean="0"/>
              <a:t>-1854+18.47(t)+16.46(ITEM_CNT)+0.4013(PRICE)+52.37(MAXTEMP)-0.0127(RAINDAY)+46.87(HOLIDAY)</a:t>
            </a:r>
            <a:endParaRPr lang="ko-KR" altLang="en-US" sz="105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l="3488" t="24423" r="21221" b="1263"/>
          <a:stretch>
            <a:fillRect/>
          </a:stretch>
        </p:blipFill>
        <p:spPr bwMode="auto">
          <a:xfrm>
            <a:off x="251520" y="1740917"/>
            <a:ext cx="612068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 l="3295" t="24423" r="20271" b="43466"/>
          <a:stretch>
            <a:fillRect/>
          </a:stretch>
        </p:blipFill>
        <p:spPr bwMode="auto">
          <a:xfrm>
            <a:off x="251520" y="4221088"/>
            <a:ext cx="6065687" cy="252028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4046678" y="4005064"/>
            <a:ext cx="79208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10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57855" y="2967335"/>
            <a:ext cx="3828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감사합니다</a:t>
            </a:r>
            <a:r>
              <a:rPr lang="en-US" altLang="ko-K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.</a:t>
            </a:r>
            <a:endParaRPr lang="en-US" altLang="ko-K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2470" y="131490"/>
            <a:ext cx="8640960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분석과제 선정</a:t>
            </a:r>
            <a:endParaRPr lang="ko-KR" altLang="en-US" sz="2000" b="1" dirty="0">
              <a:solidFill>
                <a:srgbClr val="00B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276" y="2574975"/>
            <a:ext cx="4114281" cy="32302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직사각형 23"/>
          <p:cNvSpPr/>
          <p:nvPr/>
        </p:nvSpPr>
        <p:spPr>
          <a:xfrm>
            <a:off x="0" y="764704"/>
            <a:ext cx="9144000" cy="1132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5" name="TextBox 34"/>
          <p:cNvSpPr txBox="1"/>
          <p:nvPr/>
        </p:nvSpPr>
        <p:spPr>
          <a:xfrm>
            <a:off x="-7938" y="774229"/>
            <a:ext cx="9151937" cy="11182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ko-KR" altLang="en-US" sz="2800" b="1" spc="-20" dirty="0" smtClean="0"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ko-KR" altLang="en-US" sz="2000" b="1" spc="-20" dirty="0" smtClean="0">
                <a:latin typeface="나눔고딕 ExtraBold" pitchFamily="50" charset="-127"/>
                <a:ea typeface="나눔고딕 ExtraBold" pitchFamily="50" charset="-127"/>
              </a:rPr>
              <a:t>■ </a:t>
            </a:r>
            <a:r>
              <a:rPr lang="ko-KR" altLang="en-US" sz="2000" b="1" dirty="0" smtClean="0">
                <a:latin typeface="나눔고딕 ExtraBold" pitchFamily="50" charset="-127"/>
                <a:ea typeface="나눔고딕 ExtraBold" pitchFamily="50" charset="-127"/>
              </a:rPr>
              <a:t>편의점 탄산</a:t>
            </a:r>
            <a:r>
              <a:rPr lang="en-US" altLang="ko-KR" sz="2000" b="1" dirty="0" smtClean="0"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lang="ko-KR" altLang="en-US" sz="2000" b="1" dirty="0" smtClean="0">
                <a:latin typeface="나눔고딕 ExtraBold" pitchFamily="50" charset="-127"/>
                <a:ea typeface="나눔고딕 ExtraBold" pitchFamily="50" charset="-127"/>
              </a:rPr>
              <a:t>과즙음료 월 판매량에 영향을 주는 요소는 무엇인가</a:t>
            </a:r>
            <a:r>
              <a:rPr lang="en-US" altLang="ko-KR" sz="2000" b="1" dirty="0" smtClean="0">
                <a:latin typeface="나눔고딕 ExtraBold" pitchFamily="50" charset="-127"/>
                <a:ea typeface="나눔고딕 ExtraBold" pitchFamily="50" charset="-127"/>
              </a:rPr>
              <a:t>?</a:t>
            </a:r>
            <a:endParaRPr lang="en-US" altLang="ko-KR" sz="2400" b="1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ts val="4000"/>
              </a:lnSpc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       </a:t>
            </a:r>
            <a:r>
              <a:rPr lang="ko-KR" altLang="en-US" sz="2400" b="1" dirty="0" smtClean="0">
                <a:solidFill>
                  <a:srgbClr val="7030A0"/>
                </a:solidFill>
                <a:latin typeface="나눔고딕"/>
                <a:ea typeface="나눔고딕"/>
              </a:rPr>
              <a:t>⇒ ‘탄산</a:t>
            </a:r>
            <a:r>
              <a:rPr lang="en-US" altLang="ko-KR" sz="2400" b="1" dirty="0" smtClean="0">
                <a:solidFill>
                  <a:srgbClr val="7030A0"/>
                </a:solidFill>
                <a:latin typeface="나눔고딕"/>
                <a:ea typeface="나눔고딕"/>
              </a:rPr>
              <a:t>/</a:t>
            </a:r>
            <a:r>
              <a:rPr lang="ko-KR" altLang="en-US" sz="2400" b="1" dirty="0" smtClean="0">
                <a:solidFill>
                  <a:srgbClr val="7030A0"/>
                </a:solidFill>
                <a:latin typeface="나눔고딕"/>
                <a:ea typeface="나눔고딕"/>
              </a:rPr>
              <a:t>과즙음료 월 판매량 예측 모형’ 도출</a:t>
            </a:r>
            <a:endParaRPr lang="en-US" altLang="ko-KR" sz="2400" b="1" dirty="0" smtClean="0">
              <a:solidFill>
                <a:srgbClr val="7030A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61645" y="2372811"/>
            <a:ext cx="2654771" cy="3720252"/>
          </a:xfrm>
          <a:prstGeom prst="rect">
            <a:avLst/>
          </a:prstGeom>
          <a:noFill/>
          <a:ln w="0">
            <a:solidFill>
              <a:srgbClr val="75148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969868" y="2780695"/>
            <a:ext cx="2063465" cy="936104"/>
          </a:xfrm>
          <a:prstGeom prst="rect">
            <a:avLst/>
          </a:prstGeom>
          <a:solidFill>
            <a:srgbClr val="42B049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탄산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과즙음료 </a:t>
            </a:r>
            <a:endParaRPr lang="en-US" altLang="ko-KR" b="1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판매정보</a:t>
            </a:r>
            <a:endParaRPr lang="en-US" altLang="ko-KR" b="1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최근 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년 실적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70451" y="2204864"/>
            <a:ext cx="1882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 ExtraBold" pitchFamily="50" charset="-127"/>
                <a:ea typeface="나눔고딕 ExtraBold" pitchFamily="50" charset="-127"/>
              </a:rPr>
              <a:t>분석 </a:t>
            </a:r>
            <a:r>
              <a:rPr lang="en-US" altLang="ko-KR" b="1" dirty="0" smtClean="0">
                <a:latin typeface="나눔고딕 ExtraBold" pitchFamily="50" charset="-127"/>
                <a:ea typeface="나눔고딕 ExtraBold" pitchFamily="50" charset="-127"/>
              </a:rPr>
              <a:t>DATA </a:t>
            </a:r>
            <a:r>
              <a:rPr lang="ko-KR" altLang="en-US" b="1" dirty="0" smtClean="0">
                <a:latin typeface="나눔고딕 ExtraBold" pitchFamily="50" charset="-127"/>
                <a:ea typeface="나눔고딕 ExtraBold" pitchFamily="50" charset="-127"/>
              </a:rPr>
              <a:t>수집</a:t>
            </a:r>
            <a:endParaRPr lang="ko-KR" altLang="en-US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69868" y="5012943"/>
            <a:ext cx="2063465" cy="936104"/>
          </a:xfrm>
          <a:prstGeom prst="rect">
            <a:avLst/>
          </a:prstGeom>
          <a:solidFill>
            <a:srgbClr val="42B049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기상청 날씨정보</a:t>
            </a:r>
            <a:endParaRPr lang="en-US" altLang="ko-KR" b="1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온도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날씨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강우량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등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969868" y="3898915"/>
            <a:ext cx="2063465" cy="936104"/>
          </a:xfrm>
          <a:prstGeom prst="rect">
            <a:avLst/>
          </a:prstGeom>
          <a:solidFill>
            <a:srgbClr val="42B049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탄산</a:t>
            </a:r>
            <a:r>
              <a:rPr lang="en-US" altLang="ko-KR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lang="ko-KR" altLang="en-US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과즙음료 </a:t>
            </a:r>
            <a:endParaRPr lang="en-US" altLang="ko-KR" b="1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상품정보</a:t>
            </a:r>
            <a:endParaRPr lang="en-US" altLang="ko-KR" b="1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상품종류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가격 등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</p:txBody>
      </p:sp>
      <p:sp>
        <p:nvSpPr>
          <p:cNvPr id="32" name="이등변 삼각형 31"/>
          <p:cNvSpPr/>
          <p:nvPr>
            <p:custDataLst>
              <p:tags r:id="rId1"/>
            </p:custDataLst>
          </p:nvPr>
        </p:nvSpPr>
        <p:spPr bwMode="auto">
          <a:xfrm rot="16200000">
            <a:off x="3774359" y="4113811"/>
            <a:ext cx="2808312" cy="286561"/>
          </a:xfrm>
          <a:prstGeom prst="triangle">
            <a:avLst/>
          </a:prstGeom>
          <a:gradFill flip="none" rotWithShape="1">
            <a:gsLst>
              <a:gs pos="0">
                <a:srgbClr val="751485">
                  <a:tint val="66000"/>
                  <a:satMod val="160000"/>
                </a:srgbClr>
              </a:gs>
              <a:gs pos="50000">
                <a:srgbClr val="751485">
                  <a:tint val="44500"/>
                  <a:satMod val="160000"/>
                </a:srgbClr>
              </a:gs>
              <a:gs pos="100000">
                <a:srgbClr val="751485">
                  <a:tint val="23500"/>
                  <a:satMod val="160000"/>
                </a:srgbClr>
              </a:gs>
            </a:gsLst>
            <a:lin ang="10800000" scaled="1"/>
            <a:tileRect/>
          </a:gra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01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gray">
          <a:xfrm>
            <a:off x="2123728" y="1816669"/>
            <a:ext cx="6690566" cy="892251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lIns="72000" tIns="72000" rIns="72000" bIns="72000" rtlCol="0" anchor="ctr"/>
          <a:lstStyle/>
          <a:p>
            <a:pPr marL="184150" lvl="0" latinLnBrk="0">
              <a:lnSpc>
                <a:spcPts val="3000"/>
              </a:lnSpc>
              <a:buClr>
                <a:srgbClr val="7D0900"/>
              </a:buClr>
              <a:defRPr/>
            </a:pPr>
            <a:r>
              <a:rPr lang="ko-KR" altLang="en-US" sz="2000" b="1" spc="-20" dirty="0" smtClean="0">
                <a:latin typeface="나눔고딕 ExtraBold" pitchFamily="50" charset="-127"/>
                <a:ea typeface="나눔고딕 ExtraBold" pitchFamily="50" charset="-127"/>
              </a:rPr>
              <a:t>               </a:t>
            </a:r>
            <a:r>
              <a:rPr lang="ko-KR" altLang="en-US" sz="1900" b="1" spc="-20" dirty="0" smtClean="0">
                <a:latin typeface="나눔고딕 ExtraBold" pitchFamily="50" charset="-127"/>
                <a:ea typeface="나눔고딕 ExtraBold" pitchFamily="50" charset="-127"/>
              </a:rPr>
              <a:t>음료 판매량에 영향력이 있는 </a:t>
            </a:r>
            <a:r>
              <a:rPr lang="ko-KR" altLang="en-US" sz="1900" b="1" spc="-20" dirty="0" smtClean="0">
                <a:solidFill>
                  <a:srgbClr val="42B049"/>
                </a:solidFill>
                <a:latin typeface="나눔고딕 ExtraBold" pitchFamily="50" charset="-127"/>
                <a:ea typeface="나눔고딕 ExtraBold" pitchFamily="50" charset="-127"/>
              </a:rPr>
              <a:t>후보 변수 선정</a:t>
            </a:r>
            <a:endParaRPr kumimoji="0" lang="ko-KR" altLang="en-US" sz="19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2470" y="131490"/>
            <a:ext cx="8640960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분석과제 수행 방법론</a:t>
            </a:r>
            <a:endParaRPr lang="ko-KR" altLang="en-US" sz="2000" b="1" dirty="0">
              <a:solidFill>
                <a:srgbClr val="00B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856714"/>
            <a:ext cx="9144000" cy="772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94925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b="1" spc="-20" dirty="0" smtClean="0">
                <a:latin typeface="나눔고딕 ExtraBold" pitchFamily="50" charset="-127"/>
                <a:ea typeface="나눔고딕 ExtraBold" pitchFamily="50" charset="-127"/>
              </a:rPr>
              <a:t>  ■ </a:t>
            </a:r>
            <a:r>
              <a:rPr lang="ko-KR" altLang="en-US" sz="2000" b="1" spc="-20" smtClean="0">
                <a:latin typeface="나눔고딕 ExtraBold" pitchFamily="50" charset="-127"/>
                <a:ea typeface="나눔고딕 ExtraBold" pitchFamily="50" charset="-127"/>
              </a:rPr>
              <a:t>탄산</a:t>
            </a:r>
            <a:r>
              <a:rPr lang="en-US" altLang="ko-KR" sz="2000" b="1" spc="-20" dirty="0" smtClean="0"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lang="ko-KR" altLang="en-US" sz="2000" b="1" spc="-20" dirty="0" smtClean="0">
                <a:latin typeface="나눔고딕 ExtraBold" pitchFamily="50" charset="-127"/>
                <a:ea typeface="나눔고딕 ExtraBold" pitchFamily="50" charset="-127"/>
              </a:rPr>
              <a:t>과즙음료 월 판매량에 대한 </a:t>
            </a:r>
            <a:r>
              <a:rPr lang="ko-KR" altLang="en-US" sz="2000" b="1" spc="-20" dirty="0" smtClean="0">
                <a:solidFill>
                  <a:srgbClr val="7030A0"/>
                </a:solidFill>
                <a:latin typeface="나눔고딕 ExtraBold" pitchFamily="50" charset="-127"/>
                <a:ea typeface="나눔고딕 ExtraBold" pitchFamily="50" charset="-127"/>
              </a:rPr>
              <a:t>예측모형 도출 </a:t>
            </a:r>
            <a:r>
              <a:rPr lang="ko-KR" altLang="en-US" sz="2000" b="1" spc="-20" dirty="0" smtClean="0">
                <a:latin typeface="나눔고딕 ExtraBold" pitchFamily="50" charset="-127"/>
                <a:ea typeface="나눔고딕 ExtraBold" pitchFamily="50" charset="-127"/>
              </a:rPr>
              <a:t>및 </a:t>
            </a:r>
            <a:r>
              <a:rPr lang="ko-KR" altLang="en-US" sz="2000" b="1" spc="-20" dirty="0" err="1" smtClean="0">
                <a:solidFill>
                  <a:srgbClr val="7030A0"/>
                </a:solidFill>
                <a:latin typeface="나눔고딕 ExtraBold" pitchFamily="50" charset="-127"/>
                <a:ea typeface="나눔고딕 ExtraBold" pitchFamily="50" charset="-127"/>
              </a:rPr>
              <a:t>예측값과</a:t>
            </a:r>
            <a:r>
              <a:rPr lang="ko-KR" altLang="en-US" sz="2000" b="1" spc="-20" dirty="0" smtClean="0">
                <a:solidFill>
                  <a:srgbClr val="7030A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000" b="1" spc="-20" dirty="0" err="1" smtClean="0">
                <a:solidFill>
                  <a:srgbClr val="7030A0"/>
                </a:solidFill>
                <a:latin typeface="나눔고딕 ExtraBold" pitchFamily="50" charset="-127"/>
                <a:ea typeface="나눔고딕 ExtraBold" pitchFamily="50" charset="-127"/>
              </a:rPr>
              <a:t>실제값</a:t>
            </a:r>
            <a:r>
              <a:rPr lang="ko-KR" altLang="en-US" sz="2000" b="1" spc="-20" dirty="0" smtClean="0">
                <a:solidFill>
                  <a:srgbClr val="7030A0"/>
                </a:solidFill>
                <a:latin typeface="나눔고딕 ExtraBold" pitchFamily="50" charset="-127"/>
                <a:ea typeface="나눔고딕 ExtraBold" pitchFamily="50" charset="-127"/>
              </a:rPr>
              <a:t> 비교</a:t>
            </a:r>
            <a:endParaRPr lang="en-US" altLang="ko-KR" sz="2000" b="1" spc="-20" dirty="0" smtClean="0">
              <a:solidFill>
                <a:srgbClr val="7030A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gray">
          <a:xfrm>
            <a:off x="2129907" y="2940642"/>
            <a:ext cx="6690566" cy="892251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lIns="72000" tIns="72000" rIns="72000" bIns="72000" rtlCol="0" anchor="ctr"/>
          <a:lstStyle/>
          <a:p>
            <a:pPr marL="184150" lvl="0" latinLnBrk="0">
              <a:lnSpc>
                <a:spcPts val="3000"/>
              </a:lnSpc>
              <a:buClr>
                <a:srgbClr val="7D0900"/>
              </a:buClr>
              <a:defRPr/>
            </a:pPr>
            <a:r>
              <a:rPr lang="ko-KR" altLang="en-US" sz="2000" b="1" spc="-20" dirty="0" smtClean="0">
                <a:latin typeface="나눔고딕 ExtraBold" pitchFamily="50" charset="-127"/>
                <a:ea typeface="나눔고딕 ExtraBold" pitchFamily="50" charset="-127"/>
              </a:rPr>
              <a:t>               </a:t>
            </a:r>
            <a:r>
              <a:rPr lang="ko-KR" altLang="en-US" sz="1900" b="1" spc="-20" dirty="0" smtClean="0">
                <a:latin typeface="나눔고딕 ExtraBold" pitchFamily="50" charset="-127"/>
                <a:ea typeface="나눔고딕 ExtraBold" pitchFamily="50" charset="-127"/>
              </a:rPr>
              <a:t>통계 분석 방법론을 이용한 </a:t>
            </a:r>
            <a:r>
              <a:rPr lang="ko-KR" altLang="en-US" sz="1900" b="1" spc="-20" dirty="0" smtClean="0">
                <a:solidFill>
                  <a:srgbClr val="42B049"/>
                </a:solidFill>
                <a:latin typeface="나눔고딕 ExtraBold" pitchFamily="50" charset="-127"/>
                <a:ea typeface="나눔고딕 ExtraBold" pitchFamily="50" charset="-127"/>
              </a:rPr>
              <a:t>영향 변수 선정</a:t>
            </a:r>
            <a:endParaRPr lang="en-US" altLang="ko-KR" sz="1900" b="1" spc="-20" dirty="0" smtClean="0">
              <a:solidFill>
                <a:srgbClr val="42B049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184150" lvl="0" latinLnBrk="0">
              <a:lnSpc>
                <a:spcPts val="3000"/>
              </a:lnSpc>
              <a:buClr>
                <a:srgbClr val="7D0900"/>
              </a:buClr>
              <a:defRPr/>
            </a:pPr>
            <a:r>
              <a:rPr kumimoji="0" lang="en-US" altLang="ko-KR" sz="1900" b="1" i="0" u="none" strike="noStrike" kern="0" cap="none" spc="-2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                (</a:t>
            </a:r>
            <a:r>
              <a:rPr lang="en-US" altLang="ko-KR" sz="1900" b="1" dirty="0" smtClean="0">
                <a:latin typeface="나눔고딕" pitchFamily="50" charset="-127"/>
                <a:ea typeface="나눔고딕" pitchFamily="50" charset="-127"/>
              </a:rPr>
              <a:t>Two-sample T-test, </a:t>
            </a:r>
            <a:r>
              <a:rPr lang="ko-KR" altLang="en-US" sz="1900" b="1" dirty="0" smtClean="0">
                <a:latin typeface="나눔고딕" pitchFamily="50" charset="-127"/>
                <a:ea typeface="나눔고딕" pitchFamily="50" charset="-127"/>
              </a:rPr>
              <a:t>상관분석 등</a:t>
            </a:r>
            <a:r>
              <a:rPr lang="en-US" altLang="ko-KR" sz="19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kumimoji="0" lang="ko-KR" altLang="en-US" sz="19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gray">
          <a:xfrm>
            <a:off x="395536" y="2940642"/>
            <a:ext cx="2952328" cy="892251"/>
          </a:xfrm>
          <a:prstGeom prst="rect">
            <a:avLst/>
          </a:prstGeom>
          <a:solidFill>
            <a:srgbClr val="3CB149"/>
          </a:solidFill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latinLnBrk="0">
              <a:buClr>
                <a:srgbClr val="7D0900"/>
              </a:buClr>
              <a:defRPr/>
            </a:pPr>
            <a:r>
              <a:rPr lang="en-US" altLang="ko-KR" sz="2000" b="1" kern="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[Step2] </a:t>
            </a:r>
            <a:r>
              <a:rPr lang="ko-KR" altLang="en-US" sz="2000" b="1" kern="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영향 변수 선정</a:t>
            </a:r>
            <a:r>
              <a:rPr lang="en-US" altLang="ko-KR" sz="2000" b="1" kern="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gray">
          <a:xfrm>
            <a:off x="2129906" y="4048917"/>
            <a:ext cx="6690566" cy="892251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lIns="72000" tIns="72000" rIns="72000" bIns="72000" rtlCol="0" anchor="ctr"/>
          <a:lstStyle/>
          <a:p>
            <a:pPr marL="184150" lvl="0" latinLnBrk="0">
              <a:buClr>
                <a:srgbClr val="7D0900"/>
              </a:buClr>
              <a:defRPr/>
            </a:pPr>
            <a:r>
              <a:rPr lang="ko-KR" altLang="en-US" sz="2000" b="1" spc="-20" dirty="0" smtClean="0">
                <a:latin typeface="나눔고딕 ExtraBold" pitchFamily="50" charset="-127"/>
                <a:ea typeface="나눔고딕 ExtraBold" pitchFamily="50" charset="-127"/>
              </a:rPr>
              <a:t>               </a:t>
            </a:r>
            <a:r>
              <a:rPr lang="ko-KR" altLang="en-US" sz="1900" b="1" spc="-20" dirty="0" smtClean="0">
                <a:latin typeface="나눔고딕 ExtraBold" pitchFamily="50" charset="-127"/>
                <a:ea typeface="나눔고딕 ExtraBold" pitchFamily="50" charset="-127"/>
              </a:rPr>
              <a:t>다중 회귀분석 을 통한 </a:t>
            </a:r>
            <a:r>
              <a:rPr lang="ko-KR" altLang="en-US" sz="1900" b="1" spc="-20" dirty="0" smtClean="0">
                <a:solidFill>
                  <a:srgbClr val="41B049"/>
                </a:solidFill>
                <a:latin typeface="나눔고딕 ExtraBold" pitchFamily="50" charset="-127"/>
                <a:ea typeface="나눔고딕 ExtraBold" pitchFamily="50" charset="-127"/>
              </a:rPr>
              <a:t>예측 모형 도출</a:t>
            </a:r>
            <a:endParaRPr kumimoji="0" lang="ko-KR" altLang="en-US" sz="1900" b="0" i="0" u="none" strike="noStrike" kern="0" cap="none" spc="0" normalizeH="0" baseline="0" noProof="0" dirty="0">
              <a:ln>
                <a:noFill/>
              </a:ln>
              <a:solidFill>
                <a:srgbClr val="41B049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gray">
          <a:xfrm>
            <a:off x="395536" y="4048917"/>
            <a:ext cx="2952328" cy="892251"/>
          </a:xfrm>
          <a:prstGeom prst="rect">
            <a:avLst/>
          </a:prstGeom>
          <a:solidFill>
            <a:srgbClr val="3CB149"/>
          </a:solidFill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latinLnBrk="0">
              <a:buClr>
                <a:srgbClr val="7D0900"/>
              </a:buClr>
              <a:defRPr/>
            </a:pPr>
            <a:r>
              <a:rPr lang="en-US" altLang="ko-KR" sz="2000" b="1" kern="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[Step3] </a:t>
            </a:r>
            <a:r>
              <a:rPr lang="ko-KR" altLang="en-US" sz="2000" b="1" kern="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다중 회귀 분석</a:t>
            </a:r>
            <a:r>
              <a:rPr lang="en-US" altLang="ko-KR" sz="2000" b="1" kern="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gray">
          <a:xfrm>
            <a:off x="2129906" y="5201045"/>
            <a:ext cx="6690566" cy="892251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lIns="72000" tIns="72000" rIns="72000" bIns="72000" rtlCol="0" anchor="ctr"/>
          <a:lstStyle/>
          <a:p>
            <a:pPr marL="184150" lvl="0" latinLnBrk="0">
              <a:buClr>
                <a:srgbClr val="7D0900"/>
              </a:buClr>
              <a:defRPr/>
            </a:pPr>
            <a:r>
              <a:rPr lang="ko-KR" altLang="en-US" sz="1900" b="1" spc="-20" dirty="0" smtClean="0">
                <a:latin typeface="나눔고딕 ExtraBold" pitchFamily="50" charset="-127"/>
                <a:ea typeface="나눔고딕 ExtraBold" pitchFamily="50" charset="-127"/>
              </a:rPr>
              <a:t>               월별 탄산음료 </a:t>
            </a:r>
            <a:r>
              <a:rPr lang="ko-KR" altLang="en-US" sz="1900" b="1" spc="-20" dirty="0" smtClean="0">
                <a:solidFill>
                  <a:srgbClr val="41B049"/>
                </a:solidFill>
                <a:latin typeface="나눔고딕 ExtraBold" pitchFamily="50" charset="-127"/>
                <a:ea typeface="나눔고딕 ExtraBold" pitchFamily="50" charset="-127"/>
              </a:rPr>
              <a:t>실제 판매량과 예측판매량 비교</a:t>
            </a:r>
            <a:endParaRPr kumimoji="0" lang="ko-KR" altLang="en-US" sz="1900" b="0" i="0" u="none" strike="noStrike" kern="0" cap="none" spc="0" normalizeH="0" baseline="0" noProof="0" dirty="0">
              <a:ln>
                <a:noFill/>
              </a:ln>
              <a:solidFill>
                <a:srgbClr val="41B049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gray">
          <a:xfrm>
            <a:off x="395536" y="5201045"/>
            <a:ext cx="2952328" cy="892251"/>
          </a:xfrm>
          <a:prstGeom prst="rect">
            <a:avLst/>
          </a:prstGeom>
          <a:solidFill>
            <a:srgbClr val="3CB149"/>
          </a:solidFill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latinLnBrk="0">
              <a:buClr>
                <a:srgbClr val="7D0900"/>
              </a:buClr>
              <a:defRPr/>
            </a:pPr>
            <a:r>
              <a:rPr lang="en-US" altLang="ko-KR" sz="2000" b="1" kern="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[Step4] </a:t>
            </a:r>
            <a:r>
              <a:rPr lang="ko-KR" altLang="en-US" sz="2000" b="1" kern="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예측 모형 검증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gray">
          <a:xfrm>
            <a:off x="395536" y="1816669"/>
            <a:ext cx="2952328" cy="892251"/>
          </a:xfrm>
          <a:prstGeom prst="rect">
            <a:avLst/>
          </a:prstGeom>
          <a:solidFill>
            <a:srgbClr val="3CB149"/>
          </a:solidFill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latinLnBrk="0">
              <a:buClr>
                <a:srgbClr val="7D0900"/>
              </a:buClr>
              <a:defRPr/>
            </a:pPr>
            <a:r>
              <a:rPr lang="en-US" altLang="ko-KR" sz="2000" b="1" kern="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[Step1] </a:t>
            </a:r>
            <a:r>
              <a:rPr lang="ko-KR" altLang="en-US" sz="2000" b="1" kern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후보 </a:t>
            </a:r>
            <a:r>
              <a:rPr lang="ko-KR" altLang="en-US" sz="2000" b="1" kern="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변수 선정</a:t>
            </a:r>
            <a:r>
              <a:rPr lang="en-US" altLang="ko-KR" sz="2000" b="1" kern="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kumimoji="0" lang="en-US" altLang="ko-K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1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2470" y="131490"/>
            <a:ext cx="8640960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[Step1] </a:t>
            </a:r>
            <a:r>
              <a:rPr lang="ko-KR" altLang="en-US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후보 변수 선정</a:t>
            </a:r>
            <a:endParaRPr lang="ko-KR" altLang="en-US" sz="2000" b="1" dirty="0">
              <a:solidFill>
                <a:srgbClr val="00B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5" name="왼쪽 화살표 24"/>
          <p:cNvSpPr/>
          <p:nvPr/>
        </p:nvSpPr>
        <p:spPr bwMode="auto">
          <a:xfrm>
            <a:off x="2555776" y="2009318"/>
            <a:ext cx="5832648" cy="2643818"/>
          </a:xfrm>
          <a:prstGeom prst="leftArrow">
            <a:avLst>
              <a:gd name="adj1" fmla="val 71616"/>
              <a:gd name="adj2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8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wrap="none" lIns="90000" tIns="90000" rIns="90000" bIns="46800" rtlCol="0" anchor="ctr"/>
          <a:lstStyle/>
          <a:p>
            <a:pPr algn="ctr"/>
            <a:endParaRPr lang="ko-KR" altLang="en-US" sz="1400" b="1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1043608" y="2323481"/>
            <a:ext cx="1872208" cy="1872208"/>
          </a:xfrm>
          <a:prstGeom prst="ellipse">
            <a:avLst/>
          </a:prstGeom>
          <a:pattFill prst="pct5">
            <a:fgClr>
              <a:srgbClr val="42B049"/>
            </a:fgClr>
            <a:bgClr>
              <a:schemeClr val="bg1"/>
            </a:bgClr>
          </a:pattFill>
          <a:ln w="19050">
            <a:solidFill>
              <a:srgbClr val="42B049"/>
            </a:solidFill>
            <a:prstDash val="dash"/>
          </a:ln>
          <a:effectLst/>
          <a:extLst/>
        </p:spPr>
        <p:txBody>
          <a:bodyPr wrap="none" lIns="90000" tIns="90000" rIns="90000" bIns="46800" rtlCol="0" anchor="ctr"/>
          <a:lstStyle/>
          <a:p>
            <a:pPr algn="ctr">
              <a:lnSpc>
                <a:spcPts val="3000"/>
              </a:lnSpc>
            </a:pPr>
            <a:r>
              <a:rPr lang="ko-KR" altLang="en-US" sz="2400" b="1" dirty="0" smtClean="0">
                <a:solidFill>
                  <a:srgbClr val="42B049"/>
                </a:solidFill>
                <a:latin typeface="나눔고딕 ExtraBold" pitchFamily="50" charset="-127"/>
                <a:ea typeface="나눔고딕 ExtraBold" pitchFamily="50" charset="-127"/>
              </a:rPr>
              <a:t>탄산</a:t>
            </a:r>
            <a:r>
              <a:rPr lang="en-US" altLang="ko-KR" sz="2400" b="1" dirty="0" smtClean="0">
                <a:solidFill>
                  <a:srgbClr val="42B049"/>
                </a:solidFill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lang="ko-KR" altLang="en-US" sz="2400" b="1" dirty="0" smtClean="0">
                <a:solidFill>
                  <a:srgbClr val="42B049"/>
                </a:solidFill>
                <a:latin typeface="나눔고딕 ExtraBold" pitchFamily="50" charset="-127"/>
                <a:ea typeface="나눔고딕 ExtraBold" pitchFamily="50" charset="-127"/>
              </a:rPr>
              <a:t>과즙음료</a:t>
            </a:r>
            <a:endParaRPr lang="en-US" altLang="ko-KR" sz="2400" b="1" dirty="0" smtClean="0">
              <a:solidFill>
                <a:srgbClr val="42B049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>
              <a:lnSpc>
                <a:spcPts val="3000"/>
              </a:lnSpc>
            </a:pPr>
            <a:r>
              <a:rPr lang="ko-KR" altLang="en-US" sz="2400" b="1" dirty="0" smtClean="0">
                <a:solidFill>
                  <a:srgbClr val="42B049"/>
                </a:solidFill>
                <a:latin typeface="나눔고딕 ExtraBold" pitchFamily="50" charset="-127"/>
                <a:ea typeface="나눔고딕 ExtraBold" pitchFamily="50" charset="-127"/>
              </a:rPr>
              <a:t>판매수량</a:t>
            </a:r>
            <a:endParaRPr lang="ko-KR" altLang="en-US" sz="2400" b="1" dirty="0">
              <a:solidFill>
                <a:srgbClr val="42B04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2211" y="49534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b="1" spc="-20" dirty="0" smtClean="0">
                <a:latin typeface="나눔고딕 ExtraBold" pitchFamily="50" charset="-127"/>
                <a:ea typeface="나눔고딕 ExtraBold" pitchFamily="50" charset="-127"/>
              </a:rPr>
              <a:t>알고자 하는 값 </a:t>
            </a:r>
            <a:r>
              <a:rPr lang="en-US" altLang="ko-KR" sz="2000" b="1" spc="-20" dirty="0" smtClean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2000" b="1" spc="-20" dirty="0" smtClean="0">
                <a:latin typeface="나눔고딕 ExtraBold" pitchFamily="50" charset="-127"/>
                <a:ea typeface="나눔고딕 ExtraBold" pitchFamily="50" charset="-127"/>
              </a:rPr>
              <a:t>종속변수</a:t>
            </a:r>
            <a:r>
              <a:rPr lang="en-US" altLang="ko-KR" sz="2000" b="1" spc="-2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</a:p>
        </p:txBody>
      </p:sp>
      <p:cxnSp>
        <p:nvCxnSpPr>
          <p:cNvPr id="31" name="직선 화살표 연결선 30"/>
          <p:cNvCxnSpPr>
            <a:stCxn id="28" idx="4"/>
            <a:endCxn id="30" idx="0"/>
          </p:cNvCxnSpPr>
          <p:nvPr/>
        </p:nvCxnSpPr>
        <p:spPr>
          <a:xfrm>
            <a:off x="1979712" y="4195689"/>
            <a:ext cx="30671" cy="7577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 bwMode="auto">
          <a:xfrm>
            <a:off x="5076056" y="2924944"/>
            <a:ext cx="1152128" cy="115212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txBody>
          <a:bodyPr wrap="none" lIns="90000" tIns="90000" rIns="90000" bIns="46800" rtlCol="0" anchor="ctr"/>
          <a:lstStyle/>
          <a:p>
            <a:pPr algn="ctr"/>
            <a:r>
              <a:rPr lang="ko-KR" altLang="en-US" b="1" dirty="0" err="1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점포수</a:t>
            </a:r>
            <a:endParaRPr lang="ko-KR" altLang="en-US" b="1" dirty="0">
              <a:solidFill>
                <a:srgbClr val="4D4D4D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4666084" y="3800006"/>
            <a:ext cx="864096" cy="864096"/>
          </a:xfrm>
          <a:prstGeom prst="ellipse">
            <a:avLst/>
          </a:prstGeom>
          <a:pattFill prst="ltUpDiag">
            <a:fgClr>
              <a:srgbClr val="42B049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txBody>
          <a:bodyPr wrap="none" lIns="90000" tIns="90000" rIns="90000" bIns="46800" rtlCol="0" anchor="ctr"/>
          <a:lstStyle/>
          <a:p>
            <a:pPr algn="ctr"/>
            <a:r>
              <a:rPr lang="ko-KR" altLang="en-US" sz="1400" b="1" dirty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판매일수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73996" y="5014337"/>
            <a:ext cx="509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b="1" u="sng" spc="-20" dirty="0" smtClean="0">
                <a:latin typeface="나눔고딕 ExtraBold" pitchFamily="50" charset="-127"/>
                <a:ea typeface="나눔고딕 ExtraBold" pitchFamily="50" charset="-127"/>
              </a:rPr>
              <a:t>판매수량에 영향을 미치는 변수 </a:t>
            </a:r>
            <a:r>
              <a:rPr lang="en-US" altLang="ko-KR" sz="2000" b="1" u="sng" spc="-20" dirty="0" smtClean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2000" b="1" u="sng" spc="-20" dirty="0" smtClean="0">
                <a:latin typeface="나눔고딕 ExtraBold" pitchFamily="50" charset="-127"/>
                <a:ea typeface="나눔고딕 ExtraBold" pitchFamily="50" charset="-127"/>
              </a:rPr>
              <a:t>독립변수</a:t>
            </a:r>
            <a:r>
              <a:rPr lang="en-US" altLang="ko-KR" sz="2000" b="1" u="sng" spc="-2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</a:p>
        </p:txBody>
      </p:sp>
      <p:sp>
        <p:nvSpPr>
          <p:cNvPr id="45" name="타원 44"/>
          <p:cNvSpPr/>
          <p:nvPr/>
        </p:nvSpPr>
        <p:spPr bwMode="auto">
          <a:xfrm>
            <a:off x="4599384" y="1988840"/>
            <a:ext cx="1152128" cy="1152128"/>
          </a:xfrm>
          <a:prstGeom prst="ellipse">
            <a:avLst/>
          </a:prstGeom>
          <a:pattFill prst="ltUpDiag">
            <a:fgClr>
              <a:srgbClr val="42B049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txBody>
          <a:bodyPr wrap="none" lIns="90000" tIns="90000" rIns="90000" bIns="46800" rtlCol="0" anchor="ctr"/>
          <a:lstStyle/>
          <a:p>
            <a:pPr algn="ctr"/>
            <a:r>
              <a:rPr lang="ko-KR" altLang="en-US" b="1" dirty="0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기온</a:t>
            </a:r>
            <a:endParaRPr lang="en-US" altLang="ko-KR" b="1" dirty="0" smtClean="0">
              <a:solidFill>
                <a:srgbClr val="4D4D4D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5643856" y="2060848"/>
            <a:ext cx="894436" cy="894436"/>
          </a:xfrm>
          <a:prstGeom prst="ellipse">
            <a:avLst/>
          </a:prstGeom>
          <a:pattFill prst="ltUpDiag">
            <a:fgClr>
              <a:srgbClr val="42B049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txBody>
          <a:bodyPr wrap="none" lIns="90000" tIns="90000" rIns="90000" bIns="46800" rtlCol="0" anchor="ctr"/>
          <a:lstStyle/>
          <a:p>
            <a:pPr algn="ctr"/>
            <a:r>
              <a:rPr lang="ko-KR" altLang="en-US" sz="1600" b="1" dirty="0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강우일수</a:t>
            </a:r>
            <a:endParaRPr lang="en-US" altLang="ko-KR" sz="1600" b="1" dirty="0" smtClean="0">
              <a:solidFill>
                <a:srgbClr val="4D4D4D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6017790" y="2858566"/>
            <a:ext cx="930474" cy="9304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txBody>
          <a:bodyPr wrap="none" lIns="90000" tIns="90000" rIns="90000" bIns="46800" rtlCol="0" anchor="ctr"/>
          <a:lstStyle/>
          <a:p>
            <a:pPr algn="ctr"/>
            <a:r>
              <a:rPr lang="ko-KR" altLang="en-US" b="1" dirty="0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구매</a:t>
            </a:r>
            <a:endParaRPr lang="en-US" altLang="ko-KR" b="1" dirty="0" smtClean="0">
              <a:solidFill>
                <a:srgbClr val="4D4D4D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ko-KR" altLang="en-US" b="1" dirty="0" err="1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고객수</a:t>
            </a:r>
            <a:endParaRPr lang="ko-KR" altLang="en-US" b="1" dirty="0">
              <a:solidFill>
                <a:srgbClr val="4D4D4D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6516216" y="2132856"/>
            <a:ext cx="1080120" cy="1008112"/>
          </a:xfrm>
          <a:prstGeom prst="ellipse">
            <a:avLst/>
          </a:prstGeom>
          <a:pattFill prst="ltUpDiag">
            <a:fgClr>
              <a:srgbClr val="42B049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txBody>
          <a:bodyPr wrap="none" lIns="90000" tIns="90000" rIns="90000" bIns="46800" rtlCol="0" anchor="ctr"/>
          <a:lstStyle/>
          <a:p>
            <a:pPr algn="ctr"/>
            <a:r>
              <a:rPr lang="ko-KR" altLang="en-US" b="1" dirty="0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날씨</a:t>
            </a:r>
            <a:endParaRPr lang="ko-KR" altLang="en-US" sz="1400" b="1" dirty="0">
              <a:solidFill>
                <a:srgbClr val="4D4D4D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8035627" y="1943890"/>
            <a:ext cx="196974" cy="196974"/>
          </a:xfrm>
          <a:prstGeom prst="ellipse">
            <a:avLst/>
          </a:prstGeom>
          <a:pattFill prst="ltUpDiag">
            <a:fgClr>
              <a:srgbClr val="42B049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txBody>
          <a:bodyPr wrap="none" lIns="90000" tIns="90000" rIns="90000" bIns="46800" rtlCol="0" anchor="ctr"/>
          <a:lstStyle/>
          <a:p>
            <a:pPr algn="ctr"/>
            <a:endParaRPr lang="ko-KR" altLang="en-US" sz="700" b="1" dirty="0">
              <a:solidFill>
                <a:srgbClr val="4D4D4D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17160" y="1890932"/>
            <a:ext cx="113536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spc="-20" dirty="0" smtClean="0"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en-US" altLang="ko-KR" sz="1200" b="1" spc="-20" dirty="0" smtClean="0">
                <a:latin typeface="나눔고딕 ExtraBold" pitchFamily="50" charset="-127"/>
                <a:ea typeface="나눔고딕 ExtraBold" pitchFamily="50" charset="-127"/>
              </a:rPr>
              <a:t>:  </a:t>
            </a:r>
            <a:r>
              <a:rPr lang="ko-KR" altLang="en-US" sz="1200" b="1" spc="-20" dirty="0" smtClean="0">
                <a:latin typeface="나눔고딕 ExtraBold" pitchFamily="50" charset="-127"/>
                <a:ea typeface="나눔고딕 ExtraBold" pitchFamily="50" charset="-127"/>
              </a:rPr>
              <a:t>선택 변수</a:t>
            </a:r>
            <a:endParaRPr lang="en-US" altLang="ko-KR" sz="1200" b="1" spc="-2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59832" y="2859663"/>
            <a:ext cx="18002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b="1" spc="-20" dirty="0" smtClean="0">
                <a:solidFill>
                  <a:srgbClr val="7030A0"/>
                </a:solidFill>
                <a:latin typeface="나눔고딕 ExtraBold" pitchFamily="50" charset="-127"/>
                <a:ea typeface="나눔고딕 ExtraBold" pitchFamily="50" charset="-127"/>
              </a:rPr>
              <a:t>총 </a:t>
            </a:r>
            <a:r>
              <a:rPr lang="en-US" altLang="ko-KR" sz="2400" b="1" spc="-20" dirty="0" smtClean="0">
                <a:solidFill>
                  <a:srgbClr val="7030A0"/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ko-KR" altLang="en-US" sz="2400" b="1" spc="-20" dirty="0" smtClean="0">
                <a:solidFill>
                  <a:srgbClr val="7030A0"/>
                </a:solidFill>
                <a:latin typeface="나눔고딕 ExtraBold" pitchFamily="50" charset="-127"/>
                <a:ea typeface="나눔고딕 ExtraBold" pitchFamily="50" charset="-127"/>
              </a:rPr>
              <a:t>가지 </a:t>
            </a:r>
            <a:endParaRPr lang="en-US" altLang="ko-KR" sz="2400" b="1" spc="-20" dirty="0" smtClean="0">
              <a:solidFill>
                <a:srgbClr val="7030A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spc="-20" dirty="0" smtClean="0">
                <a:solidFill>
                  <a:srgbClr val="7030A0"/>
                </a:solidFill>
                <a:latin typeface="나눔고딕 ExtraBold" pitchFamily="50" charset="-127"/>
                <a:ea typeface="나눔고딕 ExtraBold" pitchFamily="50" charset="-127"/>
              </a:rPr>
              <a:t>변수 선택</a:t>
            </a:r>
            <a:endParaRPr lang="en-US" altLang="ko-KR" sz="2400" b="1" spc="-20" dirty="0" smtClean="0">
              <a:solidFill>
                <a:srgbClr val="7030A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92327" y="5382741"/>
            <a:ext cx="468052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400" spc="-20" dirty="0" smtClean="0">
                <a:latin typeface="나눔고딕" pitchFamily="50" charset="-127"/>
                <a:ea typeface="나눔고딕" pitchFamily="50" charset="-127"/>
              </a:rPr>
              <a:t>* 판매일수  ≒</a:t>
            </a:r>
            <a:r>
              <a:rPr lang="en-US" altLang="ko-KR" sz="1400" spc="-20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400" spc="-20" dirty="0" err="1" smtClean="0">
                <a:latin typeface="나눔고딕" pitchFamily="50" charset="-127"/>
                <a:ea typeface="나눔고딕" pitchFamily="50" charset="-127"/>
              </a:rPr>
              <a:t>점포수</a:t>
            </a:r>
            <a:r>
              <a:rPr lang="ko-KR" altLang="en-US" sz="1400" spc="-20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400" spc="-20" dirty="0">
                <a:latin typeface="나눔고딕" pitchFamily="50" charset="-127"/>
                <a:ea typeface="나눔고딕" pitchFamily="50" charset="-127"/>
              </a:rPr>
              <a:t>≒ </a:t>
            </a:r>
            <a:r>
              <a:rPr lang="ko-KR" altLang="en-US" sz="1400" spc="-2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err="1" smtClean="0">
                <a:latin typeface="나눔고딕" pitchFamily="50" charset="-127"/>
                <a:ea typeface="나눔고딕" pitchFamily="50" charset="-127"/>
              </a:rPr>
              <a:t>구매고객수와</a:t>
            </a:r>
            <a:r>
              <a:rPr lang="ko-KR" altLang="en-US" sz="1400" spc="-20" dirty="0" smtClean="0">
                <a:latin typeface="나눔고딕" pitchFamily="50" charset="-127"/>
                <a:ea typeface="나눔고딕" pitchFamily="50" charset="-127"/>
              </a:rPr>
              <a:t> 같이 동일한 </a:t>
            </a:r>
            <a:endParaRPr lang="en-US" altLang="ko-KR" sz="1400" spc="-2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1400" spc="-20" dirty="0" smtClean="0">
                <a:latin typeface="나눔고딕" pitchFamily="50" charset="-127"/>
                <a:ea typeface="나눔고딕" pitchFamily="50" charset="-127"/>
              </a:rPr>
              <a:t>   성격의</a:t>
            </a:r>
            <a:r>
              <a:rPr lang="en-US" altLang="ko-KR" sz="1400" spc="-2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 smtClean="0">
                <a:latin typeface="나눔고딕" pitchFamily="50" charset="-127"/>
                <a:ea typeface="나눔고딕" pitchFamily="50" charset="-127"/>
              </a:rPr>
              <a:t>변수는 한가지만 선택함</a:t>
            </a:r>
            <a:endParaRPr lang="en-US" altLang="ko-KR" sz="1600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0" y="856714"/>
            <a:ext cx="9144000" cy="772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0" y="949253"/>
            <a:ext cx="9144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spc="-20" dirty="0" smtClean="0">
                <a:latin typeface="나눔고딕 ExtraBold" pitchFamily="50" charset="-127"/>
                <a:ea typeface="나눔고딕 ExtraBold" pitchFamily="50" charset="-127"/>
              </a:rPr>
              <a:t>  ■ 탄산</a:t>
            </a:r>
            <a:r>
              <a:rPr lang="en-US" altLang="ko-KR" sz="2400" b="1" spc="-20" dirty="0" smtClean="0"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lang="ko-KR" altLang="en-US" sz="2400" b="1" spc="-20" dirty="0" smtClean="0">
                <a:latin typeface="나눔고딕 ExtraBold" pitchFamily="50" charset="-127"/>
                <a:ea typeface="나눔고딕 ExtraBold" pitchFamily="50" charset="-127"/>
              </a:rPr>
              <a:t>과즙음료 월 판매량에 영향을 미칠 수 있는 변수 선정</a:t>
            </a:r>
            <a:endParaRPr lang="en-US" altLang="ko-KR" sz="2400" b="1" spc="-20" dirty="0" smtClean="0">
              <a:solidFill>
                <a:srgbClr val="7030A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5508104" y="3573016"/>
            <a:ext cx="1440160" cy="1362844"/>
          </a:xfrm>
          <a:prstGeom prst="ellipse">
            <a:avLst/>
          </a:prstGeom>
          <a:pattFill prst="ltUpDiag">
            <a:fgClr>
              <a:srgbClr val="42B049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txBody>
          <a:bodyPr wrap="none" lIns="90000" tIns="90000" rIns="90000" bIns="46800" rtlCol="0" anchor="ctr"/>
          <a:lstStyle/>
          <a:p>
            <a:pPr algn="ctr"/>
            <a:r>
              <a:rPr lang="ko-KR" altLang="en-US" sz="1600" b="1" dirty="0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휴일일수</a:t>
            </a:r>
            <a:endParaRPr lang="en-US" altLang="ko-KR" sz="1600" b="1" dirty="0" smtClean="0">
              <a:solidFill>
                <a:srgbClr val="4D4D4D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en-US" altLang="ko-KR" sz="1600" b="1" dirty="0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1600" b="1" dirty="0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주말</a:t>
            </a:r>
            <a:r>
              <a:rPr lang="en-US" altLang="ko-KR" sz="1600" b="1" dirty="0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lang="ko-KR" altLang="en-US" sz="1600" b="1" dirty="0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공휴일</a:t>
            </a:r>
            <a:r>
              <a:rPr lang="en-US" altLang="ko-KR" sz="1600" b="1" dirty="0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sz="1600" b="1" dirty="0">
              <a:solidFill>
                <a:srgbClr val="4D4D4D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6737548" y="3218284"/>
            <a:ext cx="1002804" cy="1002804"/>
          </a:xfrm>
          <a:prstGeom prst="ellipse">
            <a:avLst/>
          </a:prstGeom>
          <a:pattFill prst="ltUpDiag">
            <a:fgClr>
              <a:srgbClr val="42B049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  <a:prstDash val="solid"/>
          </a:ln>
          <a:effectLst/>
          <a:extLst/>
        </p:spPr>
        <p:txBody>
          <a:bodyPr wrap="none" lIns="90000" tIns="90000" rIns="90000" bIns="46800" rtlCol="0" anchor="ctr"/>
          <a:lstStyle/>
          <a:p>
            <a:pPr algn="ctr"/>
            <a:r>
              <a:rPr lang="ko-KR" altLang="en-US" sz="1600" b="1" dirty="0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상품</a:t>
            </a:r>
            <a:endParaRPr lang="en-US" altLang="ko-KR" sz="1600" b="1" dirty="0" smtClean="0">
              <a:solidFill>
                <a:srgbClr val="4D4D4D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ko-KR" altLang="en-US" sz="1600" b="1" dirty="0" err="1" smtClean="0">
                <a:solidFill>
                  <a:srgbClr val="4D4D4D"/>
                </a:solidFill>
                <a:latin typeface="나눔고딕 ExtraBold" pitchFamily="50" charset="-127"/>
                <a:ea typeface="나눔고딕 ExtraBold" pitchFamily="50" charset="-127"/>
              </a:rPr>
              <a:t>품목수</a:t>
            </a:r>
            <a:endParaRPr lang="ko-KR" altLang="en-US" sz="1600" b="1" dirty="0">
              <a:solidFill>
                <a:srgbClr val="4D4D4D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1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2470" y="131490"/>
            <a:ext cx="8640960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[Step 2-3] </a:t>
            </a:r>
            <a:r>
              <a:rPr lang="ko-KR" altLang="en-US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영향변수 선정 및 다중회귀분석</a:t>
            </a:r>
            <a:endParaRPr lang="ko-KR" altLang="en-US" sz="2000" b="1" dirty="0">
              <a:solidFill>
                <a:srgbClr val="00B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5408202" cy="27363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077072"/>
            <a:ext cx="5408202" cy="262356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24794" y="683404"/>
            <a:ext cx="727154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기초 데이터 구성 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( 2009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년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~2013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년간 탄산음료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/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과즙음료 데이터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2636912"/>
            <a:ext cx="19907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2470" y="131490"/>
            <a:ext cx="8640960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[Step 2-3] </a:t>
            </a:r>
            <a:r>
              <a:rPr lang="ko-KR" altLang="en-US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영향변수 선정 및 다중회귀분석</a:t>
            </a:r>
            <a:endParaRPr lang="ko-KR" altLang="en-US" sz="2000" b="1" dirty="0">
              <a:solidFill>
                <a:srgbClr val="00B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7584" y="1778660"/>
            <a:ext cx="607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데이터는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변수와 </a:t>
            </a:r>
            <a:r>
              <a:rPr lang="en-US" altLang="ko-KR" dirty="0" smtClean="0"/>
              <a:t>406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로 구성되어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l="597" t="24885" r="47582" b="38493"/>
          <a:stretch>
            <a:fillRect/>
          </a:stretch>
        </p:blipFill>
        <p:spPr bwMode="auto">
          <a:xfrm>
            <a:off x="667504" y="2354724"/>
            <a:ext cx="7936944" cy="302778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379472" y="1124744"/>
            <a:ext cx="145905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데이터 구성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323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2470" y="131490"/>
            <a:ext cx="8640960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[Step 2-3] </a:t>
            </a:r>
            <a:r>
              <a:rPr lang="ko-KR" altLang="en-US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영향변수 선정 및 다중회귀분석</a:t>
            </a:r>
            <a:endParaRPr lang="ko-KR" altLang="en-US" sz="2000" b="1" dirty="0">
              <a:solidFill>
                <a:srgbClr val="00B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593" t="42739" r="49200" b="3638"/>
          <a:stretch>
            <a:fillRect/>
          </a:stretch>
        </p:blipFill>
        <p:spPr bwMode="auto">
          <a:xfrm>
            <a:off x="467544" y="1209526"/>
            <a:ext cx="5544616" cy="43924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18045" y="633462"/>
            <a:ext cx="20217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데이터 변환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구성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6707" y="5733256"/>
            <a:ext cx="6155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방법 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일반 탄산음료와 과즙음료를 비교 분석하여 진행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ko-KR" altLang="en-US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각각 </a:t>
            </a:r>
            <a:r>
              <a:rPr lang="ko-KR" altLang="en-US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하스토그램과</a:t>
            </a:r>
            <a:r>
              <a:rPr lang="ko-KR" altLang="en-US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o-KR" altLang="en-US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정규성</a:t>
            </a:r>
            <a:r>
              <a:rPr lang="ko-KR" altLang="en-US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테스트를 통하여 </a:t>
            </a:r>
            <a:endParaRPr lang="en-US" altLang="ko-KR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ko-KR" altLang="en-US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기준을 </a:t>
            </a:r>
            <a:r>
              <a:rPr lang="en-US" altLang="ko-KR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p_value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&gt;0.01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로 선정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03648" y="4377878"/>
            <a:ext cx="12961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331640" y="5385990"/>
            <a:ext cx="12961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28184" y="1209526"/>
            <a:ext cx="2014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altLang="ko-KR" dirty="0" err="1" smtClean="0"/>
              <a:t>hist</a:t>
            </a:r>
            <a:r>
              <a:rPr lang="en-US" altLang="ko-KR" dirty="0" smtClean="0"/>
              <a:t>(data1$QTY)</a:t>
            </a:r>
          </a:p>
          <a:p>
            <a:pPr>
              <a:buFont typeface="Wingdings"/>
              <a:buChar char="Ø"/>
            </a:pPr>
            <a:r>
              <a:rPr lang="en-US" altLang="ko-KR" dirty="0" err="1" smtClean="0"/>
              <a:t>hist</a:t>
            </a:r>
            <a:r>
              <a:rPr lang="en-US" altLang="ko-KR" dirty="0" smtClean="0"/>
              <a:t>(data2$QTY)</a:t>
            </a:r>
            <a:endParaRPr lang="ko-KR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 l="46326" t="38679" r="3828" b="34070"/>
          <a:stretch>
            <a:fillRect/>
          </a:stretch>
        </p:blipFill>
        <p:spPr bwMode="auto">
          <a:xfrm>
            <a:off x="6156176" y="2433662"/>
            <a:ext cx="2952328" cy="223224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47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2470" y="131490"/>
            <a:ext cx="8640960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[Step 2-3] </a:t>
            </a:r>
            <a:r>
              <a:rPr lang="ko-KR" altLang="en-US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영향변수 선정 및 다중회귀분석</a:t>
            </a:r>
            <a:endParaRPr lang="ko-KR" altLang="en-US" sz="2000" b="1" dirty="0">
              <a:solidFill>
                <a:srgbClr val="00B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 l="1306" t="50768" r="37921" b="3288"/>
          <a:stretch>
            <a:fillRect/>
          </a:stretch>
        </p:blipFill>
        <p:spPr bwMode="auto">
          <a:xfrm>
            <a:off x="395536" y="1572648"/>
            <a:ext cx="8352928" cy="316835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347612" y="1132002"/>
            <a:ext cx="24961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판매량 상관관계 분석</a:t>
            </a:r>
            <a:endParaRPr lang="en-US" altLang="ko-KR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536" y="2293422"/>
            <a:ext cx="79208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5535" y="3705642"/>
            <a:ext cx="8329823" cy="139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59632" y="1584375"/>
            <a:ext cx="114646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1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일반탄산음료</a:t>
            </a:r>
            <a:endParaRPr lang="en-US" altLang="ko-KR" sz="1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03648" y="3096543"/>
            <a:ext cx="825867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1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과즙음료</a:t>
            </a:r>
            <a:endParaRPr lang="en-US" altLang="ko-KR" sz="1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6984" y="5040759"/>
            <a:ext cx="74715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1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분석방법 </a:t>
            </a:r>
            <a:r>
              <a:rPr lang="en-US" altLang="ko-KR" sz="1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en-US" altLang="ko-KR" sz="1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o-KR" altLang="en-US" sz="1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일반탄산음료와 과즙음료는 상호 상관관계분석으로 판매량</a:t>
            </a:r>
            <a:r>
              <a:rPr lang="en-US" altLang="ko-KR" sz="1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(QTY)</a:t>
            </a:r>
            <a:r>
              <a:rPr lang="ko-KR" altLang="en-US" sz="1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을 아래 회귀식으로 추정할 수 있다</a:t>
            </a:r>
            <a:r>
              <a:rPr lang="en-US" altLang="ko-KR" sz="1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  <a:endParaRPr lang="en-US" altLang="ko-KR" sz="1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691680" y="5605790"/>
            <a:ext cx="457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y</a:t>
            </a:r>
            <a:r>
              <a:rPr kumimoji="1" lang="en-US" altLang="ko-KR" sz="2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^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= b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0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+ b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1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x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1 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+ b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2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x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2 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+ . . . + </a:t>
            </a:r>
            <a:r>
              <a:rPr kumimoji="1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b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p</a:t>
            </a:r>
            <a:r>
              <a:rPr kumimoji="1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x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굴림" pitchFamily="50" charset="-127"/>
                <a:cs typeface="굴림체" pitchFamily="49" charset="-127"/>
              </a:rPr>
              <a:t>p</a:t>
            </a:r>
            <a:r>
              <a:rPr kumimoji="1" lang="en-US" altLang="ko-KR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76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32470" y="131490"/>
            <a:ext cx="8640960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[Step 2-3] </a:t>
            </a:r>
            <a:r>
              <a:rPr lang="ko-KR" altLang="en-US" sz="2800" b="1" dirty="0" smtClean="0">
                <a:solidFill>
                  <a:srgbClr val="00B050"/>
                </a:solidFill>
                <a:latin typeface="나눔고딕 ExtraBold" pitchFamily="50" charset="-127"/>
                <a:ea typeface="나눔고딕 ExtraBold" pitchFamily="50" charset="-127"/>
              </a:rPr>
              <a:t>영향변수 선정 및 다중회귀분석</a:t>
            </a:r>
            <a:endParaRPr lang="ko-KR" altLang="en-US" sz="2000" b="1" dirty="0">
              <a:solidFill>
                <a:srgbClr val="00B05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504" y="574438"/>
            <a:ext cx="245772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1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회귀모형에 따른 </a:t>
            </a:r>
            <a:r>
              <a:rPr lang="ko-KR" altLang="en-US" sz="16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회귀식</a:t>
            </a:r>
            <a:endParaRPr lang="en-US" altLang="ko-KR" sz="1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 l="1306" t="42414" r="63069" b="6421"/>
          <a:stretch>
            <a:fillRect/>
          </a:stretch>
        </p:blipFill>
        <p:spPr bwMode="auto">
          <a:xfrm>
            <a:off x="179512" y="908720"/>
            <a:ext cx="4392488" cy="28803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 l="1277" t="39728" r="63098" b="7188"/>
          <a:stretch>
            <a:fillRect/>
          </a:stretch>
        </p:blipFill>
        <p:spPr bwMode="auto">
          <a:xfrm>
            <a:off x="179512" y="3861048"/>
            <a:ext cx="4392488" cy="2925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932040" y="869811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200" dirty="0" smtClean="0"/>
              <a:t>out1=lm(</a:t>
            </a:r>
            <a:r>
              <a:rPr lang="en-US" altLang="ko-KR" sz="1200" dirty="0" err="1" smtClean="0"/>
              <a:t>QTY~.,data</a:t>
            </a:r>
            <a:r>
              <a:rPr lang="en-US" altLang="ko-KR" sz="1200" dirty="0" smtClean="0"/>
              <a:t>=data1)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z="1200" dirty="0" smtClean="0"/>
              <a:t>out2=lm(</a:t>
            </a:r>
            <a:r>
              <a:rPr lang="en-US" altLang="ko-KR" sz="1200" dirty="0" err="1" smtClean="0"/>
              <a:t>QTY~.,data</a:t>
            </a:r>
            <a:r>
              <a:rPr lang="en-US" altLang="ko-KR" sz="1200" dirty="0" smtClean="0"/>
              <a:t>=data2)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z="1200" dirty="0" smtClean="0"/>
              <a:t>both1=step(out1,direction="</a:t>
            </a:r>
            <a:r>
              <a:rPr lang="en-US" altLang="ko-KR" sz="1200" dirty="0" err="1" smtClean="0"/>
              <a:t>both",trcce</a:t>
            </a:r>
            <a:r>
              <a:rPr lang="en-US" altLang="ko-KR" sz="1200" dirty="0" smtClean="0"/>
              <a:t>=FALSE)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z="1200" dirty="0" smtClean="0"/>
              <a:t>both2=step(out2,direction="</a:t>
            </a:r>
            <a:r>
              <a:rPr lang="en-US" altLang="ko-KR" sz="1200" dirty="0" err="1" smtClean="0"/>
              <a:t>both",trcce</a:t>
            </a:r>
            <a:r>
              <a:rPr lang="en-US" altLang="ko-KR" sz="1200" dirty="0" smtClean="0"/>
              <a:t>=FALSE)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2204864"/>
            <a:ext cx="79208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43608" y="5229200"/>
            <a:ext cx="79208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984507" y="1791107"/>
            <a:ext cx="5331909" cy="41549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QTY1(</a:t>
            </a:r>
            <a:r>
              <a:rPr lang="ko-KR" altLang="en-US" sz="1050" dirty="0" smtClean="0"/>
              <a:t>탄산음료판매량</a:t>
            </a:r>
            <a:r>
              <a:rPr lang="en-US" altLang="ko-KR" sz="1050" dirty="0" smtClean="0"/>
              <a:t>)=</a:t>
            </a:r>
          </a:p>
          <a:p>
            <a:r>
              <a:rPr lang="en-US" altLang="ko-KR" sz="1050" dirty="0" smtClean="0"/>
              <a:t>3568+68.63(t)-73.25(ITEM_CNT)-2.439(PRICE)+93.84(MAXTEMP)+0.02232(SALEDAY)</a:t>
            </a:r>
            <a:endParaRPr lang="ko-KR" altLang="en-US" sz="1050" dirty="0"/>
          </a:p>
        </p:txBody>
      </p:sp>
      <p:sp>
        <p:nvSpPr>
          <p:cNvPr id="30" name="직사각형 29"/>
          <p:cNvSpPr/>
          <p:nvPr/>
        </p:nvSpPr>
        <p:spPr>
          <a:xfrm>
            <a:off x="4499992" y="2350621"/>
            <a:ext cx="46816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</a:t>
            </a:r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분석</a:t>
            </a:r>
            <a:r>
              <a:rPr lang="en-US" altLang="ko-KR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2 : </a:t>
            </a:r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결정계수</a:t>
            </a:r>
            <a:r>
              <a:rPr lang="en-US" altLang="ko-KR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89.44%, ARQ88.46, </a:t>
            </a:r>
            <a:r>
              <a:rPr lang="en-US" altLang="ko-KR" sz="1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F_value</a:t>
            </a:r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가 </a:t>
            </a:r>
            <a:r>
              <a:rPr lang="en-US" altLang="ko-KR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91.43</a:t>
            </a:r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으로</a:t>
            </a:r>
            <a:endParaRPr lang="en-US" altLang="ko-KR" sz="12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sym typeface="Wingdings" pitchFamily="2" charset="2"/>
            </a:endParaRPr>
          </a:p>
          <a:p>
            <a:pPr algn="ctr"/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유의한 변수의 값들이 </a:t>
            </a:r>
            <a:endParaRPr lang="en-US" altLang="ko-KR" sz="12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sym typeface="Wingdings" pitchFamily="2" charset="2"/>
            </a:endParaRPr>
          </a:p>
          <a:p>
            <a:pPr algn="ctr"/>
            <a:r>
              <a:rPr lang="ko-KR" altLang="en-US" sz="1200" b="1" spc="50" dirty="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일반탄산음료 판매량</a:t>
            </a:r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의 </a:t>
            </a:r>
            <a:r>
              <a:rPr lang="ko-KR" altLang="en-US" sz="1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변동량을</a:t>
            </a:r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 설명할 수 있다</a:t>
            </a:r>
            <a:endParaRPr lang="en-US" altLang="ko-KR" sz="1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79066" y="4869160"/>
            <a:ext cx="45854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</a:t>
            </a:r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분석</a:t>
            </a:r>
            <a:r>
              <a:rPr lang="en-US" altLang="ko-KR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3 : </a:t>
            </a:r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결정계수</a:t>
            </a:r>
            <a:r>
              <a:rPr lang="en-US" altLang="ko-KR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89.32%, ARQ88.11, </a:t>
            </a:r>
            <a:r>
              <a:rPr lang="en-US" altLang="ko-KR" sz="1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F_value</a:t>
            </a:r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가 </a:t>
            </a:r>
            <a:r>
              <a:rPr lang="en-US" altLang="ko-KR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73.9</a:t>
            </a:r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로</a:t>
            </a:r>
            <a:endParaRPr lang="en-US" altLang="ko-KR" sz="12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sym typeface="Wingdings" pitchFamily="2" charset="2"/>
            </a:endParaRPr>
          </a:p>
          <a:p>
            <a:pPr algn="ctr"/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유의한 변수의 값들이 </a:t>
            </a:r>
            <a:endParaRPr lang="en-US" altLang="ko-KR" sz="12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sym typeface="Wingdings" pitchFamily="2" charset="2"/>
            </a:endParaRPr>
          </a:p>
          <a:p>
            <a:pPr algn="ctr"/>
            <a:r>
              <a:rPr lang="ko-KR" altLang="en-US" sz="1200" b="1" spc="50" dirty="0" smtClean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과즙음료 판매량의 </a:t>
            </a:r>
            <a:r>
              <a:rPr lang="ko-KR" altLang="en-US" sz="1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변동량을</a:t>
            </a:r>
            <a:r>
              <a:rPr lang="ko-KR" alt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 설명할 수 있다</a:t>
            </a:r>
            <a:r>
              <a:rPr lang="en-US" altLang="ko-KR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.</a:t>
            </a:r>
            <a:endParaRPr lang="en-US" altLang="ko-KR" sz="1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02335" y="4365104"/>
            <a:ext cx="6534161" cy="4154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QTY1(</a:t>
            </a:r>
            <a:r>
              <a:rPr lang="ko-KR" altLang="en-US" sz="1050" dirty="0" smtClean="0"/>
              <a:t>과즙음료판매량</a:t>
            </a:r>
            <a:r>
              <a:rPr lang="en-US" altLang="ko-KR" sz="1050" dirty="0" smtClean="0"/>
              <a:t>)=</a:t>
            </a:r>
          </a:p>
          <a:p>
            <a:r>
              <a:rPr lang="en-US" altLang="ko-KR" sz="1050" dirty="0" smtClean="0"/>
              <a:t>-1854+18.47(t)+16.46(ITEM_CNT)+0.4013(PRICE)+52.37(MAXTEMP)-0.0127(RAINDAY)+46.87(HOLIDAY)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321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5wgkMW7U6_00XPZ2ABe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19020</TotalTime>
  <Words>599</Words>
  <Application>Microsoft Office PowerPoint</Application>
  <PresentationFormat>화면 슬라이드 쇼(4:3)</PresentationFormat>
  <Paragraphs>106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BGFretail</dc:creator>
  <cp:lastModifiedBy>teacher</cp:lastModifiedBy>
  <cp:revision>1221</cp:revision>
  <cp:lastPrinted>2014-05-22T07:39:27Z</cp:lastPrinted>
  <dcterms:created xsi:type="dcterms:W3CDTF">2013-08-13T07:26:40Z</dcterms:created>
  <dcterms:modified xsi:type="dcterms:W3CDTF">2019-07-19T04:25:23Z</dcterms:modified>
</cp:coreProperties>
</file>