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6"/>
  </p:notesMasterIdLst>
  <p:sldIdLst>
    <p:sldId id="259" r:id="rId2"/>
    <p:sldId id="322" r:id="rId3"/>
    <p:sldId id="366" r:id="rId4"/>
    <p:sldId id="367" r:id="rId5"/>
    <p:sldId id="372" r:id="rId6"/>
    <p:sldId id="413" r:id="rId7"/>
    <p:sldId id="418" r:id="rId8"/>
    <p:sldId id="412" r:id="rId9"/>
    <p:sldId id="417" r:id="rId10"/>
    <p:sldId id="369" r:id="rId11"/>
    <p:sldId id="370" r:id="rId12"/>
    <p:sldId id="371" r:id="rId13"/>
    <p:sldId id="368" r:id="rId14"/>
    <p:sldId id="414" r:id="rId15"/>
    <p:sldId id="416" r:id="rId16"/>
    <p:sldId id="410" r:id="rId17"/>
    <p:sldId id="373" r:id="rId18"/>
    <p:sldId id="375" r:id="rId19"/>
    <p:sldId id="377" r:id="rId20"/>
    <p:sldId id="376" r:id="rId21"/>
    <p:sldId id="378" r:id="rId22"/>
    <p:sldId id="379" r:id="rId23"/>
    <p:sldId id="380" r:id="rId24"/>
    <p:sldId id="381" r:id="rId25"/>
    <p:sldId id="382" r:id="rId26"/>
    <p:sldId id="383" r:id="rId27"/>
    <p:sldId id="385" r:id="rId28"/>
    <p:sldId id="384" r:id="rId29"/>
    <p:sldId id="390" r:id="rId30"/>
    <p:sldId id="411" r:id="rId31"/>
    <p:sldId id="387" r:id="rId32"/>
    <p:sldId id="388" r:id="rId33"/>
    <p:sldId id="386" r:id="rId34"/>
    <p:sldId id="399" r:id="rId35"/>
    <p:sldId id="400" r:id="rId36"/>
    <p:sldId id="391" r:id="rId37"/>
    <p:sldId id="392" r:id="rId38"/>
    <p:sldId id="419" r:id="rId39"/>
    <p:sldId id="394" r:id="rId40"/>
    <p:sldId id="395" r:id="rId41"/>
    <p:sldId id="396" r:id="rId42"/>
    <p:sldId id="397" r:id="rId43"/>
    <p:sldId id="420" r:id="rId44"/>
    <p:sldId id="398" r:id="rId45"/>
    <p:sldId id="393" r:id="rId46"/>
    <p:sldId id="401" r:id="rId47"/>
    <p:sldId id="402" r:id="rId48"/>
    <p:sldId id="403" r:id="rId49"/>
    <p:sldId id="404" r:id="rId50"/>
    <p:sldId id="405" r:id="rId51"/>
    <p:sldId id="407" r:id="rId52"/>
    <p:sldId id="406" r:id="rId53"/>
    <p:sldId id="408" r:id="rId54"/>
    <p:sldId id="409" r:id="rId5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BAD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85" autoAdjust="0"/>
    <p:restoredTop sz="94660"/>
  </p:normalViewPr>
  <p:slideViewPr>
    <p:cSldViewPr>
      <p:cViewPr varScale="1">
        <p:scale>
          <a:sx n="115" d="100"/>
          <a:sy n="115" d="100"/>
        </p:scale>
        <p:origin x="-312" y="-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87415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dirty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12" Type="http://schemas.openxmlformats.org/officeDocument/2006/relationships/image" Target="../media/image16.png"/><Relationship Id="rId2" Type="http://schemas.openxmlformats.org/officeDocument/2006/relationships/image" Target="../media/image7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5.png"/><Relationship Id="rId5" Type="http://schemas.openxmlformats.org/officeDocument/2006/relationships/image" Target="../media/image10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9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e9t/nsmc/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88671" y="1340768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순환 신경망</a:t>
            </a:r>
            <a:r>
              <a:rPr lang="en-US" altLang="ko-KR" sz="4400" b="1" dirty="0">
                <a:solidFill>
                  <a:srgbClr val="FF0000"/>
                </a:solidFill>
              </a:rPr>
              <a:t>(RNN)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11467" y="39338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AutoShape 2" descr="github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ëíì´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512498" y="160338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kera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64" y="5409601"/>
            <a:ext cx="2495600" cy="14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9BBF5E-709A-4F01-B880-65E60849B818}"/>
              </a:ext>
            </a:extLst>
          </p:cNvPr>
          <p:cNvSpPr txBox="1"/>
          <p:nvPr/>
        </p:nvSpPr>
        <p:spPr>
          <a:xfrm>
            <a:off x="361308" y="136110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산업융합형 인공지능 </a:t>
            </a:r>
            <a:r>
              <a:rPr lang="ko-KR" altLang="en-US" b="1" dirty="0" err="1"/>
              <a:t>청년혁신가</a:t>
            </a:r>
            <a:r>
              <a:rPr lang="ko-KR" altLang="en-US" b="1" dirty="0"/>
              <a:t> 양성 과정</a:t>
            </a:r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장단기 메모리</a:t>
            </a:r>
            <a:r>
              <a:rPr lang="en-US" altLang="ko-KR" b="1" dirty="0"/>
              <a:t>(Long Short-Term Memory, LSTM)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2520" y="122811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바닐라 </a:t>
            </a:r>
            <a:r>
              <a:rPr lang="en-US" altLang="ko-KR" sz="1600" dirty="0"/>
              <a:t>RNN</a:t>
            </a:r>
            <a:r>
              <a:rPr lang="ko-KR" altLang="en-US" sz="1600" dirty="0"/>
              <a:t>의 한계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비교적 짧은 시퀀스에 대해서만 효과를 보임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시점</a:t>
            </a:r>
            <a:r>
              <a:rPr lang="en-US" altLang="ko-KR" sz="1600" dirty="0"/>
              <a:t>(time step)</a:t>
            </a:r>
            <a:r>
              <a:rPr lang="ko-KR" altLang="en-US" sz="1600" dirty="0"/>
              <a:t>이 길어질수록 앞의 정보가 뒤로 충분히 전달되지 못함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장기 의존성 문제</a:t>
            </a:r>
            <a:r>
              <a:rPr lang="en-US" altLang="ko-KR" sz="1600" dirty="0">
                <a:sym typeface="Wingdings" panose="05000000000000000000" pitchFamily="2" charset="2"/>
              </a:rPr>
              <a:t>(Problem of Long-Term Dependencies)</a:t>
            </a:r>
            <a:endParaRPr lang="ko-KR" altLang="en-US" sz="1600" dirty="0"/>
          </a:p>
        </p:txBody>
      </p:sp>
      <p:pic>
        <p:nvPicPr>
          <p:cNvPr id="1026" name="Picture 2" descr="https://wikidocs.net/images/page/22888/lstm_image1_v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2996952"/>
            <a:ext cx="3960440" cy="240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8584" y="5877272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“</a:t>
            </a:r>
            <a:r>
              <a:rPr lang="ko-KR" altLang="en-US" sz="1600" dirty="0"/>
              <a:t>모스크바에 여행을 왔는데 건물도 예쁘고 먹을 것도 맛있었어</a:t>
            </a:r>
            <a:r>
              <a:rPr lang="en-US" altLang="ko-KR" sz="1600" dirty="0"/>
              <a:t>. </a:t>
            </a:r>
            <a:r>
              <a:rPr lang="ko-KR" altLang="en-US" sz="1600" dirty="0"/>
              <a:t>그런데 글쎄 직장 상사한테 전화가 왔어</a:t>
            </a:r>
            <a:r>
              <a:rPr lang="en-US" altLang="ko-KR" sz="1600" dirty="0"/>
              <a:t>. </a:t>
            </a:r>
            <a:r>
              <a:rPr lang="ko-KR" altLang="en-US" sz="1600" dirty="0"/>
              <a:t>어디냐고 </a:t>
            </a:r>
            <a:r>
              <a:rPr lang="ko-KR" altLang="en-US" sz="1600" dirty="0" err="1"/>
              <a:t>묻더라구</a:t>
            </a:r>
            <a:r>
              <a:rPr lang="ko-KR" altLang="en-US" sz="1600" dirty="0"/>
              <a:t> 그래서 나는 말했지</a:t>
            </a:r>
            <a:r>
              <a:rPr lang="en-US" altLang="ko-KR" sz="1600" dirty="0"/>
              <a:t>. </a:t>
            </a:r>
            <a:r>
              <a:rPr lang="ko-KR" altLang="en-US" sz="1600" dirty="0"/>
              <a:t>저 </a:t>
            </a:r>
            <a:r>
              <a:rPr lang="ko-KR" altLang="en-US" sz="1600" dirty="0" err="1"/>
              <a:t>여행왔는데요</a:t>
            </a:r>
            <a:r>
              <a:rPr lang="en-US" altLang="ko-KR" sz="1600" dirty="0"/>
              <a:t>. </a:t>
            </a:r>
            <a:r>
              <a:rPr lang="ko-KR" altLang="en-US" sz="1600" dirty="0"/>
              <a:t>여기 </a:t>
            </a:r>
            <a:r>
              <a:rPr lang="en-US" altLang="ko-KR" sz="1600" dirty="0"/>
              <a:t>_____”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279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장단기 메모리</a:t>
            </a:r>
            <a:r>
              <a:rPr lang="en-US" altLang="ko-KR" b="1" dirty="0"/>
              <a:t>(Long Short-Term Memory, LSTM)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rn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6" b="1998"/>
          <a:stretch/>
        </p:blipFill>
        <p:spPr bwMode="auto">
          <a:xfrm>
            <a:off x="1309399" y="3538375"/>
            <a:ext cx="7557690" cy="284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520" y="122811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은닉층의</a:t>
            </a:r>
            <a:r>
              <a:rPr lang="ko-KR" altLang="en-US" sz="1600" dirty="0"/>
              <a:t> 메모리 셀에 입력 </a:t>
            </a:r>
            <a:r>
              <a:rPr lang="ko-KR" altLang="en-US" sz="1600" dirty="0" err="1"/>
              <a:t>게이트</a:t>
            </a:r>
            <a:r>
              <a:rPr lang="en-US" altLang="ko-KR" sz="1600" dirty="0"/>
              <a:t>, </a:t>
            </a:r>
            <a:r>
              <a:rPr lang="ko-KR" altLang="en-US" sz="1600" dirty="0"/>
              <a:t>망각</a:t>
            </a:r>
            <a:r>
              <a:rPr lang="en-US" altLang="ko-KR" sz="1600" dirty="0"/>
              <a:t>(</a:t>
            </a:r>
            <a:r>
              <a:rPr lang="ko-KR" altLang="en-US" sz="1600" dirty="0"/>
              <a:t>삭제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게이트</a:t>
            </a:r>
            <a:r>
              <a:rPr lang="en-US" altLang="ko-KR" sz="1600" dirty="0"/>
              <a:t>, </a:t>
            </a:r>
            <a:r>
              <a:rPr lang="ko-KR" altLang="en-US" sz="1600" dirty="0"/>
              <a:t>출력 </a:t>
            </a:r>
            <a:r>
              <a:rPr lang="ko-KR" altLang="en-US" sz="1600" dirty="0" err="1"/>
              <a:t>게이트를</a:t>
            </a:r>
            <a:r>
              <a:rPr lang="ko-KR" altLang="en-US" sz="1600" dirty="0"/>
              <a:t> 추가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불필요한 기억은 지우고</a:t>
            </a:r>
            <a:r>
              <a:rPr lang="en-US" altLang="ko-KR" sz="1600" dirty="0"/>
              <a:t>, </a:t>
            </a:r>
            <a:r>
              <a:rPr lang="ko-KR" altLang="en-US" sz="1600" dirty="0"/>
              <a:t>기억해야 할 것들은 기억함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LSTM</a:t>
            </a:r>
            <a:r>
              <a:rPr lang="ko-KR" altLang="en-US" sz="1600" dirty="0"/>
              <a:t>은 한 층 안에서 반복을 많이 해야 하는 </a:t>
            </a:r>
            <a:r>
              <a:rPr lang="en-US" altLang="ko-KR" sz="1600" dirty="0"/>
              <a:t>RNN</a:t>
            </a:r>
            <a:r>
              <a:rPr lang="ko-KR" altLang="en-US" sz="1600" dirty="0"/>
              <a:t>의 특성상 일반 신경망보다 기울기 소실 문제가 더 많이 발생하고 이를 해결하기 어렵다는 단점을 보완한 방법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반복되기 직전에 다음 층으로 기억된 값을 넘길지 안 넘길지를 관리하는 단계를 하나 더 추가하는 것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1839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장단기 메모리</a:t>
            </a:r>
            <a:r>
              <a:rPr lang="en-US" altLang="ko-KR" b="1" dirty="0"/>
              <a:t>(Long Short-Term Memory, LSTM)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58295" y="1304804"/>
            <a:ext cx="43995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</a:t>
            </a:r>
            <a:r>
              <a:rPr lang="ko-KR" altLang="en-US" sz="1600" dirty="0" err="1"/>
              <a:t>게이트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삭제 </a:t>
            </a:r>
            <a:r>
              <a:rPr lang="ko-KR" altLang="en-US" sz="1600" dirty="0" err="1"/>
              <a:t>게이트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셀 상태</a:t>
            </a:r>
            <a:r>
              <a:rPr lang="en-US" altLang="ko-KR" sz="1600" dirty="0"/>
              <a:t>(</a:t>
            </a:r>
            <a:r>
              <a:rPr lang="ko-KR" altLang="en-US" sz="1600" dirty="0"/>
              <a:t>장기 상태</a:t>
            </a:r>
            <a:r>
              <a:rPr lang="en-US" altLang="ko-KR" sz="1600" dirty="0"/>
              <a:t>) 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출력 </a:t>
            </a:r>
            <a:r>
              <a:rPr lang="ko-KR" altLang="en-US" sz="1600" dirty="0" err="1"/>
              <a:t>게이트와</a:t>
            </a:r>
            <a:r>
              <a:rPr lang="ko-KR" altLang="en-US" sz="1600" dirty="0"/>
              <a:t> 은닉 상태</a:t>
            </a:r>
            <a:r>
              <a:rPr lang="en-US" altLang="ko-KR" sz="1600" dirty="0"/>
              <a:t>(</a:t>
            </a:r>
            <a:r>
              <a:rPr lang="ko-KR" altLang="en-US" sz="1600" dirty="0"/>
              <a:t>단기 상태</a:t>
            </a:r>
            <a:r>
              <a:rPr lang="en-US" altLang="ko-KR" sz="1600" dirty="0"/>
              <a:t>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666406" y="1709197"/>
                <a:ext cx="33001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ko-KR" alt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6" y="1709197"/>
                <a:ext cx="330016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66406" y="2089634"/>
                <a:ext cx="3823098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h𝑔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6" y="2089634"/>
                <a:ext cx="3823098" cy="411651"/>
              </a:xfrm>
              <a:prstGeom prst="rect">
                <a:avLst/>
              </a:prstGeom>
              <a:blipFill rotWithShape="1"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5666406" y="3161685"/>
                <a:ext cx="3300165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ko-KR" alt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6" y="3161685"/>
                <a:ext cx="3300165" cy="411331"/>
              </a:xfrm>
              <a:prstGeom prst="rect">
                <a:avLst/>
              </a:prstGeom>
              <a:blipFill rotWithShape="1">
                <a:blip r:embed="rId4"/>
                <a:stretch>
                  <a:fillRect l="-555"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66406" y="4283804"/>
                <a:ext cx="2306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°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°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6" y="4283804"/>
                <a:ext cx="230646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666406" y="5346243"/>
                <a:ext cx="33001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ko-KR" alt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6" y="5346243"/>
                <a:ext cx="33001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66406" y="5723964"/>
                <a:ext cx="196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°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406" y="5723964"/>
                <a:ext cx="196207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rn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6" t="51131" r="33641" b="1083"/>
          <a:stretch/>
        </p:blipFill>
        <p:spPr bwMode="auto">
          <a:xfrm>
            <a:off x="1243833" y="1960819"/>
            <a:ext cx="3053166" cy="33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0731" y="3907889"/>
                <a:ext cx="715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31" y="3907889"/>
                <a:ext cx="715196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34118" y="3523138"/>
                <a:ext cx="501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118" y="3523138"/>
                <a:ext cx="50199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72680" y="3319443"/>
                <a:ext cx="42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80" y="3319443"/>
                <a:ext cx="42793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89943" y="3429000"/>
                <a:ext cx="4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943" y="3429000"/>
                <a:ext cx="476348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1860" y="2950111"/>
                <a:ext cx="713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60" y="2950111"/>
                <a:ext cx="713592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26247" y="295011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47" y="2950111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226247" y="3907889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47" y="3907889"/>
                <a:ext cx="49237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30103" y="3319443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103" y="3319443"/>
                <a:ext cx="478529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4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LSTM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이용한 텍스트 생성</a:t>
            </a:r>
            <a:r>
              <a:rPr lang="en-US" altLang="ko-KR" b="1" dirty="0"/>
              <a:t>(One-to-many </a:t>
            </a:r>
            <a:r>
              <a:rPr lang="ko-KR" altLang="en-US" b="1" dirty="0"/>
              <a:t>구조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2600" y="2636912"/>
            <a:ext cx="341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03_Text_Generation-LSTM.ipynb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2600" y="1461066"/>
            <a:ext cx="40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Kaggle</a:t>
            </a:r>
            <a:r>
              <a:rPr lang="en-US" altLang="ko-KR" dirty="0"/>
              <a:t> – New York Times Comments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73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호흡기 질환 사망자수 예 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8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0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1286468"/>
            <a:ext cx="4056387" cy="25202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46" y="4005281"/>
            <a:ext cx="4084889" cy="2537988"/>
          </a:xfrm>
          <a:prstGeom prst="rect">
            <a:avLst/>
          </a:prstGeom>
        </p:spPr>
      </p:pic>
      <p:sp>
        <p:nvSpPr>
          <p:cNvPr id="20" name="이등변 삼각형 19"/>
          <p:cNvSpPr/>
          <p:nvPr/>
        </p:nvSpPr>
        <p:spPr>
          <a:xfrm rot="5400000">
            <a:off x="4462403" y="5184265"/>
            <a:ext cx="1476164" cy="1800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71" y="4048720"/>
            <a:ext cx="4056387" cy="25202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73788" y="2177468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04_</a:t>
            </a:r>
            <a:r>
              <a:rPr lang="ko-KR" altLang="en-US" sz="1600" dirty="0">
                <a:solidFill>
                  <a:srgbClr val="FF0000"/>
                </a:solidFill>
              </a:rPr>
              <a:t>호흡기질환 사망자수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 dirty="0" err="1">
                <a:solidFill>
                  <a:srgbClr val="FF0000"/>
                </a:solidFill>
              </a:rPr>
              <a:t>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01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호흡기 질환 사망자수 예 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8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0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5400000">
            <a:off x="4457194" y="2510604"/>
            <a:ext cx="1476164" cy="1800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5" y="1334154"/>
            <a:ext cx="4020361" cy="252689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71" y="1322914"/>
            <a:ext cx="3992759" cy="250954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92" y="3927574"/>
            <a:ext cx="4002684" cy="25157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03" y="3895659"/>
            <a:ext cx="4019727" cy="25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9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게이트</a:t>
            </a:r>
            <a:r>
              <a:rPr lang="ko-KR" altLang="en-US" b="1" dirty="0"/>
              <a:t> 순환 </a:t>
            </a:r>
            <a:r>
              <a:rPr lang="ko-KR" altLang="en-US" b="1" dirty="0" err="1"/>
              <a:t>유닛</a:t>
            </a:r>
            <a:r>
              <a:rPr lang="en-US" altLang="ko-KR" b="1" dirty="0"/>
              <a:t>(Gated Recurrent Unit, GRU)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2520" y="122811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LSTM</a:t>
            </a:r>
            <a:r>
              <a:rPr lang="ko-KR" altLang="en-US" sz="1600" dirty="0"/>
              <a:t>의 장기 의존성 문제에 대한 해결책을 유지하면서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은닉 상태를 업데이트하는 계산을 줄인 </a:t>
            </a:r>
            <a:r>
              <a:rPr lang="en-US" altLang="ko-KR" sz="1600" dirty="0"/>
              <a:t>RNN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업데이트 </a:t>
            </a:r>
            <a:r>
              <a:rPr lang="ko-KR" altLang="en-US" sz="1600" dirty="0" err="1"/>
              <a:t>게이트</a:t>
            </a:r>
            <a:r>
              <a:rPr lang="en-US" altLang="ko-KR" sz="1600" dirty="0"/>
              <a:t>(z)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리셋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게이트</a:t>
            </a:r>
            <a:r>
              <a:rPr lang="en-US" altLang="ko-KR" sz="1600" dirty="0"/>
              <a:t>(r)</a:t>
            </a:r>
            <a:r>
              <a:rPr lang="ko-KR" altLang="en-US" sz="1600" dirty="0"/>
              <a:t>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두 가지 </a:t>
            </a:r>
            <a:r>
              <a:rPr lang="ko-KR" altLang="en-US" sz="1600" dirty="0" err="1"/>
              <a:t>게이트만이</a:t>
            </a:r>
            <a:r>
              <a:rPr lang="ko-KR" altLang="en-US" sz="1600" dirty="0"/>
              <a:t> 존재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LSTM</a:t>
            </a:r>
            <a:r>
              <a:rPr lang="ko-KR" altLang="en-US" sz="1600" dirty="0"/>
              <a:t>보다 학습 속도가 빠르다고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알려져 있지만 여러 평가에서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GRU</a:t>
            </a:r>
            <a:r>
              <a:rPr lang="ko-KR" altLang="en-US" sz="1600" dirty="0"/>
              <a:t>는 </a:t>
            </a:r>
            <a:r>
              <a:rPr lang="en-US" altLang="ko-KR" sz="1600" dirty="0"/>
              <a:t>LSTM</a:t>
            </a:r>
            <a:r>
              <a:rPr lang="ko-KR" altLang="en-US" sz="1600" dirty="0"/>
              <a:t>과 비슷한 성능을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보인다고 알려져 있음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사용 방법은 </a:t>
            </a:r>
            <a:r>
              <a:rPr lang="en-US" altLang="ko-KR" sz="1600" dirty="0" err="1"/>
              <a:t>SimpleRNN</a:t>
            </a:r>
            <a:r>
              <a:rPr lang="ko-KR" altLang="en-US" sz="1600" dirty="0"/>
              <a:t>이나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LSTM</a:t>
            </a:r>
            <a:r>
              <a:rPr lang="ko-KR" altLang="en-US" sz="1600" dirty="0"/>
              <a:t>과 동일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GRU(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hidden_size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=(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timesteps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input_dim</a:t>
            </a:r>
            <a:r>
              <a:rPr lang="en-US" altLang="ko-KR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1988840"/>
            <a:ext cx="423840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8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텍스트 분류 개요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지도 학습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RNN</a:t>
            </a:r>
            <a:r>
              <a:rPr lang="ko-KR" altLang="en-US" sz="1600" dirty="0"/>
              <a:t>의 다</a:t>
            </a:r>
            <a:r>
              <a:rPr lang="en-US" altLang="ko-KR" sz="1600" dirty="0"/>
              <a:t>-</a:t>
            </a:r>
            <a:r>
              <a:rPr lang="ko-KR" altLang="en-US" sz="1600" dirty="0"/>
              <a:t>대</a:t>
            </a:r>
            <a:r>
              <a:rPr lang="en-US" altLang="ko-KR" sz="1600" dirty="0"/>
              <a:t>-</a:t>
            </a:r>
            <a:r>
              <a:rPr lang="ko-KR" altLang="en-US" sz="1600" dirty="0"/>
              <a:t>일</a:t>
            </a:r>
            <a:r>
              <a:rPr lang="en-US" altLang="ko-KR" sz="1600" dirty="0"/>
              <a:t>(Many-to-One) </a:t>
            </a:r>
            <a:r>
              <a:rPr lang="ko-KR" altLang="en-US" sz="1600" dirty="0"/>
              <a:t>문제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모든 시점</a:t>
            </a:r>
            <a:r>
              <a:rPr lang="en-US" altLang="ko-KR" sz="1600" dirty="0"/>
              <a:t>(time step)</a:t>
            </a:r>
            <a:r>
              <a:rPr lang="ko-KR" altLang="en-US" sz="1600" dirty="0"/>
              <a:t>에 대해서 입력을 받지만 최종 시점의 </a:t>
            </a:r>
            <a:r>
              <a:rPr lang="en-US" altLang="ko-KR" sz="1600" dirty="0"/>
              <a:t>RNN </a:t>
            </a:r>
            <a:r>
              <a:rPr lang="ko-KR" altLang="en-US" sz="1600" dirty="0"/>
              <a:t>셀만이 은닉 상태를 출력하고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이것이 </a:t>
            </a:r>
            <a:r>
              <a:rPr lang="ko-KR" altLang="en-US" sz="1600" dirty="0" err="1"/>
              <a:t>출력층으로</a:t>
            </a:r>
            <a:r>
              <a:rPr lang="ko-KR" altLang="en-US" sz="1600" dirty="0"/>
              <a:t> 가서 활성화 함수를 통해 정답을 고르는 문제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이진 분류 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sigmoid </a:t>
            </a:r>
            <a:r>
              <a:rPr lang="ko-KR" altLang="en-US" sz="1600" dirty="0"/>
              <a:t>함수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binary_crossentropy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출력층</a:t>
            </a:r>
            <a:r>
              <a:rPr lang="ko-KR" altLang="en-US" sz="1600" dirty="0"/>
              <a:t> 크기 </a:t>
            </a:r>
            <a:r>
              <a:rPr lang="en-US" altLang="ko-KR" sz="1600" dirty="0"/>
              <a:t>= 1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 err="1"/>
              <a:t>스팸</a:t>
            </a:r>
            <a:r>
              <a:rPr lang="ko-KR" altLang="en-US" sz="1600" dirty="0"/>
              <a:t> 메일 분류하기</a:t>
            </a:r>
            <a:r>
              <a:rPr lang="en-US" altLang="ko-KR" sz="1600" dirty="0"/>
              <a:t>, IMDB </a:t>
            </a:r>
            <a:r>
              <a:rPr lang="ko-KR" altLang="en-US" sz="1600" dirty="0"/>
              <a:t>리뷰 감성 분류하기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다중 클래스 분류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 err="1">
                <a:solidFill>
                  <a:prstClr val="black"/>
                </a:solidFill>
              </a:rPr>
              <a:t>softmax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함수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</a:rPr>
              <a:t>categorical_crossentropy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</a:rPr>
              <a:t>출력층</a:t>
            </a:r>
            <a:r>
              <a:rPr lang="ko-KR" altLang="en-US" sz="1600" dirty="0">
                <a:solidFill>
                  <a:prstClr val="black"/>
                </a:solidFill>
              </a:rPr>
              <a:t> 크기 </a:t>
            </a:r>
            <a:r>
              <a:rPr lang="en-US" altLang="ko-KR" sz="1600" dirty="0">
                <a:solidFill>
                  <a:prstClr val="black"/>
                </a:solidFill>
              </a:rPr>
              <a:t>= N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로이터 뉴스 분류하기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2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스팸</a:t>
            </a:r>
            <a:r>
              <a:rPr lang="ko-KR" altLang="en-US" b="1" dirty="0"/>
              <a:t> 메일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캐글에서</a:t>
            </a:r>
            <a:r>
              <a:rPr lang="ko-KR" altLang="en-US" sz="1600" dirty="0"/>
              <a:t> 제공하는 </a:t>
            </a:r>
            <a:r>
              <a:rPr lang="ko-KR" altLang="en-US" sz="1600" dirty="0" err="1"/>
              <a:t>스팸메일</a:t>
            </a:r>
            <a:r>
              <a:rPr lang="ko-KR" altLang="en-US" sz="1600" dirty="0"/>
              <a:t> 데이터 활용 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총 </a:t>
            </a:r>
            <a:r>
              <a:rPr lang="en-US" altLang="ko-KR" sz="1600" dirty="0"/>
              <a:t>5,572</a:t>
            </a:r>
            <a:r>
              <a:rPr lang="ko-KR" altLang="en-US" sz="1600" dirty="0"/>
              <a:t>개의 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중복 데이터 </a:t>
            </a:r>
            <a:r>
              <a:rPr lang="en-US" altLang="ko-KR" sz="1600" dirty="0"/>
              <a:t>403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중복 제거한 </a:t>
            </a:r>
            <a:r>
              <a:rPr lang="en-US" altLang="ko-KR" sz="1600" dirty="0"/>
              <a:t>5,169</a:t>
            </a:r>
            <a:r>
              <a:rPr lang="ko-KR" altLang="en-US" sz="1600" dirty="0"/>
              <a:t>개의 데이터 중 햄 </a:t>
            </a:r>
            <a:r>
              <a:rPr lang="en-US" altLang="ko-KR" sz="1600" dirty="0"/>
              <a:t>4,516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</a:t>
            </a:r>
            <a:r>
              <a:rPr lang="en-US" altLang="ko-KR" sz="1600" dirty="0"/>
              <a:t>653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Unique </a:t>
            </a:r>
            <a:r>
              <a:rPr lang="ko-KR" altLang="en-US" sz="1600" dirty="0"/>
              <a:t>단어의 개수 </a:t>
            </a:r>
            <a:r>
              <a:rPr lang="en-US" altLang="ko-KR" sz="1600" dirty="0"/>
              <a:t>: 8,920 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메일의 최대 단어 수 </a:t>
            </a:r>
            <a:r>
              <a:rPr lang="en-US" altLang="ko-KR" sz="1600" dirty="0"/>
              <a:t>: 189 (</a:t>
            </a:r>
            <a:r>
              <a:rPr lang="ko-KR" altLang="en-US" sz="1600" dirty="0"/>
              <a:t>평균 </a:t>
            </a:r>
            <a:r>
              <a:rPr lang="en-US" altLang="ko-KR" sz="1600" dirty="0"/>
              <a:t>15.61)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훈련 데이터 </a:t>
            </a:r>
            <a:r>
              <a:rPr lang="en-US" altLang="ko-KR" sz="1600" dirty="0"/>
              <a:t>80%, </a:t>
            </a:r>
            <a:r>
              <a:rPr lang="ko-KR" altLang="en-US" sz="1600" dirty="0"/>
              <a:t>테스트 데이터 </a:t>
            </a:r>
            <a:r>
              <a:rPr lang="en-US" altLang="ko-KR" sz="1600" dirty="0"/>
              <a:t>20%</a:t>
            </a:r>
            <a:r>
              <a:rPr lang="ko-KR" altLang="en-US" sz="1600" dirty="0"/>
              <a:t>로 분리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67" y="3717032"/>
            <a:ext cx="3859443" cy="24817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44" y="3728539"/>
            <a:ext cx="3937706" cy="26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6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스팸</a:t>
            </a:r>
            <a:r>
              <a:rPr lang="ko-KR" altLang="en-US" b="1" dirty="0"/>
              <a:t> 메일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워드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케라스의</a:t>
            </a:r>
            <a:r>
              <a:rPr lang="ko-KR" altLang="en-US" sz="1600" dirty="0"/>
              <a:t> </a:t>
            </a:r>
            <a:r>
              <a:rPr lang="en-US" altLang="ko-KR" sz="1600" dirty="0"/>
              <a:t>Embedding()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단어를 밀집 벡터로 변환한 수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인공신경망 학습과 같이 단어 벡터를 학습하는 방법 사용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Embedding(</a:t>
            </a:r>
            <a:r>
              <a:rPr lang="en-US" altLang="ko-KR" sz="16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vocab_size</a:t>
            </a:r>
            <a:r>
              <a:rPr lang="en-US" altLang="ko-KR" sz="16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output_dim</a:t>
            </a:r>
            <a:r>
              <a:rPr lang="en-US" altLang="ko-KR" sz="16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input_length</a:t>
            </a:r>
            <a:r>
              <a:rPr lang="en-US" altLang="ko-KR" sz="16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lang="en-US" altLang="ko-KR" sz="16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ko-KR" altLang="en-US" sz="16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입력</a:t>
            </a:r>
            <a:r>
              <a:rPr lang="en-US" altLang="ko-KR" sz="16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: (number of samples, </a:t>
            </a:r>
            <a:r>
              <a:rPr lang="en-US" altLang="ko-KR" sz="16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input_length</a:t>
            </a:r>
            <a:r>
              <a:rPr lang="en-US" altLang="ko-KR" sz="16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25650"/>
              </p:ext>
            </p:extLst>
          </p:nvPr>
        </p:nvGraphicFramePr>
        <p:xfrm>
          <a:off x="1928664" y="1916832"/>
          <a:ext cx="6264697" cy="193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5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52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One-hot vector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Embedding vector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고차원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단어 집합의 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저차원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다른 표현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희소 벡터의 일종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밀집 벡터의 일종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값의 지정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훈련 데이터로부터 학습함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값의 타입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순환 신경망</a:t>
            </a:r>
            <a:r>
              <a:rPr lang="en-US" altLang="ko-KR" b="1" dirty="0"/>
              <a:t>(RNN: Recurrent Neural Network)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Sequence Data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문장</a:t>
            </a:r>
            <a:r>
              <a:rPr lang="en-US" altLang="ko-KR" sz="1600" dirty="0"/>
              <a:t>(Text), </a:t>
            </a:r>
            <a:r>
              <a:rPr lang="ko-KR" altLang="en-US" sz="1600" dirty="0"/>
              <a:t>음성 신호</a:t>
            </a:r>
            <a:r>
              <a:rPr lang="en-US" altLang="ko-KR" sz="1600" dirty="0"/>
              <a:t>, </a:t>
            </a:r>
            <a:r>
              <a:rPr lang="ko-KR" altLang="en-US" sz="1600" dirty="0"/>
              <a:t>주가 데이터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DNN, CNN: </a:t>
            </a:r>
            <a:r>
              <a:rPr lang="ko-KR" altLang="en-US" sz="1600" dirty="0" err="1"/>
              <a:t>입력층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출력층</a:t>
            </a:r>
            <a:r>
              <a:rPr lang="ko-KR" altLang="en-US" sz="1600" dirty="0">
                <a:sym typeface="Wingdings" panose="05000000000000000000" pitchFamily="2" charset="2"/>
              </a:rPr>
              <a:t> 한 방향으로만 흐르는 </a:t>
            </a:r>
            <a:r>
              <a:rPr lang="en-US" altLang="ko-KR" sz="1600" dirty="0">
                <a:sym typeface="Wingdings" panose="05000000000000000000" pitchFamily="2" charset="2"/>
              </a:rPr>
              <a:t>Feed forward </a:t>
            </a:r>
            <a:r>
              <a:rPr lang="ko-KR" altLang="en-US" sz="1600" dirty="0">
                <a:sym typeface="Wingdings" panose="05000000000000000000" pitchFamily="2" charset="2"/>
              </a:rPr>
              <a:t>신경망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RNN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시퀀스 데이터의 모델링에 사용되는 신경망</a:t>
            </a:r>
            <a:endParaRPr lang="en-US" altLang="ko-KR" sz="1600" dirty="0"/>
          </a:p>
        </p:txBody>
      </p:sp>
      <p:pic>
        <p:nvPicPr>
          <p:cNvPr id="9" name="Picture 2" descr="rn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18" y="3786443"/>
            <a:ext cx="8239378" cy="21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4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스팸</a:t>
            </a:r>
            <a:r>
              <a:rPr lang="ko-KR" altLang="en-US" b="1" dirty="0"/>
              <a:t> 메일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모델 설계 </a:t>
            </a:r>
            <a:endParaRPr lang="en-US" altLang="ko-KR" sz="1600" dirty="0"/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 (type)                 Output Shape             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#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embedding (Embedding)        (None, None, 32)          285472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simple_rnn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(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SimpleRNN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)       (None, 32)                2080  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 (Dense)                (None, 1)                 33    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lvl="2"/>
            <a:endParaRPr lang="en-US" altLang="ko-KR" sz="16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optimizer='</a:t>
            </a:r>
            <a:r>
              <a:rPr lang="en-US" altLang="ko-KR" sz="1600" dirty="0" err="1">
                <a:solidFill>
                  <a:prstClr val="black"/>
                </a:solidFill>
              </a:rPr>
              <a:t>rmsprop</a:t>
            </a:r>
            <a:r>
              <a:rPr lang="en-US" altLang="ko-KR" sz="1600" dirty="0">
                <a:solidFill>
                  <a:prstClr val="black"/>
                </a:solidFill>
              </a:rPr>
              <a:t>', loss='</a:t>
            </a:r>
            <a:r>
              <a:rPr lang="en-US" altLang="ko-KR" sz="1600" dirty="0" err="1">
                <a:solidFill>
                  <a:prstClr val="black"/>
                </a:solidFill>
              </a:rPr>
              <a:t>binary_crossentropy</a:t>
            </a:r>
            <a:r>
              <a:rPr lang="en-US" altLang="ko-KR" sz="1600" dirty="0">
                <a:solidFill>
                  <a:prstClr val="black"/>
                </a:solidFill>
              </a:rPr>
              <a:t>'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훈련용 데이터 중 </a:t>
            </a:r>
            <a:r>
              <a:rPr lang="en-US" altLang="ko-KR" sz="1600" dirty="0">
                <a:solidFill>
                  <a:prstClr val="black"/>
                </a:solidFill>
              </a:rPr>
              <a:t>20%</a:t>
            </a:r>
            <a:r>
              <a:rPr lang="ko-KR" altLang="en-US" sz="1600" dirty="0">
                <a:solidFill>
                  <a:prstClr val="black"/>
                </a:solidFill>
              </a:rPr>
              <a:t>는 검증용으로 사용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테스트 정확도는 </a:t>
            </a:r>
            <a:r>
              <a:rPr lang="en-US" altLang="ko-KR" sz="1600" dirty="0">
                <a:solidFill>
                  <a:prstClr val="black"/>
                </a:solidFill>
              </a:rPr>
              <a:t>98.16%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11_Spam Mail </a:t>
            </a:r>
            <a:r>
              <a:rPr lang="ko-KR" altLang="en-US" sz="1600" dirty="0">
                <a:solidFill>
                  <a:srgbClr val="FF0000"/>
                </a:solidFill>
              </a:rPr>
              <a:t>분류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</a:rPr>
              <a:t>RNN.ipynb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4005064"/>
            <a:ext cx="3573513" cy="25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로이터 뉴스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Keras</a:t>
            </a:r>
            <a:r>
              <a:rPr lang="ko-KR" altLang="en-US" sz="1600" dirty="0"/>
              <a:t>에서 제공하는 데이터 활용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tensorflow.keras.datasets.reuters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46</a:t>
            </a:r>
            <a:r>
              <a:rPr lang="ko-KR" altLang="en-US" sz="1600" dirty="0"/>
              <a:t>개 카테고리의 총 </a:t>
            </a:r>
            <a:r>
              <a:rPr lang="en-US" altLang="ko-KR" sz="1600" dirty="0"/>
              <a:t>11,228</a:t>
            </a:r>
            <a:r>
              <a:rPr lang="ko-KR" altLang="en-US" sz="1600" dirty="0"/>
              <a:t>개의 뉴스 기사 데이터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전처리가</a:t>
            </a:r>
            <a:r>
              <a:rPr lang="ko-KR" altLang="en-US" sz="1600" dirty="0"/>
              <a:t> 된 상태로 제공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뉴스 기사의 길이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평균</a:t>
            </a:r>
            <a:r>
              <a:rPr lang="en-US" altLang="ko-KR" sz="1600" dirty="0">
                <a:solidFill>
                  <a:prstClr val="black"/>
                </a:solidFill>
              </a:rPr>
              <a:t>: 145.5 </a:t>
            </a:r>
            <a:r>
              <a:rPr lang="ko-KR" altLang="en-US" sz="1600" dirty="0">
                <a:solidFill>
                  <a:prstClr val="black"/>
                </a:solidFill>
              </a:rPr>
              <a:t>개의 단어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최대</a:t>
            </a:r>
            <a:r>
              <a:rPr lang="en-US" altLang="ko-KR" sz="1600" dirty="0">
                <a:solidFill>
                  <a:prstClr val="black"/>
                </a:solidFill>
              </a:rPr>
              <a:t>: 2,376 </a:t>
            </a:r>
            <a:r>
              <a:rPr lang="ko-KR" altLang="en-US" sz="1600" dirty="0">
                <a:solidFill>
                  <a:prstClr val="black"/>
                </a:solidFill>
              </a:rPr>
              <a:t>단어</a:t>
            </a:r>
            <a:endParaRPr lang="en-US" altLang="ko-KR" sz="1600" dirty="0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996952"/>
            <a:ext cx="521096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21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로이터 뉴스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뉴스의 </a:t>
            </a:r>
            <a:r>
              <a:rPr lang="ko-KR" altLang="en-US" sz="1600" dirty="0" err="1"/>
              <a:t>카테고리별</a:t>
            </a:r>
            <a:r>
              <a:rPr lang="ko-KR" altLang="en-US" sz="1600" dirty="0"/>
              <a:t> 분포</a:t>
            </a:r>
            <a:endParaRPr lang="en-US" altLang="ko-KR" sz="1600" dirty="0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812271"/>
            <a:ext cx="9273113" cy="38489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672" y="198884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3,159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6696" y="3212976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1,949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85925" y="443711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549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4639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로이터 뉴스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단어 분포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고유 </a:t>
            </a:r>
            <a:r>
              <a:rPr lang="ko-KR" altLang="en-US" sz="1600" dirty="0" err="1">
                <a:solidFill>
                  <a:prstClr val="black"/>
                </a:solidFill>
              </a:rPr>
              <a:t>단어수</a:t>
            </a:r>
            <a:r>
              <a:rPr lang="en-US" altLang="ko-KR" sz="1600" dirty="0">
                <a:solidFill>
                  <a:prstClr val="black"/>
                </a:solidFill>
              </a:rPr>
              <a:t>: 30,979</a:t>
            </a:r>
            <a:r>
              <a:rPr lang="ko-KR" altLang="en-US" sz="1600" dirty="0">
                <a:solidFill>
                  <a:prstClr val="black"/>
                </a:solidFill>
              </a:rPr>
              <a:t>개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빈도 순으로 </a:t>
            </a:r>
            <a:r>
              <a:rPr lang="en-US" altLang="ko-KR" sz="1600" dirty="0">
                <a:solidFill>
                  <a:prstClr val="black"/>
                </a:solidFill>
              </a:rPr>
              <a:t>index </a:t>
            </a:r>
            <a:r>
              <a:rPr lang="ko-KR" altLang="en-US" sz="1600" dirty="0">
                <a:solidFill>
                  <a:prstClr val="black"/>
                </a:solidFill>
              </a:rPr>
              <a:t>부여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 err="1">
                <a:solidFill>
                  <a:prstClr val="black"/>
                </a:solidFill>
              </a:rPr>
              <a:t>get_word_index</a:t>
            </a:r>
            <a:r>
              <a:rPr lang="en-US" altLang="ko-KR" sz="1600" dirty="0">
                <a:solidFill>
                  <a:prstClr val="black"/>
                </a:solidFill>
              </a:rPr>
              <a:t>() </a:t>
            </a:r>
            <a:r>
              <a:rPr lang="ko-KR" altLang="en-US" sz="1600" dirty="0" err="1">
                <a:solidFill>
                  <a:prstClr val="black"/>
                </a:solidFill>
              </a:rPr>
              <a:t>메소드</a:t>
            </a:r>
            <a:r>
              <a:rPr lang="ko-KR" altLang="en-US" sz="1600" dirty="0">
                <a:solidFill>
                  <a:prstClr val="black"/>
                </a:solidFill>
              </a:rPr>
              <a:t> 제공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빈도수 </a:t>
            </a:r>
            <a:r>
              <a:rPr lang="en-US" altLang="ko-KR" sz="1600" dirty="0">
                <a:solidFill>
                  <a:prstClr val="black"/>
                </a:solidFill>
              </a:rPr>
              <a:t>1</a:t>
            </a:r>
            <a:r>
              <a:rPr lang="ko-KR" altLang="en-US" sz="1600" dirty="0">
                <a:solidFill>
                  <a:prstClr val="black"/>
                </a:solidFill>
              </a:rPr>
              <a:t>위</a:t>
            </a:r>
            <a:r>
              <a:rPr lang="en-US" altLang="ko-KR" sz="1600" dirty="0">
                <a:solidFill>
                  <a:prstClr val="black"/>
                </a:solidFill>
              </a:rPr>
              <a:t>: ‘the’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첫번째</a:t>
            </a:r>
            <a:r>
              <a:rPr lang="ko-KR" altLang="en-US" sz="1600" dirty="0"/>
              <a:t> 뉴스</a:t>
            </a:r>
            <a:endParaRPr lang="en-US" altLang="ko-KR" sz="1600" dirty="0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08497"/>
              </p:ext>
            </p:extLst>
          </p:nvPr>
        </p:nvGraphicFramePr>
        <p:xfrm>
          <a:off x="1712641" y="3573016"/>
          <a:ext cx="7704856" cy="29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X_train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y_train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[1, 27595, 28842, 8, 43, 10, 447, 5, 25, 207, 270, 5, 3095, 111, 16, 369, 186, 90, 67, 7, 89, 5, 19, 102, 6, 19, 124, 15, 90, 67, 84, 22, 482, 26, 7, 48, 4, 49, 8, 864, 39, 209, 154, 6, 151, 6, 83, 11, 15, 22, 155, 11, 15, 7, 48, 9, 4579, 1005, 504, 6, 258, 6, 272, 11, 15, 22, 134, 44, 11, 15, 16, 8, 197, 1245, 90, 67, 52, 29, 209, 30, 32, 132, 6, 109, 15, 17, 12]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the </a:t>
                      </a:r>
                      <a:r>
                        <a:rPr lang="en-US" altLang="ko-KR" sz="1400" dirty="0" err="1"/>
                        <a:t>wattie</a:t>
                      </a:r>
                      <a:r>
                        <a:rPr lang="en-US" altLang="ko-KR" sz="1400" dirty="0"/>
                        <a:t> nondiscriminatory </a:t>
                      </a:r>
                      <a:r>
                        <a:rPr lang="en-US" altLang="ko-KR" sz="1400" dirty="0" err="1"/>
                        <a:t>mln</a:t>
                      </a:r>
                      <a:r>
                        <a:rPr lang="en-US" altLang="ko-KR" sz="1400" dirty="0"/>
                        <a:t> loss for plc said at only ended said commonwealth could 1 traders now </a:t>
                      </a:r>
                      <a:r>
                        <a:rPr lang="en-US" altLang="ko-KR" sz="1400" dirty="0" err="1"/>
                        <a:t>april</a:t>
                      </a:r>
                      <a:r>
                        <a:rPr lang="en-US" altLang="ko-KR" sz="1400" dirty="0"/>
                        <a:t> 0 a after said from 1985 and from foreign 000 </a:t>
                      </a:r>
                      <a:r>
                        <a:rPr lang="en-US" altLang="ko-KR" sz="1400" dirty="0" err="1"/>
                        <a:t>april</a:t>
                      </a:r>
                      <a:r>
                        <a:rPr lang="en-US" altLang="ko-KR" sz="1400" dirty="0"/>
                        <a:t> 0 prices its account year a but in this </a:t>
                      </a:r>
                      <a:r>
                        <a:rPr lang="en-US" altLang="ko-KR" sz="1400" dirty="0" err="1"/>
                        <a:t>mln</a:t>
                      </a:r>
                      <a:r>
                        <a:rPr lang="en-US" altLang="ko-KR" sz="1400" dirty="0"/>
                        <a:t> home an states earlier and rise and revs vs 000 its 16 vs 000 a but 3 </a:t>
                      </a:r>
                      <a:r>
                        <a:rPr lang="en-US" altLang="ko-KR" sz="1400" dirty="0" err="1"/>
                        <a:t>psbr</a:t>
                      </a:r>
                      <a:r>
                        <a:rPr lang="en-US" altLang="ko-KR" sz="1400" dirty="0"/>
                        <a:t> oils several and shareholders and dividend vs 000 its all 4 vs 000 1 </a:t>
                      </a:r>
                      <a:r>
                        <a:rPr lang="en-US" altLang="ko-KR" sz="1400" dirty="0" err="1"/>
                        <a:t>mln</a:t>
                      </a:r>
                      <a:r>
                        <a:rPr lang="en-US" altLang="ko-KR" sz="1400" dirty="0"/>
                        <a:t> agreed largely </a:t>
                      </a:r>
                      <a:r>
                        <a:rPr lang="en-US" altLang="ko-KR" sz="1400" dirty="0" err="1"/>
                        <a:t>april</a:t>
                      </a:r>
                      <a:r>
                        <a:rPr lang="en-US" altLang="ko-KR" sz="1400" dirty="0"/>
                        <a:t> 0 are 2 states will billion total and against 000 </a:t>
                      </a:r>
                      <a:r>
                        <a:rPr lang="en-US" altLang="ko-KR" sz="1400" dirty="0" err="1"/>
                        <a:t>pct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dlrs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8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로이터 뉴스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LSTM </a:t>
            </a:r>
            <a:r>
              <a:rPr lang="ko-KR" altLang="en-US" sz="1600" dirty="0"/>
              <a:t>모델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빈도수 </a:t>
            </a:r>
            <a:r>
              <a:rPr lang="en-US" altLang="ko-KR" sz="1600" dirty="0">
                <a:solidFill>
                  <a:prstClr val="black"/>
                </a:solidFill>
              </a:rPr>
              <a:t>1000 </a:t>
            </a:r>
            <a:r>
              <a:rPr lang="ko-KR" altLang="en-US" sz="1600" dirty="0">
                <a:solidFill>
                  <a:prstClr val="black"/>
                </a:solidFill>
              </a:rPr>
              <a:t>까지의 단어만 사용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모든 문장이 아니라 </a:t>
            </a:r>
            <a:r>
              <a:rPr lang="en-US" altLang="ko-KR" sz="1600" dirty="0">
                <a:solidFill>
                  <a:prstClr val="black"/>
                </a:solidFill>
              </a:rPr>
              <a:t>100 </a:t>
            </a:r>
            <a:r>
              <a:rPr lang="ko-KR" altLang="en-US" sz="1600" dirty="0">
                <a:solidFill>
                  <a:prstClr val="black"/>
                </a:solidFill>
              </a:rPr>
              <a:t>단어 까지만 사용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120 </a:t>
            </a:r>
            <a:r>
              <a:rPr lang="ko-KR" altLang="en-US" sz="1600" dirty="0"/>
              <a:t>차원의 </a:t>
            </a:r>
            <a:r>
              <a:rPr lang="en-US" altLang="ko-KR" sz="1600" dirty="0"/>
              <a:t>Embedding vector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 (type)                 Output Shape             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#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embedding (Embedding)        (None, None, 120)         120000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lstm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(LSTM)                  (None, 120)               115680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 (Dense)                (None, 46)                5566  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optimizer=‘</a:t>
            </a:r>
            <a:r>
              <a:rPr lang="en-US" altLang="ko-KR" sz="1600" dirty="0" err="1">
                <a:solidFill>
                  <a:prstClr val="black"/>
                </a:solidFill>
              </a:rPr>
              <a:t>adam</a:t>
            </a:r>
            <a:r>
              <a:rPr lang="en-US" altLang="ko-KR" sz="1600" dirty="0">
                <a:solidFill>
                  <a:prstClr val="black"/>
                </a:solidFill>
              </a:rPr>
              <a:t>', loss=‘</a:t>
            </a:r>
            <a:r>
              <a:rPr lang="en-US" altLang="ko-KR" sz="1600" dirty="0" err="1">
                <a:solidFill>
                  <a:prstClr val="black"/>
                </a:solidFill>
              </a:rPr>
              <a:t>categorical_crossentropy</a:t>
            </a:r>
            <a:r>
              <a:rPr lang="en-US" altLang="ko-KR" sz="1600" dirty="0">
                <a:solidFill>
                  <a:prstClr val="black"/>
                </a:solidFill>
              </a:rPr>
              <a:t>'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훈련용 데이터 중 </a:t>
            </a:r>
            <a:r>
              <a:rPr lang="en-US" altLang="ko-KR" sz="1600" dirty="0">
                <a:solidFill>
                  <a:prstClr val="black"/>
                </a:solidFill>
              </a:rPr>
              <a:t>20%</a:t>
            </a:r>
            <a:r>
              <a:rPr lang="ko-KR" altLang="en-US" sz="1600" dirty="0">
                <a:solidFill>
                  <a:prstClr val="black"/>
                </a:solidFill>
              </a:rPr>
              <a:t>는 검증용으로 사용</a:t>
            </a:r>
            <a:endParaRPr lang="en-US" altLang="ko-KR" sz="1600" dirty="0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7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로이터 뉴스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정확도 </a:t>
            </a:r>
            <a:r>
              <a:rPr lang="en-US" altLang="ko-KR" sz="1600" dirty="0"/>
              <a:t>: 71.33%</a:t>
            </a:r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83" y="1662381"/>
            <a:ext cx="5653607" cy="4200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520" y="6063679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12_</a:t>
            </a:r>
            <a:r>
              <a:rPr lang="ko-KR" altLang="en-US" sz="1600" dirty="0">
                <a:solidFill>
                  <a:srgbClr val="FF0000"/>
                </a:solidFill>
              </a:rPr>
              <a:t>로이터 뉴스 카테고리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분류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</a:rPr>
              <a:t>LSTM.ipynb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06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IMDB </a:t>
            </a:r>
            <a:r>
              <a:rPr lang="ko-KR" altLang="en-US" b="1" dirty="0"/>
              <a:t>영화 리뷰 감성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Keras</a:t>
            </a:r>
            <a:r>
              <a:rPr lang="ko-KR" altLang="en-US" sz="1600" dirty="0"/>
              <a:t>에서 제공하는 데이터 활용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tensorflow.keras.datasets.imdb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개 카테고리</a:t>
            </a:r>
            <a:r>
              <a:rPr lang="en-US" altLang="ko-KR" sz="1600" dirty="0"/>
              <a:t>(</a:t>
            </a:r>
            <a:r>
              <a:rPr lang="ko-KR" altLang="en-US" sz="1600" dirty="0"/>
              <a:t>긍정</a:t>
            </a:r>
            <a:r>
              <a:rPr lang="en-US" altLang="ko-KR" sz="1600" dirty="0"/>
              <a:t>: 1, </a:t>
            </a:r>
            <a:r>
              <a:rPr lang="ko-KR" altLang="en-US" sz="1600" dirty="0"/>
              <a:t>부정</a:t>
            </a:r>
            <a:r>
              <a:rPr lang="en-US" altLang="ko-KR" sz="1600" dirty="0"/>
              <a:t>: 0)</a:t>
            </a:r>
            <a:r>
              <a:rPr lang="ko-KR" altLang="en-US" sz="1600" dirty="0"/>
              <a:t>의 총 </a:t>
            </a:r>
            <a:r>
              <a:rPr lang="en-US" altLang="ko-KR" sz="1600" dirty="0"/>
              <a:t>50,000</a:t>
            </a:r>
            <a:r>
              <a:rPr lang="ko-KR" altLang="en-US" sz="1600" dirty="0"/>
              <a:t>개의 영화 리뷰 데이터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스탠포드</a:t>
            </a:r>
            <a:r>
              <a:rPr lang="ko-KR" altLang="en-US" sz="1600" dirty="0"/>
              <a:t> 대학교에서 </a:t>
            </a:r>
            <a:r>
              <a:rPr lang="en-US" altLang="ko-KR" sz="1600" dirty="0"/>
              <a:t>2011</a:t>
            </a:r>
            <a:r>
              <a:rPr lang="ko-KR" altLang="en-US" sz="1600" dirty="0"/>
              <a:t>년에 낸 논문에서 이 데이터를 소개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훈련 데이터와 테스트 데이터를 </a:t>
            </a:r>
            <a:r>
              <a:rPr lang="en-US" altLang="ko-KR" sz="1600" dirty="0"/>
              <a:t>50:50</a:t>
            </a:r>
            <a:r>
              <a:rPr lang="ko-KR" altLang="en-US" sz="1600" dirty="0"/>
              <a:t>대 비율로 분할하여 </a:t>
            </a:r>
            <a:r>
              <a:rPr lang="en-US" altLang="ko-KR" sz="1600" dirty="0"/>
              <a:t>88.89%</a:t>
            </a:r>
            <a:r>
              <a:rPr lang="ko-KR" altLang="en-US" sz="1600" dirty="0"/>
              <a:t>의 정확도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길이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평균</a:t>
            </a:r>
            <a:r>
              <a:rPr lang="en-US" altLang="ko-KR" sz="1600" dirty="0">
                <a:solidFill>
                  <a:prstClr val="black"/>
                </a:solidFill>
              </a:rPr>
              <a:t>: 238.7 </a:t>
            </a:r>
            <a:r>
              <a:rPr lang="ko-KR" altLang="en-US" sz="1600" dirty="0">
                <a:solidFill>
                  <a:prstClr val="black"/>
                </a:solidFill>
              </a:rPr>
              <a:t>개의 단어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최대</a:t>
            </a:r>
            <a:r>
              <a:rPr lang="en-US" altLang="ko-KR" sz="1600" dirty="0">
                <a:solidFill>
                  <a:prstClr val="black"/>
                </a:solidFill>
              </a:rPr>
              <a:t>: 2,494 </a:t>
            </a:r>
            <a:r>
              <a:rPr lang="ko-KR" altLang="en-US" sz="1600" dirty="0">
                <a:solidFill>
                  <a:prstClr val="black"/>
                </a:solidFill>
              </a:rPr>
              <a:t>단어</a:t>
            </a:r>
            <a:endParaRPr lang="en-US" altLang="ko-KR" sz="1600" dirty="0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3284984"/>
            <a:ext cx="5017643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67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IMDB </a:t>
            </a:r>
            <a:r>
              <a:rPr lang="ko-KR" altLang="en-US" b="1" dirty="0"/>
              <a:t>영화 리뷰 감성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단어 분포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고유 </a:t>
            </a:r>
            <a:r>
              <a:rPr lang="ko-KR" altLang="en-US" sz="1600" dirty="0" err="1">
                <a:solidFill>
                  <a:prstClr val="black"/>
                </a:solidFill>
              </a:rPr>
              <a:t>단어수</a:t>
            </a:r>
            <a:r>
              <a:rPr lang="en-US" altLang="ko-KR" sz="1600" dirty="0">
                <a:solidFill>
                  <a:prstClr val="black"/>
                </a:solidFill>
              </a:rPr>
              <a:t>: 88,584</a:t>
            </a:r>
            <a:r>
              <a:rPr lang="ko-KR" altLang="en-US" sz="1600" dirty="0">
                <a:solidFill>
                  <a:prstClr val="black"/>
                </a:solidFill>
              </a:rPr>
              <a:t>개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일곱번째</a:t>
            </a:r>
            <a:r>
              <a:rPr lang="ko-KR" altLang="en-US" sz="1600" dirty="0"/>
              <a:t> 리뷰</a:t>
            </a:r>
            <a:endParaRPr lang="en-US" altLang="ko-KR" sz="1600" dirty="0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10470"/>
              </p:ext>
            </p:extLst>
          </p:nvPr>
        </p:nvGraphicFramePr>
        <p:xfrm>
          <a:off x="1712641" y="2492896"/>
          <a:ext cx="7704856" cy="3983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X_train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y_train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[1, 6740, 365, 1234, 5, 1156, 354, 11, 14, 5327, 6638, 7, 1016, 10626, 5940, 356, 44, 4, 1349, 500, 746, 5, 200, 4, 4132, 11, 16393, 9363, 1117, 1831, 7485, 5, 4831, 26, 6, 71690, 4183, 17, 369, 37, 215, 1345, 143, 32677, 5, 1838, 8, 1974, 15, 36, 119, 257, 85, 52, 486, 9, 6, 26441, 8564, 63, 271, 6, 196, 96, 949, 4121, 4, 74170, 7, 4, 2212, 2436, 819, 63, 47, 77, 7175, 180, 6, 227, 11, 94, 2494, 33740, 13, 423, 4, 168, 7, 4, 22, 5, 89, 665, 71, 270, 56, 5, 13, 197, 12, 161, 5390, 99, 76, 23, 77842, 7, 419, 665, 40, 91, 85, 108, 7, 4, 2084, 5, 4773, 81, 55, 52, 1901]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the boiled full involving to impressive boring this as murdering </a:t>
                      </a:r>
                      <a:r>
                        <a:rPr lang="en-US" altLang="ko-KR" sz="1400" dirty="0" err="1"/>
                        <a:t>naschy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br</a:t>
                      </a:r>
                      <a:r>
                        <a:rPr lang="en-US" altLang="ko-KR" sz="1400" dirty="0"/>
                        <a:t> villain council suggestion need has of costumes b message to may of props this echoed concentrates concept issue skeptical to god's he is dedications unfolds movie women like isn't surely </a:t>
                      </a:r>
                      <a:r>
                        <a:rPr lang="en-US" altLang="ko-KR" sz="1400" dirty="0" err="1"/>
                        <a:t>i'm</a:t>
                      </a:r>
                      <a:r>
                        <a:rPr lang="en-US" altLang="ko-KR" sz="1400" dirty="0"/>
                        <a:t> rocketed to toward in here's for from did having because very quality it is captain's starship really book is both too worked carl of </a:t>
                      </a:r>
                      <a:r>
                        <a:rPr lang="en-US" altLang="ko-KR" sz="1400" dirty="0" err="1"/>
                        <a:t>mayfair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br</a:t>
                      </a:r>
                      <a:r>
                        <a:rPr lang="en-US" altLang="ko-KR" sz="1400" dirty="0"/>
                        <a:t> of reviewer closer figure really there will originals things is far this make mistakes </a:t>
                      </a:r>
                      <a:r>
                        <a:rPr lang="en-US" altLang="ko-KR" sz="1400" dirty="0" err="1"/>
                        <a:t>kevin's</a:t>
                      </a:r>
                      <a:r>
                        <a:rPr lang="en-US" altLang="ko-KR" sz="1400" dirty="0"/>
                        <a:t> was couldn't of few </a:t>
                      </a:r>
                      <a:r>
                        <a:rPr lang="en-US" altLang="ko-KR" sz="1400" dirty="0" err="1"/>
                        <a:t>br</a:t>
                      </a:r>
                      <a:r>
                        <a:rPr lang="en-US" altLang="ko-KR" sz="1400" dirty="0"/>
                        <a:t> of you to don't female than place she to was between that nothing dose movies get are 498 </a:t>
                      </a:r>
                      <a:r>
                        <a:rPr lang="en-US" altLang="ko-KR" sz="1400" dirty="0" err="1"/>
                        <a:t>br</a:t>
                      </a:r>
                      <a:r>
                        <a:rPr lang="en-US" altLang="ko-KR" sz="1400" dirty="0"/>
                        <a:t> yes female just its because many </a:t>
                      </a:r>
                      <a:r>
                        <a:rPr lang="en-US" altLang="ko-KR" sz="1400" dirty="0" err="1"/>
                        <a:t>br</a:t>
                      </a:r>
                      <a:r>
                        <a:rPr lang="en-US" altLang="ko-KR" sz="1400" dirty="0"/>
                        <a:t> of overly to descent people time very bland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positive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9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IMDB </a:t>
            </a:r>
            <a:r>
              <a:rPr lang="ko-KR" altLang="en-US" b="1" dirty="0"/>
              <a:t>영화 리뷰 감성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2520" y="122811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LSTM </a:t>
            </a:r>
            <a:r>
              <a:rPr lang="ko-KR" altLang="en-US" sz="1600" dirty="0"/>
              <a:t>모델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빈도수 </a:t>
            </a:r>
            <a:r>
              <a:rPr lang="en-US" altLang="ko-KR" sz="1600" dirty="0">
                <a:solidFill>
                  <a:prstClr val="black"/>
                </a:solidFill>
              </a:rPr>
              <a:t>5000 </a:t>
            </a:r>
            <a:r>
              <a:rPr lang="ko-KR" altLang="en-US" sz="1600" dirty="0">
                <a:solidFill>
                  <a:prstClr val="black"/>
                </a:solidFill>
              </a:rPr>
              <a:t>까지의 단어만 사용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모든 문장이 아니라 </a:t>
            </a:r>
            <a:r>
              <a:rPr lang="en-US" altLang="ko-KR" sz="1600" dirty="0">
                <a:solidFill>
                  <a:prstClr val="black"/>
                </a:solidFill>
              </a:rPr>
              <a:t>500 </a:t>
            </a:r>
            <a:r>
              <a:rPr lang="ko-KR" altLang="en-US" sz="1600" dirty="0">
                <a:solidFill>
                  <a:prstClr val="black"/>
                </a:solidFill>
              </a:rPr>
              <a:t>단어 까지만 사용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120 </a:t>
            </a:r>
            <a:r>
              <a:rPr lang="ko-KR" altLang="en-US" sz="1600" dirty="0"/>
              <a:t>차원의 </a:t>
            </a:r>
            <a:r>
              <a:rPr lang="en-US" altLang="ko-KR" sz="1600" dirty="0"/>
              <a:t>Embedding vector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 (type)                 Output Shape             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#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embedding (Embedding)        (None, None, 120)         600000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lstm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(LSTM)                  (None, 120)               115680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 (Dense)                (None, 1)                 121 =================================================================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optimizer=‘</a:t>
            </a:r>
            <a:r>
              <a:rPr lang="en-US" altLang="ko-KR" sz="1600" dirty="0" err="1">
                <a:solidFill>
                  <a:prstClr val="black"/>
                </a:solidFill>
              </a:rPr>
              <a:t>adam</a:t>
            </a:r>
            <a:r>
              <a:rPr lang="en-US" altLang="ko-KR" sz="1600" dirty="0">
                <a:solidFill>
                  <a:prstClr val="black"/>
                </a:solidFill>
              </a:rPr>
              <a:t>', loss=‘</a:t>
            </a:r>
            <a:r>
              <a:rPr lang="en-US" altLang="ko-KR" sz="1600" dirty="0" err="1">
                <a:solidFill>
                  <a:prstClr val="black"/>
                </a:solidFill>
              </a:rPr>
              <a:t>binary_crossentropy</a:t>
            </a:r>
            <a:r>
              <a:rPr lang="en-US" altLang="ko-KR" sz="1600" dirty="0">
                <a:solidFill>
                  <a:prstClr val="black"/>
                </a:solidFill>
              </a:rPr>
              <a:t>'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05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IMDB </a:t>
            </a:r>
            <a:r>
              <a:rPr lang="ko-KR" altLang="en-US" b="1" dirty="0"/>
              <a:t>영화 리뷰 감성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167135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13_IMDB </a:t>
            </a:r>
            <a:r>
              <a:rPr lang="ko-KR" altLang="en-US" sz="1600" dirty="0">
                <a:solidFill>
                  <a:srgbClr val="FF0000"/>
                </a:solidFill>
              </a:rPr>
              <a:t>영화리뷰 감성 분류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</a:rPr>
              <a:t>LSTM.ipynb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45" y="1842117"/>
            <a:ext cx="6288699" cy="45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4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입력</a:t>
            </a:r>
            <a:r>
              <a:rPr lang="en-US" altLang="ko-KR" b="1" dirty="0"/>
              <a:t>/</a:t>
            </a:r>
            <a:r>
              <a:rPr lang="ko-KR" altLang="en-US" b="1" dirty="0"/>
              <a:t>출력 시퀀스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Picture 2" descr="rn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4" y="1290511"/>
            <a:ext cx="8720582" cy="441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5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IMDB </a:t>
            </a:r>
            <a:r>
              <a:rPr lang="ko-KR" altLang="en-US" b="1" dirty="0"/>
              <a:t>영화 리뷰 감성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167135"/>
            <a:ext cx="4669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14_IMDB </a:t>
            </a:r>
            <a:r>
              <a:rPr lang="ko-KR" altLang="en-US" sz="1600" dirty="0">
                <a:solidFill>
                  <a:srgbClr val="FF0000"/>
                </a:solidFill>
              </a:rPr>
              <a:t>영화리뷰 감성 분류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</a:rPr>
              <a:t>GRU.ipynb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9" name="AutoShape 2" descr="data:image/png;base64,iVBORw0KGgoAAAANSUhEUgAAApkAAAHgCAYAAADuanbGAAAABHNCSVQICAgIfAhkiAAAAAlwSFlzAAALEgAACxIB0t1+/AAAADh0RVh0U29mdHdhcmUAbWF0cGxvdGxpYiB2ZXJzaW9uMy4xLjEsIGh0dHA6Ly9tYXRwbG90bGliLm9yZy8QZhcZAAAgAElEQVR4nOzdd1yV5f/H8dcFOFBx4J7lLAW35l45UDP3yLLcpGk2flbWt9Js6besb6ZmB0Uty21l5bYUNM2JA8xthltUUJR9/f64ENEcqBzuMz7Px4NHnHPuc84bNHxzXfd13UprjRBCCCGEEJnJw+oAQgghhBDC9UjJFEIIIYQQmU5KphBCCCGEyHRSMoUQQgghRKaTkimEEEIIITKdlEwhhBBCCJHpvKwOkFk8PDy0t7e31TGEEEIIIe7qypUrWmvt0oN9LlMyvb29iY2NtTqGEEIIIcRdKaWuWp3B3ly6QQshhBBCCGtIyRRCCCGEEJlOSqYQQgghhMh0LnNOphDC8SQmJhIZGUlcXJzVUdxazpw5KVWqFNmyZbM6ihDCjUjJFELYTWRkJD4+Pjz88MMopayO45a01kRFRREZGUnZsmWtjiOEcCMyXS6EsJu4uDgKFiwoBdNCSikKFiwoo8lCiCwnJVMIYVdSMK0nfwZCCCtIyRRCCCGEEJlOSqYQwmVFRUVRo0YNatSoQbFixShZsmTa7YSEhAy9Rv/+/dm3b1+mZTp8+DBz587NtNcTQghHJQt/hBAuq2DBgoSFhQEwZswY8uTJw8iRI284RmuN1hoPj1v/zj1jxoxMzXStZD711FOZ+rpCCOFopGQKIbLEy3NfJuyfsEx9zRqla/C/p/53z887ePAgnTt3pnHjxvz555/88ssvvPfee2zfvp2rV6/Sq1cv3n33XQAaN27MpEmT8Pf3p1ChQgwZMoRly5aRK1cufvrpJ4oUKcLcuXP54IMP8PT0xNfXl99//52kpCRef/111q9fT1xcHCNGjGDQoEGMGjWKAwcOUKNGDQYMGMCIESP+le/QoUP069ePy5cv4+HhwZQpU6hXrx4AH330EXPmzMHDw4MOHTrw4Ycfsn//foYMGUJUVBSenp4sXryYhx9++IG+t0II8aCkZAoh3FJERAQzZsxg6tSpAIwbNw5fX1+SkpJo0aIF3bt3p0qVKjc8Jzo6mmbNmjFu3DheffVVgoODGTVqFO+99x5r166laNGiXLx4EQCbzUaRIkXYvHkz8fHx1K9fnzZt2jBu3DgmTZrEjz/+eNtsxYsXZ9WqVeTMmZO//vqLvn378ueff/Lzzz+zbNkyNm/ejLe3N+fPnwegd+/ejBkzhieffJK4uDhSUlLs9F0TQoiMk5IphMgS9zPiaE/ly5enbt26abfnzJnD9OnTSUpK4sSJE0RERPyrZHp7e9OuXTsAateuTWhoKACNGjXiueeeo0ePHnTt2hWAlStXsnfv3rTzL6Ojozlw4ECGssXHxzN8+HB27tyJl5cXhw4dAmD16tUMGDAAb29vAHx9fblw4QLnzp3jySefBMzG60II4QikZAoh3FLu3LnTPj9w4ABffPEFmzdvJn/+/PTp0+eW+0pmz5497XNPT0+SkpIACAoKSpt2r169Ort27UJrzZQpU2jZsuUNr7F69eq7ZpswYQKlS5dm9uzZJCYmkidPHsCcP3qr7YhkiyIhhCOS1eVCCLcXExODj48PefPm5eTJk6xYseKenn/48GHq16/P+++/T4ECBTh+/DgBAQFMmTIlrYju27ePq1ev4uPjw6VLl+74etHR0RQvXhylFLNmzUJrDUCbNm2YPn06V69eBeD8+fMUKFCAQoUK8fPPPwNmA/wrV67c67dACCEynZRMIYTbq1WrFlWqVMHf35/BgwfTqFGje3r+K6+8QtWqValatSqtWrXC39+f559/nooVK1KjRg38/f0ZOnQoSUlJ1KxZk+TkZKpXr87EiRNv+XrDhw9n2rRp1K9fn7///pscOXIA0KFDB9q2bUudOnWoUaMGn3/+OQDfffcdEyZMoFq1ajRu3JizZ88+2DdECCEygbr2G7Kzy507t46NjbXre5w5A97e4ONj17cRwmXs3buXypUrWx1DIH8WQmRUckoyp2NOUyJ/Cbu+j1LqitY6992PdF4ykplB0dHg7w9vvGF1EiGEEEJkphMXTzBzw0yesj1FkVeL0P6L9lZHcgl2XfijlGoLfAF4AtO01uNuc1x3YAFQV2u9VSn1MLAXuHaZjU1a6yH2zHo3+fJBnz7w+efQowe0aGFlGiGEK1i6dClvvfXWDfdVqFCBhQsXWpRICPcQnxjP+oPrWb5nOSvCV7D7+G4AiuUrRodqHWjr1/a2C+1Extltulwp5QnsB1oDkcAWoLfWOuKm43yAX4HswPB0JfMXrbV/Rt8vK6bLr1yB6tUhJQV27YLcLj3ILcSDkylaxyF/FsKdaa05cPoAy8NNqVy7by1XEq6QzTMbTSo2IcAvgAC/AKqVqpZlxdIdpsvtOZL5GHBQa30YQCk1F+gERNx03PvAf4GROLhcuWD6dGjWDP7zH/ifY237J4QQQohUMVdjWLN3DSvCV7AifAVHo44CUKFIBQY0GkCAXwDNH2lOnpx5rA3qwuxZMksC/6S7HQnUS3+AUqomUFpr/YtS6uaSWVYptQOIAd7WWofe/AZKqUAgEG7cv86emjaFYcNg4kQzbX6Pi1CFEEIIYQcpKSlsP7Y9rVRuPLyRpOQk8uTIQ8vKLXm97esE+AVQrnA5q6O6DXuWzFuNN6fNzSulPIDPgX63OO4kUEZrHaWUqg38qJTy01rH3PBiWtsAG5jp8swKfjfjxsEvv8CAARAWZlacCyGEECJrnYo+xcrwlawIX8Gqvas4e8ls31WrTC1ea/MaAX4BNCjfgOxeWTMQJW5kz5IZCZROd7sUcCLdbR/AH1ibev5DMWCJUqqj1norEA+gtd6mlDoEVAK22jFvhuXJA9OmQevWMHo0/Pe/VicSQgghXF9CUgIbDm5IG60M+ycMgCI+RdLOq2xdpTVF8xa1OKkA+5bMLUBFpVRZ4DjwFPD0tQe11tFAoWu3lVJrgZGpC38KA+e11slKqXJAReCwHbPes1atYPBgmDABunWDevXu/hwhRNaKiopKu6zjqVOn8PT0pHDhwgBs3rw5w6fZBAcH0759e4oVK3bPGX777Tdy5cpF/fr17/m5Qgg4eOZgWqn87a/fiI2PxcvTi0blG/FRl49o69+W6qWq4+EhuzI6GruVTK11klJqOLACs4VRsNY6XCk1FtiqtV5yh6c3BcYqpZKAZGCI1vq8vbLer08+gWXLzLT59u2QelEOIYSDKFiwIGFhZqRjzJgx5MmTh5Ej732NYXBwMLVq1brvklmoUCEpmUJk0KW4S/z+1++sCF/B8vDlHD5rxpjKFS7Hcw2eI8AvgBaPtCCvd16Lk4q7ses+mVrrpcDSm+579zbHNk/3+SJgkT2zZYZ8+cBmg/bt4f334YMPrE4khAN7GQjL5NesAdznLg+zZs1i8uTJJCQk0LBhQyZNmkRKSgr9+/cnLCwMrTWBgYEULVqUsLAwevXqhbe3N5s3b+Y///kPv/76K15eXrRr147x48dz+vRphg4dyrFjx/Dw8GDixIkULlyYadOm4enpycyZM5kyZQoNGzb8V5affvqJjz76iISEBAoXLszs2bMpUqQIly5dYvjw4Wzfvh2lFGPHjqVz5878+uuvvPPOOyQnJ1O0aFFWrlz5YN9HISyUkpLCzsidaaOVGw5uIDE5kdw5ctPikRa80uoV2vq3pUKRClZHFffIriXTHbRrB337msVA3bpBzZpWJxJC3M2ePXv44Ycf+OOPP/Dy8iIwMJC5c+dSvnx5zp07x+7dZmPmixcvkj9/fr788ksmTZpEjRo1OH36NEuXLiU8PBylFBcvXgRgxIgRvP7669SvX5+jR4/SoUMH9uzZw6BBgyhUqBAvv/zybfM0bdqUjh07opRi6tSpTJgwgfHjxzNmzBgKFy7M7t270Vpz8eJFTp06xdChQwkNDeWhhx7i/HmHm+QR4q7OxJxhVcQqlocvZ2X4Ss5cOgNA9VLV00plw/INyZFNpgidmZTMTPDZZ7BiBfTvD5s3QxbtpiSEc3GgfWVXr17Nli1bqFOnDgBXr16ldOnSBAQEsG/fPl566SXat29PmzZt/vVcX19fPDw8GDx4ME888QQdOnRIe819+/alHXfhwgWuXr2aoTzHjh2jZ8+enDp1ivj4eCpVqpT2mj/++CMASikKFCjADz/8QIsWLXjooYfS8gjh6BKTEtl4eGPaFXa2H9sOQKE8hWhTpQ0BfgG08WtDsXz3fkqKcFxSMjOBry9MnQqdO5sRzXdveUKAEMJRaK0ZMGAA77///r8e27VrF8uWLWPixIksWrQIm812w+PZsmVj69atrFq1irlz5/LVV1+xcuVKtNb3tJgovWHDhvHWW2/Rvn17Vq9ezbhx49Jy3nz1EbnUnXAWR84eSTuv8re/fuNS3CU8PTxpUK4BH3T+gAC/AGqVqSULdlyYlMxM0qkT9O5tzsvs0gWqVrU6kRDidlq1akX37t156aWXKFSoEFFRUcTGxuLt7U3OnDnp0aMHZcuWZciQIQD4+Phw6dIlAC5dukRcXBwdOnSgXr16VKlSJe01J0+ezCuvvAJAWFgYNWrUuOG5txMdHU3JkiXRWjNr1qy0+9u0acOkSZP49NNP06bLGzVqxMsvv8zff/+dNl0uo5nCEcTGx7J239q00coDZw4A8FDBh3j6sacJ8Avg8UcfJ1+ufBYnFVlFSmYmmjgRVq820+abNoGXfHeFcEhVq1Zl9OjRtGrVipSUFLJly8bUqVPx9PRk4MCBaaOF48ePB6B///4MGjQIb29vlixZQvfu3YmPjyclJYXPPvsMgMmTJzN06FBmzJhBUlISLVq0YPLkyXTq1IkePXqwePFiJk+efMuFP2PGjKFLly6UKlWKxx57jJMnTwIwevRoXnjhBfz9/fH09OT999+nY8eOfPXVV3Tq1AmtNSVKlGDZsmVZ980TIpXWml2Ru9IW7Kw/uJ6EpAS8s3vT4pEWDH98OAF+AVQqWklG392U0jrLLpRjV7lz59axsbFWx2DBAujZ00ybv/GG1WmEsNbevXupXLmy1TEE8mchMse5S+dYFbGKFeErWBmxkpPR5heiqiWrpm2G3rhiY3Jmy2lxUsenlLqitc5tdQ57krG2TNajh1llPnq0mUJ/9FGrEwkhhBD3Jyk5iU2HN6WNVm79eytaa3xz+9K6SmuzYKdKG0oWKGl1VOGApGTaweTJ8PvvZtp8/Xrw9LQ6kRDCEYwdO5bFixffcN9TTz3FqFGjLEokxL/9HfV3Wqlcs3cN0Vej8VAe1C9XnzFPjiHAL4A6D9fB00P+cRN3JtPldvLdd9Cnj9neKHUdgBBuR6ZoHYf8WYjbuRJ/hXX716UVy79O/QVAad/SaVPgLR9tSYHcBSxO6lpkulzct6efhrlz4T//gSefhApyoQLhpmTLHeu5ymCCyBxaa8JPhKeVypD9IcQnxZMzW06aVWpGYNNA2vq35dFij8r/u+KByEimHR0/Dn5+UL26mT6XrcCEuzly5Ag+Pj4ULFhQ/rGyiNaaqKgoLl26RNmyZa2OIyxyPvY8qyNWpxXL4xePA1CleBUC/AJo69+WJhWb4J3d2+Kk7iMjI5lKqbbAF4AnME1rPe6mxx8CgoHCwHmgj9Y6MvWxZGB36qHHtNYdU+8vC8wFfIHtwLNa64RM+8LS55OSaV8zZsCAATBpEgwbZnUaIbJWYmIikZGRxMXFWR3FreXMmZNSpUqRLVs2q6OILJKUnMSWo1vMZuh7lrPl6BZSdAr5c+WnVeVWadPgpX1LWx3Vbd2tZCqlPIH9QGsgEtgC9NZaR6Q7ZgHwi9Z6llLqcaC/1vrZ1Mcua63z3OJ15wOLtdZzlVJTgZ1a668y9Yu79l5SMu1La3N98/XrYfdukIEEIYQQ9hB5PjLtCjur967m4pWLeCgP6j5cl7b+bQnwC6Duw3Xx8pQz5RxBBkpmA2CM1jog9fabAFrrj9MdEw4EaK0jlZkuitZa50197F8lM/WYs0AxrXXSze+R2eRvmp0pBTabmTYfPBhWrTL3CSGEEA/iasJVQg+Epl1hJ+KkGeAqkb8EXWt2JcAvgFZVWuGbW64I5aRKAv+kux0J1LvpmJ1AN8yUehfARylVUGsdBeRUSm0FkoBxWusfgYLARa11UrrXtNv+Uy5TMn19fVm7dq3VMW4rOBiOHYNFi6BQIavTCCGEcDZaa47FHGPzic1sObmFnWd2kpCcQDaPbFQvUp2htYZSt3hdHs73sDkHOhZ2bdlldWxxe16pJfAam9balu72rYakbp5+HglMUkr1A0KA45hSCVBGa31CKVUO+E0ptRuIycBrZhqXKZnnz5+nefPmVse4rZQUaNUKtm6F8HAoLafBCCGEuIuLVy6yeu/1BTv/nDcDW48We5ShzYcS4BdAs0rNyJUjl8VJxX1I0lrXucPjkUD6tlAKOJH+AK31CaArgFIqD9BNax2d7jG01oeVUmuBmsAiIL9Syit1NPNfr5mZ5JzMLHT4MFStCs2awa+/yrS5EEKIGyWnJLP16Na0UvnnkT9JTkkmr3feGxbsPFTwIaujigeUgXMyvTALf1piRii3AE9rrcPTHVMIOK+1TlFKfQgka63fVUoVAK5oreNTj9kIdNJaR6QuFlqUbuHPLq31FLt8jVIys9bEifDSSzBzJvTta3UaIYQQVjtx8URaqVwVsYrzsedRSlHnoTpppbJe2Xpk85LdAVxJBrcwag/8D7OFUbDW+kOl1Fhgq9Z6iVKqO/AxZso7BBiWWiwbAl8DKYAH8D+t9fTU1yzH9S2MdmC2PYq3y9coJTNrpaRA06ZmyjwiAooXtzqREEKIrBSfGE/ogdC0Yrn7uNnKsFi+YgRUMaWydZXWFPKRE/hdmTtc8UdKpgX27zcbtAcEwA8/yLS5EEK4Mq01+0/vTyuVa/et5UrCFbJ7ZadxhcZpm6FXLVlVLlrgRqRkOhFnKpkAn34Kr70G338PvXtbnUYIIURmir4SzW9//ZZWLI9GHQWgYpGKaVPgzR9pTp6c/9orW7gJKZlOxNlKZnIyNGwIhw6ZafMiRaxOJIQQ4n6lpKSw/dj2tCvsbDy8keSUZHxy+vD4o4+nFctyhctZHVU4CCmZTsTZSiaYclmzJnTqBPPnW51GCCHEvTgVfYqV4StZEb6ClRErOXf5HAC1ytRKu8JOg3INZMGOuCUpmU7EGUsmwEcfwX/+AwsXQrduVqcRQghxOwlJCWw4uCFttHJn5E4AivgUoY1fG9r6taV1ldYUyStTU+LupGQ6EWctmYmJUK8eHD9uRjYLFrQ6kRBCiGsOnjmYVip/3/c7sfGxeHl60ah8o7TRyuqlquPh4WF1VOFkpGQ6EWctmQA7d0KdOtCrF8yebXUaIYRwb0fOHmH6+unM2TKHw2cPA1CucDna+plS2eLRFvjk9LE4pXB2UjKdiDOXTIAxY+C992DJEnjySavTCCGEe0lMSmTJziUEhQaxMmIlCkUbvzZ0qNaBAL8AKhSpYHVE4WKkZDoRZy+ZCQlmNDMqymzUnj+/1YmEEML1HT57mKDQIGZsmMHpmNOU9i3NoMaDGNBoAKV8S1kdT7gwKZlOxNlLJsC2beb8zL59Yfp0q9MIIYRrSkhK4KewnwgKDWJVxCo8PTzpUK0DgU0DCfALwNPD0+qIwg1IyXQirlAyAd56Cz7+GJYvN1cEEkIIkTkOnjlIUEgQM/6YwdlLZynjW4bBTQbTv1F/ShYoaXU84WakZDoRVymZcXFQqxZcvgx79kDevFYnEkII5xWfGM+PYT8SFBrEmr1r8PTwpGP1jgQ2DaR1ldYyaiksIyXTibhKyQTYtMlcDej55+Grr6xOI4QQzmf/qf0EhQYx84+ZnLt8jocLPpw2alk8f3Gr4wkhJdOZuFLJBPi//4PPPoM1a+Dxx61OI4QQji8+MZ7F2xdjC7Wxdt9avDy96FS9E4FNA2lVuZXsZSkcipRMJ+JqJfPKFahe3VzjfPduyO3Sfw2FEOL+/XXyL4JCg5i1cRZRl6MoV7gcg5sMpl/DfhTLV8zqeELckpRMJ+JqJRMgNBSaNoURI+CLL6xOI4QQjiMuMY5F2xZhC7URsj8EL08vutToQmDTQB5/9HEZtRQOT0qmE3HFkgnw4osweTKEhEDjxlanEUIIa0WciCAoNIhvNn7D+djzlC9cnsCmgfRt2JeieYtaHU+IDJOS6URctWRevgxVq0K2bObyk97eVicSQoisdTXhKgu3LcQWYmP9wfVk88xG11pdCWwSSPNHmsuopXBKUjKdiKuWTDCLf1q1gpEj4ZNPrE4jhBBZI/x4OLZQG99s/IaLVy5SsUjFtFHLwj6FrY4nxAORkulEXLlkgtnOaNo0+OMPc1UgIYRwRVfir7Bg2wJsITb+OPQH2b2y061WNwKbBtKsUjOUUlZHFCJTSMl0Iq5eMmNiwM8PfHxgxw7IkcPqREIIkXl2R+7GFmLj203fEn01mkeKPUJgk0Cea/AchXwKWR1PiEznDiXTy+oAImPy5oWgIGjXDsaOhQ8/tDqREEI8mNj4WOZvnY8txMamw5vI4ZWD7rW7E9g0kCYVm8iopRBOTkYynUz//vDtt7B5s7n8pBBCOJud/+zEFmJj9p+zibkaQ+XilQlsGsiz9Z+lYJ6CVscTIku4w0imlEwnc+GCmTYvXBi2bIHs2a1OJIQQd3c57jLztszDFmpj85HN5PDKQc86PQlsGkijCo1k1FK4HSmZTsRdSibAkiXQqROMGQOjR1udRgghbm/HsR3YQmx89+d3XIq7RJXiVXi+2fP0qd8H39y+VscTwjJSMp2IO5VMgGeegfnzYds2qFbN6jRCCHHdpbhLzN08F1uIja1/byVntpz0qtOLwKaBNCjfQEYthUBKplNxt5J57pyZNi9dGjZtAi9ZwiWEsNi2v7dhC7Hx/Z/fczn+Mv4l/Xm+6fM8U+8ZCuQuYHU8IRyKO5RMqSZOqlAhc7nJHj3g009h1CirEwkh3FHM1RjmbJ6DLcTG9mPb8c7uzVN1nyKwSSD1ytWTUUsh3JiMZDq57t3h558hLAwqV7Y6jRDCHWit2Xp0K7ZQG3M2zyE2PpZqpaqljVrmy5XP6ohCODx3GMm0a8lUSrUFvgA8gWla63G3Oa47sACoq7Xemnrfm8BAIBkYobVecaf3cteSefq0mTavWBHWrwdPT6sTCSFcVfSVaL7f/D22EBth/4SRK3suej/Wm8CmgdR9uK6MWgpxD9yhZNptulwp5QlMBloDkcAWpdQSrXXETcf5ACOAP9PdVwV4CvADSgCrlVKVtNbJ9srrrIoWhYkTzUKgL76AV1+1OpEQwpVordl8ZDO2EBtzt8zlSsIVapSuwVfPfMXT9Z4mr3deqyMKIRyUPc/JfAw4qLU+DKCUmgt0AiJuOu594L/AyHT3dQLmaq3jgSNKqYOpr7fRjnmdVu/eMHcu/Oc/8OSTZlRTCCEexMUrF/nuz++whdjYFbmL3Dly80y9ZwhsGkjth2rLqKUQ4q7sWTJLAv+kux0J1Et/gFKqJlBaa/2LUmrkTc/ddNNzS9orqLNTCqZONdPmAwfC2rXg4WF1KiGEs9Fas+nwJmwhNuZtncfVhKvUfqg2Xz/7Nb0f641PTh+rIwohnIg9S+atfs1NOwFUKeUBfA70u9fnpnuNQCAQILubX/qmRAn4/HNz2ckpU2D4cKsTCSGcxYXYC8zeNBtbqI09x/eQJ0cenqv/HIObDqb2Q7WtjieEcFL2LJmRQOl0t0sBJ9Ld9gH8gbWp0y7FgCVKqY4ZeC4AWmsbYAOz8Cczwzujvn3NtPmoUfDEE1C2rNWJhBCOSmvNH4f+wBZiY/7W+cQlxlH34boEPRfEU3WfIk/OPFZHFEI4ObutLldKeQH7gZbAcWAL8LTWOvw2x68FRmqttyql/IDvMedhlgDWABXvtPDHXVeX3+zYMfD3h7p1YfVqM5UuhBDXnI89z7cbv8UWYiPiZAQ+OX3oU78Pg5sMpmaZmlbHE8JtyOryB6C1TlJKDQdWYLYwCtZahyulxgJbtdZL7vDccKXUfMwioSRgmKwsz5gyZeCTT2DIEAgKgsBAqxMJIaymtWb9gfXYQm0s2LqA+KR46pWtx/S+0+lVtxe5c7j0v3NCCIvIZuwuSGto1Qq2bIHwcHPpSSGE+4m6HMU3G7/BFmLjr1N/kdc7L8/Wf5bBTQZTvXR1q+MJ4dbcYSRTSqaLOnLETJs3bQpLl8q0uRDuQmtNyP4QbCE2Fm5fSEJSAg3KNyCwSSA96vSQUUshHISUTCciJfPfvvwSRoyAGTOgXz+r0wgh7OncpXPM2jgLW4iN/af3k887H881eI7BTQZTtVRVq+MJIW4iJdOJSMn8t5QUaNYM9uwx0+YlSlidSAiRmbTWrN23FluIjcU7FpOQlECjCo0IbBJI99rdyZUjl9URhRC3ISXTiUjJvLUDB6BaNWjTBn78UabNhXAFZ2LOMGvjLIJCgjhw5gAFchVIG7X0K+lndTwhRAZIyXQiUjJvb8IEGDkSvv/eXIJSCOF8UlJS+H3f79hCbPyw4wcSkxNpUrEJgU0D6VarG97Zva2OKIS4B1IynYiUzNtLToZGjeDgQTNtXrSo1YmEEBl1OuY0MzfMJCg0iENnD+Gb25e+DfoyuOlgKhevbHU8IcR9kpLpRKRk3llEBNSsCR07woIFVqcRQtxJSkoKa/5agy3Exo9hP5KUnESzSs0IbBpI11pdyZktp9URhRAPSEqmE5GSeXcffwxvvWVKZvfuVqcRQtzsVPQpZmyYQVBoEEfOHaFgnoL0a9iPQY0H8WjxR62OJ4TIRFIynYiUzLtLTIT69SEy0kybFypkdSIhREpKCqsiVmELtbFk5xKSkpNo8UgLApsG0qVmF3Jky2F1RCGEHUjJdCJSMjNm1y6oUwd69IDvvrM6jRDu68TFE8zYMINpodM4GnWUQvBiCLUAACAASURBVHkK0b9RfwY1HkSlYpWsjieEsLOMlEylVFvgC8zluadprcfd9PhDQDBQGDgP9NFaRyqlagBfAXmBZOBDrfW81OfMBJoB0akv009rHZZpX1j6fFIy3c9778GYMfDTT+YcTSFE1khOSWZl+EpsITZ+3vUzySnJtKzcksAmgXSq0UlGLYVwI3crmUopT2A/0BqIBLYAvbXWEemOWQD8orWepZR6HOivtX5WKVUJ0FrrA0qpEsA2oLLW+mJqyfxFa73Qfl9daj4pme4nIQHq1oWzZ820eYECVicSwrUdv3Cc4A3BTAudxrHzxyjiU8SMWjYZRIUiFayOJ4SwQAZKZgNgjNY6IPX2mwBa64/THRMOBKSOXiogWmud9xavtRPonlo6Z5JFJdPD3m8gHE/27BAcDGfOwP/9n9VphHBNySnJ/LrrVzpN6kSZN8rw7k/v8kixR1gwZAH//PcfxnUbJwVTCHEnJYF/0t2OTL0vvZ1At9TPuwA+SqmC6Q9QSj0GZAcOpbv7Q6XULqXU50opu02heNnrhbOar68va9eutTqGU5k1C06dgiVLIO+/fu8RQtyPM7FnWHZoGUsPLeXMlTMUyFmAp6o8Rfvy7SnpUxIuwR/r/7A6phDCel5Kqa3pbtu01rZ0t291jb6bp59HApOUUv2AEOA4kJT2AkoVB74F+mqtU1LvfhM4hSmeNuANYOwDfB235TIl8/z58zRv3tzqGE4lLg5q1YJLl8y0uRRNIe5PUnISy/YswxZiY+nupWg0baq0IbBpIE9We5JsXtmsjiiEcDxJWus6d3g8Eiid7nYp4ET6A7TWJ4CuAEqpPEA3rXV06u28wK/A21rrTemeczL103il1AxMUbULlymZ4t7lzAkzZkDDhvD66zB1qtWJhHAux6KOMX39dKavn87xi8cplq8Yb7Z7k4GNB1K2cFmr4wkhnNsWoKJSqixmhPIp4On0ByilCgHnU0cp38SsNEcplR34AfhGa73gpucU11qfTD2HszOwx15fgCz8EYwcaa5vvmYNPP641WmEcGxJyUn8uvtXbCE2lu1ZBkBbv7YENg3kiapPyKilECJDMriFUXvgf5gtjIK11h8qpcYCW7XWS5RS3YGPMdPoIcAwrXW8UqoPMAMIT/dy/bTWYUqp3zBbHikgDBiitb6c6V8gUjIFcPUqVK8OSUlmH808eaxOJITjOXruKNPXTyd4QzAnLp6gRP4SDGw8kIGNB/JQwYesjieEcDKyGbsTkZL5YEJDoVkzGD4cJk60Oo0QjiElJYWfwn7CFmpjRfgKFIp2/u0IbBpI+6rt8fKUM46EEPdHSqYTkZL54EaMgC+/hJAQaNLE6jRCWOvw2cMMmDmAdfvXUTJ/SQY1GcSARgMoU7CM1dGEEC5ASqYTkZL54GJjoWpV8PSEnTshVy6rEwmR9bTWfL3ua0YuHImnhyef9fiMvg37yqilECJTuUPJlM3YRZrcuWHaNDh4EN591+o0QmS9Y1HHaPN5G4Z+N5SG5Ruye/RuBjYZKAVTCCHug4xkin8ZMgSCgmDDBqhf3+o0Qtif1prg9cG8Mv8VUnQKE3pMILBpIGaHDyGEyHzuMJIpJVP8S0wM+PubVebbt5v9NIVwVccvHGfwN4NZtmcZzR9pTnDfYNnjUghhd+5QMmW6XPxL3rxmJHPvXhhrlwtNCWE9rTXfbvwW/zH+rNu/ji97f8maV9dIwRRCiEwiI5nitgYMgG++gT//hNq1rU4jROY5FX2KIbOH8FPYTzSq0IiZ/WdSoUgFq2MJIdyIO4xkSskUt3XhAvj5QaFCsHUrZM9udSIhHozWmnlb5jHs+2HExsfyUZePeKnVS3h6eFodTQjhZtyhZMp0ubitAgXg669h9274+GOr0wjxYM5eOkvPr3vSO6g3FYpUIOzdMF5t86oUTCGEsBMZyRR31acPzJsH27ZBtWpWpxHi3i3evpghs4cQfTWa9zq+x8g2I2VbIiGEpdxhJFNKprirqCioUgVKlYJNmyBbNqsTCZExUZejeHHOi8zZPIdaZWoxa8As/Ev6Wx1LCCHcomTKdLm4q4IFYcoUs53Rp59anUaIjPl558/4j/FnwbYFjO00lk1vbpKCKYQQWUhGMkWG9egBS5bAjh1mZFMIR3TxykVenvsyszbOolqpaszqP4saZWpYHUsIIW7gDiOZUjJFhp05Y8plhQrmakCesl5COJjle5YzaNYgTsWc4s12b/JOh3fI7iXbIgghHI87lEyZLhcZVqQIfPml2Tfzf/+zOo0Q18VcjSHwm0DafdGOfN752DhqI+93fl8KphBCWEhGMsU90Ro6d4aVK2HnTqhUyepEwt2t2buGATMHEHkhktcCXmNMxzHkzCbXQhVCODZ3GMmUkinu2YkTZpN2f39Ytw48ZDxcWOBy3GXeWPQGU9ZOoVLRSszsP5MG5RtYHUsIITLEHUqm1ANxz0qUgM8/h/XrYfJkq9MIdxSyP4TqY6vz1bqveKXVK4S9GyYFUwghHIyMZIr7ojU88YQZydy9G8qVszqRcAdX4q/w1g9vMfG3iZQrVI4Z/WbQpFITq2MJIcQ9c4eRTCmZ4r7984+ZNq9TB9asAaWsTiRc2R8H/6DfjH4cOHOA4S2GM67bOHLncOmfz0IIF+YOJVOmy8V9K13abM7+++9gs1mdRriquMQ4Xl/4Ok3+24SE5ATWvLqGL5/+UgqmEEI4OBnJFA9Ea2jdGjZvhj17oEwZqxMJV7LlyBb6zujL3pN7CWwayCfdPyGvd16rYwkhxAOTkUwh7kIpCAqClBQIDDSlU4gHFZ8Yz9s/vE2DcQ2IuRrD8peW8/WzX0vBFEIIJyIlUzywsmVh3DhYsQJmzrQ6jXB2O47toO6Hdflw6Yc8W/9Z9ry3hwD/AKtjCSGEuEcyXS4yRUoKNG8Ou3ZBRITZ5kiIe5GYlMhHSz/ig6UfUChPIYKeDaJD9Q5WxxJCCLtwh+lyKZki0xw4ANWqmXM0f/pJVpuLjNsduZu+M/qy49gOnqn3DBN7T8Q3t6/VsYQQwm7coWTKdLnINBUrwocfws8/w5w5VqcRziApOYmPl35M7Q9qE3khksVDFzN70GwpmEII4QJkJFNkquRkaNwY9u830+ZFi1qdSDiqvSf30m9GPzYf2UyP2j2Y/MxkCvsUtjqWEEJkCRnJFOIeeXpCcDDExsKwYVanEY4oOSWZT1d8Ss2xNTl09hDzAucxf8h8KZhCCOFipGSKTFe5MowZA4sWwcKFVqcRjuTA6QM0+6QZry18jbb+bdkzZg896/a0OpYQQgg7sOt0uVKqLfAF4AlM01qPu+nxIcAwIBm4DARqrSOUUg8De4F9qYdu0loPudN7yXS5Y0lKgvr14dgxM21eqJDViYSVUlJSmPT7JEYtHkUOrxx82ftLnqn3DEpWhwkh3JQ7TJfbrWQqpTyB/UBrIBLYAvTWWkekOyav1jom9fOOwAta67apJfMXrbV/Rt9PSqbj2b0bateGHj3gu++sTiOscvjsYQbMHMC6/etoX7U9Qc8FUSK/7HElhHBv7lAy7Tld/hhwUGt9WGudAMwFOqU/4FrBTJUbcI1VSAKAqlXh7bfh++9hyRKr04isprVm6tqpVHuvGjv+2UFwv2B+efEXKZhCCOEm7FkySwL/pLsdmXrfDZRSw5RSh4D/AiPSPVRWKbVDKbVOKdXEjjmFHY0aZfbOHDIELlywOo3IKseijtHm8zYM/W4oDcs3ZPfo3fRv1F+mx4UQwo3Ys2Te6l+Tf41Uaq0na63LA28Ab6fefRIoo7WuCbwKfK+U+tdFi5VSgUqprUqprUlJSZkYXWSW7Nlhxgw4cwZefdXqNMLetNZMD52O/xh/Nh7eyNQ+U1nx8grKFCxjdTQhhBBZzJ4lMxIone52KeDEHY6fC3QG0FrHa62jUj/fBhwCKt38BK21TWtdR2tdx8vLK9OCi8xVqxa88Ya5rvmyZVanEfZy/MJxnpj4BIO+GUTth2qze/Runm/2vIxeCiGEm7Lnwh8vzMKflsBxzMKfp7XW4emOqai1PpD6+ZPAaK11HaVUYeC81jpZKVUOCAWqaq3P3+79ZOGPY4uPN2UzJgbCwyHvv8alhbPSWjN702xGzB1BfFI847uOZ1iLYXh4yA5pQghxO7Lw5wForZOA4cAKzHZE87XW4UqpsakryQGGK6XClVJhmGnxvqn3NwV2KaV2AguBIXcqmMLx5chhNmk/cQJee83qNCKznIo+RZcpXXgu+Dn8Svixa/QuXmz5ohRMIYQQcllJkbVeew0+/RRWr4aWLa1OI+6X1pp5W+Yx7PthxMbH8lGXj3ip1Ut4enhaHU0IIZyCO4xkSskUWerqVaheHRITzT6aefJYnUjcq7OXzvLCdy+wcNtCHiv7GLP6z+LR4o9aHUsIIZyKO5RMmdMSWcrb20yb//03vPmm1WnEvVq8fTF+o/1YsnMJH3f9mA1vbJCCKYQQ4pakZIos17gxvPgiTJoEoaFWpxEZEXU5iqeDnqbbV90oXaA0297exqh2o/DylF0dhBBC3JpMlwtLxMaaKwJ5esLOnZArl9WJxO38vPNnAr8N5Nzlc7zzxDu82e5NsnllszqWEEI4NZkuF8JOcueG6dPh4EF45x2r04hbuXjlIv2C+9FxUkeK+BRhy1tbePfJd6VgCiGEyBAZyRSWGjoUvv4a/vgD6te3Oo24Zvme5QyaNYhTMad4s92bvNPhHbJ7Zbc6lhBCuAx3GMmUkiksFRMD/v5mZHPHDsiZ0+pE7i3magwjF4wkKDSIKsWrMLP/TOqWrWt1LCGEcDnuUDJlulxYKm9eCAqCv/6C996zOo17W7N3DVXHVGX6+um80fYNtr2zTQqmEEJYSCnVVim1Tyl1UCk16haPP6SUWqOU2qWUWquUKpXusb5KqQOpH33T3V9bKbU79TUnKjte+1dGMoVDGDgQZs2CTZugTh2r07iXy3GXeWPRG0xZO4VKRSsxs/9MGpRvYHUsIYRwaXcbyVRKeWIuz90aiMRcnru31joi3TELgF+01rOUUo8D/bXWzyqlfIGtQB1AA9uA2lrrC0qpzcBLwCZgKTBRa73MHl+jjGQKhzBhAhQtCgMGQEKC1WncR8j+EKqPrc5X677ilVavEPZumBRMIYRwDI8BB7XWh7XWCcBcoNNNx1QB1qR+/nu6xwOAVVrr81rrC8AqoK1SqjiQV2u9UZtRxm+Azvb6AqRkCoeQP79ZALR7N3z0kdVpXN+V+Cu8PPdlmn/aHIVi3ch1fNbrM7yze1sdTQghhFES+Cfd7cjU+9LbCXRL/bwL4KOUKniH55ZM/fxOr5lpXGYnZV9fX9auXWt1DPEA8uQxVwO6cAGWLTNXBxKZb8/ZPYzfOJ7IS5F0rtSZwJqBJJ9IZu2JtVZHE0IId+KllNqa7rZNa21Ld/tW50refI7jSGCSUqofEAIcB5Lu8NyMvGamcZmSef78eZo3b251DPGAqlYFPz8oUQL+/BOyyZaMmSYuMY53f3qXCasmUNq3NGteXcPjlR+3OpYQQrirJK31nVYhRAKl090uBZxIf4DW+gTQFUAplQfoprWOVkpFAs1veu7a1NcsddP9N7xmZpLp8nsRHW11ApdXsCBMmWK2M/rkE6vTuI4tR7ZQ6/1afLLiEwY1GcSu0bukYAohhGPbAlRUSpVVSmUHngKWpD9AKVVIKXWty70JBKd+vgJoo5QqoJQqALQBVmitTwKXlFL1U1eVPwf8ZK8vQEpmRqWkmGG2OnVM+zl61OpELqtrV+jRw2xpFB5udRrnFp8Yz9s/vE2DcQ2IuRrD8peW8/WzX5PXO6/V0YQQQtyB1joJGI4pjHuB+VrrcKXUWKVUx9TDmgP7lFL7gaLAh6nPPQ+8jymqW4CxqfcBDAWmAQeBQ4BdVpaDbGGUcfHx8OWXMH8+bNli7nvsMejVyzSi0qXv/HxxT86cMdPm5cqZqwF5elqdyPnsOLaDvsF92X18N/0a9uPzXp+TP1d+q2MJIYTAPTZjl5J5P44cMWVz/nzYvt3c16CBKZzdu0NJuy3Ucitz50Lv3mbgeORIq9M4j8SkRD5a+hEfLP2AQnkKEfRsEB2qd7A6lhBCiHSkZDoRyzZjP3jweuHcudPc17gx9OxpCmfx4lmfyUVoDV26wIoV5ltbqZLViRzf7sjd9J3Rlx3HdvBMvWeY2Hsivrl9rY4lhBDiJlIynYhDXPFn377rhXPPHlAKmjY1hbNbN7PbuLgnJ09ClSpm6jwkBDzkLOJbSkpO4pMVnzB6yWjy58rP132+pkutLlbHEkIIcRtSMp2IQ5TM9CIiTNmcN89cmNvDA5o3N4Wza1coXNjqhE5j1izo1w+++AJGjLA6jePZe3Iv/Wb0Y/ORzXSv3Z0pz0yhsI/8/RJCCEcmJdOJOFzJvEZrs0R63jzzceCAWcXy+OOmcHbpYvbtEbelNTzxBKxbZ64IVK6c1YkcQ3JKMp+v+py3f3yb3DlyM+WZKfSq28vqWEIIITJASqYTcdiSmZ7WsGuXKZvz58OhQ+DlBa1amcLZuTMUKGB1SocUGWmmzGvXhtWrZdr8wOkD9JvRjz8O/UGnGp2Y2mcqxfIVszqWEEKIDJKS6UScomSmp7XZcfxa4Tx61Fzepk0bUzg7dYJ8+axO6VCCgiAwEL76CoYMsTqNNVJSUpj0+yRGLR5FDq8cfNn7S56p9wxmT10hhBDOQkqmE3G6kpme1rB16/VFQ8eOQfbs0LatKZwdO4KPj9UpLac1tG5tLjcZHg5lylidKGsdPnuYATMHsG7/OtpXbU/Qc0GUyF/C6lhCCCHug5RMJ+LUJTM9rU2LulY4jx+HHDmgfXtTODt0gDx5rE5pmaNHwd8fGjWC5cvNAn5Xp7Xm63VfM3LhSDw9PPlfr//Rr2E/Gb0UQggnJiXTibhMyUwvJQU2bjRlc8ECs5+Pt7dZBdOzpymeuV367+ctTZ4Mw4dDcDD07291Gvs6FnWMgbMGsnrvalpXac2056ZRpqCbDeEKIYQLkpLpRFyyZKaXnAwbNpjCuXAhnD4NuXLBk0+awtmunSmgbiAlBVq0MBu0h4e75gWWtNYErw/mlfmvkKJTmNBjAoFNA2X0UgghMlNyMsTEwMWLN354eZl/X+1ISqYTcfmSmV5ystmZfP58WLQIzp41U+gdO5rCGRAAOXNandKuDh6EatWgZUtYssS1ps2PXzjO4G8Gs2zPMpo/0pzgvsGULVzW6lhCCOF4kpMhOvrfJfFWH7c6Libm1q/7yCNmj2s7kpLpRNyqZKaXlARr114vnOfPQ968ZnV6z55mpUyOHFantIvPP4dXX4XZs+GZZ6xO8+C01ny78VtGzB1BQnIC47uOZ1iLYXi4+35NQgjXlZR06/KX0eJ46dKdX18ps1NL/vx3/0h/nK+v3VeXSsl0Im5bMtNLTITffjOFc/Fi8z9gvnxm/81evcywX/bsVqfMNMnJ0KSJuZpneDgUc+JtIk9Fn+L5b59nyc4lNKrQiJn9Z1KhSAWrY4kk4ARQGnCh0XIhMs3tSmJGPy5fvvPrK3X7IpiRDx8fh91YWUqmE5GSeZOEBLNr+fz58OOP5odAgQLmkpY9e5qTGrNlszrlA/vrL6hRwyy6X7jQ6jT3TmvNvC3zGPb9MGLjY/moy0e81OolPD08rY7mnq4AfwKhqR8bgVigAtAz9aMaUjiF60hMfLCSeLd/dz087r0Ypv/Ik8dhS+KDkpLpRKRk3kF8PKxcaQrnTz+Z6YWCBaFbN1M4mzUzJzk7qfHjYdQo8+X16GF1mow7e+ksL3z3Agu3LeSxso8xq/8sHi3+qNWx3Mt5YAPXS+U2IBFTIv2BJpiCuRT4DUgBKmHKZi/ADymcwloJCQ92TmJGSuK9lMKbC6ULl8QHJSXTiUjJzKC4OLPB5Pz5ZsVMbCwULmwKZ69eZv7Z07lG0ZKSoEED+PtvM21euLDVie5u8fbFDJk9hOir0bzX8T1GthmJl6fzFn2nEcn1QhkK7Em9PxtQF1MqmwANgZuv8HoWWAzMB9ZiCmdlro9wVrFvdOGiEhLurRTe/HHlyp1f39Pz/qear5VEV1pZ6UCkZDoRKZn34epVWLrUFM5ffjE/rIoWhe7dTeFs1MhpfgPdvdtc17x7d/j+e6vT3F7U5ShenPMiczbPoVaZWswaMAv/kv5Wx3JNGvgLWM/1Unk09bE8mCJ5rVQ+BtzLDmCngUWYwhmS+l7+XC+cjzxweuEs4uPvbaHKzR9Xr9759dOXxPv5yJ1bSqKDkpLpRKRkPqDYWPj1V1M4f/3VjHiWKHG9cNav7/CFc+xYGD3anILaqZPVaf7t550/E/htIOcun+OdJ97hzXZvks3L+c+LdRhJwA6uF8r1wLnUxwpzvVA2AaoDmTVwfBJYiCmc61Pvq871winrt5yP1rBtm1lIeeHCnUtiXNydX8vL6/6nmqUkujQpmU5ESmYmunwZfv7ZFM5ly8xv6qVKmRMee/WCxx5zyB96iYlQt67Zpz4iwqxzcgQXr1zk5bkvM2vjLKqVqsas/rOoUaaG1bGc3+0W6QCU5cZSWYmsOXcyEjPCOS81D0BNrhfOclmQQdy/qCizJ9r06WZ6BExJLFDg/qebc+VyyJ+XwnpSMp2IlEw7iYkx527Onw8rVpjzhx566HrhrF3boX6A7thhimafPjBzptVpYPme5QyaNYhTMad4s92bvNPhHbJ7uc42UlnqTot0qmLKZOPU/zrCVaCOcX2E88/U++pgymYP4GFrYombJCebnTimTzcLIxMSzA+RAQPMzzlfX4f6GSdch5RMJyIlMwtcvGgK57x5ZrV6UhKULWtWqPfsCTVrOsQP47ffhg8/NKebtmtnTYaYqzH834L/Y1roNKoUr8LM/jOpW7auNWGc1T/ceD7lvSzScTRHgQWYwrk19b56XC+cpa2J5daOHIEZM8xvo//8Y3bc6NMHBg6EqlWtTifcgJRMJyIlM4udP29+6583z4wCJCdDhQrXC2e1apYVzvh4M8AaHQ179pgZrqy0Zu8aBswcQOSFSF4LeI0xHceQM5trX+bzgV1bpJN+5fffqY896CIdR3MYUzbnY84hBfP19QS64xijsK4qLg5++MGMWq5ZY35GtWljimXHji57dTThmKRkOhEpmRY6d8784J4/35won5Jirvt6rXD6Z/3q6c2bzbZGAweCzZY173k57jJvLHqDKWunUKloJWb2n0mD8g2y5s2djVWLdBzNAa4Xzl2p9zXG7MHZDShuUS5Xs2OHKZbffWdmZB5+2EyH9+1r90sHCnE7UjKdiJRMB3HmjCmc8+bBunWmcFapcr1wVq6cZVFefx0++QRWrYJWrez7XiH7Q+g/sz9Hzh3h5ZYv80HnD8iVI5d939SZ3GmRTjluPJ8yqxbpOJq/uD6lvgfzPWiKGeHsBhS1LppTunDBlMrgYFMyc+QwVzwbONBc8czBd8sQrk9KphORkumATp0y11CfNw9CQ822IFWrXi+clSrZ9e2vXjWXnIyPN9PmefJk/ntcib/CWz+8xcTfJlK2UFlm9JtB00pNM/+NnE1GFulcK5YyPfxv4ZjCOQ9TPj2A5pjC2RUz2iv+LSXFzKYEB5ufPfHx5lzxgQPh6acdZ8sJIZCS6VSkZDq4Eydg0SJTODdsMPfVqHG9cJYvb5e33bDBXMTohRdg0qTMfe0/Dv5Bvxn9OHDmAMNaDGN8t/HkzuHSPy9u7x9uPJ8yPPV+Z1yk40g0ZlRzPqZwHgA8gccxhbMLUNCydI7j2DGzgGfGDDh61JTJZ54xU+I1a1qdTohbkpLpRKRkOpHISFi40BTOTZvMfbVrm7LZo4dZsZ6JXn4ZvvjCzN43zYRBxrjEON796V0mrJxAad/SBPcN5vHKjz/4CzsLd1qk40g05rzNeZjSeQhzrmpLzDmcnXGvAh8fbxYfBgeb3S60hpYtzahlly6QUxbbCccmJdOJSMl0Un//bQrn/PlmtQ6Yzd6vFc5MOCk/Nvb6Yvddu8zeyPdry5Et9J3Rl70n9xLYNJBPun9CXu+8D5zRockiHcejMX8m10Y4j2JGjVtjCmcnIIt3Vcgyu3aZYjl7ttk8vXRp6N/ffDz8sNXphMgwKZlOREqmCzhyBBYsMIVz2zZzX/36ZtP37t3NVYfu09q15lz/V16Bzz679+fHJ8Yz9pexjF8+nmJ5izG973QC/APuO49Dy8ginWsfFXHPRTqORGP23ry2Sv0YkB0IwEypdwSc/feg6GiYM8esEN+6FbJnh86dzahly5bm+t5COBkpmU5ESqaLOXjweuEMCzP3NWpkCme3bua66vfohRdg6lRznmaDe9hZKOZqDM0+aUbYP2H0a9iPz3t9Tv5c+e/5/R3WeW7c9HwbZvRSFuk4H435BeFa4TwO5ADaYQpnB8DHsnT3Rmtzjsv06Wa2Iy7OLBwcONBsml5QTkYVdhIDnAQese/bSMl0IlIyXdi+fdcL5+7dZt67SZPrhbNoxvZ2uXTJbNmZK5fZ0SSjp2yNWjSK8cvHs2joIrrW6voAX4iDkEU67iEFMwo9H7NS/SSQE3gCUzifABzxn7fjx68v4jl0CPLmNSvDBw50uMvYChdwGQjDzAZc+9gH+HH9KmN2IiXTiUjJdBMREaZwzpsHe/eave6aNTOFs2tXKHznvV1WroSAABg1Cj7++O5vd+TsER5991F61enFNwO/yaQvIgvJIh0BpnBu4HrhPI35s+6AOYezHWDltq4JCfDLL2bUcvlysxVR8+amWHbt+mAnUgtxzRVgJ6ZIbkv9717M/x9gZmpqA3UwPw/tfEaUlMwHfXGl2gJfYDbdmKa1HnfT40OAYUAy5veJQK11ROpjbwIDUx8bobVecaf3kpLpZrSG8HAzujlvHuzfb87Lp2i4NAAAIABJREFUatHCLBrq2vW202mDBpmBkk2boE6dO79Nr6978fOun9n//n5K+d7/OaFZ5k6LdIpw4/mU1ZBFOu4oGfN3Yz6wEDiLGdF8ElM422JGPLNCRIQplt9+C2fPQsmS0K+f+ahQIYtCCJcUj9mNIf0IZTjm7z+Yn4d1MYWyDqZcZvEVtqRkPsgLK+UJ7Mesd4wEtgC9r5XI1GPyaq1jUj/vCLygtW6rlKoCzMH8LlECWA1U0loncxtSMt2Y1mbF6bXCeeiQKZytWpkRzs6db9iE+eJF8PMDX1+zhuB2lyvecHADjcc3ZvSToxnTcUzWfC336gqwievnVMoiHXEvkoB1mMK5CIji/9m78ziby/eP4697zFizhJC1xViK7FtRaKHNkq2FUqqvNn0p/SrZ10LaRSHxLaRERRJZWuz70jCExr4khMmY+/fHfaY5I8xgznzOOfN+Ph7zMGf5nLmmmLnOdd/Xdbs9m01wS+qNcHs609Phw+7f6ejR7p1eZKQ7N7xDB7fMoCYeOV9/45a2/SuUa3AHQICbJVv9tI9ieP7zUEnmxbywMXWAXtbaRr7bLwFYa8+4SGmMuQ940Fp7++nPNcbM9L3WL2f7ekoyBXAJ54oVLuGcNMl1rEdFwa23uoSzaVPIm5evv4a774YePaB373+/TGJiIrUH1mbHoR1s7LcxeIasq0lHAuUk8AMu4fwC+APXld4Ml3DeiutavxDWuo67UaPcv8tjx9xxsx06QLt2qW5zEflHArCelBXKVbhEEyAf/04oS+J5QnkmmSHJDORiWTFci0GSOKDW6U8yxjwFdMH9+EqaaF0MV5/xv1a/MiV1xkDVqu5j4EBXqkxKOKdPd6NPGjXirtatebR1EwYMyEPz5u7wIX+fLP6EJVuXMPbhsd4mmKk16TyHSypvwP1wFblQUcBtvo/huPWjScAU4GPc36/muITzZt/zU7N7N4wd66qWGze6s12TTuKpVUtNPHJup3B7yv0rlCuAE77Hc+OWuTuRnFBeRVAmlJlVICuZrYBG1tpHfbfbATWttc+c5fn3+57/kDHmXeAXa+1432OjgOnW2s9Pu+Zx4HGArFmzVouPjw/I9yJhwFpYtMglm599BnFx2GzZmMHtLCjSmj4r7ibqUne4+bH4Y5TtXpbCeQqz+OXFREREZFCMqElHgk88LuGcCEzFjXfJj0s42wANSFmuOHnSvaEbPRq++QZOnYK6dV3VslUryBXWhRu5UIm4Y1P9K5QrSN7+kwuoSsoKZWkgg348B0KoVDKNMZ8Do4EZ1trE1J6f4togWi6PAP6w1ubVcrkEVGKi2ws2cSLHx31Gjj92cTIyO1FN74TWremTZTU9v+3P/K7zqVemXuDiOIn7IZq0/K0mHQl2J4DvcBXOqbh2zYLAPUCd32HdezBuDOzZA0WKwEMPuaplmTIeBi1Bx+KORfWvUC4DjvgezwFUJmVCWRbXQhxGQijJvAV4GKiNm0/xkbX21zRdG8AkMxLX+HMzbiTwEuB+a+06v+dEW2s3+T6/G+hpra1ujLkW+ITkxp/ZQLQafyTdJSbS85afKDJvIo9eOpm9x/dQpjXcbosz+e434Pbb0298SlKTTlKVciFq0pHQdRyYchze3AVLi0BiTmAPXLEcHs0Dz9eCbHpnlOlZ3IqMf4VyGXDI93hW/p1QlidTvKkOlSQziTEmL3Af0A23mesDYLy19uRZrwnwCKM7gDdw7z9GW2v7G2P6AEuttdOMMW8Ct+BqOn8ATyclocaYbsAjuG2+/7XWzjjX11KSKRdq3z7Xg3D1Faco2+xOJmydxYZZ+bhq20G3tNekiVvmq18/RZd6qtLapFMP91ZKJBRY61YCRo+GCRPg6FEofR3U6g2HG8H3OVwCWgRoidvDeQMhvawpaWRxHRT+yeRS3NQCcPt4K5IyobyWC28oC3GhlGQaYwoAbYF2wE7gf7gW04rW2vpnvU7D2EXc78r7nl4GzavTtVFXXms2wB1pN3EifPEFHPD9lCxTBmrWhBo13J+VKycfHXS2Jp2suCaduqhJR0LX3r1unuWoUe4ghFy53EzaDh3g+uuTm3j+Ar7GLalPxy2xFwVa4RLO2ijhDBe7SFmhXArs9T2WBahAyoSyIuk/EiuEhUqSaYz5AigHjMMtle/ye2yptfasE6eVZIoAiYmWQo/U58CpDSzpuonq1+VNfvDkSViwwFVvFi92H7t2AeUgoj7kuxtO1oIjvuHvuS1cb5KrlDVQk46EpoQEmDnTJZZffeVu16njEsvWrSF3KgehHyE54ZyBayIqTnLCWQttCwkVe0lZnVyKq2eBe9NQnpQJZSX0cy8VIZRkNrTWzrmQazPBrgeR1H25cgoHouaTc81w/vtkXubN85sJHRUF9RrCJQ2T34XPPwV/ZHEdkUf+ADsPN2RwAdjfIL4yHK4J+2rC/ppQvLjGtUjoiI11y+Fjx8LOnW6O5bPPuiaea65J++vkxu3gug/XlT4Nl3C+AwzDzS9s7fuojhLOYHGAlMnkUpIHEhpcE05DkhPKyrjubwlX5Y0xy621hwCMMZfiDtd5L7ULVcmUTC/+ZDzX9LyGHFE5eO6qlTzSPpK3B8PTtXCnocwHfubcTTo2EWJikiudixfDqlWuCgqu07ZmzeSP6tXPb3+nSKAdOwaTJ7vkct48iIhwjW8dOsCdd7oZs+nlEK47fRKuWz0BuJLkhLMKSjgzyiFgOSkTyt/8Hi9NygplFdyQfrloIVTJXGmtrXzafSustVVSvVZJpmR2Q2YOoeenPZlXdx7VtlVn7XsQfdDv+OakJp0bOb8mnfh4l2j6J54xMcmPR0enTDz993eKZARr3YEFo0bBp5+6Ix9Ll3YVywcfdGeJB9pB4Etcwvk9bgB3aZITzutQwpleDuPGpvknlLF+j19JyoSyKto/HkAhlGSuBipZX8LoOzZ8tbX22lSvVZIpmdKfwE9wbNYx1k5YS9W9VYlMjIQI+PtaGBEDe8pAnzkQkZ4n3h065H6pL1niks5Fi3z7O3FnOFeqlJx01qgB5crpLGdJf/v3w/jxrmq5Zg3kyOEmKDzyCNx4o3dbO/bjEs6JwBzcdpQyuGSzDa4TWQln2vyFSyj9l71jcB3gACVImVBWw53xLRkmhJLMwcAVwPu4v0Edgd+ttc+leq2STMkU9uM6vufjlsBXAYmQkCWBxQUXU6ZVGQreUdB1fueBDz+Exx6D4cOhY8cAx7ZjR8pq55IlcMQ3lfiSS9zSun/FU/s75UKcOgWzZrnE8ssv3VaOGjXccvi990LevKm/RkbahztDfSLu32wirrkkKeEs711oQec47meaf4VyA+6/GbjVl9MTykIZH6aklJYk0xjTGHgT16//obV20GmPlwTG4mrOWYAXrbXTjTEPAF39nnodUNVau9IYMxe4HPc3B+A2a+1ezsJ3WM5/cHPPDW6Ty4fnml3+z7VKMiUs7cIllElJZdI4oey4ESo3wdZrtlLh2wq0v6U979z/TorLrYXbbnMN5WvXQqlSGRh7om9/Z1K1c/FiWLnyzPs7a9RwH9rfKWfz228wZgx89BH8/jsUKADt2rmqZcWKXkeXNrtxCeck3L9pixuPk7SkXta70DJcPLCGlAnlWtw2A3DJ4+kJpebwBqXUkkzfsvRG4FbcBNIluIab9X7PGQmssNYON8ZcgzuC+4rTXqciMNVae5Xv9lzgeWvt0nT+lv79PSjJlLCwjeSEcj7uDFxwZ37fgNtPeSNunJCvQ7zxG41ZuGUhsf1jKZi74L9ecutWqFDBjQCcOdPj4qH2d8r5OH4cpkxxey3nzHF/eRs1collkyaQLYSHFe4EPsclnD/67qtEcsJZ2qO4AuEkLoH0TyjX+O4Ht7x9ekJZHG0pCBFpSDJTPZ7bGDMC2GKtfdX3/KHW2utPe50B7jLbzXd7LueRZBpjooGBwDX4tSskJa3nvDYtSaYx5llgDG7q2Ye4/rIXrbXfpSXAjKAkMxOxuCTSv1K53fdYPpKbdG7C/U09w6CuGWtmcMdbdzC01VC63NblrF/qvffgqafc7+pHHknPbyIdHDoEy5YlJ52n7++87rqUiaf2d4a/5cvdX9ZPPnF/P664wv3Fbd8eSpTwOrr0F4dLOCcCv/juq4JbTm+FmwQRKhJwS9z+CeUqXOUSIC8pE8rqQCmUUIawNCSZLYHG1tpHfbfbAbWstU/7Pedy3PL1pbhBUrdYa5ed9jqbgabW2rW+23Nxb1FO4f4F9bPnSAaNMT8CPXGDx+7GnWNurLU9U/0e05hkrrLWVjLGNAKeAroDY6y1VVO9OIOUKFHCjhs3zuswJBASIde2XORdlZd8q/KRd3Vesh10lZi/8/3NoUqH+PO6Pzl03SH+uuqvVE8TSUhM4NFvHiXBJjDmzjFEZYk65/M3bnTTXa65Jn2nuATEyZPw11/JH8eOub144EbS5MqV8iPq3N+7hIBTp+DgQdfMc+yYq1peeikULJj6sPQwkm1PNi6bdxmFfihEnl/djJ3DZQ+zr8E+9t60l/gi8am8QgY6BTl/z0numNzuY2NuLom9hCzx7k1gQs4EjpQ5wpGyRzha5ihHyh7heNHjSijDTIMGDf7G1aaTjLTWjky6YYxpBTQ6Lcmsaa19xu85XXC53FBfJXMUUMFam+h7vBZu/2RFv2uKWWt3GGNy45LM8dbaj88WpzFmmbW2mjFmTdLrGGMWWGvrpfY9pnUYe9Jf7TtwyeUqY4Kr8+DgwYPUr1/f6zAkPZzCvYNPWvpeQPLZt8WAxvxTqcxaNiuFTCEKnccu9vd+eI9th7cx5ckp3Frl1lSfX6IEVKvmioCffOJWHUNGYqLLkv2X2f33dxYunLLaqf2doSEx0S2DjxrllsXj46FqVVe1vP/+zPv/sI3vz63AZ5BnUh7yvJ+Hq9+/2p0u1BpX4czIom4ibkyQf4VyOclzd3PiRgU9wT8VysjoSC6NuJRLyaT/HzOPhHMdyYir1fv/bS1O8jlLSTrgfitirf3FGJMdKEjyAZ/3Ap/6X2Ct3eH784gx5hOgJnDWJBM44Wv+2WSMeRrYQRpbx9JayRyD+/V+JW73SxZgrrW2Wlq+SEbQcnkIO4n7wZu09P0Tbp4buOWum0jeU3klF/Vu/tCxQ5TuVpqKxSoy57k5pPW90qZN0KKFawLq2RO6d3eFwZDkv78zqbno11+TH/ff31mjhtvfmUPnwwWF7dtdE8+YMbBtm0smH3jAdYhXrpz69ZnRZuAz3B7OFb77rsclnC1xv9nSiwW28O+EMunnWXbccr7/HspyuN+okumkYbk8Etf4czMusVsC3G+tXef3nBnARGvtR8aY8sBsoJi11voSw+3AjdbaLX6vmc9au98YE4VLQL+31r5/jjhq4DZz5AP64sbxD7bWLkz1e0xjkhmBOzhqi7X2kDEmP1DcWrs61YsziJLMEHIcWExypfIX4JjvsXKkTCqLp++Xfv6z53l91ussf2U5lUue3y/lY8fgiSfg44+hcWM3ZrBAuMyVO31/5+LF7jhB0P5Or8XHw9Sprmo5a5YbfXDLLS6xbNZMDV7nYxMu2ZwEJP32qourgLbADXVJK4v79e2fUC4D/vA9nhVXkvHfQ3kNOsxZ/pHGEUZ3AG/g3oqMttb2N8b0AZZaa6f5Oso/wLW5WuCFpH4ZY0x9YJC1trbf6+XC/eaN8r3m90CXs40j8nW4D7LWdj3T46l+j2lMMm8AVlpr/zLGtMUV99+01m67kC8aCEoyg9hR3LGMSZXKxcDfuIrkdSQ36dQjoLPbYvfGck2Pa2hXux2j2o+6oNewFj74AJ55xk0SmjzZFfvC0o4dKccoLVniToSB5PmdNWokJ54lSmh+Z3pavdolluPHuz2XJUrAww+7jyuu8Dq60PcrrsI5ETfizOB+FrUB7gEK+z3X4upIpyeU+32PR+J+liVVJ6vjRiwF+x5u8VQIDWOfA9x8ruags16bxiRzNe492XXAONzG0nustTed7xcMFCWZQeQQbrRIUqVyGW6fZRbc25OkSmVdyMgtR/e8dw/frf+OTf02cXm+8ylZ/NvSpdCypWvmfustePzxTJBfne/+zurVIX9+b2MONYcOueMdR41yleWsWV21skMHuPlmVY8DZR3JCeevuObB+ridakkzKff4npsFd/KQf4WyIn6DXUTSJoSSzKFANO5fyT+JlrX2i1SvTWOSudxaW9UY0wPYYa0dlXTfRcSdrpRkemgfyeOE5uOadizuXXxNkiuVdQCPml3nxsylwZAG9G3al1fueiVdXvPAAWjbFr791h3zPHw45MyZLi8dOuLjXcXNP/E8fX+nf7VT+zv/LTER5s93ieXkyXDihNue0KGD228ZNnsyQoDFzaWchEs4Y3FL3P57KCvhmnVELlIIJZljznC3tdamOtgvrUnmPOBb4BHcouY+3PJ50BwXoSQzA+0g5YzKDb77c+ASyaRKZS3ffR47lXiKGv1rsP/ofmL6xpAja/oFlZgI/fpBr15ucPvnn7u8KlP7809X6vVfZt+xwz2m/Z3Jduxwp/CMHg1btkCePK4zvEMHN84g7EvjQc7imhK15C0BEipJ5sVIa5JZBLgfWGKtXeA7K7P+ueYqZTQlmQFiceNAkpa+5+O6NcFVJeuSXKmsRlD+QB7z0xge+egR/vfo/7i/1v0B+RozZ7r8ICHB5Q3Nmwfky4Su1PZ3VquWMvEM1/2df/8NX33lqpYzZ7p3KfXru8TynnsyYSlcJPMKlSTTV8n8V7KYbpVM3xcpjDuUD2DxuQ5T94KSzHRicQMTkpLKebhJXQD5cXXspEplJYK+U/LoiaNEvxJNqfyl+OWlX9I8suhCbN8OrVq5HKprVxgwwBXu5Az893cmJZ8rV7okDMJvf+e6dS6xHDfODU0vVsydwvPww3D11V5HJyIeCKEks4XfzexAc2CntbZTqtemsZLZGhgMzMX14NUDulprJ19IwIGgJPMCJeL2IPmf+5309qEwyQnlTbi9SSE2G7LH1B70/bovP7/4M3WurhPwrxcfD126uOMob7wRJkyAyy+uxyjzSG1/Z+nS/z6fPZj3dx4+DBMnuuRy0SJ3ulKTJq5qedttmXOLgIj8I1SSzNP5xlp+b61tmOpz03qsJHBrUvXSGHOZ7wtUuthg04uSzDRKAFaS8jSdpLluJXDJZFJiGU1IH2P2+8HfKdu9LE0rNeXTxz9N/YJ0NH686zjPm9flGTfemKFfPnwk7e/0X2o/0/7OpOai8uW9Td6shR9/dInlZ58ln0faoQO0aweXXeZdbCISVEI4ySwLfGOtLZ3qc9OYZK6xKc+9jABWqfEnBMTz79N0jvoeK03KwedXeBBfALX9sC2fL/+cX/v+SqkCpTL8669d604J2rwZXn3VVTjDcZthhjvX/s5cudzSekbv79y1C8aOdU08mza5M8PvvdcllzVr6n+8iPxLqCSZxpgjpNyTuRt4yVr7earXpjHJHIybkZlUDmoDrLbW/t/5hxsYSjJ9jgGLSHmazgnfY9eScvB5US8CzBiLf1tMrQG1ePmOl+nfvL9ncRw+7I6T/vxz19cxZoxrIpZ0lJjoErvT53f67+/0H6NUo0b67O88eRKmT3dVy+nT4dQpqFfPJZYtW7qEV0TkLEIlybwY59P40wK4AbeAOt9aOyWQgZ2vTJtkHsFVJ5M6vxfjxm4Y3EGg/oPPM8lKnbWWuq/WZcv+LWzst5Hc2T0azvlPPDBsGLzwAlx1lUs4KwbNGkCYCuT+zl9/dRXLjz+GPXvc0U8PPeTeTZQpE5jvR0TCTqgkmcaY5sAca+2fvtv5cBOGvkz12gs4JSgoZZok8yDuNJ2k5e/luOadSNyw4KSl7xtwR9lnQhOXTOTekffy4YMf0qFeB6/D+ceCBdC6tdtmOHKkG+QuGejPP/99Prv//s6KFVMmnv77O48ehUmTXHL500/u/rvuclXL22/XGAEROW8hlGSutNZWPu2+FdbaKqlee64k8wzr8P88hJv2HjQLf2GbZO4h5Wk6a3D/R7Lhhp0nVSprA5d4FGMQOXHyBOW6lyNfjnws676MLBHB1cG7eze0aeMOeHniCVfhzJbN66gysaT9nUl7PJcscckoJO/vvPxy+Pprl2iWLZvcxFOkiLexi0hIC6Ekc7W19rrT7luTlr4cVTKDze+kPE0nxnd/Tlx1MqlSWROdlXsGA6cP5OUpLzO7y2walk91uoInEhKgWzd47TW3PfCzz6BUxvclyZmcaX/nb78lVy2vv15NPCKSLkIoyRwNHALexZW5ngEutda2T/VaJZkessAWUs6o/M33WF5SnqZTFYjyIMYQsvvP3UR3i6ZhuYZMfXqq1+GkasoUN487MhI++QQaNfI6IhERySghlGTmAroDt/ju+g7ob61NNelSkpmRLPArKY9o9G0JowDJCeWNuF7+4FrpDXqPffwYH/38Eet6raNMkdBowNi0yY05WrsWevaE7t0hIsQG3ouIyPkLlSTzYmi3eiCdwu2hTKpULgD2+R67nJSn6ZQj5E7TCSarfl/FqB9H8ezNz4ZMggkQHQ0LF7r9mb16uc/Hj4cCBbyOTEREBIwxs4BW1tpDvtuXAhOstamuv6mSmZ5OAitIrlT+iNvFAG7QuX+l8mpC+jSdYGKt5dZht7Ji+wpi+8dyaa5LvQ7pvFkLH3wAzzzj+kkmT3b7NUVEJDyFSiXzTJ3kae0uVyXzYsTj5lImVSp/BpLy3LJAK5IbdUp6EWDm8PXqr5m9YTZv3ftWSCaY4HpJHn8cqlZ1c7zr1oW33nL3qc9EREQ8lGiMKWmt3Q5gjLmCM08e+hdVMs/HX8BCkiuVC3GJJkBFUp6mo+kmGeLvhL+p2KsiESaC1T1XExUZ+t1RBw64GZrffgsPPgjDh0POnF5HJSIi6SmEKpmNgZG47AdctvO4tXZmateqkplWJ3GJ41Hc3skqwFMkn6ajPXSeGD53OBv3bOTrZ74OiwQT3H7Mb76Bfv3cPs0VK9wpQdHRXkcmIiKZjbX2W2NMdeBxYCUwFTielmtVyTwfw4ErgeuBoBlDn3kd/OsgpV8uTfUrqjPzvzMxYbiuPHMm3H+/m6350UfQvLnXEYmISHoIoUrmo8CzQHFcklkb+MVam+owavUzn48ngMYowQwSvb/qzZ/H/2Roq6FhmWCCm525YgWUKwf33OPOP09I8DoqERHJRJ4FagDbrLUNcGu5+859iaMkU0JSzO4Y3pv7Ho/We5SKxVM92SqklSzpjqF88kkYPBhuvtkdTykiIpIBTlhrTwAYY7JZa3/FtTenSkmmhKTnP3ueHFE56NO0j9ehZIhs2eDdd2HcOHe8dpUqsGCB11GJiEgmEGeMyQd8CcwyxkwFdqblQiWZEnK+X/89X6/+mm53dKNwnsJeh5Oh2raFRYsgd25o0ACGDnUzNkVERALBWtvcWnvIWtsLd7zkKKBZWq5V44+ElFOJp6jSpwpHThxhQ98NZI/K7nVInjh8GB5+GL74wu3VHDMG8mivsIhIyAiVxp+LoUqmhJTRP45mzY41vNbytUybYIJLKCdPdpXMqVOhenVYs8brqERERJKpkikh4/Dxw0R3i6ZM4TLMf2F+2HaUn68FC6B1a/jzTxg50i2pi4hIcFMlUySIDJwxkL1H9vJ669eVYPqpV8+NOapRA9q1c13o8fGpXyciIhJISjIlJGzdv5Vhs4bRrnY7alxZw+twgk6RIjB7tpujOXy4Szy3b/c6KhERycyUZEpI+L/P/4+IiAgGNB/gdShBKzISXn3VNQPFxEDVqu7EIBERES8oyZSg91PsT0xaOomut3WleP7iXocT9Jo3h6VLoWhRuP126N0bEhO9jkpERDIbNf5IUEtMTKT2wNrsOLSDjf02kitbWO+RTlfHjsETT8DHH0PjxjB+PBQo4HVUIiICavwR8dwniz9hydYlDGg+QAnmecqZEz76CEaMgDlz3PL5kiVeRyUiIpmFKpkStI7FH6Ns97IUzlOYxS8vJiJC74ku1NKl0LIl7NoFb70Fjz8OatAXEfGOKpkXyRjT2BgTY4yJNca8eIbHuxhj1htjVhtjZhtjSvk9dsoYs9L3MS2QcUpwGjprKHF/xDGs9TAlmBepenVYtgwaNoSOHaF9e7ecLiIiEigBq2QaY7IAG4FbgThgCXCftXa933MaAIustceMMU8A9a21bXyPHbXWXpLWr6dKZnjZeWgn0d2iub3C7Ux+YrLX4YSNxETo1w969YIKFeDzzyE62uuoREQyH1UyL05NINZau8Va+zcwAWjq/wRr7Q/W2qR6ykJArcMCQLcp3UhITOC1lq95HUpYiYiAHj1gxgzYscNVOKdM8ToqEREJR4FMMosBv/vdjvPddzYdgBl+t7MbY5YaYxYaY5oFIkAJTsu3LWfsL2N59uZnueqyq7wOJyw1agTLl0PZsnDPPW6Ie0KC11GJiEg4CWSSeaa2gjOuzRtj2gLVgcF+d5e01lYH7gfeMMZcfYbrHvcloksT9BsyLFhr6TypMwUvKUi3O7p5HU5YK1XKnXv+5JMweDDcfDPs3u11VCIiEi4CmWTGASX8bhcHdp7+JGPMLUA3oIm19p8Tl621O31/bgHmAlVOv9ZaO9JaW91aWz0yMjJ9oxdPTFkxhfkb59OnSR/y5szrdThhL1s2ePddGDfOjTeqUsUlniIiIhcrkEnmEiDaGHOlMSYrcC+QokvcGFMFGIFLMPf63X+pMSab7/OCwA3AeiSsxZ+Mp+vkrlxb9Foerfeo1+FkKm3bwqJFkDs3NGgAQ4dCmEw3ExERjwQsybTWJgBPAzOBDcAka+06Y0wfY0wT39MGA5cAn502qqg8sNQYswr4ARjk35Uu4entOW+zZd8WhrYaSmQWVaYzWsWKbp5m06bw/PMLZT5dAAAgAElEQVRurubhw15HJSIioUrD2CUo7Duyj9LdSnPD1Tcw/dnpXoeTqVkLw4a5ZqCrroIvvnDjjkREJP1ohJFIBuk1rRd/xf/F0NZDvQ4l0zMGunSBH36AI0egVi137rmIiMj5UJIpnlu/cz0j5o+g400dKX95ea/DEZ969WDFCjdLs10714UeH5/6dSIiIqAkU4LAc589xyXZLqHX3b28DkVOU6QIzJ4NXbvC8OEu8dy+3euoREQkFCjJFE99u/Zbvl37LT3u6kHB3AW9DkfOIDISXnvN7c2MiYGqVWHmTK+jEhEJf8aYxsaYGGNMrDHmxTM8XtIY84MxZoUxZrUx5g7f/VcYY477mqpXGmPe97ummjFmje813zLGnGmuefrEr8Yf8UrCqQQq9a7E36f+Zl3vdWSNzOp1SJKKTZugRQtYuxZ69oTu3d1RlSIicn5Sa/wxxmQBNgK34maPLwHu85+2Y4wZCayw1g43xlwDTLfWXmGMuQL42lr7r7ZNY8xi4Fnccd7TgbestTNOf1560K8H8czI+SNZv2s9g1sOVoIZIqKjYeFCt0ezVy+48044cMDrqEREwlJNINZau8Va+zcwAWh62nMskMf3eV7OcOiNP2PM5UAea+0v1lUZPwYCdnS3kkzxxKFjh+gxrQf1y9anaeXT/81IMMuZEz76CEaMgDlz3PL5kiVeRyUiEnaKAb/73Y7z3eevF9DWGBOHq0o+4/fYlb5l9HnGmHp+rxmXymumm7CZeJ0/f37mzp3rdRiSRsOXD+fg0YPcf9X9zJs3z+tw5AKUKQNTpsDmze4oym3boKC21YqIpFWkMWap3+2R1tqRfrfPtFfy9D2O9wEfWWuHGmPqAOOMMRWAXUBJa+0BY0w14EtjzLVpfM10EzZJ5sGDB6lfv77XYUgaxO6NZcqEKbS/oT2P3fOY1+HIRTpwwB1L+e238OCDrgs9Z06voxIRCXoJ1trq53g8Dijhd7s4/14O7wA0BrDW/mKMyQ4U9B3VHe+7f5kxZjNQxveaxVN5zXSj5XLJcC9MfoGskVnp36y/16FIOihQAL75Bnr3hnHjoHZt1yAkIiIXZQkQbYy50hiTFbgXmHbac7YDNwMYY8oD2YF9xpjLfI1DGGOuAqKBLdbaXcARY0xtX1f5g8DUQH0DSjIlQ82LmceUFVN4sfGLXJ7vcq/DkXQSEQE9esCMGbBjhxvgPmWK11GJiIQua20C8DQwE9gATLLWrjPG9DHGNPE97TngMWPMKuBToL2voedGYLXv/slAR2vtQd81TwAfArHAZiAgneWgEUaSgRITE6nRvwb7ju4jpm8MObLm8DokCYBt26BVK9cM1LUrDBjgZm2KiEgynV0uko4+/uVjlm9fzqB7BinBDGOlSrlGoCefhMGD4eabYfdur6MSEZGMpkqmZIijJ45S5pUylMxfkl9e+oUAHjAgQWT8eHj8ccibFyZNcsdSioiIKpki6ea1ma+x689dDGszTAlmJtK2LSxaBLlzQ4MGMHQohMn7WhERSYWSTAm43w/+zpDvhnBvjXupc3Udr8ORDFaxIixdCk2bwvPPQ8uWcPiw11GJiEigKcmUgHvpi5dITExkUItBXociHsmTByZPhiFDYOpU132+dq3XUYmISCApyZSAWvzbYv636H90ubULpQqU8joc8ZAx8Nxz8MMPcOQI1Krl9myKiEh4UpIpAWOtpfPEzhTOU5iX7njJ63AkSNSrBytWuGpmu3auCz0+3uuoREQkvSnJlICZtHQSP2/+mX7N+pE7e26vw5EgUqQIzJ7t5mgOH+4Sz+3bvY5KRETSk0YYSUCcOHmCct3LkS9HPpZ1X0aWiCxehyRBasoUaN8eoqLgf/+DRo28jkhEJPA0wkjkAr3x/RtsO7CN11u/rgRTzql5c9d9XrQo3H479OkDiYleRyUiIhdLSaakuz2H9zBg+gCaVGpCw/INvQ5HQkB0NCxc6OZq9uwJd94JBw54HZWIiFwMJZmS7rp/2Z3jJ48zuOVgr0OREJIzJ4wdC++/D3PmQNWq7vxzEREJTUoyJV2tjlvNqB9H8XSDpylTpIzX4UiIMQb+8x/46Sf3ed26MGKETgkSEQlFSjIl3Vhr6TKpC/ly5qPHXT28DkdCWPXqsGwZNGwIHTu6xqBjx7yOSkREzoeSTEk3X6/+mtkbZtPr7l5cmutSr8OREFegAHzzDfTuDePGQe3asGmT11GJiEhaaYSRpIu/E/6mYq+KGGNY03MNUZFRXockYWTmTLj/fkhIcPs2mzXzOiIRkYujEUYiaTR87nA27tnIkJZDlGBKumvUCJYvh7Jl3cijF15wCaeIiAQvVTLloh386yClXy5NtVLV+K7zdxhjvA5JwlR8PHTu7E4JuvFGmDjRnR4kIhJqVMkUSYM+X/Xhz+N/8nrr15VgSkBlywbvvef2aC5ZAlWqwIIFXkclIiJnoiRTLkrM7hjenfsuj9Z7lIrFK3odjmQSbdvCokWQOzc0aABDh2rMkYhIsFGSKRel6+Su5IjKQZ+mfbwORTKZihXdcZRNm8Lzz0PLlnD4sNdRiYhIEiWZcsFmb5jNV6u+otsd3Sicp7DX4UgmlCcPTJ4MQ4bA1KluvubatV5HJSIioMYfuUCnEk9RtW9VDh8/zIa+G8geld3rkCSTW7AAWrd21cyRI+GBB7yOSETk7NT4I3IWo38czeq41bzW8jUlmBIU6tWDFStcNbNtW3jySdeNLiIi3lAlU87b4eOHie4WTXThaBa8sEAd5RJUEhLg5Zdh8GCoUcMtp5cs6XVUIiIpqZIpcgYDZwxk75G9DGs9TAmmBJ3ISHjtNfjiC4iJgapV3YlBIiKSsZRkynnZun8rw2YNo23tttS4sobX4YicVfPmrvu8aFG4/Xbo0wcSE72OSkQk81CSKeflxS9eJCIigoHNB3odikiqoqNh4UK3R7NnT7jzTjhwwOuoREQyByWZkmY/x/7MxCUT6XpbV4rnL+51OCJpkjMnjB0L778Pc+a45fMlS7yOSkQk/CnJlDRJTEyk86TOFM1XlBcav+B1OCLnxRj4z3/gp5/c53XrwogROiVIRCSQlGRKmny6+FMW/7aYAc0HkCtbWDfDSRirXh2WLYOGDaFjR2jfHo4d8zoqEZHwpBFGkqpj8cco270shfMUZvHLi4mI0HsTCW2JidCvH/TqBRUqwOefu/2bIiIZRSOMRIChs4YS90ccw1oPU4IpYSEiAnr0gBkzYMcOV+H88kuvoxIRCS/KGOScdh7ayaAZg2hRtQX1ytTzOhyRdNWoESxfDmXLupFHL7zghrmLiMjFU5Ip59RtSjcSEhN4tcWrXociEhClSrlzz594wp0SdPPNsHu311GJiIQ+JZlyVsu3LWfsL2Pp1LATVxe62utwRAImWzZ47z0YN86NN6pSxSWeIiJy4ZRkyhlZa+k8qTMFchXglTtf8TockQzRti0sWgS5c0ODBvD66xpzJCJyoQKaZBpjGhtjYowxscaYF8/weBdjzHpjzGpjzGxjTCm/xx4yxmzyfTwUyDjl375c8SXzN86nT9M+5M2Z1+twRDJMxYruOMqmTeG556BlS9i82euoRERCT8BGGBljsgAbgVuBOGAJcJ+1dr3fcxoAi6y1x4wxTwD1rbVtjDH5gaVAdcACy4Bq1to/zvb1NMIo/cSfjOfanteSPSo7K3usJDJLpNchiWQ4a10l86WXXDPQnXfCs8+6PZvGeB2diIQ6jTC6ODWBWGvtFmvt38AEoKn/E6y1P1hrk0YhLwSSzipsBMyy1h70JZazgMYBjFX8vPPDO2zet5mhrYYqwZRMyxhXydy6FV55xS2j33qrq3SOHKkh7iIiqQlkklkM+N3vdpzvvrPpAMy4wGslnew7so++X/fl9gq306hCI6/DEfFc0aLQpw9s3w5jxkBUlDuisnhx+L//c/eLiMi/BTLJPNOC0hnX5o0xbXFL44PP51pjzOPGmKXGmKUJGm6XLnpN68XR+KMMbT3U61BEgkr27O4YyuXLYf58dzTlkCFw1VXQqpXrRleTkIhIskAmmXFACb/bxYGdpz/JGHML0A1oYq2NP59rrbUjrbXVrbXVIyO1rHux1u9cz4j5I+h4U0fKX17e63BEgpIxUK8eTJ4MW7a4JfXZs+HGG6FaNRg7FuLjU38dEZFwF8jGn0hc48/NwA5c48/91tp1fs+pAkwGGltrN/ndnx/X7FPVd9dyXOPPwbN9PTX+XLzb37ydXzb/Qmz/WArmLuh1OCIh46+/YPx4eOstWL8eChVyS+pPPAGXX+51dCISjNT4cxGstQnA08BMYAMwyVq7zhjTxxjTxPe0wcAlwGfGmJXGmGm+aw8CfXGJ6RKgz7kSTLl43679lm/XfkuPu3oowRQ5T7lyuaRy7VqYNQtq1oR+/dxpQm3bwuLFXkcoIpLxAlbJzGiqZF64hFMJVOpdifiEeNb1Xke2qGxehyQS8mJj4Z13YPRoOHIEatd2I5BatHDNQyKSuamSKZnCyPkjWb9rPYNbDlaCKZJOSpeGN96AuDh4803Yvx/uuw+uuAL694d9+7yOUEQksJRkZnKHjh2i57Se3FTmJppVaeZ1OCJhJ08e6NQJYmLgq6/g2mvd3M0SJaBDB1i92usIRSRYpeHkxJLGmB+MMSt8pyfe4bv/VmPMMmPMGt+fDf2umet7zZW+j0KBil9JZibX/5v+HPjrAMPaDMPoGBORgImIgLvugu++g3Xr3DikTz+FSpWgfn2YMgVOnfI6ShEJFr6TE98FbgeuAe4zxlxz2tNewfW8VAHuBd7z3b8fuNtaWxF4CBh32nUPWGsr+z72Bup7UJKZiW3eu5k3Z79J++vbU6VkFa/DEck0rrkG3n/fLaW/9hr89hvcc49bYh86FP446wG6IpKJpHpyIm6GeB7f53nxjXu01q6w1iaNflwHZDfGZPh+OCWZmdgLn79A1sis9G/W3+tQRDKl/Pmha1fYvBk+/xxKloTnn3enCT35JPz6q9cRioiH0nL6YS+grTEmDpgOPHOG12kBrPCbRQ4wxrdU3t0EcBkzbCaY58+fn7lz53odRshYuWclXyz/gkeue4SYlTHEEON1SCKZWv780Ls3HD8Oe/bAwYPwzTfuJKHChd3eThEJK5HGmKV+t0daa0f63U7L6Yf3AR9Za4caY+oA44wxFay1iQDGmGuBV4Hb/K55wFq7wxiTG/gcaAd8fLHfzJlohFEmlJiYSI3+Ndh3dB8xfWPIkTWH1yGJyGn27oWRI+G992DXLoiOhmeecXs5c+f2OjoRuVipjTDyJY29rLWNfLdfArDWDvR7zjrcgTa/+25vAWpba/caY4oDc4CHrbU/neVrtAeqW2ufTqdvKwUtl2dCH//yMcu3L2fQPYOUYIoEqUKFXBf61q3wySeu0tmpk1tK79zZLbGLSFhbAkQbY640xmTFNfZMO+0523EnK2KMKQ9kB/YZY/IB3wAv+SeYxphIY0xB3+dRwF3A2kB9A6pkZjJHTxylzCtlKJm/JL+89Is6ykVCyKJF7ujKSZNcJ/pdd7kB7w0bujPVRSR0pGUYu28k0RtAFmC0tba/MaYPsNRaO83Xbf4B7vREC7xgrf3OGPMK8BKwye/lbgP+AuYDUb7X/B7oYq0NyGwLJZmZTI+pPej7dV9++r+fuL709V6HIyIXYOdOGD7cdajv3w8VKrgq5wMPQM6cXkcnImmRGU78UZKZifx+8HfKdi9Lk0pNmPD4BK/DEZGLdOKEm7X55puwapVbUn/sMXjqKTfsXUSCV2ZIMrUnMxN5ecrLJCYm8mqLV70ORUTSQfbs8PDDsGIFzJvnhroPHgxXXgmtW8OPP0KY1BFEJAQpycwkFv+2mPELx9Pl1i6UKlDK63BEJB0ZAzfe6GZtbt4MXbrArFlQrx5Urw4ffwzx8am/johIetJyeSZgraXea/WI3RvLpv6byJ1d809Ewt1ff8G4ca5RaMMG163esSM88QQUKeJ1dCKi5XIJC58t/YyfYn+iX7N+SjBFMolcuVxSuW6dOy+9Rg3o08edKtSuHSxZ4nWEIhLuVMkMcydOnqB89/LkzZGXZd2XkSUii9chiYhHNm2Cd96BMWPgyBGoU8eNQLrnHoiK8jo6kcxFlUwJeW98/wZbD2zl9davK8EUyeSio10nelwcvPGGO1Xo3ntdo9CAAW4ckohIelElM4ztObyH6G7RNCjbgKlPT/U6HBEJMomJMH26Szy//951qz/wgJu5ed11XkcnEt5UyZSQ1v3L7hw/eZzBLQd7HYqIBKGICHdq0KxZsHYtPPigO8KyUiVo0AC+/NKdLCQiciGUZIap1XGrGfXjKJ6q/xRlipTxOhwRCXLXXgsjRril9FdfdaOQmjeH0qVh6FA4dMjrCEUk1Gi5PAxZa7l12K0s37ac2AGx5M+V3+uQRCTEJCTA1KluKX3BAtet/tBD8MwzUK6c19GJhD4tl0tI+mb1N8zeMJteTXopwRSRCxIZCS1awPz5sHw5tGoFH34I5ctD48YwY4bb0ykicjaqZIaZkwknqdi7IgBreq4hKlJzSUQkfezd65bU33sPdu+GMmVcZfOhhyC3RvCKnBdVMiXkDJ83nJjdMQxpOUQJpoikq0KFoHt32LYN/vc/yJfPJZnFi7ujLLds8TpCEQkmqmSGkYN/HaT0y6WpVqoa33X+DmOM1yGJSJhbuNAdXfnZZ64T/e673YD3Bg3cmeoicmaqZEpI6fNVH/48/ievt35dCaaIZIjatd3Yo61b4eWX4eef4eab3ZzNDz6A48e9jlBEvKIkM0zE7I7h3bnv8mi9R6lYvKLX4YhIJlOsGPTrB7//DqNHQ5Ys8Pjjbin9pZfc/SKSuWi5PEw0eacJc2Pmsqn/JgrnKex1OCKSyVnrOtPffNONQjLGdat36gTXX6+ldBEtl0tImL1hNl+t+opud3RTgikiQcEYuOkm+OILN9i9c2f47juoWxdq1IBx4yA+3usoRSSQVMkMcacST1G1b1UOHz/Mhr4byB6V3euQRETO6K+/4OOPXaPQr79C4cLQsaP7KFLE6+hEMpYqmRL0xvw0htVxq3m1xatKMEUkqOXKBU88AevXw8yZUK0a9O4NJUtCu3awdKnXEYpIelIlM4QdOXGE6G7RlC5UmgUvLFBHuYiEnE2b4O23YcwYOHrU7dd89ll3bnqURv1KGFMlU4LawOkD2XN4D8NaD1OCKSIhKTraLZ/HxcEbb8CePdCmDVx1FQwcCPv3ex2hiFwoVTJD1Nb9WynXvRytqrdiXIdxXocjIpIuTp2C6dNdV/rs2ZA9OzzwgKtuVtR0NgkjqmRK0HrxixeJiIhgYPOBXociIpJusmRxpwZ9/z2sXQsPPuiGvV93HTRs6MYhnTrldZQikhZKMkPQz7E/M3HJRLre1pXi+Yt7HY6ISEBcey2MGOEGuQ8aBLGx0KyZW2J//XU4dMjrCEXkXLRcHmISExOpM6gOcX/EsbHfRnJlC+tKu4jIPxIS4Msv3VL6jz+6bvX27eGZZ6BsWa+jEzk/Wi6XoPPp4k9Z/NtiBjQfoARTRDKVyEho2RIWLIBly9znH3wA5crB7bfDt99CYqLXUYpIElUyQ8ix+GOU7V6WQrkLsaTbEiIi9B5BRDK3PXvckvrw4bB7t6toPvMMPPQQXHKJ19GJnJ0qmRJUhs4aStwfcQxrM0wJpogI7tSgHj1g2zYYPx7y5IGnn4bixeG552DLFq8jFMm8VMkMETsP7SS6WzSNKzTm8yc+9zocEZGgZC0sXOhmb06e7DrRmzRxI5Dq13dnqosEA1UyJWi88uUrJCQm8FqL17wORUQkaBkDderAp5/C1q3w0kuuSahhQ6hUCT78EI4f9zpKkcxBSWYIWL5tOR/9/BGdGnbi6kJXex2OiEhIKFYM+vd3I5BGjXIJ6GOPQYkS8PLL7pQhEQkcLZcHOWstDYY0YN3OdcT2jyVvzrxehyQiEpKshXnz3AikadNc0tmihVtKr1NHS+mSsbRcLp77csWXzNs4jz5N+yjBFBG5CMa4fZlTprjB7v/9L8ycCTfcADVrwrhxEB/vdZQi4UOVzCAWfzKea3teS/ao7KzssZLILJFehyQiElaOHnXJ5Vtvwa+/um71J56Ajh3d5yKBokqmeOqdH95h877NDG01VAmmiEgAXHKJSyrXrXPD3KtVg169oGRJaNfODX4Pk1qMSIZTJTNI7Tuyj+hu0Vx/9fVMf3a61+GIiGQaGzfC22/D2LFw5Ig7UejRR+HBB+Gyy7yOTsKFKpnimV7TenE0/ihDWg3xOhQRkUylTBmXZO7aBaNHw6WXwvPPu271Nm3g++91fKVIWgQ0yTTGNDbGxBhjYo0xL57h8RuNMcuNMQnGmJanPXbKGLPS9zEtkHEGm/U71zNi/gj+c+N/uKboNV6HIyKSKeXKBQ8/DD//DGvWwJNPugTz1luhdGk3HmnnTq+jFAleAVsuN8ZkATYCtwJxwBLgPmvter/nXAHkAZ4HpllrJ/s9dtRam+aTZ8NpufyON+/g580/E9s/loK5C3odjoiI+Jw44brTP/gAfvgBsmSBO+908zcbN4ZIbZ+XNNJy+cWpCcRaa7dYa/8GJgBN/Z9grd1qrV0NaOHBZ+bamcxYO4Pud3VXgikiEmSyZ4f77oM5c9zezeefh0WL4O674Yor3DnqW7d6HaVIcAhkklkM+N3vdpzvvrTKboxZaoxZaIxpdqYnGGMe9z1naUJCwsXEGhQSTiXQZVIXrr7sap5u8LTX4YiIyDlER8OgQe5EoS++gOuug3794KqroFEjd3b63397HaWIdwKZZJ7p7ITzWZsvaa2tDtwPvGGM+dd5itbakdba6tba6pFhsEbxwYIPWL9rPYNbDiZbVDavwxERkTSIioLmzWH6dFfF7NEDNmyAVq2geHF44QVX9RTJbAKZZMYBJfxuFwfSvEXaWrvT9+cWYC5QJT2DCzaHjh2ix9Qe3FTmJppVOWPhVkREglzJkm7O5m+/wTffQN268PrrULYs3HQTjB8Px497HaVIxghkkrkEiDbGXGmMyQrcC6SpS9wYc6kxJpvv84LADcD6c18V2vp/058Dfx1gWJthGB2gKyIS0rJkgTvucMvocXEwcCDs2OEGvBctCp06uY51kXAW0GHsxpg7gDeALMBoa21/Y0wfYKm1dpoxpgYwBbgUOAHsttZea4y5HhiBawiKAN6w1o4619cK5e7yzXs3U75HedrWbsvo9qO9DkdERAIgMRHmznWd6V984fZr1qzpOtPvvdedPiSZR2boLteJP0GgxfAWzFw3k039NnF5vsu9DkdERALswAF3ZvoHH8D69S7BvO8+l3BWrw5a0Ap/aUkyjTGNgTdxxboPrbWDTnu8JDAWyOd7zovW2um+x14COgCngE7W2plpec30pCTTY/Ni5lF/SH36Nu3LK3e94nU4IiKSgayFX35xyebEiW6/ZqVK7hjLtm0hXz6vI5RASS3JTOO88ZHACmvtcGPMNcB0a+0Vvs8/xY2TLAp8D5TxXXbO10xPOlbSQ4mJiXSZ1IXilxany61dvA5HREQymDFw/fUwZow7xnL4cLef85ln4PLL3XnpCxa4ZFQynVTnjeOm9uTxfZ6X5AbrpsAEa228tfY3INb3eml5zXSjJNND4xaOY/n25Qy6ZxA5s+X0OhwREfFQ3rzQsSMsW+Y+2reHL7+EG2+E8uVhyBDYt8/rKCUDpWXeeC+grTEmDpgOPJPKtRc7w/y8hP5wSZ/8+fMzd+5cr8NIs+MJx3l+2vOUK1COy49fHlKxi4hI4LVp42Zt/vEH7N8PR4+6fZz58sFll0Hu3F5HKBcp0hiz1O/2SGvtSL/baZk3fh/wkbV2qDGmDjDOGFPhHNeeqbgYsDp52CSZBw8epH79+l6HkWY9p/Zk//H9TO00letLX+91OCIiEuTWrYMPP4T+/eHgQXeMZYcO8PDDUCxgtSgJoATfoTNnk5Z54x2AxgDW2l+MMdmBgqlce8EzzM+Xlss9EHcwjsHfDaZNjTZKMEVEJE2uvRaGDXPzNj/5xB1f2b27GwDfpAl89RWEwQnLkiwt88a3AzcDGGPKA9mBfb7n3WuMyWaMuRKIBhan8TXTjZJMD7w05SUSExN5tcWrXociIiIhJnt2N+5o9mzYtMkdW7l4sUs0S5WCV15xJw5JaLPWJgBPAzOBDcAka+06Y0wfY0wT39OeAx4zxqzCdZO3t846YBLuIJtvgaestafO9pqB+h40wiiDLf5tMbUG1OKl219iwD0DvA5HRETCwMmT7hjLDz6Ab7913ei33OLmbjZtClmzeh2hnE7D2ENIKCSZ1lrqvVaP2L2xbOq/idzZtWtbRETS1++/w+jRMGqU+7xgQXjoIZdwli3rdXSSJDMkmVouz0CfLf2Mn2J/ol+zfkowRUQkIEqUgJ493ZL5jBluBNKbb0K5cu7zcePc0HeRQFMlM4OcOHmC8t3LkydHHpZ3X06WiCxehyQiIpnE7t0wdqzrTo+NdWOQ2rZ1JwtVquR1dJmTKpmSbt78/k22HtjK661fV4IpIiIZqkgR+L//g40bYc4cuOMOt3+zcmWoWdN9fuSI11FKuFElMwPsObyH6G7R1C9bn2lPB2xSgIiISJodOADjx7sEc906yJXLda0/9hjUqOGOvJTAUSVT0kWPqT04fvI4Q1oO8ToUERERAAoUgGefhTVr4Oef3QlDn3wCtWq5JfS333anDYlcKCWZAbYmbg0fLviQp+o/RZkiZbwOR0REJAVjoE4d142+axe8/74bedSpExQtCu3awfz5biySyPnQcnkAWWu5bdhtLNu2jNgBseTPld/rkERERNJkxQq3lP6//8Hhw1CmjGsUeughKFTI6+hCn5bL5aJ8s/obvuxXhAAAABgBSURBVN/wPb2a9FKCKSIiIaVKFXjvPVfd/OgjuOwyd7pQ8eLQqhV89x0kJnodpQQzVTID5GTCSSr2rgjAmp5riIqM8jgiERGRi7N+vRuD9PHHrnGoVCno0AEeeQSKFfM6utCiSqZcsOHzhhOzO4YhLYcowRQRkbBwzTXw+uuwYwdMmAClS0OPHlCyJNx9N0ybBgkJXkcpwUKVzAA4+NdBSr9cmmqlqvFd5+8wmgMhmdDJkyeJi4vjxIkTXociQPbs2SlevDhRUXrTK+lr82bXNDRmjBv6XrQoPPywq3BeeaXX0QWvzFDJVJIZAP+d8F/envM2K3uspGLxil6HI+KJ3377jdy5c1OgQAG90fKYtZYDBw5w5MgRrtRvfQmQkydh+nTXLDRjhtuvecstbu5m06aQLZvXEQaXzJBkark8nW3cvZF3575Lh7odlGBKpnbixAklmEHCGEOBAgVUVZaAiopyyeTXX8PWrdC7tzthqE0b1yz0/PPw669eRykZSUlmOus6uSs5onLQt1lfr0MR8ZwSzOCh/xeSkUqUcHs1t2xxVc2bboI334Ty5aFePdc4dOyY11FKoCnJTEdzNsxh2qppvHzHyxTOU9jrcERERDyVJQs0bgyTJ0NcHLz6KuzZ42ZtFi0KTz8Nq1Z5HaUEipLMdHIq8RSdJ3XmigJX8N9b/ut1OCKZ3oEDB6hcuTKVK1emSJEiFCtW7J/bf//9d5pe4+GHHyYmJibdYtqyZQsTJkw453O+//57mjVrlm5fUyRYFC7s5mzGxMAPP8Cdd7pxSJUru7PSR46EI0e8jlLSk5LMdDLmpzGsjlvNqy1eJXtUdq/DEcn0ChQowMqVK1m5ciUdO3akc+fO/9zOmjUr4BpiEs8xTXrMmDGULVs23WJKS5IpEu6Mgfr13UlCO3e6ZfQTJ+A//4HLL3enCi1apGMsw0Gk1wGEgyMnjvDKl69wQ+kbaFW9ldfhiASd//4XVq5M39esXBneeOP8r4uNjaVZs2bUrVuXRYsW8fXXX9O7d2+WL1/O8ePHadOmDT169ACgbt26vPPOO1SoUIGCBQvSsWNHZsyYQc6cOZk6dSqFChViwoQJ9OvXjyxZspA/f35++OEHEhISeOGFF/jxxx85ceIEnTp14tFHH+XFF19k06ZNVK5cmUceeYROnTqdM9b9+/fzyCOPsHXrVi655BJGjhxJhQoVmDNnDp07d8YYQ0REBAsWLODQoUO0adOGo0ePkpCQwMiRI7n++usv5D+tSIbJn9+dkf7MMy6x/OAD+PRTNxKpYkWXcLZt654noUeVzHQwcPpA9hzew7DWw7S5XiQErF+/ng4dOrBixQqKFSvGoEGDWLp0KatWrWLWrFmsX7/+X9f8+eef3HTTTaxatYo6deowevRoAHr37s3s2bNZtWoVU6ZMAWDkyJEUKlSIxYsXs2TJEt599122b9/OoEGDaNCgAStXrkw1wQTo3r07tWrVYvXq1fTq1Yv27dsDMHjwYEaOHMnKlSuZP38+2bNnZ/z48dx9992sXLmSVatWcd1116XffzCRADMGatd2yeWuXTBihBt59Oyzbu9m2/9v797Do6rOPY5/34RYAomIXJSn8VRBPQcv4SJRajhekBPkUuEUOCIiBLFRHluFVlFsRIXHtl4KioYjqFwKVLEKSpUWpRw98bE2IEa8YA6oQMEbILfIpYa854/ZpHEIMIkzmWTm93meeZjZe+097ztLN4u91l5rOLz2mu5uNja6k/kdbdi2gSmvTGF49+HknJYT73BEGqS63HGMpQ4dOpCT88//X5966imefPJJKioq+PTTT/nggw8466yzvnVMeno6ffr0AeC8886juLgYgNzcXEaMGMGQIUP48Y9/DMDLL7/M2rVrq7rGd+3axbp162od5+uvv85LL70EQF5eHvn5+Xz99dfk5uYyduxYhg0bxqBBg8jIyCAnJ4frr7+e/fv3M3DgQDp16lT7H0akATj+eCgoCL1KS0N3NxcsCL3OPDN0d3PkSGjbNt6RyrHoTuZ3dPui20lJSeHX//nreIciIhFq3vyf8x+vW7eOhx9+mBUrVrBmzRouv/zyGueTPDSOEyA1NZWKYO28xx9/nHvuuYcNGzbQqVMnduzYgbszffr0qjGgn3zyCZdddlmt4wxfLOPQ58LCQmbMmEF5eTk5OTmsW7eOnj178uqrr9KuXTuuvvpqFixYUOvvE2loOneGoqLQ2M25c0MNy/HjQ+ukDx4My5aFJn2XhkmNzO/grx/9lYUrF3Jr3q1knZgV73BEpA52795NZmYmxx9/PJ999hnLli2r1fEff/wx3bt3Z/LkybRs2ZItW7bQu3dvpk+fXtUQLSsrY9++fWRmZrKnFo/PXnTRRVWNxeXLl5OVlUXz5s356KOPyM7OZsKECXTp0oWysjI2btzIySefTEFBAfn5+bz99tu1ykOkIWvWDEaMgOJi+OCD0DjOV18NTY/Uvj1MnhyaIkkaFnWX11FlZSXjFo6jXYt23Nr71niHIyJ11LVrV8466yzOOecc2rdvT25ubq2OHzduHJ988gnuTl5eHueccw4dO3Zk06ZNdO7cGYC2bdvywgsv0KVLFw4ePEinTp0YPXr0McdlTpo0iVGjRpGdnU1GRgazZ88G4MEHH6S4uJiUlBSys7PJy8tj/vz5TJkyhbS0NDIyMpg/f37dfhCRBq5jR/jtb+FXv4IXXgh1p0+cCHffDX36hJax7NcPmqiFE3dau7yOfv+333P1E1czO382+bn59fa9Io3F2rVr6dixY7zDkGpUJ5KoPv449NDQ7NmhB4fatYNRo2D06NCdzoZIa5dLjfYe2Mvti26n6790ZcQPR8Q7HBERkaTWvj3cey9s2hS6u3neefCb30CHDtCrFyxcCAcOxDvK5KNGZh1MeWUKf//q70y9ciopKfoJRaT2li5dWrUC0aHX4MGD4x2WSKPWpAlccQX88Y+wcSNMmgTr18PQoZCVBb/4BaxdG+8ok4e6y2vp052fcmbhmfQ+uzfPjXku5t8n0lipa7bhUZ1IMqqshOXLQ2M3n38eKiqgR4/QVEhDhoQeKooHdZfLYQqfL+Sbg99w/6D74x2KiIiIHENKCuTlwR/+AFu2wP33w5dfQn5+aKL3G2+M/opkEqJGZi2s3riaOW/M4aaeN9GhbYd4hyMiIiK10LYt3HorfPhhaAqkH/0o9MBQly6QkxNaaWj37nhHmTjUyIyQu/PzZ35Oq+atKOxXGO9wREREpI7M4OKLYd680NPo06aFHgy64YbQ3c2CAk3yHg1qZEao/EA5TdOaMmnAJFo0axHvcERERCQKWraEn/0M3nkH3nwTrroqdDdTz/V+d5qqNEKZTTP589g/H7bMm4g0TNu3b69ayvHzzz8nNTWVNm3aAFBSUvKtZSKPZtasWfTt25eTTz651jGsWLGCZs2a0b179yOWKSwspHXr1owdO7bW5xeR6DGDCy4IvfRXfXSokVlLZhbvEEQkAq1ataI0GM1/9913k5GRwS233FLr88yaNYuuXbvWuZHZunXrozYyRaTh0V/10aFGpojE3tix0X98s3NneOihOh06d+5cioqK+Mc//sGFF17Io48+SmVlJaNGjaK0tBR3p6CggJNOOonS0lKuvPJK0tPTKSkp4Ze//CUvvfQSTZo0oU+fPtx333188cUXjBkzhk2bNpGSksK0adNo06YNTzzxBKmpqcyZM4fp06dz4YUXHjWu1atXM2bMGPbt28cZZ5zBrFmzaNGiBVOnTuXxxx8nLS2Nc889l/nz57NixQrGjRuHmZGSkkJxcTHNmyf0bCgi0siokSkiSeW9995j8eLFvPHGGzRp0oSCggKefvppOnTowLZt23j33XcB2LlzJyeccAKPPPIIjz76KJ07d+aLL75g6dKlvP/++5gZO3fuBOCmm25i/PjxdO/enQ0bNtC/f3/ee+89rrvuulp1hQ8fPpyZM2fSo0cP7rjjDiZPnsyDDz7I/fffz8aNGznuuOOqvvOBBx5g5syZXHDBBZSXl9O0adPY/GAiInWkRqaIxF4d7zjGwvLly1m5ciXdunUDYN++fZxyyin07t2bsrIybr75Zvr27UteXt5hx5544omkpKTwk5/8hH79+tG/f/+qc5aVlVWV27FjB/v27atVXNu3b2f//v306NEDgJEjR3LNNdcAcPbZZzN8+HAGDBjAwIEDAcjNzWXs2LEMGzaMQYMGkZGRUfsfQ0QkhvTslIgkFXfn2muvpbS0lNLSUsrKyrjzzjtp1aoVa9asoUePHkybNo3rr7/+sGPT0tJYtWoVAwcO5LnnnqNfv35V5ywpKak655YtW0hPT691XEeybNkybrjhBkpKSujWrRsHDx6ksLCQGTNmUF5eTk5ODuvWravdDyEiEmNqZIpIUunVqxfPPPMM27ZtA0J3EDdt2sTWrVtxd4YMGcI999zD6tWrAcjMzGTPnj0A7Nmzh927d9O/f3+mTp3K22+/XXXOoqKiqu849MBR9WOPpXXr1qSnp/PGG28AMG/ePC6++GIOHjzI5s2b6dmzJw888ABbt25l7969fPTRR2RnZzNhwgS6dOnyrTupIiINgbrLRSSpnHvuudx111306tWLyspK0tLSeOyxx0hNTWX06NG4O2bGfffdB8CoUaO47rrrSE9PZ8mSJQwePJgDBw5QWVnJlClTACgqKmLMmDHMnj2biooKLr30UoqKihgwYABDhgxh0aJFFBUVHfPBn3nz5lU9+HP66adXnW/YsGHs2bOHyspKbrvtNjIzMxk/fjzFxcWkpKSQnZ1dY/e+iEg8WaLM+9i8eXP/+uuv4x2GiATWrl1Lx44d4x2GVKM6EWk4zGyvuyf0lBAx7S43s8vNrMzM1pvZ7TXsv8jMVptZhZkNDts30szWBa+RsYxTRERERKIrZt3lZpYKFAH/AWwGVprZEnf/oFqxTUA+cEvYsScCdwHdAAfeCo7dEat4RURiadKkSSxatOhb24YOHcrttx/2728RkYQQyzGZ5wPr3f1jADN7GhgAVDUy3X1DsC98GfrewCvu/lWw/xXgcuCpGMYrIhIzEydOZOLEifEOQ0Sk3sSyu/z7wN+rfd4cbIvasWZWYGarzGxVRUVFnQMVkdhIlDHfiUB1ISL1LZaNzJpW/oz0KhfRse4+0927uXu3Jk30oLxIQ9K0aVO2b9+uxk0D4O5s375dqwKJSL2KZctsM3BKtc9ZwKe1OPaSsGNfjUpUIlIvsrKy2Lx5M1u3bo13KEKo0Z+VlRXvMEQkicSykbkSOMPMTgO2AEOBYREeuwz4lZm1DD7nAROiH6KIxEpaWhqnnXZavMMQEWm0zOxy4GEgFXjC3X8Ttn8qcGnwsRnQ1t1PMLNLganViv4bMNTdnzezOcDFwK5gX767l8Yk/lh2ZZlZX+AhQj/OLHe/18wmAavcfYmZ5QCLgZbAfuBzdz87OPZa4I7gVPe6++yjfZfmyRQREZHG4ljzZAaz9Pwf1WbpAa4Km6WnevmfAV3c/dqw7ScC64Esd98bNDJfdPdno5PJkcV0IKO7LwWWhm2bWO39SkJd4TUdOwuYFcv4RERERBqoY87SE+YqQtM/hhsM/Mnd98YkyqPQ2uUiIiIiDU/Es/SY2Q+A04AVNeweyuFTQN5rZmvMbKqZfS8awdYkYR7J3rt3r5vZvnr4qiZAss6XlMy5Q3Lnr9yTVzLnn8y5Q3LnXx+5p5vZqmqfZ7r7zGqfazNLz1DgWXc/WH2jmbUDziX0rMshE4DPgeOAmcBtwKRaxh6RhGlkunu93JU1s1Xu3q0+vquhSebcIbnzV+7JmTskd/7JnDskd/4NJPfazNIzFLixhu3/BSx2928ObXD3z4K3B8xsNmGrLkaTustFREREGp6qWXrM7DhCDckl4YXM7F8JPUD91xrOcRVhXeXB3U3MzICBwHtRjrtKwtzJFBEREUkU7l5hZj8l1NV9aJae96vP0hMUvQp42sOmCzKzUwndCX0t7NQLzKwNoe74UuCGWOWgRmbtzTx2kYSVzLlDcuev3JNXMuefzLlDcuffIHI/1iw9wee7j3DsBmp4UMjde0YvwqOL6TyZIiIiIpKcNCZTRERERKJOjcwamNksM/vSzGocDGsh08xsfTDPVNf6jjFWIsj9EjPbZWalwWtiTeUaIzM7xcz+x8zWmtn7ZnZzDWUSue4jyT8h69/MmppZiZm9E+R+Tw1lvmdmC4O6/1sw3ikhRJh/vpltrVb318Uj1lgxs1Qze9vMXqxhX8LWPRwz90Sv9w1m9m6Q26oa9ifsNb8+aExmzeYAjwK/O8L+PsAZwesC4L+DPxPBHI6eO0Cxu/evn3DqVQXwC3dfbWaZwFtm9krYEl6JXPeR5A+JWf8HgJ7uXm5macDrZvYnd3+zWpnRwA53P93MhgL3AVfGI9gYiCR/gIXu/tM4xFcfbgbWAsfXsC+R6x6Onjskdr0DXOru246wL5Gv+TGnO5k1cPf/Bb46SpEBwO885E3ghENTAjR2EeSesNz9M3dfHbzfQ+iiGz5oOpHrPpL8E1JQn+XBx7TgFT5gfQAwN3j/LHBZMAVIoxdh/gnLzLKAfsATRyiSsHUfQe7JLmGv+fVBjcy6iXippwT1w6Bb7U9mdna8g4mFoDusC/C3sF1JUfdHyR8StP6DLsNS4EvgFXc/Yt27ewWwC2hVv1HGTgT5AwwKugyfNbNTatjfWD0EjAcqj7A/kev+WLlD4tY7hP4x9bKZvWVmBTXsT4prfqyokVk3tVnqKdGsBn7g7p2AR4Dn4xxP1JlZBvAcMNbdd4fvruGQhKr7Y+SfsPXv7gfdvTOhVTXON7NzwookdN1HkP8fgVPdPRtYzj/v7DVqZtYf+NLd3zpasRq2Nfq6jzD3hKz3anLdvSuhbvEbzeyisP0JWff1RY3MuqnNUk8Jxd13H+pWC+bvSjOz1nEOK2qC8WjPAQvcfVENRRK67o+Vf6LXP4C77wReBS4P21VV92bWBGhBAg4tOVL+7r7d3Q8EHx8Hzqvn0GIlF7jCzDYATwM9zWx+WJlErftj5p7A9Q6Au38a/PklsBg4P6xIQl/zY02NzLpZAowInjrrDuyqthZoQjOzkw+NRTKz8wn9N7Q9vlFFR5DXk8Bad59yhGIJW/eR5J+o9W9mbczshOB9OtAL+DCs2BJgZPB+MLAifIWNxiqS/MPGoV1BaMxuo+fuE9w9y91PJbRs3wp3Hx5WLCHrPpLcE7XeAcysefCQI2bWHMjj8CUWE/aaXx/0dHkNzOwp4BKgtZltBu4iNBAed3+M0Oz7fYH1wF5gVHwijb4Ich8MjDGzCmAfMDQRLraBXOAa4N1gbBrAHcC/QOLXPZHln6j13w6Ya2aphBrOz7j7i/bt5dueBOaZ2XpCd7GGxi/cqIsk/5vM7ApCsxB8BeTHLdp6kER1f5gkqveTgMXBv5ubAL939z+b2Q2QFNf8mNOKPyIiIiISdeouFxEREZGoUyNTRERERKJOjUwRERERiTo1MkVEREQk6tTIFBEREZGoUyNTROQ7MrNLzOzFeMchItKQqJEpIiIiIlGnRqaIJA0zG25mJWZWamYzzCzVzMrN7LdmttrM/mJmbYKync3sTTNbY2aLzaxlsP10M1tuZu8Ex3QITp9hZs+a2YdmtuDQykgiIslKjUwRSQpm1hG4Esh1987AQeBqoDmw2t27Aq8RWuUK4HfAbe6eDbxbbfsCoMjdOwEXAoeWmOsCjAXOAtoTWkFJRCRpaVlJEUkWlwHnASuDm4zpwJdAJbAwKDMfWGRmLYAT3P21YPtc4A/BOsffd/fFAO6+HyA4X4m7bw4+lwKnAq/HPi0RkYZJjUwRSRYGzHX3Cd/aaHZnWLmjrbV7tC7wA9XeH0TXVxFJcuouF5Fk8RdgsJm1BTCzE83sB4Sug4ODMsOA1919F7DDzP492H4N8Jq77wY2m9nA4BzfM7Nm9ZqFiEgjoX9pi0hScPcPzKwQeNnMUoBvgBuBr4GzzewtYBehcZsAI4HHgkbkx8CoYPs1wAwzmxScY0g9piEi0miY+9F6hkREEpuZlbt7RrzjEBFJNOouFxEREZGo051MEREREYk63ckUERERkahTI1NEREREok6NTBERERGJOjUyRURERCTq1MgUERERkahTI1NEREREou7/AQIUBMr6waHkAAAAAElFTkSuQmCC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data:image/png;base64,iVBORw0KGgoAAAANSUhEUgAAApkAAAHgCAYAAADuanbGAAAABHNCSVQICAgIfAhkiAAAAAlwSFlzAAALEgAACxIB0t1+/AAAADh0RVh0U29mdHdhcmUAbWF0cGxvdGxpYiB2ZXJzaW9uMy4xLjEsIGh0dHA6Ly9tYXRwbG90bGliLm9yZy8QZhcZAAAgAElEQVR4nOzdd1yV5f/H8dcFOFBx4J7lLAW35l45UDP3yLLcpGk2flbWt9Js6besb6ZmB0Uty21l5bYUNM2JA8xthltUUJR9/f64ENEcqBzuMz7Px4NHnHPuc84bNHxzXfd13UprjRBCCCGEEJnJw+oAQgghhBDC9UjJFEIIIYQQmU5KphBCCCGEyHRSMoUQQgghRKaTkimEEEIIITKdlEwhhBBCCJHpvKwOkFk8PDy0t7e31TGEEEIIIe7qypUrWmvt0oN9LlMyvb29iY2NtTqGEEIIIcRdKaWuWp3B3ly6QQshhBBCCGtIyRRCCCGEEJlOSqYQQgghhMh0LnNOphDC8SQmJhIZGUlcXJzVUdxazpw5KVWqFNmyZbM6ihDCjUjJFELYTWRkJD4+Pjz88MMopayO45a01kRFRREZGUnZsmWtjiOEcCMyXS6EsJu4uDgKFiwoBdNCSikKFiwoo8lCiCwnJVMIYVdSMK0nfwZCCCtIyRRCCCGEEJlOSqYQwmVFRUVRo0YNatSoQbFixShZsmTa7YSEhAy9Rv/+/dm3b1+mZTp8+DBz587NtNcTQghHJQt/hBAuq2DBgoSFhQEwZswY8uTJw8iRI284RmuN1hoPj1v/zj1jxoxMzXStZD711FOZ+rpCCOFopGQKIbLEy3NfJuyfsEx9zRqla/C/p/53z887ePAgnTt3pnHjxvz555/88ssvvPfee2zfvp2rV6/Sq1cv3n33XQAaN27MpEmT8Pf3p1ChQgwZMoRly5aRK1cufvrpJ4oUKcLcuXP54IMP8PT0xNfXl99//52kpCRef/111q9fT1xcHCNGjGDQoEGMGjWKAwcOUKNGDQYMGMCIESP+le/QoUP069ePy5cv4+HhwZQpU6hXrx4AH330EXPmzMHDw4MOHTrw4Ycfsn//foYMGUJUVBSenp4sXryYhx9++IG+t0II8aCkZAoh3FJERAQzZsxg6tSpAIwbNw5fX1+SkpJo0aIF3bt3p0qVKjc8Jzo6mmbNmjFu3DheffVVgoODGTVqFO+99x5r166laNGiXLx4EQCbzUaRIkXYvHkz8fHx1K9fnzZt2jBu3DgmTZrEjz/+eNtsxYsXZ9WqVeTMmZO//vqLvn378ueff/Lzzz+zbNkyNm/ejLe3N+fPnwegd+/ejBkzhieffJK4uDhSUlLs9F0TQoiMk5IphMgS9zPiaE/ly5enbt26abfnzJnD9OnTSUpK4sSJE0RERPyrZHp7e9OuXTsAateuTWhoKACNGjXiueeeo0ePHnTt2hWAlStXsnfv3rTzL6Ojozlw4ECGssXHxzN8+HB27tyJl5cXhw4dAmD16tUMGDAAb29vAHx9fblw4QLnzp3jySefBMzG60II4QikZAoh3FLu3LnTPj9w4ABffPEFmzdvJn/+/PTp0+eW+0pmz5497XNPT0+SkpIACAoKSpt2r169Ort27UJrzZQpU2jZsuUNr7F69eq7ZpswYQKlS5dm9uzZJCYmkidPHsCcP3qr7YhkiyIhhCOS1eVCCLcXExODj48PefPm5eTJk6xYseKenn/48GHq16/P+++/T4ECBTh+/DgBAQFMmTIlrYju27ePq1ev4uPjw6VLl+74etHR0RQvXhylFLNmzUJrDUCbNm2YPn06V69eBeD8+fMUKFCAQoUK8fPPPwNmA/wrV67c67dACCEynZRMIYTbq1WrFlWqVMHf35/BgwfTqFGje3r+K6+8QtWqValatSqtWrXC39+f559/nooVK1KjRg38/f0ZOnQoSUlJ1KxZk+TkZKpXr87EiRNv+XrDhw9n2rRp1K9fn7///pscOXIA0KFDB9q2bUudOnWoUaMGn3/+OQDfffcdEyZMoFq1ajRu3JizZ88+2DdECCEygbr2G7Kzy507t46NjbXre5w5A97e4ONj17cRwmXs3buXypUrWx1DIH8WQmRUckoyp2NOUyJ/Cbu+j1LqitY6992PdF4ykplB0dHg7w9vvGF1EiGEEEJkphMXTzBzw0yesj1FkVeL0P6L9lZHcgl2XfijlGoLfAF4AtO01uNuc1x3YAFQV2u9VSn1MLAXuHaZjU1a6yH2zHo3+fJBnz7w+efQowe0aGFlGiGEK1i6dClvvfXWDfdVqFCBhQsXWpRICPcQnxjP+oPrWb5nOSvCV7D7+G4AiuUrRodqHWjr1/a2C+1Extltulwp5QnsB1oDkcAWoLfWOuKm43yAX4HswPB0JfMXrbV/Rt8vK6bLr1yB6tUhJQV27YLcLj3ILcSDkylaxyF/FsKdaa05cPoAy8NNqVy7by1XEq6QzTMbTSo2IcAvgAC/AKqVqpZlxdIdpsvtOZL5GHBQa30YQCk1F+gERNx03PvAf4GROLhcuWD6dGjWDP7zH/ifY237J4QQQohUMVdjWLN3DSvCV7AifAVHo44CUKFIBQY0GkCAXwDNH2lOnpx5rA3qwuxZMksC/6S7HQnUS3+AUqomUFpr/YtS6uaSWVYptQOIAd7WWofe/AZKqUAgEG7cv86emjaFYcNg4kQzbX6Pi1CFEEIIYQcpKSlsP7Y9rVRuPLyRpOQk8uTIQ8vKLXm97esE+AVQrnA5q6O6DXuWzFuNN6fNzSulPIDPgX63OO4kUEZrHaWUqg38qJTy01rH3PBiWtsAG5jp8swKfjfjxsEvv8CAARAWZlacCyGEECJrnYo+xcrwlawIX8Gqvas4e8ls31WrTC1ea/MaAX4BNCjfgOxeWTMQJW5kz5IZCZROd7sUcCLdbR/AH1ibev5DMWCJUqqj1norEA+gtd6mlDoEVAK22jFvhuXJA9OmQevWMHo0/Pe/VicSQgghXF9CUgIbDm5IG60M+ycMgCI+RdLOq2xdpTVF8xa1OKkA+5bMLUBFpVRZ4DjwFPD0tQe11tFAoWu3lVJrgZGpC38KA+e11slKqXJAReCwHbPes1atYPBgmDABunWDevXu/hwhRNaKiopKu6zjqVOn8PT0pHDhwgBs3rw5w6fZBAcH0759e4oVK3bPGX777Tdy5cpF/fr17/m5Qgg4eOZgWqn87a/fiI2PxcvTi0blG/FRl49o69+W6qWq4+EhuzI6GruVTK11klJqOLACs4VRsNY6XCk1FtiqtV5yh6c3BcYqpZKAZGCI1vq8vbLer08+gWXLzLT59u2QelEOIYSDKFiwIGFhZqRjzJgx5MmTh5Ej732NYXBwMLVq1brvklmoUCEpmUJk0KW4S/z+1++sCF/B8vDlHD5rxpjKFS7Hcw2eI8AvgBaPtCCvd16Lk4q7ses+mVrrpcDSm+579zbHNk/3+SJgkT2zZYZ8+cBmg/bt4f334YMPrE4khAN7GQjL5NesAdznLg+zZs1i8uTJJCQk0LBhQyZNmkRKSgr9+/cnLCwMrTWBgYEULVqUsLAwevXqhbe3N5s3b+Y///kPv/76K15eXrRr147x48dz+vRphg4dyrFjx/Dw8GDixIkULlyYadOm4enpycyZM5kyZQoNGzb8V5affvqJjz76iISEBAoXLszs2bMpUqQIly5dYvjw4Wzfvh2lFGPHjqVz5878+uuvvPPOOyQnJ1O0aFFWrlz5YN9HISyUkpLCzsidaaOVGw5uIDE5kdw5ctPikRa80uoV2vq3pUKRClZHFffIriXTHbRrB337msVA3bpBzZpWJxJC3M2ePXv44Ycf+OOPP/Dy8iIwMJC5c+dSvnx5zp07x+7dZmPmixcvkj9/fr788ksmTZpEjRo1OH36NEuXLiU8PBylFBcvXgRgxIgRvP7669SvX5+jR4/SoUMH9uzZw6BBgyhUqBAvv/zybfM0bdqUjh07opRi6tSpTJgwgfHjxzNmzBgKFy7M7t270Vpz8eJFTp06xdChQwkNDeWhhx7i/HmHm+QR4q7OxJxhVcQqlocvZ2X4Ss5cOgNA9VLV00plw/INyZFNpgidmZTMTPDZZ7BiBfTvD5s3QxbtpiSEc3GgfWVXr17Nli1bqFOnDgBXr16ldOnSBAQEsG/fPl566SXat29PmzZt/vVcX19fPDw8GDx4ME888QQdOnRIe819+/alHXfhwgWuXr2aoTzHjh2jZ8+enDp1ivj4eCpVqpT2mj/++CMASikKFCjADz/8QIsWLXjooYfS8gjh6BKTEtl4eGPaFXa2H9sOQKE8hWhTpQ0BfgG08WtDsXz3fkqKcFxSMjOBry9MnQqdO5sRzXdveUKAEMJRaK0ZMGAA77///r8e27VrF8uWLWPixIksWrQIm812w+PZsmVj69atrFq1irlz5/LVV1+xcuVKtNb3tJgovWHDhvHWW2/Rvn17Vq9ezbhx49Jy3nz1EbnUnXAWR84eSTuv8re/fuNS3CU8PTxpUK4BH3T+gAC/AGqVqSULdlyYlMxM0qkT9O5tzsvs0gWqVrU6kRDidlq1akX37t156aWXKFSoEFFRUcTGxuLt7U3OnDnp0aMHZcuWZciQIQD4+Phw6dIlAC5dukRcXBwdOnSgXr16VKlSJe01J0+ezCuvvAJAWFgYNWrUuOG5txMdHU3JkiXRWjNr1qy0+9u0acOkSZP49NNP06bLGzVqxMsvv8zff/+dNl0uo5nCEcTGx7J239q00coDZw4A8FDBh3j6sacJ8Avg8UcfJ1+ufBYnFVlFSmYmmjgRVq820+abNoGXfHeFcEhVq1Zl9OjRtGrVipSUFLJly8bUqVPx9PRk4MCBaaOF48ePB6B///4MGjQIb29vlixZQvfu3YmPjyclJYXPPvsMgMmTJzN06FBmzJhBUlISLVq0YPLkyXTq1IkePXqwePFiJk+efMuFP2PGjKFLly6UKlWKxx57jJMnTwIwevRoXnjhBfz9/fH09OT999+nY8eOfPXVV3Tq1AmtNSVKlGDZsmVZ980TIpXWml2Ru9IW7Kw/uJ6EpAS8s3vT4pEWDH98OAF+AVQqWklG392U0jrLLpRjV7lz59axsbFWx2DBAujZ00ybv/GG1WmEsNbevXupXLmy1TEE8mchMse5S+dYFbGKFeErWBmxkpPR5heiqiWrpm2G3rhiY3Jmy2lxUsenlLqitc5tdQ57krG2TNajh1llPnq0mUJ/9FGrEwkhhBD3Jyk5iU2HN6WNVm79eytaa3xz+9K6SmuzYKdKG0oWKGl1VOGApGTaweTJ8PvvZtp8/Xrw9LQ6kRDCEYwdO5bFixffcN9TTz3FqFGjLEokxL/9HfV3Wqlcs3cN0Vej8VAe1C9XnzFPjiHAL4A6D9fB00P+cRN3JtPldvLdd9Cnj9neKHUdgBBuR6ZoHYf8WYjbuRJ/hXX716UVy79O/QVAad/SaVPgLR9tSYHcBSxO6lpkulzct6efhrlz4T//gSefhApyoQLhpmTLHeu5ymCCyBxaa8JPhKeVypD9IcQnxZMzW06aVWpGYNNA2vq35dFij8r/u+KByEimHR0/Dn5+UL26mT6XrcCEuzly5Ag+Pj4ULFhQ/rGyiNaaqKgoLl26RNmyZa2OIyxyPvY8qyNWpxXL4xePA1CleBUC/AJo69+WJhWb4J3d2+Kk7iMjI5lKqbbAF4AnME1rPe6mxx8CgoHCwHmgj9Y6MvWxZGB36qHHtNYdU+8vC8wFfIHtwLNa64RM+8LS55OSaV8zZsCAATBpEgwbZnUaIbJWYmIikZGRxMXFWR3FreXMmZNSpUqRLVs2q6OILJKUnMSWo1vMZuh7lrPl6BZSdAr5c+WnVeVWadPgpX1LWx3Vbd2tZCqlPIH9QGsgEtgC9NZaR6Q7ZgHwi9Z6llLqcaC/1vrZ1Mcua63z3OJ15wOLtdZzlVJTgZ1a668y9Yu79l5SMu1La3N98/XrYfdukIEEIYQQ9hB5PjLtCjur967m4pWLeCgP6j5cl7b+bQnwC6Duw3Xx8pQz5RxBBkpmA2CM1jog9fabAFrrj9MdEw4EaK0jlZkuitZa50197F8lM/WYs0AxrXXSze+R2eRvmp0pBTabmTYfPBhWrTL3CSGEEA/iasJVQg+Epl1hJ+KkGeAqkb8EXWt2JcAvgFZVWuGbW64I5aRKAv+kux0J1LvpmJ1AN8yUehfARylVUGsdBeRUSm0FkoBxWusfgYLARa11UrrXtNv+Uy5TMn19fVm7dq3VMW4rOBiOHYNFi6BQIavTCCGEcDZaa47FHGPzic1sObmFnWd2kpCcQDaPbFQvUp2htYZSt3hdHs73sDkHOhZ2bdlldWxxe16pJfAam9balu72rYakbp5+HglMUkr1A0KA45hSCVBGa31CKVUO+E0ptRuIycBrZhqXKZnnz5+nefPmVse4rZQUaNUKtm6F8HAoLafBCCGEuIuLVy6yeu/1BTv/nDcDW48We5ShzYcS4BdAs0rNyJUjl8VJxX1I0lrXucPjkUD6tlAKOJH+AK31CaArgFIqD9BNax2d7jG01oeVUmuBmsAiIL9Syit1NPNfr5mZ5JzMLHT4MFStCs2awa+/yrS5EEKIGyWnJLP16Na0UvnnkT9JTkkmr3feGxbsPFTwIaujigeUgXMyvTALf1piRii3AE9rrcPTHVMIOK+1TlFKfQgka63fVUoVAK5oreNTj9kIdNJaR6QuFlqUbuHPLq31FLt8jVIys9bEifDSSzBzJvTta3UaIYQQVjtx8URaqVwVsYrzsedRSlHnoTpppbJe2Xpk85LdAVxJBrcwag/8D7OFUbDW+kOl1Fhgq9Z6iVKqO/AxZso7BBiWWiwbAl8DKYAH8D+t9fTU1yzH9S2MdmC2PYq3y9coJTNrpaRA06ZmyjwiAooXtzqREEKIrBSfGE/ogdC0Yrn7uNnKsFi+YgRUMaWydZXWFPKRE/hdmTtc8UdKpgX27zcbtAcEwA8/yLS5EEK4Mq01+0/vTyuVa/et5UrCFbJ7ZadxhcZpm6FXLVlVLlrgRqRkOhFnKpkAn34Kr70G338PvXtbnUYIIURmir4SzW9//ZZWLI9GHQWgYpGKaVPgzR9pTp6c/9orW7gJKZlOxNlKZnIyNGwIhw6ZafMiRaxOJIQQ4n6lpKSw/dj2tCvsbDy8keSUZHxy+vD4o4+nFctyhctZHVU4CCmZTsTZSiaYclmzJnTqBPPnW51GCCHEvTgVfYqV4StZEb6ClRErOXf5HAC1ytRKu8JOg3INZMGOuCUpmU7EGUsmwEcfwX/+AwsXQrduVqcRQghxOwlJCWw4uCFttHJn5E4AivgUoY1fG9r6taV1ldYUyStTU+LupGQ6EWctmYmJUK8eHD9uRjYLFrQ6kRBCiGsOnjmYVip/3/c7sfGxeHl60ah8o7TRyuqlquPh4WF1VOFkpGQ6EWctmQA7d0KdOtCrF8yebXUaIYRwb0fOHmH6+unM2TKHw2cPA1CucDna+plS2eLRFvjk9LE4pXB2UjKdiDOXTIAxY+C992DJEnjySavTCCGEe0lMSmTJziUEhQaxMmIlCkUbvzZ0qNaBAL8AKhSpYHVE4WKkZDoRZy+ZCQlmNDMqymzUnj+/1YmEEML1HT57mKDQIGZsmMHpmNOU9i3NoMaDGNBoAKV8S1kdT7gwKZlOxNlLJsC2beb8zL59Yfp0q9MIIYRrSkhK4KewnwgKDWJVxCo8PTzpUK0DgU0DCfALwNPD0+qIwg1IyXQirlAyAd56Cz7+GJYvN1cEEkIIkTkOnjlIUEgQM/6YwdlLZynjW4bBTQbTv1F/ShYoaXU84WakZDoRVymZcXFQqxZcvgx79kDevFYnEkII5xWfGM+PYT8SFBrEmr1r8PTwpGP1jgQ2DaR1ldYyaiksIyXTibhKyQTYtMlcDej55+Grr6xOI4QQzmf/qf0EhQYx84+ZnLt8jocLPpw2alk8f3Gr4wkhJdOZuFLJBPi//4PPPoM1a+Dxx61OI4QQji8+MZ7F2xdjC7Wxdt9avDy96FS9E4FNA2lVuZXsZSkcipRMJ+JqJfPKFahe3VzjfPduyO3Sfw2FEOL+/XXyL4JCg5i1cRZRl6MoV7gcg5sMpl/DfhTLV8zqeELckpRMJ+JqJRMgNBSaNoURI+CLL6xOI4QQjiMuMY5F2xZhC7URsj8EL08vutToQmDTQB5/9HEZtRQOT0qmE3HFkgnw4osweTKEhEDjxlanEUIIa0WciCAoNIhvNn7D+djzlC9cnsCmgfRt2JeieYtaHU+IDJOS6URctWRevgxVq0K2bObyk97eVicSQoisdTXhKgu3LcQWYmP9wfVk88xG11pdCWwSSPNHmsuopXBKUjKdiKuWTDCLf1q1gpEj4ZNPrE4jhBBZI/x4OLZQG99s/IaLVy5SsUjFtFHLwj6FrY4nxAORkulEXLlkgtnOaNo0+OMPc1UgIYRwRVfir7Bg2wJsITb+OPQH2b2y061WNwKbBtKsUjOUUlZHFCJTSMl0Iq5eMmNiwM8PfHxgxw7IkcPqREIIkXl2R+7GFmLj203fEn01mkeKPUJgk0Cea/AchXwKWR1PiEznDiXTy+oAImPy5oWgIGjXDsaOhQ8/tDqREEI8mNj4WOZvnY8txMamw5vI4ZWD7rW7E9g0kCYVm8iopRBOTkYynUz//vDtt7B5s7n8pBBCOJud/+zEFmJj9p+zibkaQ+XilQlsGsiz9Z+lYJ6CVscTIku4w0imlEwnc+GCmTYvXBi2bIHs2a1OJIQQd3c57jLztszDFmpj85HN5PDKQc86PQlsGkijCo1k1FK4HSmZTsRdSibAkiXQqROMGQOjR1udRgghbm/HsR3YQmx89+d3XIq7RJXiVXi+2fP0qd8H39y+VscTwjJSMp2IO5VMgGeegfnzYds2qFbN6jRCCHHdpbhLzN08F1uIja1/byVntpz0qtOLwKaBNCjfQEYthUBKplNxt5J57pyZNi9dGjZtAi9ZwiWEsNi2v7dhC7Hx/Z/fczn+Mv4l/Xm+6fM8U+8ZCuQuYHU8IRyKO5RMqSZOqlAhc7nJHj3g009h1CirEwkh3FHM1RjmbJ6DLcTG9mPb8c7uzVN1nyKwSSD1ytWTUUsh3JiMZDq57t3h558hLAwqV7Y6jRDCHWit2Xp0K7ZQG3M2zyE2PpZqpaqljVrmy5XP6ohCODx3GMm0a8lUSrUFvgA8gWla63G3Oa47sACoq7Xemnrfm8BAIBkYobVecaf3cteSefq0mTavWBHWrwdPT6sTCSFcVfSVaL7f/D22EBth/4SRK3suej/Wm8CmgdR9uK6MWgpxD9yhZNptulwp5QlMBloDkcAWpdQSrXXETcf5ACOAP9PdVwV4CvADSgCrlVKVtNbJ9srrrIoWhYkTzUKgL76AV1+1OpEQwpVordl8ZDO2EBtzt8zlSsIVapSuwVfPfMXT9Z4mr3deqyMKIRyUPc/JfAw4qLU+DKCUmgt0AiJuOu594L/AyHT3dQLmaq3jgSNKqYOpr7fRjnmdVu/eMHcu/Oc/8OSTZlRTCCEexMUrF/nuz++whdjYFbmL3Dly80y9ZwhsGkjth2rLqKUQ4q7sWTJLAv+kux0J1Et/gFKqJlBaa/2LUmrkTc/ddNNzS9orqLNTCqZONdPmAwfC2rXg4WF1KiGEs9Fas+nwJmwhNuZtncfVhKvUfqg2Xz/7Nb0f641PTh+rIwohnIg9S+atfs1NOwFUKeUBfA70u9fnpnuNQCAQILubX/qmRAn4/HNz2ckpU2D4cKsTCSGcxYXYC8zeNBtbqI09x/eQJ0cenqv/HIObDqb2Q7WtjieEcFL2LJmRQOl0t0sBJ9Ld9gH8gbWp0y7FgCVKqY4ZeC4AWmsbYAOz8Cczwzujvn3NtPmoUfDEE1C2rNWJhBCOSmvNH4f+wBZiY/7W+cQlxlH34boEPRfEU3WfIk/OPFZHFEI4ObutLldKeQH7gZbAcWAL8LTWOvw2x68FRmqttyql/IDvMedhlgDWABXvtPDHXVeX3+zYMfD3h7p1YfVqM5UuhBDXnI89z7cbv8UWYiPiZAQ+OX3oU78Pg5sMpmaZmlbHE8JtyOryB6C1TlJKDQdWYLYwCtZahyulxgJbtdZL7vDccKXUfMwioSRgmKwsz5gyZeCTT2DIEAgKgsBAqxMJIaymtWb9gfXYQm0s2LqA+KR46pWtx/S+0+lVtxe5c7j0v3NCCIvIZuwuSGto1Qq2bIHwcHPpSSGE+4m6HMU3G7/BFmLjr1N/kdc7L8/Wf5bBTQZTvXR1q+MJ4dbcYSRTSqaLOnLETJs3bQpLl8q0uRDuQmtNyP4QbCE2Fm5fSEJSAg3KNyCwSSA96vSQUUshHISUTCciJfPfvvwSRoyAGTOgXz+r0wgh7OncpXPM2jgLW4iN/af3k887H881eI7BTQZTtVRVq+MJIW4iJdOJSMn8t5QUaNYM9uwx0+YlSlidSAiRmbTWrN23FluIjcU7FpOQlECjCo0IbBJI99rdyZUjl9URhRC3ISXTiUjJvLUDB6BaNWjTBn78UabNhXAFZ2LOMGvjLIJCgjhw5gAFchVIG7X0K+lndTwhRAZIyXQiUjJvb8IEGDkSvv/eXIJSCOF8UlJS+H3f79hCbPyw4wcSkxNpUrEJgU0D6VarG97Zva2OKIS4B1IynYiUzNtLToZGjeDgQTNtXrSo1YmEEBl1OuY0MzfMJCg0iENnD+Gb25e+DfoyuOlgKhevbHU8IcR9kpLpRKRk3llEBNSsCR07woIFVqcRQtxJSkoKa/5agy3Exo9hP5KUnESzSs0IbBpI11pdyZktp9URhRAPSEqmE5GSeXcffwxvvWVKZvfuVqcRQtzsVPQpZmyYQVBoEEfOHaFgnoL0a9iPQY0H8WjxR62OJ4TIRFIynYiUzLtLTIT69SEy0kybFypkdSIhREpKCqsiVmELtbFk5xKSkpNo8UgLApsG0qVmF3Jky2F1RCGEHUjJdCJSMjNm1y6oUwd69IDvvrM6jRDu68TFE8zYMINpodM4GnWUQvBiCLUAACAASURBVHkK0b9RfwY1HkSlYpWsjieEsLOMlEylVFvgC8zluadprcfd9PhDQDBQGDgP9NFaRyqlagBfAXmBZOBDrfW81OfMBJoB0akv009rHZZpX1j6fFIy3c9778GYMfDTT+YcTSFE1khOSWZl+EpsITZ+3vUzySnJtKzcksAmgXSq0UlGLYVwI3crmUopT2A/0BqIBLYAvbXWEemOWQD8orWepZR6HOivtX5WKVUJ0FrrA0qpEsA2oLLW+mJqyfxFa73Qfl9daj4pme4nIQHq1oWzZ820eYECVicSwrUdv3Cc4A3BTAudxrHzxyjiU8SMWjYZRIUiFayOJ4SwQAZKZgNgjNY6IPX2mwBa64/THRMOBKSOXiogWmud9xavtRPonlo6Z5JFJdPD3m8gHE/27BAcDGfOwP/9n9VphHBNySnJ/LrrVzpN6kSZN8rw7k/v8kixR1gwZAH//PcfxnUbJwVTCHEnJYF/0t2OTL0vvZ1At9TPuwA+SqmC6Q9QSj0GZAcOpbv7Q6XULqXU50opu02heNnrhbOar68va9eutTqGU5k1C06dgiVLIO+/fu8RQtyPM7FnWHZoGUsPLeXMlTMUyFmAp6o8Rfvy7SnpUxIuwR/r/7A6phDCel5Kqa3pbtu01rZ0t291jb6bp59HApOUUv2AEOA4kJT2AkoVB74F+mqtU1LvfhM4hSmeNuANYOwDfB235TIl8/z58zRv3tzqGE4lLg5q1YJLl8y0uRRNIe5PUnISy/YswxZiY+nupWg0baq0IbBpIE9We5JsXtmsjiiEcDxJWus6d3g8Eiid7nYp4ET6A7TWJ4CuAEqpPEA3rXV06u28wK/A21rrTemeczL103il1AxMUbULlymZ4t7lzAkzZkDDhvD66zB1qtWJhHAux6KOMX39dKavn87xi8cplq8Yb7Z7k4GNB1K2cFmr4wkhnNsWoKJSqixmhPIp4On0ByilCgHnU0cp38SsNEcplR34AfhGa73gpucU11qfTD2HszOwx15fgCz8EYwcaa5vvmYNPP641WmEcGxJyUn8uvtXbCE2lu1ZBkBbv7YENg3kiapPyKilECJDMriFUXvgf5gtjIK11h8qpcYCW7XWS5RS3YGPMdPoIcAwrXW8UqoPMAMIT/dy/bTWYUqp3zBbHikgDBiitb6c6V8gUjIFcPUqVK8OSUlmH808eaxOJITjOXruKNPXTyd4QzAnLp6gRP4SDGw8kIGNB/JQwYesjieEcDKyGbsTkZL5YEJDoVkzGD4cJk60Oo0QjiElJYWfwn7CFmpjRfgKFIp2/u0IbBpI+6rt8fKUM46EEPdHSqYTkZL54EaMgC+/hJAQaNLE6jRCWOvw2cMMmDmAdfvXUTJ/SQY1GcSARgMoU7CM1dGEEC5ASqYTkZL54GJjoWpV8PSEnTshVy6rEwmR9bTWfL3ua0YuHImnhyef9fiMvg37yqilECJTuUPJlM3YRZrcuWHaNDh4EN591+o0QmS9Y1HHaPN5G4Z+N5SG5Ruye/RuBjYZKAVTCCHug4xkin8ZMgSCgmDDBqhf3+o0Qtif1prg9cG8Mv8VUnQKE3pMILBpIGaHDyGEyHzuMJIpJVP8S0wM+PubVebbt5v9NIVwVccvHGfwN4NZtmcZzR9pTnDfYNnjUghhd+5QMmW6XPxL3rxmJHPvXhhrlwtNCWE9rTXfbvwW/zH+rNu/ji97f8maV9dIwRRCiEwiI5nitgYMgG++gT//hNq1rU4jROY5FX2KIbOH8FPYTzSq0IiZ/WdSoUgFq2MJIdyIO4xkSskUt3XhAvj5QaFCsHUrZM9udSIhHozWmnlb5jHs+2HExsfyUZePeKnVS3h6eFodTQjhZtyhZMp0ubitAgXg669h9274+GOr0wjxYM5eOkvPr3vSO6g3FYpUIOzdMF5t86oUTCGEsBMZyRR31acPzJsH27ZBtWpWpxHi3i3evpghs4cQfTWa9zq+x8g2I2VbIiGEpdxhJFNKprirqCioUgVKlYJNmyBbNqsTCZExUZejeHHOi8zZPIdaZWoxa8As/Ev6Wx1LCCHcomTKdLm4q4IFYcoUs53Rp59anUaIjPl558/4j/FnwbYFjO00lk1vbpKCKYQQWUhGMkWG9egBS5bAjh1mZFMIR3TxykVenvsyszbOolqpaszqP4saZWpYHUsIIW7gDiOZUjJFhp05Y8plhQrmakCesl5COJjle5YzaNYgTsWc4s12b/JOh3fI7iXbIgghHI87lEyZLhcZVqQIfPml2Tfzf/+zOo0Q18VcjSHwm0DafdGOfN752DhqI+93fl8KphBCWEhGMsU90Ro6d4aVK2HnTqhUyepEwt2t2buGATMHEHkhktcCXmNMxzHkzCbXQhVCODZ3GMmUkinu2YkTZpN2f39Ytw48ZDxcWOBy3GXeWPQGU9ZOoVLRSszsP5MG5RtYHUsIITLEHUqm1ANxz0qUgM8/h/XrYfJkq9MIdxSyP4TqY6vz1bqveKXVK4S9GyYFUwghHIyMZIr7ojU88YQZydy9G8qVszqRcAdX4q/w1g9vMfG3iZQrVI4Z/WbQpFITq2MJIcQ9c4eRTCmZ4r7984+ZNq9TB9asAaWsTiRc2R8H/6DfjH4cOHOA4S2GM67bOHLncOmfz0IIF+YOJVOmy8V9K13abM7+++9gs1mdRriquMQ4Xl/4Ok3+24SE5ATWvLqGL5/+UgqmEEI4OBnJFA9Ea2jdGjZvhj17oEwZqxMJV7LlyBb6zujL3pN7CWwayCfdPyGvd16rYwkhxAOTkUwh7kIpCAqClBQIDDSlU4gHFZ8Yz9s/vE2DcQ2IuRrD8peW8/WzX0vBFEIIJyIlUzywsmVh3DhYsQJmzrQ6jXB2O47toO6Hdflw6Yc8W/9Z9ry3hwD/AKtjCSGEuEcyXS4yRUoKNG8Ou3ZBRITZ5kiIe5GYlMhHSz/ig6UfUChPIYKeDaJD9Q5WxxJCCLtwh+lyKZki0xw4ANWqmXM0f/pJVpuLjNsduZu+M/qy49gOnqn3DBN7T8Q3t6/VsYQQwm7coWTKdLnINBUrwocfws8/w5w5VqcRziApOYmPl35M7Q9qE3khksVDFzN70GwpmEII4QJkJFNkquRkaNwY9u830+ZFi1qdSDiqvSf30m9GPzYf2UyP2j2Y/MxkCvsUtjqWEEJkCRnJFOIeeXpCcDDExsKwYVanEY4oOSWZT1d8Ss2xNTl09hDzAucxf8h8KZhCCOFipGSKTFe5MowZA4sWwcKFVqcRjuTA6QM0+6QZry18jbb+bdkzZg896/a0OpYQQgg7sOt0uVKqLfAF4AlM01qPu+nxIcAwIBm4DARqrSOUUg8De4F9qYdu0loPudN7yXS5Y0lKgvr14dgxM21eqJDViYSVUlJSmPT7JEYtHkUOrxx82ftLnqn3DEpWhwkh3JQ7TJfbrWQqpTyB/UBrIBLYAvTWWkekOyav1jom9fOOwAta67apJfMXrbV/Rt9PSqbj2b0bateGHj3gu++sTiOscvjsYQbMHMC6/etoX7U9Qc8FUSK/7HElhHBv7lAy7Tld/hhwUGt9WGudAMwFOqU/4FrBTJUbcI1VSAKAqlXh7bfh++9hyRKr04isprVm6tqpVHuvGjv+2UFwv2B+efEXKZhCCOEm7FkySwL/pLsdmXrfDZRSw5RSh4D/AiPSPVRWKbVDKbVOKdXEjjmFHY0aZfbOHDIELlywOo3IKseijtHm8zYM/W4oDcs3ZPfo3fRv1F+mx4UQwo3Ys2Te6l+Tf41Uaq0na63LA28Ab6fefRIoo7WuCbwKfK+U+tdFi5VSgUqprUqprUlJSZkYXWSW7Nlhxgw4cwZefdXqNMLetNZMD52O/xh/Nh7eyNQ+U1nx8grKFCxjdTQhhBBZzJ4lMxIone52KeDEHY6fC3QG0FrHa62jUj/fBhwCKt38BK21TWtdR2tdx8vLK9OCi8xVqxa88Ya5rvmyZVanEfZy/MJxnpj4BIO+GUTth2qze/Runm/2vIxeCiGEm7Lnwh8vzMKflsBxzMKfp7XW4emOqai1PpD6+ZPAaK11HaVUYeC81jpZKVUOCAWqaq3P3+79ZOGPY4uPN2UzJgbCwyHvv8alhbPSWjN702xGzB1BfFI847uOZ1iLYXh4yA5pQghxO7Lw5wForZOA4cAKzHZE87XW4UqpsakryQGGK6XClVJhmGnxvqn3NwV2KaV2AguBIXcqmMLx5chhNmk/cQJee83qNCKznIo+RZcpXXgu+Dn8Svixa/QuXmz5ohRMIYQQcllJkbVeew0+/RRWr4aWLa1OI+6X1pp5W+Yx7PthxMbH8lGXj3ip1Ut4enhaHU0IIZyCO4xkSskUWerqVaheHRITzT6aefJYnUjcq7OXzvLCdy+wcNtCHiv7GLP6z+LR4o9aHUsIIZyKO5RMmdMSWcrb20yb//03vPmm1WnEvVq8fTF+o/1YsnMJH3f9mA1vbJCCKYQQ4pakZIos17gxvPgiTJoEoaFWpxEZEXU5iqeDnqbbV90oXaA0297exqh2o/DylF0dhBBC3JpMlwtLxMaaKwJ5esLOnZArl9WJxO38vPNnAr8N5Nzlc7zzxDu82e5NsnllszqWEEI4NZkuF8JOcueG6dPh4EF45x2r04hbuXjlIv2C+9FxUkeK+BRhy1tbePfJd6VgCiGEyBAZyRSWGjoUvv4a/vgD6te3Oo24Zvme5QyaNYhTMad4s92bvNPhHbJ7Zbc6lhBCuAx3GMmUkiksFRMD/v5mZHPHDsiZ0+pE7i3magwjF4wkKDSIKsWrMLP/TOqWrWt1LCGEcDnuUDJlulxYKm9eCAqCv/6C996zOo17W7N3DVXHVGX6+um80fYNtr2zTQqmEEJYSCnVVim1Tyl1UCk16haPP6SUWqOU2qWUWquUKpXusb5KqQOpH33T3V9bKbU79TUnKjte+1dGMoVDGDgQZs2CTZugTh2r07iXy3GXeWPRG0xZO4VKRSsxs/9MGpRvYHUsIYRwaXcbyVRKeWIuz90aiMRcnru31joi3TELgF+01rOUUo8D/bXWzyqlfIGtQB1AA9uA2lrrC0qpzcBLwCZgKTBRa73MHl+jjGQKhzBhAhQtCgMGQEKC1WncR8j+EKqPrc5X677ilVavEPZumBRMIYRwDI8BB7XWh7XWCcBcoNNNx1QB1qR+/nu6xwOAVVrr81rrC8AqoK1SqjiQV2u9UZtRxm+Azvb6AqRkCoeQP79ZALR7N3z0kdVpXN+V+Cu8PPdlmn/aHIVi3ch1fNbrM7yze1sdTQghhFES+Cfd7cjU+9LbCXRL/bwL4KOUKniH55ZM/fxOr5lpXGYnZV9fX9auXWt1DPEA8uQxVwO6cAGWLTNXBxKZb8/ZPYzfOJ7IS5F0rtSZwJqBJJ9IZu2JtVZHE0IId+KllNqa7rZNa21Ld/tW50refI7jSGCSUqofEAIcB5Lu8NyMvGamcZmSef78eZo3b251DPGAqlYFPz8oUQL+/BOyyZaMmSYuMY53f3qXCasmUNq3NGteXcPjlR+3OpYQQrirJK31nVYhRAKl090uBZxIf4DW+gTQFUAplQfoprWOVkpFAs1veu7a1NcsddP9N7xmZpLp8nsRHW11ApdXsCBMmWK2M/rkE6vTuI4tR7ZQ6/1afLLiEwY1GcSu0bukYAohhGPbAlRUSpVVSmUHngKWpD9AKVVIKXWty70JBKd+vgJoo5QqoJQqALQBVmitTwKXlFL1U1eVPwf8ZK8vQEpmRqWkmGG2OnVM+zl61OpELqtrV+jRw2xpFB5udRrnFp8Yz9s/vE2DcQ2IuRrD8peW8/WzX5PXO6/V0YQQQtyB1joJGI4pjHuB+VrrcKXUWKVUx9TDmgP7lFL7gaLAh6nPPQ+8jymqW4CxqfcBDAWmAQeBQ4BdVpaDbGGUcfHx8OWXMH8+bNli7nvsMejVyzSi0qXv/HxxT86cMdPm5cqZqwF5elqdyPnsOLaDvsF92X18N/0a9uPzXp+TP1d+q2MJIYTAPTZjl5J5P44cMWVz/nzYvt3c16CBKZzdu0NJuy3Ucitz50Lv3mbgeORIq9M4j8SkRD5a+hEfLP2AQnkKEfRsEB2qd7A6lhBCiHSkZDoRyzZjP3jweuHcudPc17gx9OxpCmfx4lmfyUVoDV26wIoV5ltbqZLViRzf7sjd9J3Rlx3HdvBMvWeY2Hsivrl9rY4lhBDiJlIynYhDXPFn377rhXPPHlAKmjY1hbNbN7PbuLgnJ09ClSpm6jwkBDzkLOJbSkpO4pMVnzB6yWjy58rP132+pkutLlbHEkIIcRtSMp2IQ5TM9CIiTNmcN89cmNvDA5o3N4Wza1coXNjqhE5j1izo1w+++AJGjLA6jePZe3Iv/Wb0Y/ORzXSv3Z0pz0yhsI/8/RJCCEcmJdOJOFzJvEZrs0R63jzzceCAWcXy+OOmcHbpYvbtEbelNTzxBKxbZ64IVK6c1YkcQ3JKMp+v+py3f3yb3DlyM+WZKfSq28vqWEIIITJASqYTcdiSmZ7WsGuXKZvz58OhQ+DlBa1amcLZuTMUKGB1SocUGWmmzGvXhtWrZdr8wOkD9JvRjz8O/UGnGp2Y2mcqxfIVszqWEEKIDJKS6UScomSmp7XZcfxa4Tx61Fzepk0bUzg7dYJ8+axO6VCCgiAwEL76CoYMsTqNNVJSUpj0+yRGLR5FDq8cfNn7S56p9wxmT10hhBDOQkqmE3G6kpme1rB16/VFQ8eOQfbs0LatKZwdO4KPj9UpLac1tG5tLjcZHg5lylidKGsdPnuYATMHsG7/OtpXbU/Qc0GUyF/C6lhCCCHug5RMJ+LUJTM9rU2LulY4jx+HHDmgfXtTODt0gDx5rE5pmaNHwd8fGjWC5cvNAn5Xp7Xm63VfM3LhSDw9PPlfr//Rr2E/Gb0UQggnJiXTibhMyUwvJQU2bjRlc8ECs5+Pt7dZBdOzpymeuV367+ctTZ4Mw4dDcDD07291Gvs6FnWMgbMGsnrvalpXac2056ZRpqCbDeEKIYQLkpLpRFyyZKaXnAwbNpjCuXAhnD4NuXLBk0+awtmunSmgbiAlBVq0MBu0h4e75gWWtNYErw/mlfmvkKJTmNBjAoFNA2X0UgghMlNyMsTEwMWLN354eZl/X+1ISqYTcfmSmV5ystmZfP58WLQIzp41U+gdO5rCGRAAOXNandKuDh6EatWgZUtYssS1ps2PXzjO4G8Gs2zPMpo/0pzgvsGULVzW6lhCCOF4kpMhOvrfJfFWH7c6Libm1q/7yCNmj2s7kpLpRNyqZKaXlARr114vnOfPQ968ZnV6z55mpUyOHFantIvPP4dXX4XZs+GZZ6xO8+C01ny78VtGzB1BQnIC47uOZ1iLYXi4+35NQgjXlZR06/KX0eJ46dKdX18ps1NL/vx3/0h/nK+v3VeXSsl0Im5bMtNLTITffjOFc/Fi8z9gvnxm/81evcywX/bsVqfMNMnJ0KSJuZpneDgUc+JtIk9Fn+L5b59nyc4lNKrQiJn9Z1KhSAWrY4kk4ARQGnCh0XIhMs3tSmJGPy5fvvPrK3X7IpiRDx8fh91YWUqmE5GSeZOEBLNr+fz58OOP5odAgQLmkpY9e5qTGrNlszrlA/vrL6hRwyy6X7jQ6jT3TmvNvC3zGPb9MGLjY/moy0e81OolPD08rY7mnq4AfwKhqR8bgVigAtAz9aMaUjiF60hMfLCSeLd/dz087r0Ypv/Ik8dhS+KDkpLpRKRk3kF8PKxcaQrnTz+Z6YWCBaFbN1M4mzUzJzk7qfHjYdQo8+X16GF1mow7e+ksL3z3Agu3LeSxso8xq/8sHi3+qNWx3Mt5YAPXS+U2IBFTIv2BJpiCuRT4DUgBKmHKZi/ADymcwloJCQ92TmJGSuK9lMKbC6ULl8QHJSXTiUjJzKC4OLPB5Pz5ZsVMbCwULmwKZ69eZv7Z07lG0ZKSoEED+PtvM21euLDVie5u8fbFDJk9hOir0bzX8T1GthmJl6fzFn2nEcn1QhkK7Em9PxtQF1MqmwANgZuv8HoWWAzMB9ZiCmdlro9wVrFvdOGiEhLurRTe/HHlyp1f39Pz/qear5VEV1pZ6UCkZDoRKZn34epVWLrUFM5ffjE/rIoWhe7dTeFs1MhpfgPdvdtc17x7d/j+e6vT3F7U5ShenPMiczbPoVaZWswaMAv/kv5Wx3JNGvgLWM/1Unk09bE8mCJ5rVQ+BtzLDmCngUWYwhmS+l7+XC+cjzxweuEs4uPvbaHKzR9Xr9759dOXxPv5yJ1bSqKDkpLpRKRkPqDYWPj1V1M4f/3VjHiWKHG9cNav7/CFc+xYGD3anILaqZPVaf7t550/E/htIOcun+OdJ97hzXZvks3L+c+LdRhJwA6uF8r1wLnUxwpzvVA2AaoDmTVwfBJYiCmc61Pvq871winrt5yP1rBtm1lIeeHCnUtiXNydX8vL6/6nmqUkujQpmU5ESmYmunwZfv7ZFM5ly8xv6qVKmRMee/WCxx5zyB96iYlQt67Zpz4iwqxzcgQXr1zk5bkvM2vjLKqVqsas/rOoUaaG1bGc3+0W6QCU5cZSWYmsOXcyEjPCOS81D0BNrhfOclmQQdy/qCizJ9r06WZ6BExJLFDg/qebc+VyyJ+XwnpSMp2IlEw7iYkx527Onw8rVpjzhx566HrhrF3boX6A7thhimafPjBzptVpYPme5QyaNYhTMad4s92bvNPhHbJ7uc42UlnqTot0qmLKZOPU/zrCVaCOcX2E88/U++pgymYP4GFrYombJCebnTimTzcLIxMSzA+RAQPMzzlfX4f6GSdch5RMJyIlMwtcvGgK57x5ZrV6UhKULWtWqPfsCTVrOsQP47ffhg8/NKebtmtnTYaYqzH834L/Y1roNKoUr8LM/jOpW7auNWGc1T/ceD7lvSzScTRHgQWYwrk19b56XC+cpa2J5daOHIEZM8xvo//8Y3bc6NMHBg6EqlWtTifcgJRMJyIlM4udP29+6583z4wCJCdDhQrXC2e1apYVzvh4M8AaHQ179pgZrqy0Zu8aBswcQOSFSF4LeI0xHceQM5trX+bzgV1bpJN+5fffqY896CIdR3MYUzbnY84hBfP19QS64xijsK4qLg5++MGMWq5ZY35GtWljimXHji57dTThmKRkOhEpmRY6d8784J4/35won5Jirvt6rXD6Z/3q6c2bzbZGAweCzZY173k57jJvLHqDKWunUKloJWb2n0mD8g2y5s2djVWLdBzNAa4Xzl2p9zXG7MHZDShuUS5Xs2OHKZbffWdmZB5+2EyH9+1r90sHCnE7UjKdiJRMB3HmjCmc8+bBunWmcFapcr1wVq6cZVFefx0++QRWrYJWrez7XiH7Q+g/sz9Hzh3h5ZYv80HnD8iVI5d939SZ3GmRTjluPJ8yqxbpOJq/uD6lvgfzPWiKGeHsBhS1LppTunDBlMrgYFMyc+QwVzwbONBc8czBd8sQrk9KphORkumATp0y11CfNw9CQ822IFWrXi+clSrZ9e2vXjWXnIyPN9PmefJk/ntcib/CWz+8xcTfJlK2UFlm9JtB00pNM/+NnE1GFulcK5YyPfxv4ZjCOQ9TPj2A5pjC2RUz2iv+LSXFzKYEB5ufPfHx5lzxgQPh6acdZ8sJIZCS6VSkZDq4Eydg0SJTODdsMPfVqHG9cJYvb5e33bDBXMTohRdg0qTMfe0/Dv5Bvxn9OHDmAMNaDGN8t/HkzuHSPy9u7x9uPJ8yPPV+Z1yk40g0ZlRzPqZwHgA8gccxhbMLUNCydI7j2DGzgGfGDDh61JTJZ54xU+I1a1qdTohbkpLpRKRkOpHISFi40BTOTZvMfbVrm7LZo4dZsZ6JXn4ZvvjCzN43zYRBxrjEON796V0mrJxAad/SBPcN5vHKjz/4CzsLd1qk40g05rzNeZjSeQhzrmpLzDmcnXGvAh8fbxYfBgeb3S60hpYtzahlly6QUxbbCccmJdOJSMl0Un//bQrn/PlmtQ6Yzd6vFc5MOCk/Nvb6Yvddu8zeyPdry5Et9J3Rl70n9xLYNJBPun9CXu+8D5zRockiHcejMX8m10Y4j2JGjVtjCmcnIIt3Vcgyu3aZYjl7ttk8vXRp6N/ffDz8sNXphMgwKZlOREqmCzhyBBYsMIVz2zZzX/36ZtP37t3NVYfu09q15lz/V16Bzz679+fHJ8Yz9pexjF8+nmJ5izG973QC/APuO49Dy8ginWsfFXHPRTqORGP23ry2Sv0YkB0IwEypdwSc/feg6GiYM8esEN+6FbJnh86dzahly5bm+t5COBkpmU5ESqaLOXjweuEMCzP3NWpkCme3bua66vfohRdg6lRznmaDe9hZKOZqDM0+aUbYP2H0a9iPz3t9Tv5c+e/5/R3WeW7c9HwbZvRSFuk4H435BeFa4TwO5ADaYQpnB8DHsnT3Rmtzjsv06Wa2Iy7OLBwcONBsml5QTkYVdhIDnAQese/bSMl0IlIyXdi+fdcL5+7dZt67SZPrhbNoxvZ2uXTJbNmZK5fZ0SSjp2yNWjSK8cvHs2joIrrW6voAX4iDkEU67iEFMwo9H7NS/SSQE3gCUzifABzxn7fjx68v4jl0CPLmNSvDBw50uMvYChdwGQjDzAZc+9gH+HH9KmN2IiXTiUjJdBMREaZwzpsHe/eave6aNTOFs2tXKHznvV1WroSAABg1Cj7++O5vd+TsER5991F61enFNwO/yaQvIgvJIh0BpnBu4HrhPI35s+6AOYezHWDltq4JCfDLL2bUcvlysxVR8+amWHbt+mAnUgtxzRVgJ6ZIbkv9717M/x9gZmpqA3UwPw/tfEaUlMwHfXGl2gJfYDbdmKa1HnfT40OAYUAy5veJQK11ROpjbwIDUx8bobVecaf3kpLpZrSG8HAzujlvHuzfb87Lp2i4NAAAIABJREFUatHCLBrq2vW202mDBpmBkk2boE6dO79Nr6978fOun9n//n5K+d7/OaFZ5k6LdIpw4/mU1ZBFOu4oGfN3Yz6wEDiLGdF8ElM422JGPLNCRIQplt9+C2fPQsmS0K+f+ahQIYtCCJcUj9mNIf0IZTjm7z+Yn4d1MYWyDqZcZvEVtqRkPsgLK+UJ7Mesd4wEtgC9r5XI1GPyaq1jUj/vCLygtW6rlKoCzMH8LlECWA1U0loncxtSMt2Y1mbF6bXCeeiQKZytWpkRzs6db9iE+eJF8PMDX1+zhuB2lyvecHADjcc3ZvSToxnTcUzWfC336gqwievnVMoiHXEvkoB1mMK5CIji/9m78ziby/eP4697zFizhJC1xViK7FtRaKHNkq2FUqqvNn0p/SrZ10LaRSHxLaRERRJZWuz70jCExr4khMmY+/fHfaY5I8xgznzOOfN+Ph7zMGf5nLmmmLnOdd/Xdbs9m01wS+qNcHs609Phw+7f6ejR7p1eZKQ7N7xDB7fMoCYeOV9/45a2/SuUa3AHQICbJVv9tI9ieP7zUEnmxbywMXWAXtbaRr7bLwFYa8+4SGmMuQ940Fp7++nPNcbM9L3WL2f7ekoyBXAJ54oVLuGcNMl1rEdFwa23uoSzaVPIm5evv4a774YePaB373+/TGJiIrUH1mbHoR1s7LcxeIasq0lHAuUk8AMu4fwC+APXld4Ml3DeiutavxDWuo67UaPcv8tjx9xxsx06QLt2qW5zEflHArCelBXKVbhEEyAf/04oS+J5QnkmmSHJDORiWTFci0GSOKDW6U8yxjwFdMH9+EqaaF0MV5/xv1a/MiV1xkDVqu5j4EBXqkxKOKdPd6NPGjXirtatebR1EwYMyEPz5u7wIX+fLP6EJVuXMPbhsd4mmKk16TyHSypvwP1wFblQUcBtvo/huPWjScAU4GPc36/muITzZt/zU7N7N4wd66qWGze6s12TTuKpVUtNPHJup3B7yv0rlCuAE77Hc+OWuTuRnFBeRVAmlJlVICuZrYBG1tpHfbfbATWttc+c5fn3+57/kDHmXeAXa+1432OjgOnW2s9Pu+Zx4HGArFmzVouPjw/I9yJhwFpYtMglm599BnFx2GzZmMHtLCjSmj4r7ibqUne4+bH4Y5TtXpbCeQqz+OXFREREZFCMqElHgk88LuGcCEzFjXfJj0s42wANSFmuOHnSvaEbPRq++QZOnYK6dV3VslUryBXWhRu5UIm4Y1P9K5QrSN7+kwuoSsoKZWkgg348B0KoVDKNMZ8Do4EZ1trE1J6f4togWi6PAP6w1ubVcrkEVGKi2ws2cSLHx31Gjj92cTIyO1FN74TWremTZTU9v+3P/K7zqVemXuDiOIn7IZq0/K0mHQl2J4DvcBXOqbh2zYLAPUCd32HdezBuDOzZA0WKwEMPuaplmTIeBi1Bx+KORfWvUC4DjvgezwFUJmVCWRbXQhxGQijJvAV4GKiNm0/xkbX21zRdG8AkMxLX+HMzbiTwEuB+a+06v+dEW2s3+T6/G+hpra1ujLkW+ITkxp/ZQLQafyTdJSbS85afKDJvIo9eOpm9x/dQpjXcbosz+e434Pbb0298SlKTTlKVciFq0pHQdRyYchze3AVLi0BiTmAPXLEcHs0Dz9eCbHpnlOlZ3IqMf4VyGXDI93hW/p1QlidTvKkOlSQziTEmL3Af0A23mesDYLy19uRZrwnwCKM7gDdw7z9GW2v7G2P6AEuttdOMMW8Ct+BqOn8ATyclocaYbsAjuG2+/7XWzjjX11KSKRdq3z7Xg3D1Faco2+xOJmydxYZZ+bhq20G3tNekiVvmq18/RZd6qtLapFMP91ZKJBRY61YCRo+GCRPg6FEofR3U6g2HG8H3OVwCWgRoidvDeQMhvawpaWRxHRT+yeRS3NQCcPt4K5IyobyWC28oC3GhlGQaYwoAbYF2wE7gf7gW04rW2vpnvU7D2EXc78r7nl4GzavTtVFXXms2wB1pN3EifPEFHPD9lCxTBmrWhBo13J+VKycfHXS2Jp2suCaduqhJR0LX3r1unuWoUe4ghFy53EzaDh3g+uuTm3j+Ar7GLalPxy2xFwVa4RLO2ijhDBe7SFmhXArs9T2WBahAyoSyIuk/EiuEhUqSaYz5AigHjMMtle/ye2yptfasE6eVZIoAiYmWQo/U58CpDSzpuonq1+VNfvDkSViwwFVvFi92H7t2AeUgoj7kuxtO1oIjvuHvuS1cb5KrlDVQk46EpoQEmDnTJZZffeVu16njEsvWrSF3KgehHyE54ZyBayIqTnLCWQttCwkVe0lZnVyKq2eBe9NQnpQJZSX0cy8VIZRkNrTWzrmQazPBrgeR1H25cgoHouaTc81w/vtkXubN85sJHRUF9RrCJQ2T34XPPwV/ZHEdkUf+ADsPN2RwAdjfIL4yHK4J+2rC/ppQvLjGtUjoiI11y+Fjx8LOnW6O5bPPuiaea65J++vkxu3gug/XlT4Nl3C+AwzDzS9s7fuojhLOYHGAlMnkUpIHEhpcE05DkhPKyrjubwlX5Y0xy621hwCMMZfiDtd5L7ULVcmUTC/+ZDzX9LyGHFE5eO6qlTzSPpK3B8PTtXCnocwHfubcTTo2EWJikiudixfDqlWuCgqu07ZmzeSP6tXPb3+nSKAdOwaTJ7vkct48iIhwjW8dOsCdd7oZs+nlEK47fRKuWz0BuJLkhLMKSjgzyiFgOSkTyt/8Hi9NygplFdyQfrloIVTJXGmtrXzafSustVVSvVZJpmR2Q2YOoeenPZlXdx7VtlVn7XsQfdDv+OakJp0bOb8mnfh4l2j6J54xMcmPR0enTDz993eKZARr3YEFo0bBp5+6Ix9Ll3YVywcfdGeJB9pB4Etcwvk9bgB3aZITzutQwpleDuPGpvknlLF+j19JyoSyKto/HkAhlGSuBipZX8LoOzZ8tbX22lSvVZIpmdKfwE9wbNYx1k5YS9W9VYlMjIQI+PtaGBEDe8pAnzkQkZ4n3h065H6pL1niks5Fi3z7O3FnOFeqlJx01qgB5crpLGdJf/v3w/jxrmq5Zg3kyOEmKDzyCNx4o3dbO/bjEs6JwBzcdpQyuGSzDa4TWQln2vyFSyj9l71jcB3gACVImVBWw53xLRkmhJLMwcAVwPu4v0Edgd+ttc+leq2STMkU9uM6vufjlsBXAYmQkCWBxQUXU6ZVGQreUdB1fueBDz+Exx6D4cOhY8cAx7ZjR8pq55IlcMQ3lfiSS9zSun/FU/s75UKcOgWzZrnE8ssv3VaOGjXccvi990LevKm/RkbahztDfSLu32wirrkkKeEs711oQec47meaf4VyA+6/GbjVl9MTykIZH6aklJYk0xjTGHgT16//obV20GmPlwTG4mrOWYAXrbXTjTEPAF39nnodUNVau9IYMxe4HPc3B+A2a+1ezsJ3WM5/cHPPDW6Ty4fnml3+z7VKMiUs7cIllElJZdI4oey4ESo3wdZrtlLh2wq0v6U979z/TorLrYXbbnMN5WvXQqlSGRh7om9/Z1K1c/FiWLnyzPs7a9RwH9rfKWfz228wZgx89BH8/jsUKADt2rmqZcWKXkeXNrtxCeck3L9pixuPk7SkXta70DJcPLCGlAnlWtw2A3DJ4+kJpebwBqXUkkzfsvRG4FbcBNIluIab9X7PGQmssNYON8ZcgzuC+4rTXqciMNVae5Xv9lzgeWvt0nT+lv79PSjJlLCwjeSEcj7uDFxwZ37fgNtPeSNunJCvQ7zxG41ZuGUhsf1jKZi74L9ecutWqFDBjQCcOdPj4qH2d8r5OH4cpkxxey3nzHF/eRs1collkyaQLYSHFe4EPsclnD/67qtEcsJZ2qO4AuEkLoH0TyjX+O4Ht7x9ekJZHG0pCBFpSDJTPZ7bGDMC2GKtfdX3/KHW2utPe50B7jLbzXd7LueRZBpjooGBwDX4tSskJa3nvDYtSaYx5llgDG7q2Ye4/rIXrbXfpSXAjKAkMxOxuCTSv1K53fdYPpKbdG7C/U09w6CuGWtmcMdbdzC01VC63NblrF/qvffgqafc7+pHHknPbyIdHDoEy5YlJ52n7++87rqUiaf2d4a/5cvdX9ZPPnF/P664wv3Fbd8eSpTwOrr0F4dLOCcCv/juq4JbTm+FmwQRKhJwS9z+CeUqXOUSIC8pE8rqQCmUUIawNCSZLYHG1tpHfbfbAbWstU/7Pedy3PL1pbhBUrdYa5ed9jqbgabW2rW+23Nxb1FO4f4F9bPnSAaNMT8CPXGDx+7GnWNurLU9U/0e05hkrrLWVjLGNAKeAroDY6y1VVO9OIOUKFHCjhs3zuswJBASIde2XORdlZd8q/KRd3Vesh10lZi/8/3NoUqH+PO6Pzl03SH+uuqvVE8TSUhM4NFvHiXBJjDmzjFEZYk65/M3bnTTXa65Jn2nuATEyZPw11/JH8eOub144EbS5MqV8iPq3N+7hIBTp+DgQdfMc+yYq1peeikULJj6sPQwkm1PNi6bdxmFfihEnl/djJ3DZQ+zr8E+9t60l/gi8am8QgY6BTl/z0numNzuY2NuLom9hCzx7k1gQs4EjpQ5wpGyRzha5ihHyh7heNHjSijDTIMGDf7G1aaTjLTWjky6YYxpBTQ6Lcmsaa19xu85XXC53FBfJXMUUMFam+h7vBZu/2RFv2uKWWt3GGNy45LM8dbaj88WpzFmmbW2mjFmTdLrGGMWWGvrpfY9pnUYe9Jf7TtwyeUqY4Kr8+DgwYPUr1/f6zAkPZzCvYNPWvpeQPLZt8WAxvxTqcxaNiuFTCEKnccu9vd+eI9th7cx5ckp3Frl1lSfX6IEVKvmioCffOJWHUNGYqLLkv2X2f33dxYunLLaqf2doSEx0S2DjxrllsXj46FqVVe1vP/+zPv/sI3vz63AZ5BnUh7yvJ+Hq9+/2p0u1BpX4czIom4ibkyQf4VyOclzd3PiRgU9wT8VysjoSC6NuJRLyaT/HzOPhHMdyYir1fv/bS1O8jlLSTrgfitirf3FGJMdKEjyAZ/3Ap/6X2Ct3eH784gx5hOgJnDWJBM44Wv+2WSMeRrYQRpbx9JayRyD+/V+JW73SxZgrrW2Wlq+SEbQcnkIO4n7wZu09P0Tbp4buOWum0jeU3klF/Vu/tCxQ5TuVpqKxSoy57k5pPW90qZN0KKFawLq2RO6d3eFwZDkv78zqbno11+TH/ff31mjhtvfmUPnwwWF7dtdE8+YMbBtm0smH3jAdYhXrpz69ZnRZuAz3B7OFb77rsclnC1xv9nSiwW28O+EMunnWXbccr7/HspyuN+okumkYbk8Etf4czMusVsC3G+tXef3nBnARGvtR8aY8sBsoJi11voSw+3AjdbaLX6vmc9au98YE4VLQL+31r5/jjhq4DZz5AP64sbxD7bWLkz1e0xjkhmBOzhqi7X2kDEmP1DcWrs61YsziJLMEHIcWExypfIX4JjvsXKkTCqLp++Xfv6z53l91ussf2U5lUue3y/lY8fgiSfg44+hcWM3ZrBAuMyVO31/5+LF7jhB0P5Or8XHw9Sprmo5a5YbfXDLLS6xbNZMDV7nYxMu2ZwEJP32qourgLbADXVJK4v79e2fUC4D/vA9nhVXkvHfQ3kNOsxZ/pHGEUZ3AG/g3oqMttb2N8b0AZZaa6f5Oso/wLW5WuCFpH4ZY0x9YJC1trbf6+XC/eaN8r3m90CXs40j8nW4D7LWdj3T46l+j2lMMm8AVlpr/zLGtMUV99+01m67kC8aCEoyg9hR3LGMSZXKxcDfuIrkdSQ36dQjoLPbYvfGck2Pa2hXux2j2o+6oNewFj74AJ55xk0SmjzZFfvC0o4dKccoLVniToSB5PmdNWokJ54lSmh+Z3pavdolluPHuz2XJUrAww+7jyuu8Dq60PcrrsI5ETfizOB+FrUB7gEK+z3X4upIpyeU+32PR+J+liVVJ6vjRiwF+x5u8VQIDWOfA9x8ruags16bxiRzNe492XXAONzG0nustTed7xcMFCWZQeQQbrRIUqVyGW6fZRbc25OkSmVdyMgtR/e8dw/frf+OTf02cXm+8ylZ/NvSpdCypWvmfustePzxTJBfne/+zurVIX9+b2MONYcOueMdR41yleWsWV21skMHuPlmVY8DZR3JCeevuObB+ridakkzKff4npsFd/KQf4WyIn6DXUTSJoSSzKFANO5fyT+JlrX2i1SvTWOSudxaW9UY0wPYYa0dlXTfRcSdrpRkemgfyeOE5uOadizuXXxNkiuVdQCPml3nxsylwZAG9G3al1fueiVdXvPAAWjbFr791h3zPHw45MyZLi8dOuLjXcXNP/E8fX+nf7VT+zv/LTER5s93ieXkyXDihNue0KGD228ZNnsyQoDFzaWchEs4Y3FL3P57KCvhmnVELlIIJZljznC3tdamOtgvrUnmPOBb4BHcouY+3PJ50BwXoSQzA+0g5YzKDb77c+ASyaRKZS3ffR47lXiKGv1rsP/ofmL6xpAja/oFlZgI/fpBr15ucPvnn7u8KlP7809X6vVfZt+xwz2m/Z3Jduxwp/CMHg1btkCePK4zvEMHN84g7EvjQc7imhK15C0BEipJ5sVIa5JZBLgfWGKtXeA7K7P+ueYqZTQlmQFiceNAkpa+5+O6NcFVJeuSXKmsRlD+QB7z0xge+egR/vfo/7i/1v0B+RozZ7r8ICHB5Q3Nmwfky4Su1PZ3VquWMvEM1/2df/8NX33lqpYzZ7p3KfXru8TynnsyYSlcJPMKlSTTV8n8V7KYbpVM3xcpjDuUD2DxuQ5T94KSzHRicQMTkpLKebhJXQD5cXXspEplJYK+U/LoiaNEvxJNqfyl+OWlX9I8suhCbN8OrVq5HKprVxgwwBXu5Az893cmJZ8rV7okDMJvf+e6dS6xHDfODU0vVsydwvPww3D11V5HJyIeCKEks4XfzexAc2CntbZTqtemsZLZGhgMzMX14NUDulprJ19IwIGgJPMCJeL2IPmf+5309qEwyQnlTbi9SSE2G7LH1B70/bovP7/4M3WurhPwrxcfD126uOMob7wRJkyAyy+uxyjzSG1/Z+nS/z6fPZj3dx4+DBMnuuRy0SJ3ulKTJq5qedttmXOLgIj8I1SSzNP5xlp+b61tmOpz03qsJHBrUvXSGHOZ7wtUuthg04uSzDRKAFaS8jSdpLluJXDJZFJiGU1IH2P2+8HfKdu9LE0rNeXTxz9N/YJ0NH686zjPm9flGTfemKFfPnwk7e/0X2o/0/7OpOai8uW9Td6shR9/dInlZ58ln0faoQO0aweXXeZdbCISVEI4ySwLfGOtLZ3qc9OYZK6xKc+9jABWqfEnBMTz79N0jvoeK03KwedXeBBfALX9sC2fL/+cX/v+SqkCpTL8669d604J2rwZXn3VVTjDcZthhjvX/s5cudzSekbv79y1C8aOdU08mza5M8PvvdcllzVr6n+8iPxLqCSZxpgjpNyTuRt4yVr7earXpjHJHIybkZlUDmoDrLbW/t/5hxsYSjJ9jgGLSHmazgnfY9eScvB5US8CzBiLf1tMrQG1ePmOl+nfvL9ncRw+7I6T/vxz19cxZoxrIpZ0lJjoErvT53f67+/0H6NUo0b67O88eRKmT3dVy+nT4dQpqFfPJZYtW7qEV0TkLEIlybwY59P40wK4AbeAOt9aOyWQgZ2vTJtkHsFVJ5M6vxfjxm4Y3EGg/oPPM8lKnbWWuq/WZcv+LWzst5Hc2T0azvlPPDBsGLzwAlx1lUs4KwbNGkCYCuT+zl9/dRXLjz+GPXvc0U8PPeTeTZQpE5jvR0TCTqgkmcaY5sAca+2fvtv5cBOGvkz12gs4JSgoZZok8yDuNJ2k5e/luOadSNyw4KSl7xtwR9lnQhOXTOTekffy4YMf0qFeB6/D+ceCBdC6tdtmOHKkG+QuGejPP/99Prv//s6KFVMmnv77O48ehUmTXHL500/u/rvuclXL22/XGAEROW8hlGSutNZWPu2+FdbaKqlee64k8wzr8P88hJv2HjQLf2GbZO4h5Wk6a3D/R7Lhhp0nVSprA5d4FGMQOXHyBOW6lyNfjnws676MLBHB1cG7eze0aeMOeHniCVfhzJbN66gysaT9nUl7PJcscckoJO/vvPxy+Pprl2iWLZvcxFOkiLexi0hIC6Ekc7W19rrT7luTlr4cVTKDze+kPE0nxnd/Tlx1MqlSWROdlXsGA6cP5OUpLzO7y2walk91uoInEhKgWzd47TW3PfCzz6BUxvclyZmcaX/nb78lVy2vv15NPCKSLkIoyRwNHALexZW5ngEutda2T/VaJZkessAWUs6o/M33WF5SnqZTFYjyIMYQsvvP3UR3i6ZhuYZMfXqq1+GkasoUN487MhI++QQaNfI6IhERySghlGTmAroDt/ju+g7ob61NNelSkpmRLPArKY9o9G0JowDJCeWNuF7+4FrpDXqPffwYH/38Eet6raNMkdBowNi0yY05WrsWevaE7t0hIsQG3ouIyPkLlSTzYmi3eiCdwu2hTKpULgD2+R67nJSn6ZQj5E7TCSarfl/FqB9H8ezNz4ZMggkQHQ0LF7r9mb16uc/Hj4cCBbyOTEREBIwxs4BW1tpDvtuXAhOstamuv6mSmZ5OAitIrlT+iNvFAG7QuX+l8mpC+jSdYGKt5dZht7Ji+wpi+8dyaa5LvQ7pvFkLH3wAzzzj+kkmT3b7NUVEJDyFSiXzTJ3kae0uVyXzYsTj5lImVSp/BpLy3LJAK5IbdUp6EWDm8PXqr5m9YTZv3ftWSCaY4HpJHn8cqlZ1c7zr1oW33nL3qc9EREQ8lGiMKWmt3Q5gjLmCM08e+hdVMs/HX8BCkiuVC3GJJkBFUp6mo+kmGeLvhL+p2KsiESaC1T1XExUZ+t1RBw64GZrffgsPPgjDh0POnF5HJSIi6SmEKpmNgZG47AdctvO4tXZmateqkplWJ3GJ41Hc3skqwFMkn6ajPXSeGD53OBv3bOTrZ74OiwQT3H7Mb76Bfv3cPs0VK9wpQdHRXkcmIiKZjbX2W2NMdeBxYCUwFTielmtVyTwfw4ErgeuBoBlDn3kd/OsgpV8uTfUrqjPzvzMxYbiuPHMm3H+/m6350UfQvLnXEYmISHoIoUrmo8CzQHFcklkb+MVam+owavUzn48ngMYowQwSvb/qzZ/H/2Roq6FhmWCCm525YgWUKwf33OPOP09I8DoqERHJRJ4FagDbrLUNcGu5+859iaMkU0JSzO4Y3pv7Ho/We5SKxVM92SqklSzpjqF88kkYPBhuvtkdTykiIpIBTlhrTwAYY7JZa3/FtTenSkmmhKTnP3ueHFE56NO0j9ehZIhs2eDdd2HcOHe8dpUqsGCB11GJiEgmEGeMyQd8CcwyxkwFdqblQiWZEnK+X/89X6/+mm53dKNwnsJeh5Oh2raFRYsgd25o0ACGDnUzNkVERALBWtvcWnvIWtsLd7zkKKBZWq5V44+ElFOJp6jSpwpHThxhQ98NZI/K7nVInjh8GB5+GL74wu3VHDMG8mivsIhIyAiVxp+LoUqmhJTRP45mzY41vNbytUybYIJLKCdPdpXMqVOhenVYs8brqERERJKpkikh4/Dxw0R3i6ZM4TLMf2F+2HaUn68FC6B1a/jzTxg50i2pi4hIcFMlUySIDJwxkL1H9vJ669eVYPqpV8+NOapRA9q1c13o8fGpXyciIhJISjIlJGzdv5Vhs4bRrnY7alxZw+twgk6RIjB7tpujOXy4Szy3b/c6KhERycyUZEpI+L/P/4+IiAgGNB/gdShBKzISXn3VNQPFxEDVqu7EIBERES8oyZSg91PsT0xaOomut3WleP7iXocT9Jo3h6VLoWhRuP126N0bEhO9jkpERDIbNf5IUEtMTKT2wNrsOLSDjf02kitbWO+RTlfHjsETT8DHH0PjxjB+PBQo4HVUIiICavwR8dwniz9hydYlDGg+QAnmecqZEz76CEaMgDlz3PL5kiVeRyUiIpmFKpkStI7FH6Ns97IUzlOYxS8vJiJC74ku1NKl0LIl7NoFb70Fjz8OatAXEfGOKpkXyRjT2BgTY4yJNca8eIbHuxhj1htjVhtjZhtjSvk9dsoYs9L3MS2QcUpwGjprKHF/xDGs9TAlmBepenVYtgwaNoSOHaF9e7ecLiIiEigBq2QaY7IAG4FbgThgCXCftXa933MaAIustceMMU8A9a21bXyPHbXWXpLWr6dKZnjZeWgn0d2iub3C7Ux+YrLX4YSNxETo1w969YIKFeDzzyE62uuoREQyH1UyL05NINZau8Va+zcwAWjq/wRr7Q/W2qR6ykJArcMCQLcp3UhITOC1lq95HUpYiYiAHj1gxgzYscNVOKdM8ToqEREJR4FMMosBv/vdjvPddzYdgBl+t7MbY5YaYxYaY5oFIkAJTsu3LWfsL2N59uZnueqyq7wOJyw1agTLl0PZsnDPPW6Ie0KC11GJiEg4CWSSeaa2gjOuzRtj2gLVgcF+d5e01lYH7gfeMMZcfYbrHvcloksT9BsyLFhr6TypMwUvKUi3O7p5HU5YK1XKnXv+5JMweDDcfDPs3u11VCIiEi4CmWTGASX8bhcHdp7+JGPMLUA3oIm19p8Tl621O31/bgHmAlVOv9ZaO9JaW91aWz0yMjJ9oxdPTFkxhfkb59OnSR/y5szrdThhL1s2ePddGDfOjTeqUsUlniIiIhcrkEnmEiDaGHOlMSYrcC+QokvcGFMFGIFLMPf63X+pMSab7/OCwA3AeiSsxZ+Mp+vkrlxb9Foerfeo1+FkKm3bwqJFkDs3NGgAQ4dCmEw3ExERjwQsybTWJgBPAzOBDcAka+06Y0wfY0wT39MGA5cAn502qqg8sNQYswr4ARjk35Uu4entOW+zZd8WhrYaSmQWVaYzWsWKbp5m06bw/PMLZT5dAAAgAElEQVRurubhw15HJSIioUrD2CUo7Duyj9LdSnPD1Tcw/dnpXoeTqVkLw4a5ZqCrroIvvnDjjkREJP1ohJFIBuk1rRd/xf/F0NZDvQ4l0zMGunSBH36AI0egVi137rmIiMj5UJIpnlu/cz0j5o+g400dKX95ea/DEZ969WDFCjdLs10714UeH5/6dSIiIqAkU4LAc589xyXZLqHX3b28DkVOU6QIzJ4NXbvC8OEu8dy+3euoREQkFCjJFE99u/Zbvl37LT3u6kHB3AW9DkfOIDISXnvN7c2MiYGqVWHmTK+jEhEJf8aYxsaYGGNMrDHmxTM8XtIY84MxZoUxZrUx5g7f/VcYY477mqpXGmPe97ummjFmje813zLGnGmuefrEr8Yf8UrCqQQq9a7E36f+Zl3vdWSNzOp1SJKKTZugRQtYuxZ69oTu3d1RlSIicn5Sa/wxxmQBNgK34maPLwHu85+2Y4wZCayw1g43xlwDTLfWXmGMuQL42lr7r7ZNY8xi4Fnccd7TgbestTNOf1560K8H8czI+SNZv2s9g1sOVoIZIqKjYeFCt0ezVy+48044cMDrqEREwlJNINZau8Va+zcwAWh62nMskMf3eV7OcOiNP2PM5UAea+0v1lUZPwYCdnS3kkzxxKFjh+gxrQf1y9anaeXT/81IMMuZEz76CEaMgDlz3PL5kiVeRyUiEnaKAb/73Y7z3eevF9DWGBOHq0o+4/fYlb5l9HnGmHp+rxmXymumm7CZeJ0/f37mzp3rdRiSRsOXD+fg0YPcf9X9zJs3z+tw5AKUKQNTpsDmze4oym3boKC21YqIpFWkMWap3+2R1tqRfrfPtFfy9D2O9wEfWWuHGmPqAOOMMRWAXUBJa+0BY0w14EtjzLVpfM10EzZJ5sGDB6lfv77XYUgaxO6NZcqEKbS/oT2P3fOY1+HIRTpwwB1L+e238OCDrgs9Z06voxIRCXoJ1trq53g8Dijhd7s4/14O7wA0BrDW/mKMyQ4U9B3VHe+7f5kxZjNQxveaxVN5zXSj5XLJcC9MfoGskVnp36y/16FIOihQAL75Bnr3hnHjoHZt1yAkIiIXZQkQbYy50hiTFbgXmHbac7YDNwMYY8oD2YF9xpjLfI1DGGOuAqKBLdbaXcARY0xtX1f5g8DUQH0DSjIlQ82LmceUFVN4sfGLXJ7vcq/DkXQSEQE9esCMGbBjhxvgPmWK11GJiIQua20C8DQwE9gATLLWrjPG9DHGNPE97TngMWPMKuBToL2voedGYLXv/slAR2vtQd81TwAfArHAZiAgneWgEUaSgRITE6nRvwb7ju4jpm8MObLm8DokCYBt26BVK9cM1LUrDBjgZm2KiEgynV0uko4+/uVjlm9fzqB7BinBDGOlSrlGoCefhMGD4eabYfdur6MSEZGMpkqmZIijJ45S5pUylMxfkl9e+oUAHjAgQWT8eHj8ccibFyZNcsdSioiIKpki6ea1ma+x689dDGszTAlmJtK2LSxaBLlzQ4MGMHQohMn7WhERSYWSTAm43w/+zpDvhnBvjXupc3Udr8ORDFaxIixdCk2bwvPPQ8uWcPiw11GJiEigKcmUgHvpi5dITExkUItBXociHsmTByZPhiFDYOpU132+dq3XUYmISCApyZSAWvzbYv636H90ubULpQqU8joc8ZAx8Nxz8MMPcOQI1Krl9myKiEh4UpIpAWOtpfPEzhTOU5iX7njJ63AkSNSrBytWuGpmu3auCz0+3uuoREQkvSnJlICZtHQSP2/+mX7N+pE7e26vw5EgUqQIzJ7t5mgOH+4Sz+3bvY5KRETSk0YYSUCcOHmCct3LkS9HPpZ1X0aWiCxehyRBasoUaN8eoqLgf/+DRo28jkhEJPA0wkjkAr3x/RtsO7CN11u/rgRTzql5c9d9XrQo3H479OkDiYleRyUiIhdLSaakuz2H9zBg+gCaVGpCw/INvQ5HQkB0NCxc6OZq9uwJd94JBw54HZWIiFwMJZmS7rp/2Z3jJ48zuOVgr0OREJIzJ4wdC++/D3PmQNWq7vxzEREJTUoyJV2tjlvNqB9H8XSDpylTpIzX4UiIMQb+8x/46Sf3ed26MGKETgkSEQlFSjIl3Vhr6TKpC/ly5qPHXT28DkdCWPXqsGwZNGwIHTu6xqBjx7yOSkREzoeSTEk3X6/+mtkbZtPr7l5cmutSr8OREFegAHzzDfTuDePGQe3asGmT11GJiEhaaYSRpIu/E/6mYq+KGGNY03MNUZFRXockYWTmTLj/fkhIcPs2mzXzOiIRkYujEUYiaTR87nA27tnIkJZDlGBKumvUCJYvh7Jl3cijF15wCaeIiAQvVTLloh386yClXy5NtVLV+K7zdxhjvA5JwlR8PHTu7E4JuvFGmDjRnR4kIhJqVMkUSYM+X/Xhz+N/8nrr15VgSkBlywbvvef2aC5ZAlWqwIIFXkclIiJnoiRTLkrM7hjenfsuj9Z7lIrFK3odjmQSbdvCokWQOzc0aABDh2rMkYhIsFGSKRel6+Su5IjKQZ+mfbwORTKZihXdcZRNm8Lzz0PLlnD4sNdRiYhIEiWZcsFmb5jNV6u+otsd3Sicp7DX4UgmlCcPTJ4MQ4bA1KluvubatV5HJSIioMYfuUCnEk9RtW9VDh8/zIa+G8geld3rkCSTW7AAWrd21cyRI+GBB7yOSETk7NT4I3IWo38czeq41bzW8jUlmBIU6tWDFStcNbNtW3jySdeNLiIi3lAlU87b4eOHie4WTXThaBa8sEAd5RJUEhLg5Zdh8GCoUcMtp5cs6XVUIiIpqZIpcgYDZwxk75G9DGs9TAmmBJ3ISHjtNfjiC4iJgapV3YlBIiKSsZRkynnZun8rw2YNo23tttS4sobX4YicVfPmrvu8aFG4/Xbo0wcSE72OSkQk81CSKeflxS9eJCIigoHNB3odikiqoqNh4UK3R7NnT7jzTjhwwOuoREQyByWZkmY/x/7MxCUT6XpbV4rnL+51OCJpkjMnjB0L778Pc+a45fMlS7yOSkQk/CnJlDRJTEyk86TOFM1XlBcav+B1OCLnxRj4z3/gp5/c53XrwogROiVIRCSQlGRKmny6+FMW/7aYAc0HkCtbWDfDSRirXh2WLYOGDaFjR2jfHo4d8zoqEZHwpBFGkqpj8cco270shfMUZvHLi4mI0HsTCW2JidCvH/TqBRUqwOefu/2bIiIZRSOMRIChs4YS90ccw1oPU4IpYSEiAnr0gBkzYMcOV+H88kuvoxIRCS/KGOScdh7ayaAZg2hRtQX1ytTzOhyRdNWoESxfDmXLupFHL7zghrmLiMjFU5Ip59RtSjcSEhN4tcWrXociEhClSrlzz594wp0SdPPNsHu311GJiIQ+JZlyVsu3LWfsL2Pp1LATVxe62utwRAImWzZ47z0YN86NN6pSxSWeIiJy4ZRkyhlZa+k8qTMFchXglTtf8TockQzRti0sWgS5c0ODBvD66xpzJCJyoQKaZBpjGhtjYowxscaYF8/weBdjzHpjzGpjzGxjTCm/xx4yxmzyfTwUyDjl375c8SXzN86nT9M+5M2Z1+twRDJMxYruOMqmTeG556BlS9i82euoRERCT8BGGBljsgAbgVuBOGAJcJ+1dr3fcxoAi6y1x4wxTwD1rbVtjDH5gaVAdcACy4Bq1to/zvb1NMIo/cSfjOfanteSPSo7K3usJDJLpNchiWQ4a10l86WXXDPQnXfCs8+6PZvGeB2diIQ6jTC6ODWBWGvtFmvt38AEoKn/E6y1P1hrk0YhLwSSzipsBMyy1h70JZazgMYBjFX8vPPDO2zet5mhrYYqwZRMyxhXydy6FV55xS2j33qrq3SOHKkh7iIiqQlkklkM+N3vdpzvvrPpAMy4wGslnew7so++X/fl9gq306hCI6/DEfFc0aLQpw9s3w5jxkBUlDuisnhx+L//c/eLiMi/BTLJPNOC0hnX5o0xbXFL44PP51pjzOPGmKXGmKUJGm6XLnpN68XR+KMMbT3U61BEgkr27O4YyuXLYf58dzTlkCFw1VXQqpXrRleTkIhIskAmmXFACb/bxYGdpz/JGHML0A1oYq2NP59rrbUjrbXVrbXVIyO1rHux1u9cz4j5I+h4U0fKX17e63BEgpIxUK8eTJ4MW7a4JfXZs+HGG6FaNRg7FuLjU38dEZFwF8jGn0hc48/NwA5c48/91tp1fs+pAkwGGltrN/ndnx/X7FPVd9dyXOPPwbN9PTX+XLzb37ydXzb/Qmz/WArmLuh1OCIh46+/YPx4eOstWL8eChVyS+pPPAGXX+51dCISjNT4cxGstQnA08BMYAMwyVq7zhjTxxjTxPe0wcAlwGfGmJXGmGm+aw8CfXGJ6RKgz7kSTLl43679lm/XfkuPu3oowRQ5T7lyuaRy7VqYNQtq1oR+/dxpQm3bwuLFXkcoIpLxAlbJzGiqZF64hFMJVOpdifiEeNb1Xke2qGxehyQS8mJj4Z13YPRoOHIEatd2I5BatHDNQyKSuamSKZnCyPkjWb9rPYNbDlaCKZJOSpeGN96AuDh4803Yvx/uuw+uuAL694d9+7yOUEQksJRkZnKHjh2i57Se3FTmJppVaeZ1OCJhJ08e6NQJYmLgq6/g2mvd3M0SJaBDB1i92usIRSRYpeHkxJLGmB+MMSt8pyfe4bv/VmPMMmPMGt+fDf2umet7zZW+j0KBil9JZibX/5v+HPjrAMPaDMPoGBORgImIgLvugu++g3Xr3DikTz+FSpWgfn2YMgVOnfI6ShEJFr6TE98FbgeuAe4zxlxz2tNewfW8VAHuBd7z3b8fuNtaWxF4CBh32nUPWGsr+z72Bup7UJKZiW3eu5k3Z79J++vbU6VkFa/DEck0rrkG3n/fLaW/9hr89hvcc49bYh86FP446wG6IpKJpHpyIm6GeB7f53nxjXu01q6w1iaNflwHZDfGZPh+OCWZmdgLn79A1sis9G/W3+tQRDKl/Pmha1fYvBk+/xxKloTnn3enCT35JPz6q9cRioiH0nL6YS+grTEmDpgOPHOG12kBrPCbRQ4wxrdU3t0EcBkzbCaY58+fn7lz53odRshYuWclXyz/gkeue4SYlTHEEON1SCKZWv780Ls3HD8Oe/bAwYPwzTfuJKHChd3eThEJK5HGmKV+t0daa0f63U7L6Yf3AR9Za4caY+oA44wxFay1iQDGmGuBV4Hb/K55wFq7wxiTG/gcaAd8fLHfzJlohFEmlJiYSI3+Ndh3dB8xfWPIkTWH1yGJyGn27oWRI+G992DXLoiOhmeecXs5c+f2OjoRuVipjTDyJY29rLWNfLdfArDWDvR7zjrcgTa/+25vAWpba/caY4oDc4CHrbU/neVrtAeqW2ufTqdvKwUtl2dCH//yMcu3L2fQPYOUYIoEqUKFXBf61q3wySeu0tmpk1tK79zZLbGLSFhbAkQbY640xmTFNfZMO+0523EnK2KMKQ9kB/YZY/IB3wAv+SeYxphIY0xB3+dRwF3A2kB9A6pkZjJHTxylzCtlKJm/JL+89Is6ykVCyKJF7ujKSZNcJ/pdd7kB7w0bujPVRSR0pGUYu28k0RtAFmC0tba/MaYPsNRaO83Xbf4B7vREC7xgrf3OGPMK8BKwye/lbgP+AuYDUb7X/B7oYq0NyGwLJZmZTI+pPej7dV9++r+fuL709V6HIyIXYOdOGD7cdajv3w8VKrgq5wMPQM6cXkcnImmRGU78UZKZifx+8HfKdi9Lk0pNmPD4BK/DEZGLdOKEm7X55puwapVbUn/sMXjqKTfsXUSCV2ZIMrUnMxN5ecrLJCYm8mqLV70ORUTSQfbs8PDDsGIFzJvnhroPHgxXXgmtW8OPP0KY1BFEJAQpycwkFv+2mPELx9Pl1i6UKlDK63BEJB0ZAzfe6GZtbt4MXbrArFlQrx5Urw4ffwzx8am/johIetJyeSZgraXea/WI3RvLpv6byJ1d809Ewt1ff8G4ca5RaMMG163esSM88QQUKeJ1dCKi5XIJC58t/YyfYn+iX7N+SjBFMolcuVxSuW6dOy+9Rg3o08edKtSuHSxZ4nWEIhLuVMkMcydOnqB89/LkzZGXZd2XkSUii9chiYhHNm2Cd96BMWPgyBGoU8eNQLrnHoiK8jo6kcxFlUwJeW98/wZbD2zl9davK8EUyeSio10nelwcvPGGO1Xo3ntdo9CAAW4ckohIelElM4ztObyH6G7RNCjbgKlPT/U6HBEJMomJMH26Szy//951qz/wgJu5ed11XkcnEt5UyZSQ1v3L7hw/eZzBLQd7HYqIBKGICHdq0KxZsHYtPPigO8KyUiVo0AC+/NKdLCQiciGUZIap1XGrGfXjKJ6q/xRlipTxOhwRCXLXXgsjRril9FdfdaOQmjeH0qVh6FA4dMjrCEUk1Gi5PAxZa7l12K0s37ac2AGx5M+V3+uQRCTEJCTA1KluKX3BAtet/tBD8MwzUK6c19GJhD4tl0tI+mb1N8zeMJteTXopwRSRCxIZCS1awPz5sHw5tGoFH34I5ctD48YwY4bb0ykicjaqZIaZkwknqdi7IgBreq4hKlJzSUQkfezd65bU33sPdu+GMmVcZfOhhyC3RvCKnBdVMiXkDJ83nJjdMQxpOUQJpoikq0KFoHt32LYN/vc/yJfPJZnFi7ujLLds8TpCEQkmqmSGkYN/HaT0y6WpVqoa33X+DmOM1yGJSJhbuNAdXfnZZ64T/e673YD3Bg3cmeoicmaqZEpI6fNVH/48/ievt35dCaaIZIjatd3Yo61b4eWX4eef4eab3ZzNDz6A48e9jlBEvKIkM0zE7I7h3bnv8mi9R6lYvKLX4YhIJlOsGPTrB7//DqNHQ5Ys8Pjjbin9pZfc/SKSuWi5PEw0eacJc2Pmsqn/JgrnKex1OCKSyVnrOtPffNONQjLGdat36gTXX6+ldBEtl0tImL1hNl+t+opud3RTgikiQcEYuOkm+OILN9i9c2f47juoWxdq1IBx4yA+3usoRSSQVMkMcacST1G1b1UOHz/Mhr4byB6V3euQRETO6K+/4OOPXaPQr79C4cLQsaP7KFLE6+hEMpYqmRL0xvw0htVxq3m1xatKMEUkqOXKBU88AevXw8yZUK0a9O4NJUtCu3awdKnXEYpIelIlM4QdOXGE6G7RlC5UmgUvLFBHuYiEnE2b4O23YcwYOHrU7dd89ll3bnqURv1KGFMlU4LawOkD2XN4D8NaD1OCKSIhKTraLZ/HxcEbb8CePdCmDVx1FQwcCPv3ex2hiFwoVTJD1Nb9WynXvRytqrdiXIdxXocjIpIuTp2C6dNdV/rs2ZA9OzzwgKtuVtR0NgkjqmRK0HrxixeJiIhgYPOBXociIpJusmRxpwZ9/z2sXQsPPuiGvV93HTRs6MYhnTrldZQikhZKMkPQz7E/M3HJRLre1pXi+Yt7HY6ISEBcey2MGOEGuQ8aBLGx0KyZW2J//XU4dMjrCEXkXLRcHmISExOpM6gOcX/EsbHfRnJlC+tKu4jIPxIS4Msv3VL6jz+6bvX27eGZZ6BsWa+jEzk/Wi6XoPPp4k9Z/NtiBjQfoARTRDKVyEho2RIWLIBly9znH3wA5crB7bfDt99CYqLXUYpIElUyQ8ix+GOU7V6WQrkLsaTbEiIi9B5BRDK3PXvckvrw4bB7t6toPvMMPPQQXHKJ19GJnJ0qmRJUhs4aStwfcQxrM0wJpogI7tSgHj1g2zYYPx7y5IGnn4bixeG552DLFq8jFMm8VMkMETsP7SS6WzSNKzTm8yc+9zocEZGgZC0sXOhmb06e7DrRmzRxI5Dq13dnqosEA1UyJWi88uUrJCQm8FqL17wORUQkaBkDderAp5/C1q3w0kuuSahhQ6hUCT78EI4f9zpKkcxBSWYIWL5tOR/9/BGdGnbi6kJXex2OiEhIKFYM+vd3I5BGjXIJ6GOPQYkS8PLL7pQhEQkcLZcHOWstDYY0YN3OdcT2jyVvzrxehyQiEpKshXnz3AikadNc0tmihVtKr1NHS+mSsbRcLp77csWXzNs4jz5N+yjBFBG5CMa4fZlTprjB7v/9L8ycCTfcADVrwrhxEB/vdZQi4UOVzCAWfzKea3teS/ao7KzssZLILJFehyQiElaOHnXJ5Vtvwa+/um71J56Ajh3d5yKBokqmeOqdH95h877NDG01VAmmiEgAXHKJSyrXrXPD3KtVg169oGRJaNfODX4Pk1qMSIZTJTNI7Tuyj+hu0Vx/9fVMf3a61+GIiGQaGzfC22/D2LFw5Ig7UejRR+HBB+Gyy7yOTsKFKpnimV7TenE0/ihDWg3xOhQRkUylTBmXZO7aBaNHw6WXwvPPu271Nm3g++91fKVIWgQ0yTTGNDbGxBhjYo0xL57h8RuNMcuNMQnGmJanPXbKGLPS9zEtkHEGm/U71zNi/gj+c+N/uKboNV6HIyKSKeXKBQ8/DD//DGvWwJNPugTz1luhdGk3HmnnTq+jFAleAVsuN8ZkATYCtwJxwBLgPmvter/nXAHkAZ4HpllrJ/s9dtRam+aTZ8NpufyON+/g580/E9s/loK5C3odjoiI+Jw44brTP/gAfvgBsmSBO+908zcbN4ZIbZ+XNNJy+cWpCcRaa7dYa/8GJgBN/Z9grd1qrV0NaOHBZ+bamcxYO4Pud3VXgikiEmSyZ4f77oM5c9zezeefh0WL4O674Yor3DnqW7d6HaVIcAhkklkM+N3vdpzvvrTKboxZaoxZaIxpdqYnGGMe9z1naUJCwsXEGhQSTiXQZVIXrr7sap5u8LTX4YiIyDlER8OgQe5EoS++gOuug3794KqroFEjd3b63397HaWIdwKZZJ7p7ITzWZsvaa2tDtwPvGGM+dd5itbakdba6tba6pFhsEbxwYIPWL9rPYNbDiZbVDavwxERkTSIioLmzWH6dFfF7NEDNmyAVq2geHF44QVX9RTJbAKZZMYBJfxuFwfSvEXaWrvT9+cWYC5QJT2DCzaHjh2ix9Qe3FTmJppVOWPhVkREglzJkm7O5m+/wTffQN268PrrULYs3HQTjB8Px497HaVIxghkkrkEiDbGXGmMyQrcC6SpS9wYc6kxJpvv84LADcD6c18V2vp/058Dfx1gWJthGB2gKyIS0rJkgTvucMvocXEwcCDs2OEGvBctCp06uY51kXAW0GHsxpg7gDeALMBoa21/Y0wfYKm1dpoxpgYwBbgUOAHsttZea4y5HhiBawiKAN6w1o4619cK5e7yzXs3U75HedrWbsvo9qO9DkdERAIgMRHmznWd6V984fZr1qzpOtPvvdedPiSZR2boLteJP0GgxfAWzFw3k039NnF5vsu9DkdERALswAF3ZvoHH8D69S7BvO8+l3BWrw5a0Ap/aUkyjTGNgTdxxboPrbWDTnu8JDAWyOd7zovW2um+x14COgCngE7W2plpec30pCTTY/Ni5lF/SH36Nu3LK3e94nU4IiKSgayFX35xyebEiW6/ZqVK7hjLtm0hXz6vI5RASS3JTOO88ZHACmvtcGPMNcB0a+0Vvs8/xY2TLAp8D5TxXXbO10xPOlbSQ4mJiXSZ1IXilxany61dvA5HREQymDFw/fUwZow7xnL4cLef85ln4PLL3XnpCxa4ZFQynVTnjeOm9uTxfZ6X5AbrpsAEa228tfY3INb3eml5zXSjJNND4xaOY/n25Qy6ZxA5s+X0OhwREfFQ3rzQsSMsW+Y+2reHL7+EG2+E8uVhyBDYt8/rKCUDpWXeeC+grTEmDpgOPJPKtRc7w/y8hP5wSZ/8+fMzd+5cr8NIs+MJx3l+2vOUK1COy49fHlKxi4hI4LVp42Zt/vEH7N8PR4+6fZz58sFll0Hu3F5HKBcp0hiz1O/2SGvtSL/baZk3fh/wkbV2qDGmDjDOGFPhHNeeqbgYsDp52CSZBw8epH79+l6HkWY9p/Zk//H9TO00letLX+91OCIiEuTWrYMPP4T+/eHgQXeMZYcO8PDDUCxgtSgJoATfoTNnk5Z54x2AxgDW2l+MMdmBgqlce8EzzM+Xlss9EHcwjsHfDaZNjTZKMEVEJE2uvRaGDXPzNj/5xB1f2b27GwDfpAl89RWEwQnLkiwt88a3AzcDGGPKA9mBfb7n3WuMyWaMuRKIBhan8TXTjZJMD7w05SUSExN5tcWrXociIiIhJnt2N+5o9mzYtMkdW7l4sUs0S5WCV15xJw5JaLPWJgBPAzOBDcAka+06Y0wfY0wT39OeAx4zxqzCdZO3t846YBLuIJtvgaestafO9pqB+h40wiiDLf5tMbUG1OKl219iwD0DvA5HRETCwMmT7hjLDz6Ab7913ei33OLmbjZtClmzeh2hnE7D2ENIKCSZ1lrqvVaP2L2xbOq/idzZtWtbRETS1++/w+jRMGqU+7xgQXjoIZdwli3rdXSSJDMkmVouz0CfLf2Mn2J/ol+zfkowRUQkIEqUgJ493ZL5jBluBNKbb0K5cu7zcePc0HeRQFMlM4OcOHmC8t3LkydHHpZ3X06WiCxehyQiIpnE7t0wdqzrTo+NdWOQ2rZ1JwtVquR1dJmTKpmSbt78/k22HtjK661fV4IpIiIZqkgR+L//g40bYc4cuOMOt3+zcmWoWdN9fuSI11FKuFElMwPsObyH6G7R1C9bn2lPB2xSgIiISJodOADjx7sEc906yJXLda0/9hjUqOGOvJTAUSVT0kWPqT04fvI4Q1oO8ToUERERAAoUgGefhTVr4Oef3QlDn3wCtWq5JfS333anDYlcKCWZAbYmbg0fLviQp+o/RZkiZbwOR0REJAVjoE4d142+axe8/74bedSpExQtCu3awfz5biySyPnQcnkAWWu5bdhtLNu2jNgBseTPld/rkERERNJkxQq3lP6//8Hhw1CmjGsUeughKFTI6+hCn5bL5aJ8s/obvuxXhAAAABgBSURBVN/wPb2a9FKCKSIiIaVKFXjvPVfd/OgjuOwyd7pQ8eLQqhV89x0kJnodpQQzVTID5GTCSSr2rgjAmp5riIqM8jgiERGRi7N+vRuD9PHHrnGoVCno0AEeeQSKFfM6utCiSqZcsOHzhhOzO4YhLYcowRQRkbBwzTXw+uuwYwdMmAClS0OPHlCyJNx9N0ybBgkJXkcpwUKVzAA4+NdBSr9cmmqlqvFd5+8wmgMhmdDJkyeJi4vjxIkTXociQPbs2SlevDhRUXrTK+lr82bXNDRmjBv6XrQoPPywq3BeeaXX0QWvzFDJVJIZAP+d8F/envM2K3uspGLxil6HI+KJ3377jdy5c1OgQAG90fKYtZYDBw5w5MgRrtRvfQmQkydh+nTXLDRjhtuvecstbu5m06aQLZvXEQaXzJBkark8nW3cvZF3575Lh7odlGBKpnbixAklmEHCGEOBAgVUVZaAiopyyeTXX8PWrdC7tzthqE0b1yz0/PPw669eRykZSUlmOus6uSs5onLQt1lfr0MR8ZwSzOCh/xeSkUqUcHs1t2xxVc2bboI334Ty5aFePdc4dOyY11FKoCnJTEdzNsxh2qppvHzHyxTOU9jrcERERDyVJQs0bgyTJ0NcHLz6KuzZ42ZtFi0KTz8Nq1Z5HaUEipLMdHIq8RSdJ3XmigJX8N9b/ut1OCKZ3oEDB6hcuTKVK1emSJEiFCtW7J/bf//9d5pe4+GHHyYmJibdYtqyZQsTJkw453O+//57mjVrlm5fUyRYFC7s5mzGxMAPP8Cdd7pxSJUru7PSR46EI0e8jlLSk5LMdDLmpzGsjlvNqy1eJXtUdq/DEcn0ChQowMqVK1m5ciUdO3akc+fO/9zOmjUr4BpiEs8xTXrMmDGULVs23WJKS5IpEu6Mgfr13UlCO3e6ZfQTJ+A//4HLL3enCi1apGMsw0Gk1wGEgyMnjvDKl69wQ+kbaFW9ldfhiASd//4XVq5M39esXBneeOP8r4uNjaVZs2bUrVuXRYsW8fXXX9O7d2+WL1/O8ePHadOmDT169ACgbt26vPPOO1SoUIGCBQvSsWNHZsyYQc6cOZk6dSqFChViwoQJ9OvXjyxZspA/f35++OEHEhISeOGFF/jxxx85ceIEnTp14tFHH+XFF19k06ZNVK5cmUceeYROnTqdM9b9+/fzyCOPsHXrVi655BJGjhxJhQoVmDNnDp07d8YYQ0REBAsWLODQoUO0adOGo0ePkpCQwMiRI7n++usv5D+tSIbJn9+dkf7MMy6x/OAD+PRTNxKpYkWXcLZt654noUeVzHQwcPpA9hzew7DWw7S5XiQErF+/ng4dOrBixQqKFSvGoEGDWLp0KatWrWLWrFmsX7/+X9f8+eef3HTTTaxatYo6deowevRoAHr37s3s2bNZtWoVU6ZMAWDkyJEUKlSIxYsXs2TJEt599122b9/OoEGDaNCgAStXrkw1wQTo3r07tWrVYvXq1fTq1Yv27dsDMHjwYEaOHMnKlSuZP38+2bNnZ/z48dx9992sXLmSVatWcd1116XffzCRADMGatd2yeWuXTBihBt59Oyzbu9m2/9v797Do6rOPY5/34RYAomIXJSn8VRBPQcv4SJRajhekBPkUuEUOCIiBLFRHluFVlFsRIXHtl4KioYjqFwKVLEKSpUWpRw98bE2IEa8YA6oQMEbILfIpYa854/ZpHEIMIkzmWTm93meeZjZe+097ztLN4u91l5rOLz2mu5uNja6k/kdbdi2gSmvTGF49+HknJYT73BEGqS63HGMpQ4dOpCT88//X5966imefPJJKioq+PTTT/nggw8466yzvnVMeno6ffr0AeC8886juLgYgNzcXEaMGMGQIUP48Y9/DMDLL7/M2rVrq7rGd+3axbp162od5+uvv85LL70EQF5eHvn5+Xz99dfk5uYyduxYhg0bxqBBg8jIyCAnJ4frr7+e/fv3M3DgQDp16lT7H0akATj+eCgoCL1KS0N3NxcsCL3OPDN0d3PkSGjbNt6RyrHoTuZ3dPui20lJSeHX//nreIciIhFq3vyf8x+vW7eOhx9+mBUrVrBmzRouv/zyGueTPDSOEyA1NZWKYO28xx9/nHvuuYcNGzbQqVMnduzYgbszffr0qjGgn3zyCZdddlmt4wxfLOPQ58LCQmbMmEF5eTk5OTmsW7eOnj178uqrr9KuXTuuvvpqFixYUOvvE2loOneGoqLQ2M25c0MNy/HjQ+ukDx4My5aFJn2XhkmNzO/grx/9lYUrF3Jr3q1knZgV73BEpA52795NZmYmxx9/PJ999hnLli2r1fEff/wx3bt3Z/LkybRs2ZItW7bQu3dvpk+fXtUQLSsrY9++fWRmZrKnFo/PXnTRRVWNxeXLl5OVlUXz5s356KOPyM7OZsKECXTp0oWysjI2btzIySefTEFBAfn5+bz99tu1ykOkIWvWDEaMgOJi+OCD0DjOV18NTY/Uvj1MnhyaIkkaFnWX11FlZSXjFo6jXYt23Nr71niHIyJ11LVrV8466yzOOecc2rdvT25ubq2OHzduHJ988gnuTl5eHueccw4dO3Zk06ZNdO7cGYC2bdvywgsv0KVLFw4ePEinTp0YPXr0McdlTpo0iVGjRpGdnU1GRgazZ88G4MEHH6S4uJiUlBSys7PJy8tj/vz5TJkyhbS0NDIyMpg/f37dfhCRBq5jR/jtb+FXv4IXXgh1p0+cCHffDX36hJax7NcPmqiFE3dau7yOfv+333P1E1czO382+bn59fa9Io3F2rVr6dixY7zDkGpUJ5KoPv449NDQ7NmhB4fatYNRo2D06NCdzoZIa5dLjfYe2Mvti26n6790ZcQPR8Q7HBERkaTWvj3cey9s2hS6u3neefCb30CHDtCrFyxcCAcOxDvK5KNGZh1MeWUKf//q70y9ciopKfoJRaT2li5dWrUC0aHX4MGD4x2WSKPWpAlccQX88Y+wcSNMmgTr18PQoZCVBb/4BaxdG+8ok4e6y2vp052fcmbhmfQ+uzfPjXku5t8n0lipa7bhUZ1IMqqshOXLQ2M3n38eKiqgR4/QVEhDhoQeKooHdZfLYQqfL+Sbg99w/6D74x2KiIiIHENKCuTlwR/+AFu2wP33w5dfQn5+aKL3G2+M/opkEqJGZi2s3riaOW/M4aaeN9GhbYd4hyMiIiK10LYt3HorfPhhaAqkH/0o9MBQly6QkxNaaWj37nhHmTjUyIyQu/PzZ35Oq+atKOxXGO9wREREpI7M4OKLYd680NPo06aFHgy64YbQ3c2CAk3yHg1qZEao/EA5TdOaMmnAJFo0axHvcERERCQKWraEn/0M3nkH3nwTrroqdDdTz/V+d5qqNEKZTTP589g/H7bMm4g0TNu3b69ayvHzzz8nNTWVNm3aAFBSUvKtZSKPZtasWfTt25eTTz651jGsWLGCZs2a0b179yOWKSwspHXr1owdO7bW5xeR6DGDCy4IvfRXfXSokVlLZhbvEEQkAq1ataI0GM1/9913k5GRwS233FLr88yaNYuuXbvWuZHZunXrozYyRaTh0V/10aFGpojE3tix0X98s3NneOihOh06d+5cioqK+Mc//sGFF17Io48+SmVlJaNGjaK0tBR3p6CggJNOOonS0lKuvPJK0tPTKSkp4Ze//CUvvfQSTZo0oU+fPtx333188cUXjBkzhk2bNpGSksK0adNo06YNTzzxBKmpqcyZM4fp06dz4YUXHjWu1atXM2bMGPbt28cZZ5zBrFmzaNGiBVOnTuXxxx8nLS2Nc889l/nz57NixQrGjRuHmZGSkkJxcTHNmyf0bCgi0siokSkiSeW9995j8eLFvPHGGzRp0oSCggKefvppOnTowLZt23j33XcB2LlzJyeccAKPPPIIjz76KJ07d+aLL75g6dKlvP/++5gZO3fuBOCmm25i/PjxdO/enQ0bNtC/f3/ee+89rrvuulp1hQ8fPpyZM2fSo0cP7rjjDiZPnsyDDz7I/fffz8aNGznuuOOqvvOBBx5g5syZXHDBBZSXl9O0adPY/GAiInWkRqaIxF4d7zjGwvLly1m5ciXdunUDYN++fZxyyin07t2bsrIybr75Zvr27UteXt5hx5544omkpKTwk5/8hH79+tG/f/+qc5aVlVWV27FjB/v27atVXNu3b2f//v306NEDgJEjR3LNNdcAcPbZZzN8+HAGDBjAwIEDAcjNzWXs2LEMGzaMQYMGkZGRUfsfQ0QkhvTslIgkFXfn2muvpbS0lNLSUsrKyrjzzjtp1aoVa9asoUePHkybNo3rr7/+sGPT0tJYtWoVAwcO5LnnnqNfv35V5ywpKak655YtW0hPT691XEeybNkybrjhBkpKSujWrRsHDx6ksLCQGTNmUF5eTk5ODuvWravdDyEiEmNqZIpIUunVqxfPPPMM27ZtA0J3EDdt2sTWrVtxd4YMGcI999zD6tWrAcjMzGTPnj0A7Nmzh927d9O/f3+mTp3K22+/XXXOoqKiqu849MBR9WOPpXXr1qSnp/PGG28AMG/ePC6++GIOHjzI5s2b6dmzJw888ABbt25l7969fPTRR2RnZzNhwgS6dOnyrTupIiINgbrLRSSpnHvuudx111306tWLyspK0tLSeOyxx0hNTWX06NG4O2bGfffdB8CoUaO47rrrSE9PZ8mSJQwePJgDBw5QWVnJlClTACgqKmLMmDHMnj2biooKLr30UoqKihgwYABDhgxh0aJFFBUVHfPBn3nz5lU9+HP66adXnW/YsGHs2bOHyspKbrvtNjIzMxk/fjzFxcWkpKSQnZ1dY/e+iEg8WaLM+9i8eXP/+uuv4x2GiATWrl1Lx44d4x2GVKM6EWk4zGyvuyf0lBAx7S43s8vNrMzM1pvZ7TXsv8jMVptZhZkNDts30szWBa+RsYxTRERERKIrZt3lZpYKFAH/AWwGVprZEnf/oFqxTUA+cEvYsScCdwHdAAfeCo7dEat4RURiadKkSSxatOhb24YOHcrttx/2728RkYQQyzGZ5wPr3f1jADN7GhgAVDUy3X1DsC98GfrewCvu/lWw/xXgcuCpGMYrIhIzEydOZOLEifEOQ0Sk3sSyu/z7wN+rfd4cbIvasWZWYGarzGxVRUVFnQMVkdhIlDHfiUB1ISL1LZaNzJpW/oz0KhfRse4+0927uXu3Jk30oLxIQ9K0aVO2b9+uxk0D4O5s375dqwKJSL2KZctsM3BKtc9ZwKe1OPaSsGNfjUpUIlIvsrKy2Lx5M1u3bo13KEKo0Z+VlRXvMEQkicSykbkSOMPMTgO2AEOBYREeuwz4lZm1DD7nAROiH6KIxEpaWhqnnXZavMMQEWm0zOxy4GEgFXjC3X8Ttn8qcGnwsRnQ1t1PMLNLganViv4bMNTdnzezOcDFwK5gX767l8Yk/lh2ZZlZX+AhQj/OLHe/18wmAavcfYmZ5QCLgZbAfuBzdz87OPZa4I7gVPe6++yjfZfmyRQREZHG4ljzZAaz9Pwf1WbpAa4Km6WnevmfAV3c/dqw7ScC64Esd98bNDJfdPdno5PJkcV0IKO7LwWWhm2bWO39SkJd4TUdOwuYFcv4RERERBqoY87SE+YqQtM/hhsM/Mnd98YkyqPQ2uUiIiIiDU/Es/SY2Q+A04AVNeweyuFTQN5rZmvMbKqZfS8awdYkYR7J3rt3r5vZvnr4qiZAss6XlMy5Q3Lnr9yTVzLnn8y5Q3LnXx+5p5vZqmqfZ7r7zGqfazNLz1DgWXc/WH2jmbUDziX0rMshE4DPgeOAmcBtwKRaxh6RhGlkunu93JU1s1Xu3q0+vquhSebcIbnzV+7JmTskd/7JnDskd/4NJPfazNIzFLixhu3/BSx2928ObXD3z4K3B8xsNmGrLkaTustFREREGp6qWXrM7DhCDckl4YXM7F8JPUD91xrOcRVhXeXB3U3MzICBwHtRjrtKwtzJFBEREUkU7l5hZj8l1NV9aJae96vP0hMUvQp42sOmCzKzUwndCX0t7NQLzKwNoe74UuCGWOWgRmbtzTx2kYSVzLlDcuev3JNXMuefzLlDcuffIHI/1iw9wee7j3DsBmp4UMjde0YvwqOL6TyZIiIiIpKcNCZTRERERKJOjcwamNksM/vSzGocDGsh08xsfTDPVNf6jjFWIsj9EjPbZWalwWtiTeUaIzM7xcz+x8zWmtn7ZnZzDWUSue4jyT8h69/MmppZiZm9E+R+Tw1lvmdmC4O6/1sw3ikhRJh/vpltrVb318Uj1lgxs1Qze9vMXqxhX8LWPRwz90Sv9w1m9m6Q26oa9ifsNb8+aExmzeYAjwK/O8L+PsAZwesC4L+DPxPBHI6eO0Cxu/evn3DqVQXwC3dfbWaZwFtm9krYEl6JXPeR5A+JWf8HgJ7uXm5macDrZvYnd3+zWpnRwA53P93MhgL3AVfGI9gYiCR/gIXu/tM4xFcfbgbWAsfXsC+R6x6Onjskdr0DXOru246wL5Gv+TGnO5k1cPf/Bb46SpEBwO885E3ghENTAjR2EeSesNz9M3dfHbzfQ+iiGz5oOpHrPpL8E1JQn+XBx7TgFT5gfQAwN3j/LHBZMAVIoxdh/gnLzLKAfsATRyiSsHUfQe7JLmGv+fVBjcy6iXippwT1w6Bb7U9mdna8g4mFoDusC/C3sF1JUfdHyR8StP6DLsNS4EvgFXc/Yt27ewWwC2hVv1HGTgT5AwwKugyfNbNTatjfWD0EjAcqj7A/kev+WLlD4tY7hP4x9bKZvWVmBTXsT4prfqyokVk3tVnqKdGsBn7g7p2AR4Dn4xxP1JlZBvAcMNbdd4fvruGQhKr7Y+SfsPXv7gfdvTOhVTXON7NzwookdN1HkP8fgVPdPRtYzj/v7DVqZtYf+NLd3zpasRq2Nfq6jzD3hKz3anLdvSuhbvEbzeyisP0JWff1RY3MuqnNUk8Jxd13H+pWC+bvSjOz1nEOK2qC8WjPAQvcfVENRRK67o+Vf6LXP4C77wReBS4P21VV92bWBGhBAg4tOVL+7r7d3Q8EHx8Hzqvn0GIlF7jCzDYATwM9zWx+WJlErftj5p7A9Q6Au38a/PklsBg4P6xIQl/zY02NzLpZAowInjrrDuyqthZoQjOzkw+NRTKz8wn9N7Q9vlFFR5DXk8Bad59yhGIJW/eR5J+o9W9mbczshOB9OtAL+DCs2BJgZPB+MLAifIWNxiqS/MPGoV1BaMxuo+fuE9w9y91PJbRs3wp3Hx5WLCHrPpLcE7XeAcysefCQI2bWHMjj8CUWE/aaXx/0dHkNzOwp4BKgtZltBu4iNBAed3+M0Oz7fYH1wF5gVHwijb4Ich8MjDGzCmAfMDQRLraBXOAa4N1gbBrAHcC/QOLXPZHln6j13w6Ya2aphBrOz7j7i/bt5dueBOaZ2XpCd7GGxi/cqIsk/5vM7ApCsxB8BeTHLdp6kER1f5gkqveTgMXBv5ubAL939z+b2Q2QFNf8mNOKPyIiIiISdeouFxEREZGoUyNTRERERKJOjUwRERERiTo1MkVEREQk6tTIFBEREZGoUyNTROQ7MrNLzOzFeMchItKQqJEpIiIiIlGnRqaIJA0zG25mJWZWamYzzCzVzMrN7LdmttrM/mJmbYKync3sTTNbY2aLzaxlsP10M1tuZu8Ex3QITp9hZs+a2YdmtuDQykgiIslKjUwRSQpm1hG4Esh1987AQeBqoDmw2t27Aq8RWuUK4HfAbe6eDbxbbfsCoMjdOwEXAoeWmOsCjAXOAtoTWkFJRCRpaVlJEUkWlwHnASuDm4zpwJdAJbAwKDMfWGRmLYAT3P21YPtc4A/BOsffd/fFAO6+HyA4X4m7bw4+lwKnAq/HPi0RkYZJjUwRSRYGzHX3Cd/aaHZnWLmjrbV7tC7wA9XeH0TXVxFJcuouF5Fk8RdgsJm1BTCzE83sB4Sug4ODMsOA1919F7DDzP492H4N8Jq77wY2m9nA4BzfM7Nm9ZqFiEgjoX9pi0hScPcPzKwQeNnMUoBvgBuBr4GzzewtYBehcZsAI4HHgkbkx8CoYPs1wAwzmxScY0g9piEi0miY+9F6hkREEpuZlbt7RrzjEBFJNOouFxEREZGo051MEREREYk63ckUERERkahTI1NEREREok6NTBERERGJOjUyRURERCTq1MgUERERkahTI1NEREREou7/AQIUBMr6waHkAAAAAElFTkSuQmCC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6" descr="data:image/png;base64,iVBORw0KGgoAAAANSUhEUgAAApkAAAHgCAYAAADuanbGAAAABHNCSVQICAgIfAhkiAAAAAlwSFlzAAALEgAACxIB0t1+/AAAADh0RVh0U29mdHdhcmUAbWF0cGxvdGxpYiB2ZXJzaW9uMy4xLjEsIGh0dHA6Ly9tYXRwbG90bGliLm9yZy8QZhcZAAAgAElEQVR4nOzdd1yV5f/H8dcFOFBx4J7lLAW35l45UDP3yLLcpGk2flbWt9Js6besb6ZmB0Uty21l5bYUNM2JA8xthltUUJR9/f64ENEcqBzuMz7Px4NHnHPuc84bNHxzXfd13UprjRBCCCGEEJnJw+oAQgghhBDC9UjJFEIIIYQQmU5KphBCCCGEyHRSMoUQQgghRKaTkimEEEIIITKdlEwhhBBCCJHpvKwOkFk8PDy0t7e31TGEEEIIIe7qypUrWmvt0oN9LlMyvb29iY2NtTqGEEIIIcRdKaWuWp3B3ly6QQshhBBCCGtIyRRCCCGEEJlOSqYQQgghhMh0LnNOphDC8SQmJhIZGUlcXJzVUdxazpw5KVWqFNmyZbM6ihDCjUjJFELYTWRkJD4+Pjz88MMopayO45a01kRFRREZGUnZsmWtjiOEcCMyXS6EsJu4uDgKFiwoBdNCSikKFiwoo8lCiCwnJVMIYVdSMK0nfwZCCCtIyRRCCCGEEJlOSqYQwmVFRUVRo0YNatSoQbFixShZsmTa7YSEhAy9Rv/+/dm3b1+mZTp8+DBz587NtNcTQghHJQt/hBAuq2DBgoSFhQEwZswY8uTJw8iRI284RmuN1hoPj1v/zj1jxoxMzXStZD711FOZ+rpCCOFopGQKIbLEy3NfJuyfsEx9zRqla/C/p/53z887ePAgnTt3pnHjxvz555/88ssvvPfee2zfvp2rV6/Sq1cv3n33XQAaN27MpEmT8Pf3p1ChQgwZMoRly5aRK1cufvrpJ4oUKcLcuXP54IMP8PT0xNfXl99//52kpCRef/111q9fT1xcHCNGjGDQoEGMGjWKAwcOUKNGDQYMGMCIESP+le/QoUP069ePy5cv4+HhwZQpU6hXrx4AH330EXPmzMHDw4MOHTrw4Ycfsn//foYMGUJUVBSenp4sXryYhx9++IG+t0II8aCkZAoh3FJERAQzZsxg6tSpAIwbNw5fX1+SkpJo0aIF3bt3p0qVKjc8Jzo6mmbNmjFu3DheffVVgoODGTVqFO+99x5r166laNGiXLx4EQCbzUaRIkXYvHkz8fHx1K9fnzZt2jBu3DgmTZrEjz/+eNtsxYsXZ9WqVeTMmZO//vqLvn378ueff/Lzzz+zbNkyNm/ejLe3N+fPnwegd+/ejBkzhieffJK4uDhSUlLs9F0TQoiMk5IphMgS9zPiaE/ly5enbt26abfnzJnD9OnTSUpK4sSJE0RERPyrZHp7e9OuXTsAateuTWhoKACNGjXiueeeo0ePHnTt2hWAlStXsnfv3rTzL6Ojozlw4ECGssXHxzN8+HB27tyJl5cXhw4dAmD16tUMGDAAb29vAHx9fblw4QLnzp3jySefBMzG60II4QikZAoh3FLu3LnTPj9w4ABffPEFmzdvJn/+/PTp0+eW+0pmz5497XNPT0+SkpIACAoKSpt2r169Ort27UJrzZQpU2jZsuUNr7F69eq7ZpswYQKlS5dm9uzZJCYmkidPHsCcP3qr7YhkiyIhhCOS1eVCCLcXExODj48PefPm5eTJk6xYseKenn/48GHq16/P+++/T4ECBTh+/DgBAQFMmTIlrYju27ePq1ev4uPjw6VLl+74etHR0RQvXhylFLNmzUJrDUCbNm2YPn06V69eBeD8+fMUKFCAQoUK8fPPPwNmA/wrV67c67dACCEynZRMIYTbq1WrFlWqVMHf35/BgwfTqFGje3r+K6+8QtWqValatSqtWrXC39+f559/nooVK1KjRg38/f0ZOnQoSUlJ1KxZk+TkZKpXr87EiRNv+XrDhw9n2rRp1K9fn7///pscOXIA0KFDB9q2bUudOnWoUaMGn3/+OQDfffcdEyZMoFq1ajRu3JizZ88+2DdECCEygbr2G7Kzy507t46NjbXre5w5A97e4ONj17cRwmXs3buXypUrWx1DIH8WQmRUckoyp2NOUyJ/Cbu+j1LqitY6992PdF4ykplB0dHg7w9vvGF1EiGEEEJkphMXTzBzw0yesj1FkVeL0P6L9lZHcgl2XfijlGoLfAF4AtO01uNuc1x3YAFQV2u9VSn1MLAXuHaZjU1a6yH2zHo3+fJBnz7w+efQowe0aGFlGiGEK1i6dClvvfXWDfdVqFCBhQsXWpRICPcQnxjP+oPrWb5nOSvCV7D7+G4AiuUrRodqHWjr1/a2C+1Extltulwp5QnsB1oDkcAWoLfWOuKm43yAX4HswPB0JfMXrbV/Rt8vK6bLr1yB6tUhJQV27YLcLj3ILcSDkylaxyF/FsKdaa05cPoAy8NNqVy7by1XEq6QzTMbTSo2IcAvgAC/AKqVqpZlxdIdpsvtOZL5GHBQa30YQCk1F+gERNx03PvAf4GROLhcuWD6dGjWDP7zH/ifY237J4QQQohUMVdjWLN3DSvCV7AifAVHo44CUKFIBQY0GkCAXwDNH2lOnpx5rA3qwuxZMksC/6S7HQnUS3+AUqomUFpr/YtS6uaSWVYptQOIAd7WWofe/AZKqUAgEG7cv86emjaFYcNg4kQzbX6Pi1CFEEIIYQcpKSlsP7Y9rVRuPLyRpOQk8uTIQ8vKLXm97esE+AVQrnA5q6O6DXuWzFuNN6fNzSulPIDPgX63OO4kUEZrHaWUqg38qJTy01rH3PBiWtsAG5jp8swKfjfjxsEvv8CAARAWZlacCyGEECJrnYo+xcrwlawIX8Gqvas4e8ls31WrTC1ea/MaAX4BNCjfgOxeWTMQJW5kz5IZCZROd7sUcCLdbR/AH1ibev5DMWCJUqqj1norEA+gtd6mlDoEVAK22jFvhuXJA9OmQevWMHo0/Pe/VicSQgghXF9CUgIbDm5IG60M+ycMgCI+RdLOq2xdpTVF8xa1OKkA+5bMLUBFpVRZ4DjwFPD0tQe11tFAoWu3lVJrgZGpC38KA+e11slKqXJAReCwHbPes1atYPBgmDABunWDevXu/hwhRNaKiopKu6zjqVOn8PT0pHDhwgBs3rw5w6fZBAcH0759e4oVK3bPGX777Tdy5cpF/fr17/m5Qgg4eOZgWqn87a/fiI2PxcvTi0blG/FRl49o69+W6qWq4+EhuzI6GruVTK11klJqOLACs4VRsNY6XCk1FtiqtV5yh6c3BcYqpZKAZGCI1vq8vbLer08+gWXLzLT59u2QelEOIYSDKFiwIGFhZqRjzJgx5MmTh5Ej732NYXBwMLVq1brvklmoUCEpmUJk0KW4S/z+1++sCF/B8vDlHD5rxpjKFS7Hcw2eI8AvgBaPtCCvd16Lk4q7ses+mVrrpcDSm+579zbHNk/3+SJgkT2zZYZ8+cBmg/bt4f334YMPrE4khAN7GQjL5NesAdznLg+zZs1i8uTJJCQk0LBhQyZNmkRKSgr9+/cnLCwMrTWBgYEULVqUsLAwevXqhbe3N5s3b+Y///kPv/76K15eXrRr147x48dz+vRphg4dyrFjx/Dw8GDixIkULlyYadOm4enpycyZM5kyZQoNGzb8V5affvqJjz76iISEBAoXLszs2bMpUqQIly5dYvjw4Wzfvh2lFGPHjqVz5878+uuvvPPOOyQnJ1O0aFFWrlz5YN9HISyUkpLCzsidaaOVGw5uIDE5kdw5ctPikRa80uoV2vq3pUKRClZHFffIriXTHbRrB337msVA3bpBzZpWJxJC3M2ePXv44Ycf+OOPP/Dy8iIwMJC5c+dSvnx5zp07x+7dZmPmixcvkj9/fr788ksmTZpEjRo1OH36NEuXLiU8PBylFBcvXgRgxIgRvP7669SvX5+jR4/SoUMH9uzZw6BBgyhUqBAvv/zybfM0bdqUjh07opRi6tSpTJgwgfHjxzNmzBgKFy7M7t270Vpz8eJFTp06xdChQwkNDeWhhx7i/HmHm+QR4q7OxJxhVcQqlocvZ2X4Ss5cOgNA9VLV00plw/INyZFNpgidmZTMTPDZZ7BiBfTvD5s3QxbtpiSEc3GgfWVXr17Nli1bqFOnDgBXr16ldOnSBAQEsG/fPl566SXat29PmzZt/vVcX19fPDw8GDx4ME888QQdOnRIe819+/alHXfhwgWuXr2aoTzHjh2jZ8+enDp1ivj4eCpVqpT2mj/++CMASikKFCjADz/8QIsWLXjooYfS8gjh6BKTEtl4eGPaFXa2H9sOQKE8hWhTpQ0BfgG08WtDsXz3fkqKcFxSMjOBry9MnQqdO5sRzXdveUKAEMJRaK0ZMGAA77///r8e27VrF8uWLWPixIksWrQIm812w+PZsmVj69atrFq1irlz5/LVV1+xcuVKtNb3tJgovWHDhvHWW2/Rvn17Vq9ezbhx49Jy3nz1EbnUnXAWR84eSTuv8re/fuNS3CU8PTxpUK4BH3T+gAC/AGqVqSULdlyYlMxM0qkT9O5tzsvs0gWqVrU6kRDidlq1akX37t156aWXKFSoEFFRUcTGxuLt7U3OnDnp0aMHZcuWZciQIQD4+Phw6dIlAC5dukRcXBwdOnSgXr16VKlSJe01J0+ezCuvvAJAWFgYNWrUuOG5txMdHU3JkiXRWjNr1qy0+9u0acOkSZP49NNP06bLGzVqxMsvv8zff/+dNl0uo5nCEcTGx7J239q00coDZw4A8FDBh3j6sacJ8Avg8UcfJ1+ufBYnFVlFSmYmmjgRVq820+abNoGXfHeFcEhVq1Zl9OjRtGrVipSUFLJly8bUqVPx9PRk4MCBaaOF48ePB6B///4MGjQIb29vlixZQvfu3YmPjyclJYXPPvsMgMmTJzN06FBmzJhBUlISLVq0YPLkyXTq1IkePXqwePFiJk+efMuFP2PGjKFLly6UKlWKxx57jJMnTwIwevRoXnjhBfz9/fH09OT999+nY8eOfPXVV3Tq1AmtNSVKlGDZsmVZ980TIpXWml2Ru9IW7Kw/uJ6EpAS8s3vT4pEWDH98OAF+AVQqWklG392U0jrLLpRjV7lz59axsbFWx2DBAujZ00ybv/GG1WmEsNbevXupXLmy1TEE8mchMse5S+dYFbGKFeErWBmxkpPR5heiqiWrpm2G3rhiY3Jmy2lxUsenlLqitc5tdQ57krG2TNajh1llPnq0mUJ/9FGrEwkhhBD3Jyk5iU2HN6WNVm79eytaa3xz+9K6SmuzYKdKG0oWKGl1VOGApGTaweTJ8PvvZtp8/Xrw9LQ6kRDCEYwdO5bFixffcN9TTz3FqFGjLEokxL/9HfV3Wqlcs3cN0Vej8VAe1C9XnzFPjiHAL4A6D9fB00P+cRN3JtPldvLdd9Cnj9neKHUdgBBuR6ZoHYf8WYjbuRJ/hXX716UVy79O/QVAad/SaVPgLR9tSYHcBSxO6lpkulzct6efhrlz4T//gSefhApyoQLhpmTLHeu5ymCCyBxaa8JPhKeVypD9IcQnxZMzW06aVWpGYNNA2vq35dFij8r/u+KByEimHR0/Dn5+UL26mT6XrcCEuzly5Ag+Pj4ULFhQ/rGyiNaaqKgoLl26RNmyZa2OIyxyPvY8qyNWpxXL4xePA1CleBUC/AJo69+WJhWb4J3d2+Kk7iMjI5lKqbbAF4AnME1rPe6mxx8CgoHCwHmgj9Y6MvWxZGB36qHHtNYdU+8vC8wFfIHtwLNa64RM+8LS55OSaV8zZsCAATBpEgwbZnUaIbJWYmIikZGRxMXFWR3FreXMmZNSpUqRLVs2q6OILJKUnMSWo1vMZuh7lrPl6BZSdAr5c+WnVeVWadPgpX1LWx3Vbd2tZCqlPIH9QGsgEtgC9NZaR6Q7ZgHwi9Z6llLqcaC/1vrZ1Mcua63z3OJ15wOLtdZzlVJTgZ1a668y9Yu79l5SMu1La3N98/XrYfdukIEEIYQQ9hB5PjLtCjur967m4pWLeCgP6j5cl7b+bQnwC6Duw3Xx8pQz5RxBBkpmA2CM1jog9fabAFrrj9MdEw4EaK0jlZkuitZa50197F8lM/WYs0AxrXXSze+R2eRvmp0pBTabmTYfPBhWrTL3CSGEEA/iasJVQg+Epl1hJ+KkGeAqkb8EXWt2JcAvgFZVWuGbW64I5aRKAv+kux0J1LvpmJ1AN8yUehfARylVUGsdBeRUSm0FkoBxWusfgYLARa11UrrXtNv+Uy5TMn19fVm7dq3VMW4rOBiOHYNFi6BQIavTCCGEcDZaa47FHGPzic1sObmFnWd2kpCcQDaPbFQvUp2htYZSt3hdHs73sDkHOhZ2bdlldWxxe16pJfAam9balu72rYakbp5+HglMUkr1A0KA45hSCVBGa31CKVUO+E0ptRuIycBrZhqXKZnnz5+nefPmVse4rZQUaNUKtm6F8HAoLafBCCGEuIuLVy6yeu/1BTv/nDcDW48We5ShzYcS4BdAs0rNyJUjl8VJxX1I0lrXucPjkUD6tlAKOJH+AK31CaArgFIqD9BNax2d7jG01oeVUmuBmsAiIL9Syit1NPNfr5mZ5JzMLHT4MFStCs2awa+/yrS5EEKIGyWnJLP16Na0UvnnkT9JTkkmr3feGxbsPFTwIaujigeUgXMyvTALf1piRii3AE9rrcPTHVMIOK+1TlFKfQgka63fVUoVAK5oreNTj9kIdNJaR6QuFlqUbuHPLq31FLt8jVIys9bEifDSSzBzJvTta3UaIYQQVjtx8URaqVwVsYrzsedRSlHnoTpppbJe2Xpk85LdAVxJBrcwag/8D7OFUbDW+kOl1Fhgq9Z6iVKqO/AxZso7BBiWWiwbAl8DKYAH8D+t9fTU1yzH9S2MdmC2PYq3y9coJTNrpaRA06ZmyjwiAooXtzqREEKIrBSfGE/ogdC0Yrn7uNnKsFi+YgRUMaWydZXWFPKRE/hdmTtc8UdKpgX27zcbtAcEwA8/yLS5EEK4Mq01+0/vTyuVa/et5UrCFbJ7ZadxhcZpm6FXLVlVLlrgRqRkOhFnKpkAn34Kr70G338PvXtbnUYIIURmir4SzW9//ZZWLI9GHQWgYpGKaVPgzR9pTp6c/9orW7gJKZlOxNlKZnIyNGwIhw6ZafMiRaxOJIQQ4n6lpKSw/dj2tCvsbDy8keSUZHxy+vD4o4+nFctyhctZHVU4CCmZTsTZSiaYclmzJnTqBPPnW51GCCHEvTgVfYqV4StZEb6ClRErOXf5HAC1ytRKu8JOg3INZMGOuCUpmU7EGUsmwEcfwX/+AwsXQrduVqcRQghxOwlJCWw4uCFttHJn5E4AivgUoY1fG9r6taV1ldYUyStTU+LupGQ6EWctmYmJUK8eHD9uRjYLFrQ6kRBCiGsOnjmYVip/3/c7sfGxeHl60ah8o7TRyuqlquPh4WF1VOFkpGQ6EWctmQA7d0KdOtCrF8yebXUaIYRwb0fOHmH6+unM2TKHw2cPA1CucDna+plS2eLRFvjk9LE4pXB2UjKdiDOXTIAxY+C992DJEnjySavTCCGEe0lMSmTJziUEhQaxMmIlCkUbvzZ0qNaBAL8AKhSpYHVE4WKkZDoRZy+ZCQlmNDMqymzUnj+/1YmEEML1HT57mKDQIGZsmMHpmNOU9i3NoMaDGNBoAKV8S1kdT7gwKZlOxNlLJsC2beb8zL59Yfp0q9MIIYRrSkhK4KewnwgKDWJVxCo8PTzpUK0DgU0DCfALwNPD0+qIwg1IyXQirlAyAd56Cz7+GJYvN1cEEkIIkTkOnjlIUEgQM/6YwdlLZynjW4bBTQbTv1F/ShYoaXU84WakZDoRVymZcXFQqxZcvgx79kDevFYnEkII5xWfGM+PYT8SFBrEmr1r8PTwpGP1jgQ2DaR1ldYyaiksIyXTibhKyQTYtMlcDej55+Grr6xOI4QQzmf/qf0EhQYx84+ZnLt8jocLPpw2alk8f3Gr4wkhJdOZuFLJBPi//4PPPoM1a+Dxx61OI4QQji8+MZ7F2xdjC7Wxdt9avDy96FS9E4FNA2lVuZXsZSkcipRMJ+JqJfPKFahe3VzjfPduyO3Sfw2FEOL+/XXyL4JCg5i1cRZRl6MoV7gcg5sMpl/DfhTLV8zqeELckpRMJ+JqJRMgNBSaNoURI+CLL6xOI4QQjiMuMY5F2xZhC7URsj8EL08vutToQmDTQB5/9HEZtRQOT0qmE3HFkgnw4osweTKEhEDjxlanEUIIa0WciCAoNIhvNn7D+djzlC9cnsCmgfRt2JeieYtaHU+IDJOS6URctWRevgxVq0K2bObyk97eVicSQoisdTXhKgu3LcQWYmP9wfVk88xG11pdCWwSSPNHmsuopXBKUjKdiKuWTDCLf1q1gpEj4ZNPrE4jhBBZI/x4OLZQG99s/IaLVy5SsUjFtFHLwj6FrY4nxAORkulEXLlkgtnOaNo0+OMPc1UgIYRwRVfir7Bg2wJsITb+OPQH2b2y061WNwKbBtKsUjOUUlZHFCJTSMl0Iq5eMmNiwM8PfHxgxw7IkcPqREIIkXl2R+7GFmLj203fEn01mkeKPUJgk0Cea/AchXwKWR1PiEznDiXTy+oAImPy5oWgIGjXDsaOhQ8/tDqREEI8mNj4WOZvnY8txMamw5vI4ZWD7rW7E9g0kCYVm8iopRBOTkYynUz//vDtt7B5s7n8pBBCOJud/+zEFmJj9p+zibkaQ+XilQlsGsiz9Z+lYJ6CVscTIku4w0imlEwnc+GCmTYvXBi2bIHs2a1OJIQQd3c57jLztszDFmpj85HN5PDKQc86PQlsGkijCo1k1FK4HSmZTsRdSibAkiXQqROMGQOjR1udRgghbm/HsR3YQmx89+d3XIq7RJXiVXi+2fP0qd8H39y+VscTwjJSMp2IO5VMgGeegfnzYds2qFbN6jRCCHHdpbhLzN08F1uIja1/byVntpz0qtOLwKaBNCjfQEYthUBKplNxt5J57pyZNi9dGjZtAi9ZwiWEsNi2v7dhC7Hx/Z/fczn+Mv4l/Xm+6fM8U+8ZCuQuYHU8IRyKO5RMqSZOqlAhc7nJHj3g009h1CirEwkh3FHM1RjmbJ6DLcTG9mPb8c7uzVN1nyKwSSD1ytWTUUsh3JiMZDq57t3h558hLAwqV7Y6jRDCHWit2Xp0K7ZQG3M2zyE2PpZqpaqljVrmy5XP6ohCODx3GMm0a8lUSrUFvgA8gWla63G3Oa47sACoq7Xemnrfm8BAIBkYobVecaf3cteSefq0mTavWBHWrwdPT6sTCSFcVfSVaL7f/D22EBth/4SRK3suej/Wm8CmgdR9uK6MWgpxD9yhZNptulwp5QlMBloDkcAWpdQSrXXETcf5ACOAP9PdVwV4CvADSgCrlVKVtNbJ9srrrIoWhYkTzUKgL76AV1+1OpEQwpVordl8ZDO2EBtzt8zlSsIVapSuwVfPfMXT9Z4mr3deqyMKIRyUPc/JfAw4qLU+DKCUmgt0AiJuOu594L/AyHT3dQLmaq3jgSNKqYOpr7fRjnmdVu/eMHcu/Oc/8OSTZlRTCCEexMUrF/nuz++whdjYFbmL3Dly80y9ZwhsGkjth2rLqKUQ4q7sWTJLAv+kux0J1Et/gFKqJlBaa/2LUmrkTc/ddNNzS9orqLNTCqZONdPmAwfC2rXg4WF1KiGEs9Fas+nwJmwhNuZtncfVhKvUfqg2Xz/7Nb0f641PTh+rIwohnIg9S+atfs1NOwFUKeUBfA70u9fnpnuNQCAQILubX/qmRAn4/HNz2ckpU2D4cKsTCSGcxYXYC8zeNBtbqI09x/eQJ0cenqv/HIObDqb2Q7WtjieEcFL2LJmRQOl0t0sBJ9Ld9gH8gbWp0y7FgCVKqY4ZeC4AWmsbYAOz8Cczwzujvn3NtPmoUfDEE1C2rNWJhBCOSmvNH4f+wBZiY/7W+cQlxlH34boEPRfEU3WfIk/OPFZHFEI4ObutLldKeQH7gZbAcWAL8LTWOvw2x68FRmqttyql/IDvMedhlgDWABXvtPDHXVeX3+zYMfD3h7p1YfVqM5UuhBDXnI89z7cbv8UWYiPiZAQ+OX3oU78Pg5sMpmaZmlbHE8JtyOryB6C1TlJKDQdWYLYwCtZahyulxgJbtdZL7vDccKXUfMwioSRgmKwsz5gyZeCTT2DIEAgKgsBAqxMJIaymtWb9gfXYQm0s2LqA+KR46pWtx/S+0+lVtxe5c7j0v3NCCIvIZuwuSGto1Qq2bIHwcHPpSSGE+4m6HMU3G7/BFmLjr1N/kdc7L8/Wf5bBTQZTvXR1q+MJ4dbcYSRTSqaLOnLETJs3bQpLl8q0uRDuQmtNyP4QbCE2Fm5fSEJSAg3KNyCwSSA96vSQUUshHISUTCciJfPfvvwSRoyAGTOgXz+r0wgh7OncpXPM2jgLW4iN/af3k887H881eI7BTQZTtVRVq+MJIW4iJdOJSMn8t5QUaNYM9uwx0+YlSlidSAiRmbTWrN23FluIjcU7FpOQlECjCo0IbBJI99rdyZUjl9URhRC3ISXTiUjJvLUDB6BaNWjTBn78UabNhXAFZ2LOMGvjLIJCgjhw5gAFchVIG7X0K+lndTwhRAZIyXQiUjJvb8IEGDkSvv/eXIJSCOF8UlJS+H3f79hCbPyw4wcSkxNpUrEJgU0D6VarG97Zva2OKIS4B1IynYiUzNtLToZGjeDgQTNtXrSo1YmEEBl1OuY0MzfMJCg0iENnD+Gb25e+DfoyuOlgKhevbHU8IcR9kpLpRKRk3llEBNSsCR07woIFVqcRQtxJSkoKa/5agy3Exo9hP5KUnESzSs0IbBpI11pdyZktp9URhRAPSEqmE5GSeXcffwxvvWVKZvfuVqcRQtzsVPQpZmyYQVBoEEfOHaFgnoL0a9iPQY0H8WjxR62OJ4TIRFIynYiUzLtLTIT69SEy0kybFypkdSIhREpKCqsiVmELtbFk5xKSkpNo8UgLApsG0qVmF3Jky2F1RCGEHUjJdCJSMjNm1y6oUwd69IDvvrM6jRDu68TFE8zYMINpodM4GnWUQvBiCLUAACAASURBVHkK0b9RfwY1HkSlYpWsjieEsLOMlEylVFvgC8zluadprcfd9PhDQDBQGDgP9NFaRyqlagBfAXmBZOBDrfW81OfMBJoB0akv009rHZZpX1j6fFIy3c9778GYMfDTT+YcTSFE1khOSWZl+EpsITZ+3vUzySnJtKzcksAmgXSq0UlGLYVwI3crmUopT2A/0BqIBLYAvbXWEemOWQD8orWepZR6HOivtX5WKVUJ0FrrA0qpEsA2oLLW+mJqyfxFa73Qfl9daj4pme4nIQHq1oWzZ820eYECVicSwrUdv3Cc4A3BTAudxrHzxyjiU8SMWjYZRIUiFayOJ4SwQAZKZgNgjNY6IPX2mwBa64/THRMOBKSOXiogWmud9xavtRPonlo6Z5JFJdPD3m8gHE/27BAcDGfOwP/9n9VphHBNySnJ/LrrVzpN6kSZN8rw7k/v8kixR1gwZAH//PcfxnUbJwVTCHEnJYF/0t2OTL0vvZ1At9TPuwA+SqmC6Q9QSj0GZAcOpbv7Q6XULqXU50opu02heNnrhbOar68va9eutTqGU5k1C06dgiVLIO+/fu8RQtyPM7FnWHZoGUsPLeXMlTMUyFmAp6o8Rfvy7SnpUxIuwR/r/7A6phDCel5Kqa3pbtu01rZ0t291jb6bp59HApOUUv2AEOA4kJT2AkoVB74F+mqtU1LvfhM4hSmeNuANYOwDfB235TIl8/z58zRv3tzqGE4lLg5q1YJLl8y0uRRNIe5PUnISy/YswxZiY+nupWg0baq0IbBpIE9We5JsXtmsjiiEcDxJWus6d3g8Eiid7nYp4ET6A7TWJ4CuAEqpPEA3rXV06u28wK/A21rrTemeczL103il1AxMUbULlymZ4t7lzAkzZkDDhvD66zB1qtWJhHAux6KOMX39dKavn87xi8cplq8Yb7Z7k4GNB1K2cFmr4wkhnNsWoKJSqixmhPIp4On0ByilCgHnU0cp38SsNEcplR34AfhGa73gpucU11qfTD2HszOwx15fgCz8EYwcaa5vvmYNPP641WmEcGxJyUn8uvtXbCE2lu1ZBkBbv7YENg3kiapPyKilECJDMriFUXvgf5gtjIK11h8qpcYCW7XWS5RS3YGPMdPoIcAwrXW8UqoPMAMIT/dy/bTWYUqp3zBbHikgDBiitb6c6V8gUjIFcPUqVK8OSUlmH808eaxOJITjOXruKNPXTyd4QzAnLp6gRP4SDGw8kIGNB/JQwYesjieEcDKyGbsTkZL5YEJDoVkzGD4cJk60Oo0QjiElJYWfwn7CFmpjRfgKFIp2/u0IbBpI+6rt8fKUM46EEPdHSqYTkZL54EaMgC+/hJAQaNLE6jRCWOvw2cMMmDmAdfvXUTJ/SQY1GcSARgMoU7CM1dGEEC5ASqYTkZL54GJjoWpV8PSEnTshVy6rEwmR9bTWfL3ua0YuHImnhyef9fiMvg37yqilECJTuUPJlM3YRZrcuWHaNDh4EN591+o0QmS9Y1HHaPN5G4Z+N5SG5Ruye/RuBjYZKAVTCCHug4xkin8ZMgSCgmDDBqhf3+o0Qtif1prg9cG8Mv8VUnQKE3pMILBpIGaHDyGEyHzuMJIpJVP8S0wM+PubVebbt5v9NIVwVccvHGfwN4NZtmcZzR9pTnDfYNnjUghhd+5QMmW6XPxL3rxmJHPvXhhrlwtNCWE9rTXfbvwW/zH+rNu/ji97f8maV9dIwRRCiEwiI5nitgYMgG++gT//hNq1rU4jROY5FX2KIbOH8FPYTzSq0IiZ/WdSoUgFq2MJIdyIO4xkSskUt3XhAvj5QaFCsHUrZM9udSIhHozWmnlb5jHs+2HExsfyUZePeKnVS3h6eFodTQjhZtyhZMp0ubitAgXg669h9274+GOr0wjxYM5eOkvPr3vSO6g3FYpUIOzdMF5t86oUTCGEsBMZyRR31acPzJsH27ZBtWpWpxHi3i3evpghs4cQfTWa9zq+x8g2I2VbIiGEpdxhJFNKprirqCioUgVKlYJNmyBbNqsTCZExUZejeHHOi8zZPIdaZWoxa8As/Ev6Wx1LCCHcomTKdLm4q4IFYcoUs53Rp59anUaIjPl558/4j/FnwbYFjO00lk1vbpKCKYQQWUhGMkWG9egBS5bAjh1mZFMIR3TxykVenvsyszbOolqpaszqP4saZWpYHUsIIW7gDiOZUjJFhp05Y8plhQrmakCesl5COJjle5YzaNYgTsWc4s12b/JOh3fI7iXbIgghHI87lEyZLhcZVqQIfPml2Tfzf/+zOo0Q18VcjSHwm0DafdGOfN752DhqI+93fl8KphBCWEhGMsU90Ro6d4aVK2HnTqhUyepEwt2t2buGATMHEHkhktcCXmNMxzHkzCbXQhVCODZ3GMmUkinu2YkTZpN2f39Ytw48ZDxcWOBy3GXeWPQGU9ZOoVLRSszsP5MG5RtYHUsIITLEHUqm1ANxz0qUgM8/h/XrYfJkq9MIdxSyP4TqY6vz1bqveKXVK4S9GyYFUwghHIyMZIr7ojU88YQZydy9G8qVszqRcAdX4q/w1g9vMfG3iZQrVI4Z/WbQpFITq2MJIcQ9c4eRTCmZ4r7984+ZNq9TB9asAaWsTiRc2R8H/6DfjH4cOHOA4S2GM67bOHLncOmfz0IIF+YOJVOmy8V9K13abM7+++9gs1mdRriquMQ4Xl/4Ok3+24SE5ATWvLqGL5/+UgqmEEI4OBnJFA9Ea2jdGjZvhj17oEwZqxMJV7LlyBb6zujL3pN7CWwayCfdPyGvd16rYwkhxAOTkUwh7kIpCAqClBQIDDSlU4gHFZ8Yz9s/vE2DcQ2IuRrD8peW8/WzX0vBFEIIJyIlUzywsmVh3DhYsQJmzrQ6jXB2O47toO6Hdflw6Yc8W/9Z9ry3hwD/AKtjCSGEuEcyXS4yRUoKNG8Ou3ZBRITZ5kiIe5GYlMhHSz/ig6UfUChPIYKeDaJD9Q5WxxJCCLtwh+lyKZki0xw4ANWqmXM0f/pJVpuLjNsduZu+M/qy49gOnqn3DBN7T8Q3t6/VsYQQwm7coWTKdLnINBUrwocfws8/w5w5VqcRziApOYmPl35M7Q9qE3khksVDFzN70GwpmEII4QJkJFNkquRkaNwY9u830+ZFi1qdSDiqvSf30m9GPzYf2UyP2j2Y/MxkCvsUtjqWEEJkCRnJFOIeeXpCcDDExsKwYVanEY4oOSWZT1d8Ss2xNTl09hDzAucxf8h8KZhCCOFipGSKTFe5MowZA4sWwcKFVqcRjuTA6QM0+6QZry18jbb+bdkzZg896/a0OpYQQgg7sOt0uVKqLfAF4AlM01qPu+nxIcAwIBm4DARqrSOUUg8De4F9qYdu0loPudN7yXS5Y0lKgvr14dgxM21eqJDViYSVUlJSmPT7JEYtHkUOrxx82ftLnqn3DEpWhwkh3JQ7TJfbrWQqpTyB/UBrIBLYAvTWWkekOyav1jom9fOOwAta67apJfMXrbV/Rt9PSqbj2b0bateGHj3gu++sTiOscvjsYQbMHMC6/etoX7U9Qc8FUSK/7HElhHBv7lAy7Tld/hhwUGt9WGudAMwFOqU/4FrBTJUbcI1VSAKAqlXh7bfh++9hyRKr04isprVm6tqpVHuvGjv+2UFwv2B+efEXKZhCCOEm7FkySwL/pLsdmXrfDZRSw5RSh4D/AiPSPVRWKbVDKbVOKdXEjjmFHY0aZfbOHDIELlywOo3IKseijtHm8zYM/W4oDcs3ZPfo3fRv1F+mx4UQwo3Ys2Te6l+Tf41Uaq0na63LA28Ab6fefRIoo7WuCbwKfK+U+tdFi5VSgUqprUqprUlJSZkYXWSW7Nlhxgw4cwZefdXqNMLetNZMD52O/xh/Nh7eyNQ+U1nx8grKFCxjdTQhhBBZzJ4lMxIone52KeDEHY6fC3QG0FrHa62jUj/fBhwCKt38BK21TWtdR2tdx8vLK9OCi8xVqxa88Ya5rvmyZVanEfZy/MJxnpj4BIO+GUTth2qze/Runm/2vIxeCiGEm7Lnwh8vzMKflsBxzMKfp7XW4emOqai1PpD6+ZPAaK11HaVUYeC81jpZKVUOCAWqaq3P3+79ZOGPY4uPN2UzJgbCwyHvv8alhbPSWjN702xGzB1BfFI847uOZ1iLYXh4yA5pQghxO7Lw5wForZOA4cAKzHZE87XW4UqpsakryQGGK6XClVJhmGnxvqn3NwV2KaV2AguBIXcqmMLx5chhNmk/cQJee83qNCKznIo+RZcpXXgu+Dn8Svixa/QuXmz5ohRMIYQQcllJkbVeew0+/RRWr4aWLa1OI+6X1pp5W+Yx7PthxMbH8lGXj3ip1Ut4enhaHU0IIZyCO4xkSskUWerqVaheHRITzT6aefJYnUjcq7OXzvLCdy+wcNtCHiv7GLP6z+LR4o9aHUsIIZyKO5RMmdMSWcrb20yb//03vPmm1WnEvVq8fTF+o/1YsnMJH3f9mA1vbJCCKYQQ4pakZIos17gxvPgiTJoEoaFWpxEZEXU5iqeDnqbbV90oXaA0297exqh2o/DylF0dhBBC3JpMlwtLxMaaKwJ5esLOnZArl9WJxO38vPNnAr8N5Nzlc7zzxDu82e5NsnllszqWEEI4NZkuF8JOcueG6dPh4EF45x2r04hbuXjlIv2C+9FxUkeK+BRhy1tbePfJd6VgCiGEyBAZyRSWGjoUvv4a/vgD6te3Oo24Zvme5QyaNYhTMad4s92bvNPhHbJ7Zbc6lhBCuAx3GMmUkiksFRMD/v5mZHPHDsiZ0+pE7i3magwjF4wkKDSIKsWrMLP/TOqWrWt1LCGEcDnuUDJlulxYKm9eCAqCv/6C996zOo17W7N3DVXHVGX6+um80fYNtr2zTQqmEEJYSCnVVim1Tyl1UCk16haPP6SUWqOU2qWUWquUKpXusb5KqQOpH33T3V9bKbU79TUnKjte+1dGMoVDGDgQZs2CTZugTh2r07iXy3GXeWPRG0xZO4VKRSsxs/9MGpRvYHUsIYRwaXcbyVRKeWIuz90aiMRcnru31joi3TELgF+01rOUUo8D/bXWzyqlfIGtQB1AA9uA2lrrC0qpzcBLwCZgKTBRa73MHl+jjGQKhzBhAhQtCgMGQEKC1WncR8j+EKqPrc5X677ilVavEPZumBRMIYRwDI8BB7XWh7XWCcBcoNNNx1QB1qR+/nu6xwOAVVrr81rrC8AqoK1SqjiQV2u9UZtRxm+Azvb6AqRkCoeQP79ZALR7N3z0kdVpXN+V+Cu8PPdlmn/aHIVi3ch1fNbrM7yze1sdTQghhFES+Cfd7cjU+9LbCXRL/bwL4KOUKniH55ZM/fxOr5lpXGYnZV9fX9auXWt1DPEA8uQxVwO6cAGWLTNXBxKZb8/ZPYzfOJ7IS5F0rtSZwJqBJJ9IZu2JtVZHE0IId+KllNqa7rZNa21Ld/tW50refI7jSGCSUqofEAIcB5Lu8NyMvGamcZmSef78eZo3b251DPGAqlYFPz8oUQL+/BOyyZaMmSYuMY53f3qXCasmUNq3NGteXcPjlR+3OpYQQrirJK31nVYhRAKl090uBZxIf4DW+gTQFUAplQfoprWOVkpFAs1veu7a1NcsddP9N7xmZpLp8nsRHW11ApdXsCBMmWK2M/rkE6vTuI4tR7ZQ6/1afLLiEwY1GcSu0bukYAohhGPbAlRUSpVVSmUHngKWpD9AKVVIKXWty70JBKd+vgJoo5QqoJQqALQBVmitTwKXlFL1U1eVPwf8ZK8vQEpmRqWkmGG2OnVM+zl61OpELqtrV+jRw2xpFB5udRrnFp8Yz9s/vE2DcQ2IuRrD8peW8/WzX5PXO6/V0YQQQtyB1joJGI4pjHuB+VrrcKXUWKVUx9TDmgP7lFL7gaLAh6nPPQ+8jymqW4CxqfcBDAWmAQeBQ4BdVpaDbGGUcfHx8OWXMH8+bNli7nvsMejVyzSi0qXv/HxxT86cMdPm5cqZqwF5elqdyPnsOLaDvsF92X18N/0a9uPzXp+TP1d+q2MJIYTAPTZjl5J5P44cMWVz/nzYvt3c16CBKZzdu0NJuy3Ucitz50Lv3mbgeORIq9M4j8SkRD5a+hEfLP2AQnkKEfRsEB2qd7A6lhBCiHSkZDoRyzZjP3jweuHcudPc17gx9OxpCmfx4lmfyUVoDV26wIoV5ltbqZLViRzf7sjd9J3Rlx3HdvBMvWeY2Hsivrl9rY4lhBDiJlIynYhDXPFn377rhXPPHlAKmjY1hbNbN7PbuLgnJ09ClSpm6jwkBDzkLOJbSkpO4pMVnzB6yWjy58rP132+pkutLlbHEkIIcRtSMp2IQ5TM9CIiTNmcN89cmNvDA5o3N4Wza1coXNjqhE5j1izo1w+++AJGjLA6jePZe3Iv/Wb0Y/ORzXSv3Z0pz0yhsI/8/RJCCEcmJdOJOFzJvEZrs0R63jzzceCAWcXy+OOmcHbpYvbtEbelNTzxBKxbZ64IVK6c1YkcQ3JKMp+v+py3f3yb3DlyM+WZKfSq28vqWEIIITJASqYTcdiSmZ7WsGuXKZvz58OhQ+DlBa1amcLZuTMUKGB1SocUGWmmzGvXhtWrZdr8wOkD9JvRjz8O/UGnGp2Y2mcqxfIVszqWEEKIDJKS6UScomSmp7XZcfxa4Tx61Fzepk0bUzg7dYJ8+axO6VCCgiAwEL76CoYMsTqNNVJSUpj0+yRGLR5FDq8cfNn7S56p9wxmT10hhBDOQkqmE3G6kpme1rB16/VFQ8eOQfbs0LatKZwdO4KPj9UpLac1tG5tLjcZHg5lylidKGsdPnuYATMHsG7/OtpXbU/Qc0GUyF/C6lhCCCHug5RMJ+LUJTM9rU2LulY4jx+HHDmgfXtTODt0gDx5rE5pmaNHwd8fGjWC5cvNAn5Xp7Xm63VfM3LhSDw9PPlfr//Rr2E/Gb0UQggnJiXTibhMyUwvJQU2bjRlc8ECs5+Pt7dZBdOzpymeuV367+ctTZ4Mw4dDcDD07291Gvs6FnWMgbMGsnrvalpXac2056ZRpqCbDeEKIYQLkpLpRFyyZKaXnAwbNpjCuXAhnD4NuXLBk0+awtmunSmgbiAlBVq0MBu0h4e75gWWtNYErw/mlfmvkKJTmNBjAoFNA2X0UgghMlNyMsTEwMWLN354eZl/X+1ISqYTcfmSmV5ystmZfP58WLQIzp41U+gdO5rCGRAAOXNandKuDh6EatWgZUtYssS1ps2PXzjO4G8Gs2zPMpo/0pzgvsGULVzW6lhCCOF4kpMhOvrfJfFWH7c6Libm1q/7yCNmj2s7kpLpRNyqZKaXlARr114vnOfPQ968ZnV6z55mpUyOHFantIvPP4dXX4XZs+GZZ6xO8+C01ny78VtGzB1BQnIC47uOZ1iLYXi4+35NQgjXlZR06/KX0eJ46dKdX18ps1NL/vx3/0h/nK+v3VeXSsl0Im5bMtNLTITffjOFc/Fi8z9gvnxm/81evcywX/bsVqfMNMnJ0KSJuZpneDgUc+JtIk9Fn+L5b59nyc4lNKrQiJn9Z1KhSAWrY4kk4ARQGnCh0XIhMs3tSmJGPy5fvvPrK3X7IpiRDx8fh91YWUqmE5GSeZOEBLNr+fz58OOP5odAgQLmkpY9e5qTGrNlszrlA/vrL6hRwyy6X7jQ6jT3TmvNvC3zGPb9MGLjY/moy0e81OolPD08rY7mnq4AfwKhqR8bgVigAtAz9aMaUjiF60hMfLCSeLd/dz087r0Ypv/Ik8dhS+KDkpLpRKRk3kF8PKxcaQrnTz+Z6YWCBaFbN1M4mzUzJzk7qfHjYdQo8+X16GF1mow7e+ksL3z3Agu3LeSxso8xq/8sHi3+qNWx3Mt5YAPXS+U2IBFTIv2BJpiCuRT4DUgBKmHKZi/ADymcwloJCQ92TmJGSuK9lMKbC6ULl8QHJSXTiUjJzKC4OLPB5Pz5ZsVMbCwULmwKZ69eZv7Z07lG0ZKSoEED+PtvM21euLDVie5u8fbFDJk9hOir0bzX8T1GthmJl6fzFn2nEcn1QhkK7Em9PxtQF1MqmwANgZuv8HoWWAzMB9ZiCmdlro9wVrFvdOGiEhLurRTe/HHlyp1f39Pz/qear5VEV1pZ6UCkZDoRKZn34epVWLrUFM5ffjE/rIoWhe7dTeFs1MhpfgPdvdtc17x7d/j+e6vT3F7U5ShenPMiczbPoVaZWswaMAv/kv5Wx3JNGvgLWM/1Unk09bE8mCJ5rVQ+BtzLDmCngUWYwhmS+l7+XC+cjzxweuEs4uPvbaHKzR9Xr9759dOXxPv5yJ1bSqKDkpLpRKRkPqDYWPj1V1M4f/3VjHiWKHG9cNav7/CFc+xYGD3anILaqZPVaf7t550/E/htIOcun+OdJ97hzXZvks3L+c+LdRhJwA6uF8r1wLnUxwpzvVA2AaoDmTVwfBJYiCmc61Pvq871winrt5yP1rBtm1lIeeHCnUtiXNydX8vL6/6nmqUkujQpmU5ESmYmunwZfv7ZFM5ly8xv6qVKmRMee/WCxx5zyB96iYlQt67Zpz4iwqxzcgQXr1zk5bkvM2vjLKqVqsas/rOoUaaG1bGc3+0W6QCU5cZSWYmsOXcyEjPCOS81D0BNrhfOclmQQdy/qCizJ9r06WZ6BExJLFDg/qebc+VyyJ+XwnpSMp2IlEw7iYkx527Onw8rVpjzhx566HrhrF3boX6A7thhimafPjBzptVpYPme5QyaNYhTMad4s92bvNPhHbJ7uc42UlnqTot0qmLKZOPU/zrCVaCOcX2E88/U++pgymYP4GFrYombJCebnTimTzcLIxMSzA+RAQPMzzlfX4f6GSdch5RMJyIlMwtcvGgK57x5ZrV6UhKULWtWqPfsCTVrOsQP47ffhg8/NKebtmtnTYaYqzH834L/Y1roNKoUr8LM/jOpW7auNWGc1T/ceD7lvSzScTRHgQWYwrk19b56XC+cpa2J5daOHIEZM8xvo//8Y3bc6NMHBg6EqlWtTifcgJRMJyIlM4udP29+6583z4wCJCdDhQrXC2e1apYVzvh4M8AaHQ179pgZrqy0Zu8aBswcQOSFSF4LeI0xHceQM5trX+bzgV1bpJN+5fffqY896CIdR3MYUzbnY84hBfP19QS64xijsK4qLg5++MGMWq5ZY35GtWljimXHji57dTThmKRkOhEpmRY6d8784J4/35won5Jirvt6rXD6Z/3q6c2bzbZGAweCzZY173k57jJvLHqDKWunUKloJWb2n0mD8g2y5s2djVWLdBzNAa4Xzl2p9zXG7MHZDShuUS5Xs2OHKZbffWdmZB5+2EyH9+1r90sHCnE7UjKdiJRMB3HmjCmc8+bBunWmcFapcr1wVq6cZVFefx0++QRWrYJWrez7XiH7Q+g/sz9Hzh3h5ZYv80HnD8iVI5d939SZ3GmRTjluPJ8yqxbpOJq/uD6lvgfzPWiKGeHsBhS1LppTunDBlMrgYFMyc+QwVzwbONBc8czBd8sQrk9KphORkumATp0y11CfNw9CQ822IFWrXi+clSrZ9e2vXjWXnIyPN9PmefJk/ntcib/CWz+8xcTfJlK2UFlm9JtB00pNM/+NnE1GFulcK5YyPfxv4ZjCOQ9TPj2A5pjC2RUz2iv+LSXFzKYEB5ufPfHx5lzxgQPh6acdZ8sJIZCS6VSkZDq4Eydg0SJTODdsMPfVqHG9cJYvb5e33bDBXMTohRdg0qTMfe0/Dv5Bvxn9OHDmAMNaDGN8t/HkzuHSPy9u7x9uPJ8yPPV+Z1yk40g0ZlRzPqZwHgA8gccxhbMLUNCydI7j2DGzgGfGDDh61JTJZ54xU+I1a1qdTohbkpLpRKRkOpHISFi40BTOTZvMfbVrm7LZo4dZsZ6JXn4ZvvjCzN43zYRBxrjEON796V0mrJxAad/SBPcN5vHKjz/4CzsLd1qk40g05rzNeZjSeQhzrmpLzDmcnXGvAh8fbxYfBgeb3S60hpYtzahlly6QUxbbCccmJdOJSMl0Un//bQrn/PlmtQ6Yzd6vFc5MOCk/Nvb6Yvddu8zeyPdry5Et9J3Rl70n9xLYNJBPun9CXu+8D5zRockiHcejMX8m10Y4j2JGjVtjCmcnIIt3Vcgyu3aZYjl7ttk8vXRp6N/ffDz8sNXphMgwKZlOREqmCzhyBBYsMIVz2zZzX/36ZtP37t3NVYfu09q15lz/V16Bzz679+fHJ8Yz9pexjF8+nmJ5izG973QC/APuO49Dy8ginWsfFXHPRTqORGP23ry2Sv0YkB0IwEypdwSc/feg6GiYM8esEN+6FbJnh86dzahly5bm+t5COBkpmU5ESqaLOXjweuEMCzP3NWpkCme3bua66vfohRdg6lRznmaDe9hZKOZqDM0+aUbYP2H0a9iPz3t9Tv5c+e/5/R3WeW7c9HwbZvRSFuk4H435BeFa4TwO5ADaYQpnB8DHsnT3Rmtzjsv06Wa2Iy7OLBwcONBsml5QTkYVdhIDnAQese/bSMl0IlIyXdi+fdcL5+7dZt67SZPrhbNoxvZ2uXTJbNmZK5fZ0SSjp2yNWjSK8cvHs2joIrrW6voAX4iDkEU67iEFMwo9H7NS/SSQE3gCUzifABzxn7fjx68v4jl0CPLmNSvDBw50uMvYChdwGQjDzAZc+9gH+HH9KmN2IiXTiUjJdBMREaZwzpsHe/eave6aNTOFs2tXKHznvV1WroSAABg1Cj7++O5vd+TsER5991F61enFNwO/yaQvIgvJIh0BpnBu4HrhPI35s+6AOYezHWDltq4JCfDLL2bUcvlysxVR8+amWHbt+mAnUgtxzRVgJ6ZIbkv9717M/x9gZmpqA3UwPw/tfEaUlMwHfXGl2gJfYDbdmKa1HnfT40OAYUAy5veJQK11ROpjbwIDUx8bobVecaf3kpLpZrSG8HAzujlvHuzfb87Lp2i4NAAAIABJREFUatHCLBrq2vW202mDBpmBkk2boE6dO79Nr6978fOun9n//n5K+d7/OaFZ5k6LdIpw4/mU1ZBFOu4oGfN3Yz6wEDiLGdF8ElM422JGPLNCRIQplt9+C2fPQsmS0K+f+ahQIYtCCJcUj9mNIf0IZTjm7z+Yn4d1MYWyDqZcZvEVtqRkPsgLK+UJ7Mesd4wEtgC9r5XI1GPyaq1jUj/vCLygtW6rlKoCzMH8LlECWA1U0loncxtSMt2Y1mbF6bXCeeiQKZytWpkRzs6db9iE+eJF8PMDX1+zhuB2lyvecHADjcc3ZvSToxnTcUzWfC336gqwievnVMoiHXEvkoB1mMK5CIji/9m78ziby/eP4697zFizhJC1xViK7FtRaKHNkq2FUqqvNn0p/SrZ10LaRSHxLaRERRJZWuz70jCExr4khMmY+/fHfaY5I8xgznzOOfN+Ph7zMGf5nLmmmLnOdd/Xdbs9m01wS+qNcHs609Phw+7f6ejR7p1eZKQ7N7xDB7fMoCYeOV9/45a2/SuUa3AHQICbJVv9tI9ieP7zUEnmxbywMXWAXtbaRr7bLwFYa8+4SGmMuQ940Fp7++nPNcbM9L3WL2f7ekoyBXAJ54oVLuGcNMl1rEdFwa23uoSzaVPIm5evv4a774YePaB373+/TGJiIrUH1mbHoR1s7LcxeIasq0lHAuUk8AMu4fwC+APXld4Ml3DeiutavxDWuo67UaPcv8tjx9xxsx06QLt2qW5zEflHArCelBXKVbhEEyAf/04oS+J5QnkmmSHJDORiWTFci0GSOKDW6U8yxjwFdMH9+EqaaF0MV5/xv1a/MiV1xkDVqu5j4EBXqkxKOKdPd6NPGjXirtatebR1EwYMyEPz5u7wIX+fLP6EJVuXMPbhsd4mmKk16TyHSypvwP1wFblQUcBtvo/huPWjScAU4GPc36/muITzZt/zU7N7N4wd66qWGze6s12TTuKpVUtNPHJup3B7yv0rlCuAE77Hc+OWuTuRnFBeRVAmlJlVICuZrYBG1tpHfbfbATWttc+c5fn3+57/kDHmXeAXa+1432OjgOnW2s9Pu+Zx4HGArFmzVouPjw/I9yJhwFpYtMglm599BnFx2GzZmMHtLCjSmj4r7ibqUne4+bH4Y5TtXpbCeQqz+OXFREREZFCMqElHgk88LuGcCEzFjXfJj0s42wANSFmuOHnSvaEbPRq++QZOnYK6dV3VslUryBXWhRu5UIm4Y1P9K5QrSN7+kwuoSsoKZWkgg348B0KoVDKNMZ8Do4EZ1trE1J6f4togWi6PAP6w1ubVcrkEVGKi2ws2cSLHx31Gjj92cTIyO1FN74TWremTZTU9v+3P/K7zqVemXuDiOIn7IZq0/K0mHQl2J4DvcBXOqbh2zYLAPUCd32HdezBuDOzZA0WKwEMPuaplmTIeBi1Bx+KORfWvUC4DjvgezwFUJmVCWRbXQhxGQijJvAV4GKiNm0/xkbX21zRdG8AkMxLX+HMzbiTwEuB+a+06v+dEW2s3+T6/G+hpra1ujLkW+ITkxp/ZQLQafyTdJSbS85afKDJvIo9eOpm9x/dQpjXcbosz+e434Pbb0298SlKTTlKVciFq0pHQdRyYchze3AVLi0BiTmAPXLEcHs0Dz9eCbHpnlOlZ3IqMf4VyGXDI93hW/p1QlidTvKkOlSQziTEmL3Af0A23mesDYLy19uRZrwnwCKM7gDdw7z9GW2v7G2P6AEuttdOMMW8Ct+BqOn8ATyclocaYbsAjuG2+/7XWzjjX11KSKRdq3z7Xg3D1Faco2+xOJmydxYZZ+bhq20G3tNekiVvmq18/RZd6qtLapFMP91ZKJBRY61YCRo+GCRPg6FEofR3U6g2HG8H3OVwCWgRoidvDeQMhvawpaWRxHRT+yeRS3NQCcPt4K5IyobyWC28oC3GhlGQaYwoAbYF2wE7gf7gW04rW2vpnvU7D2EXc78r7nl4GzavTtVFXXms2wB1pN3EifPEFHPD9lCxTBmrWhBo13J+VKycfHXS2Jp2suCaduqhJR0LX3r1unuWoUe4ghFy53EzaDh3g+uuTm3j+Ar7GLalPxy2xFwVa4RLO2ijhDBe7SFmhXArs9T2WBahAyoSyIuk/EiuEhUqSaYz5AigHjMMtle/ye2yptfasE6eVZIoAiYmWQo/U58CpDSzpuonq1+VNfvDkSViwwFVvFi92H7t2AeUgoj7kuxtO1oIjvuHvuS1cb5KrlDVQk46EpoQEmDnTJZZffeVu16njEsvWrSF3KgehHyE54ZyBayIqTnLCWQttCwkVe0lZnVyKq2eBe9NQnpQJZSX0cy8VIZRkNrTWzrmQazPBrgeR1H25cgoHouaTc81w/vtkXubN85sJHRUF9RrCJQ2T34XPPwV/ZHEdkUf+ADsPN2RwAdjfIL4yHK4J+2rC/ppQvLjGtUjoiI11y+Fjx8LOnW6O5bPPuiaea65J++vkxu3gug/XlT4Nl3C+AwzDzS9s7fuojhLOYHGAlMnkUpIHEhpcE05DkhPKyrjubwlX5Y0xy621hwCMMZfiDtd5L7ULVcmUTC/+ZDzX9LyGHFE5eO6qlTzSPpK3B8PTtXCnocwHfubcTTo2EWJikiudixfDqlWuCgqu07ZmzeSP6tXPb3+nSKAdOwaTJ7vkct48iIhwjW8dOsCdd7oZs+nlEK47fRKuWz0BuJLkhLMKSjgzyiFgOSkTyt/8Hi9NygplFdyQfrloIVTJXGmtrXzafSustVVSvVZJpmR2Q2YOoeenPZlXdx7VtlVn7XsQfdDv+OakJp0bOb8mnfh4l2j6J54xMcmPR0enTDz993eKZARr3YEFo0bBp5+6Ix9Ll3YVywcfdGeJB9pB4Etcwvk9bgB3aZITzutQwpleDuPGpvknlLF+j19JyoSyKto/HkAhlGSuBipZX8LoOzZ8tbX22lSvVZIpmdKfwE9wbNYx1k5YS9W9VYlMjIQI+PtaGBEDe8pAnzkQkZ4n3h065H6pL1niks5Fi3z7O3FnOFeqlJx01qgB5crpLGdJf/v3w/jxrmq5Zg3kyOEmKDzyCNx4o3dbO/bjEs6JwBzcdpQyuGSzDa4TWQln2vyFSyj9l71jcB3gACVImVBWw53xLRkmhJLMwcAVwPu4v0Edgd+ttc+leq2STMkU9uM6vufjlsBXAYmQkCWBxQUXU6ZVGQreUdB1fueBDz+Exx6D4cOhY8cAx7ZjR8pq55IlcMQ3lfiSS9zSun/FU/s75UKcOgWzZrnE8ssv3VaOGjXccvi990LevKm/RkbahztDfSLu32wirrkkKeEs711oQec47meaf4VyA+6/GbjVl9MTykIZH6aklJYk0xjTGHgT16//obV20GmPlwTG4mrOWYAXrbXTjTEPAF39nnodUNVau9IYMxe4HPc3B+A2a+1ezsJ3WM5/cHPPDW6Ty4fnml3+z7VKMiUs7cIllElJZdI4oey4ESo3wdZrtlLh2wq0v6U979z/TorLrYXbbnMN5WvXQqlSGRh7om9/Z1K1c/FiWLnyzPs7a9RwH9rfKWfz228wZgx89BH8/jsUKADt2rmqZcWKXkeXNrtxCeck3L9pixuPk7SkXta70DJcPLCGlAnlWtw2A3DJ4+kJpebwBqXUkkzfsvRG4FbcBNIluIab9X7PGQmssNYON8ZcgzuC+4rTXqciMNVae5Xv9lzgeWvt0nT+lv79PSjJlLCwjeSEcj7uDFxwZ37fgNtPeSNunJCvQ7zxG41ZuGUhsf1jKZi74L9ecutWqFDBjQCcOdPj4qH2d8r5OH4cpkxxey3nzHF/eRs1collkyaQLYSHFe4EPsclnD/67qtEcsJZ2qO4AuEkLoH0TyjX+O4Ht7x9ekJZHG0pCBFpSDJTPZ7bGDMC2GKtfdX3/KHW2utPe50B7jLbzXd7LueRZBpjooGBwDX4tSskJa3nvDYtSaYx5llgDG7q2Ye4/rIXrbXfpSXAjKAkMxOxuCTSv1K53fdYPpKbdG7C/U09w6CuGWtmcMdbdzC01VC63NblrF/qvffgqafc7+pHHknPbyIdHDoEy5YlJ52n7++87rqUiaf2d4a/5cvdX9ZPPnF/P664wv3Fbd8eSpTwOrr0F4dLOCcCv/juq4JbTm+FmwQRKhJwS9z+CeUqXOUSIC8pE8rqQCmUUIawNCSZLYHG1tpHfbfbAbWstU/7Pedy3PL1pbhBUrdYa5ed9jqbgabW2rW+23Nxb1FO4f4F9bPnSAaNMT8CPXGDx+7GnWNurLU9U/0e05hkrrLWVjLGNAKeAroDY6y1VVO9OIOUKFHCjhs3zuswJBASIde2XORdlZd8q/KRd3Vesh10lZi/8/3NoUqH+PO6Pzl03SH+uuqvVE8TSUhM4NFvHiXBJjDmzjFEZYk65/M3bnTTXa65Jn2nuATEyZPw11/JH8eOub144EbS5MqV8iPq3N+7hIBTp+DgQdfMc+yYq1peeikULJj6sPQwkm1PNi6bdxmFfihEnl/djJ3DZQ+zr8E+9t60l/gi8am8QgY6BTl/z0numNzuY2NuLom9hCzx7k1gQs4EjpQ5wpGyRzha5ihHyh7heNHjSijDTIMGDf7G1aaTjLTWjky6YYxpBTQ6Lcmsaa19xu85XXC53FBfJXMUUMFam+h7vBZu/2RFv2uKWWt3GGNy45LM8dbaj88WpzFmmbW2mjFmTdLrGGMWWGvrpfY9pnUYe9Jf7TtwyeUqY4Kr8+DgwYPUr1/f6zAkPZzCvYNPWvpeQPLZt8WAxvxTqcxaNiuFTCEKnccu9vd+eI9th7cx5ckp3Frl1lSfX6IEVKvmioCffOJWHUNGYqLLkv2X2f33dxYunLLaqf2doSEx0S2DjxrllsXj46FqVVe1vP/+zPv/sI3vz63AZ5BnUh7yvJ+Hq9+/2p0u1BpX4czIom4ibkyQf4VyOclzd3PiRgU9wT8VysjoSC6NuJRLyaT/HzOPhHMdyYir1fv/bS1O8jlLSTrgfitirf3FGJMdKEjyAZ/3Ap/6X2Ct3eH784gx5hOgJnDWJBM44Wv+2WSMeRrYQRpbx9JayRyD+/V+JW73SxZgrrW2Wlq+SEbQcnkIO4n7wZu09P0Tbp4buOWum0jeU3klF/Vu/tCxQ5TuVpqKxSoy57k5pPW90qZN0KKFawLq2RO6d3eFwZDkv78zqbno11+TH/ff31mjhtvfmUPnwwWF7dtdE8+YMbBtm0smH3jAdYhXrpz69ZnRZuAz3B7OFb77rsclnC1xv9nSiwW28O+EMunnWXbccr7/HspyuN+okumkYbk8Etf4czMusVsC3G+tXef3nBnARGvtR8aY8sBsoJi11voSw+3AjdbaLX6vmc9au98YE4VLQL+31r5/jjhq4DZz5AP64sbxD7bWLkz1e0xjkhmBOzhqi7X2kDEmP1DcWrs61YsziJLMEHIcWExypfIX4JjvsXKkTCqLp++Xfv6z53l91ussf2U5lUue3y/lY8fgiSfg44+hcWM3ZrBAuMyVO31/5+LF7jhB0P5Or8XHw9Sprmo5a5YbfXDLLS6xbNZMDV7nYxMu2ZwEJP32qourgLbADXVJK4v79e2fUC4D/vA9nhVXkvHfQ3kNOsxZ/pHGEUZ3AG/g3oqMttb2N8b0AZZaa6f5Oso/wLW5WuCFpH4ZY0x9YJC1trbf6+XC/eaN8r3m90CXs40j8nW4D7LWdj3T46l+j2lMMm8AVlpr/zLGtMUV99+01m67kC8aCEoyg9hR3LGMSZXKxcDfuIrkdSQ36dQjoLPbYvfGck2Pa2hXux2j2o+6oNewFj74AJ55xk0SmjzZFfvC0o4dKccoLVniToSB5PmdNWokJ54lSmh+Z3pavdolluPHuz2XJUrAww+7jyuu8Dq60PcrrsI5ETfizOB+FrUB7gEK+z3X4upIpyeU+32PR+J+liVVJ6vjRiwF+x5u8VQIDWOfA9x8ruags16bxiRzNe492XXAONzG0nustTed7xcMFCWZQeQQbrRIUqVyGW6fZRbc25OkSmVdyMgtR/e8dw/frf+OTf02cXm+8ylZ/NvSpdCypWvmfustePzxTJBfne/+zurVIX9+b2MONYcOueMdR41yleWsWV21skMHuPlmVY8DZR3JCeevuObB+ridakkzKff4npsFd/KQf4WyIn6DXUTSJoSSzKFANO5fyT+JlrX2i1SvTWOSudxaW9UY0wPYYa0dlXTfRcSdrpRkemgfyeOE5uOadizuXXxNkiuVdQCPml3nxsylwZAG9G3al1fueiVdXvPAAWjbFr791h3zPHw45MyZLi8dOuLjXcXNP/E8fX+nf7VT+zv/LTER5s93ieXkyXDihNue0KGD228ZNnsyQoDFzaWchEs4Y3FL3P57KCvhmnVELlIIJZljznC3tdamOtgvrUnmPOBb4BHcouY+3PJ50BwXoSQzA+0g5YzKDb77c+ASyaRKZS3ffR47lXiKGv1rsP/ofmL6xpAja/oFlZgI/fpBr15ucPvnn7u8KlP7809X6vVfZt+xwz2m/Z3Jduxwp/CMHg1btkCePK4zvEMHN84g7EvjQc7imhK15C0BEipJ5sVIa5JZBLgfWGKtXeA7K7P+ueYqZTQlmQFiceNAkpa+5+O6NcFVJeuSXKmsRlD+QB7z0xge+egR/vfo/7i/1v0B+RozZ7r8ICHB5Q3Nmwfky4Su1PZ3VquWMvEM1/2df/8NX33lqpYzZ7p3KfXru8TynnsyYSlcJPMKlSTTV8n8V7KYbpVM3xcpjDuUD2DxuQ5T94KSzHRicQMTkpLKebhJXQD5cXXspEplJYK+U/LoiaNEvxJNqfyl+OWlX9I8suhCbN8OrVq5HKprVxgwwBXu5Az893cmJZ8rV7okDMJvf+e6dS6xHDfODU0vVsydwvPww3D11V5HJyIeCKEks4XfzexAc2CntbZTqtemsZLZGhgMzMX14NUDulprJ19IwIGgJPMCJeL2IPmf+5309qEwyQnlTbi9SSE2G7LH1B70/bovP7/4M3WurhPwrxcfD126uOMob7wRJkyAyy+uxyjzSG1/Z+nS/z6fPZj3dx4+DBMnuuRy0SJ3ulKTJq5qedttmXOLgIj8I1SSzNP5xlp+b61tmOpz03qsJHBrUvXSGHOZ7wtUuthg04uSzDRKAFaS8jSdpLluJXDJZFJiGU1IH2P2+8HfKdu9LE0rNeXTxz9N/YJ0NH686zjPm9flGTfemKFfPnwk7e/0X2o/0/7OpOai8uW9Td6shR9/dInlZ58ln0faoQO0aweXXeZdbCISVEI4ySwLfGOtLZ3qc9OYZK6xKc+9jABWqfEnBMTz79N0jvoeK03KwedXeBBfALX9sC2fL/+cX/v+SqkCpTL8669d604J2rwZXn3VVTjDcZthhjvX/s5cudzSekbv79y1C8aOdU08mza5M8PvvdcllzVr6n+8iPxLqCSZxpgjpNyTuRt4yVr7earXpjHJHIybkZlUDmoDrLbW/t/5hxsYSjJ9jgGLSHmazgnfY9eScvB5US8CzBiLf1tMrQG1ePmOl+nfvL9ncRw+7I6T/vxz19cxZoxrIpZ0lJjoErvT53f67+/0H6NUo0b67O88eRKmT3dVy+nT4dQpqFfPJZYtW7qEV0TkLEIlybwY59P40wK4AbeAOt9aOyWQgZ2vTJtkHsFVJ5M6vxfjxm4Y3EGg/oPPM8lKnbWWuq/WZcv+LWzst5Hc2T0azvlPPDBsGLzwAlx1lUs4KwbNGkCYCuT+zl9/dRXLjz+GPXvc0U8PPeTeTZQpE5jvR0TCTqgkmcaY5sAca+2fvtv5cBOGvkz12gs4JSgoZZok8yDuNJ2k5e/luOadSNyw4KSl7xtwR9lnQhOXTOTekffy4YMf0qFeB6/D+ceCBdC6tdtmOHKkG+QuGejPP/99Prv//s6KFVMmnv77O48ehUmTXHL500/u/rvuclXL22/XGAEROW8hlGSutNZWPu2+FdbaKqlee64k8wzr8P88hJv2HjQLf2GbZO4h5Wk6a3D/R7Lhhp0nVSprA5d4FGMQOXHyBOW6lyNfjnws676MLBHB1cG7eze0aeMOeHniCVfhzJbN66gysaT9nUl7PJcscckoJO/vvPxy+Pprl2iWLZvcxFOkiLexi0hIC6Ekc7W19rrT7luTlr4cVTKDze+kPE0nxnd/Tlx1MqlSWROdlXsGA6cP5OUpLzO7y2walk91uoInEhKgWzd47TW3PfCzz6BUxvclyZmcaX/nb78lVy2vv15NPCKSLkIoyRwNHALexZW5ngEutda2T/VaJZkessAWUs6o/M33WF5SnqZTFYjyIMYQsvvP3UR3i6ZhuYZMfXqq1+GkasoUN487MhI++QQaNfI6IhERySghlGTmAroDt/ju+g7ob61NNelSkpmRLPArKY9o9G0JowDJCeWNuF7+4FrpDXqPffwYH/38Eet6raNMkdBowNi0yY05WrsWevaE7t0hIsQG3ouIyPkLlSTzYmi3eiCdwu2hTKpULgD2+R67nJSn6ZQj5E7TCSarfl/FqB9H8ezNz4ZMggkQHQ0LF7r9mb16uc/Hj4cCBbyOTEREBIwxs4BW1tpDvtuXAhOstamuv6mSmZ5OAitIrlT+iNvFAG7QuX+l8mpC+jSdYGKt5dZht7Ji+wpi+8dyaa5LvQ7pvFkLH3wAzzzj+kkmT3b7NUVEJDyFSiXzTJ3kae0uVyXzYsTj5lImVSp/BpLy3LJAK5IbdUp6EWDm8PXqr5m9YTZv3ftWSCaY4HpJHn8cqlZ1c7zr1oW33nL3qc9EREQ8lGiMKWmt3Q5gjLmCM08e+hdVMs/HX8BCkiuVC3GJJkBFUp6mo+kmGeLvhL+p2KsiESaC1T1XExUZ+t1RBw64GZrffgsPPgjDh0POnF5HJSIi6SmEKpmNgZG47AdctvO4tXZmateqkplWJ3GJ41Hc3skqwFMkn6ajPXSeGD53OBv3bOTrZ74OiwQT3H7Mb76Bfv3cPs0VK9wpQdHRXkcmIiKZjbX2W2NMdeBxYCUwFTielmtVyTwfw4ErgeuBoBlDn3kd/OsgpV8uTfUrqjPzvzMxYbiuPHMm3H+/m6350UfQvLnXEYmISHoIoUrmo8CzQHFcklkb+MVam+owavUzn48ngMYowQwSvb/qzZ/H/2Roq6FhmWCCm525YgWUKwf33OPOP09I8DoqERHJRJ4FagDbrLUNcGu5+859iaMkU0JSzO4Y3pv7Ho/We5SKxVM92SqklSzpjqF88kkYPBhuvtkdTykiIpIBTlhrTwAYY7JZa3/FtTenSkmmhKTnP3ueHFE56NO0j9ehZIhs2eDdd2HcOHe8dpUqsGCB11GJiEgmEGeMyQd8CcwyxkwFdqblQiWZEnK+X/89X6/+mm53dKNwnsJeh5Oh2raFRYsgd25o0ACGDnUzNkVERALBWtvcWnvIWtsLd7zkKKBZWq5V44+ElFOJp6jSpwpHThxhQ98NZI/K7nVInjh8GB5+GL74wu3VHDMG8mivsIhIyAiVxp+LoUqmhJTRP45mzY41vNbytUybYIJLKCdPdpXMqVOhenVYs8brqERERJKpkikh4/Dxw0R3i6ZM4TLMf2F+2HaUn68FC6B1a/jzTxg50i2pi4hIcFMlUySIDJwxkL1H9vJ669eVYPqpV8+NOapRA9q1c13o8fGpXyciIhJISjIlJGzdv5Vhs4bRrnY7alxZw+twgk6RIjB7tpujOXy4Szy3b/c6KhERycyUZEpI+L/P/4+IiAgGNB/gdShBKzISXn3VNQPFxEDVqu7EIBERES8oyZSg91PsT0xaOomut3WleP7iXocT9Jo3h6VLoWhRuP126N0bEhO9jkpERDIbNf5IUEtMTKT2wNrsOLSDjf02kitbWO+RTlfHjsETT8DHH0PjxjB+PBQo4HVUIiICavwR8dwniz9hydYlDGg+QAnmecqZEz76CEaMgDlz3PL5kiVeRyUiIpmFKpkStI7FH6Ns97IUzlOYxS8vJiJC74ku1NKl0LIl7NoFb70Fjz8OatAXEfGOKpkXyRjT2BgTY4yJNca8eIbHuxhj1htjVhtjZhtjSvk9dsoYs9L3MS2QcUpwGjprKHF/xDGs9TAlmBepenVYtgwaNoSOHaF9e7ecLiIiEigBq2QaY7IAG4FbgThgCXCftXa933MaAIustceMMU8A9a21bXyPHbXWXpLWr6dKZnjZeWgn0d2iub3C7Ux+YrLX4YSNxETo1w969YIKFeDzzyE62uuoREQyH1UyL05NINZau8Va+zcwAWjq/wRr7Q/W2qR6ykJArcMCQLcp3UhITOC1lq95HUpYiYiAHj1gxgzYscNVOKdM8ToqEREJR4FMMosBv/vdjvPddzYdgBl+t7MbY5YaYxYaY5oFIkAJTsu3LWfsL2N59uZnueqyq7wOJyw1agTLl0PZsnDPPW6Ie0KC11GJiEg4CWSSeaa2gjOuzRtj2gLVgcF+d5e01lYH7gfeMMZcfYbrHvcloksT9BsyLFhr6TypMwUvKUi3O7p5HU5YK1XKnXv+5JMweDDcfDPs3u11VCIiEi4CmWTGASX8bhcHdp7+JGPMLUA3oIm19p8Tl621O31/bgHmAlVOv9ZaO9JaW91aWz0yMjJ9oxdPTFkxhfkb59OnSR/y5szrdThhL1s2ePddGDfOjTeqUsUlniIiIhcrkEnmEiDaGHOlMSYrcC+QokvcGFMFGIFLMPf63X+pMSab7/OCwA3AeiSsxZ+Mp+vkrlxb9Foerfeo1+FkKm3bwqJFkDs3NGgAQ4dCmEw3ExERjwQsybTWJgBPAzOBDcAka+06Y0wfY0wT39MGA5cAn502qqg8sNQYswr4ARjk35Uu4entOW+zZd8WhrYaSmQWVaYzWsWKbp5m06bw/PMLZT5dAAAgAElEQVRurubhw15HJSIioUrD2CUo7Duyj9LdSnPD1Tcw/dnpXoeTqVkLw4a5ZqCrroIvvnDjjkREJP1ohJFIBuk1rRd/xf/F0NZDvQ4l0zMGunSBH36AI0egVi137rmIiMj5UJIpnlu/cz0j5o+g400dKX95ea/DEZ969WDFCjdLs10714UeH5/6dSIiIqAkU4LAc589xyXZLqHX3b28DkVOU6QIzJ4NXbvC8OEu8dy+3euoREQkFCjJFE99u/Zbvl37LT3u6kHB3AW9DkfOIDISXnvN7c2MiYGqVWHmTK+jEhEJf8aYxsaYGGNMrDHmxTM8XtIY84MxZoUxZrUx5g7f/VcYY477mqpXGmPe97ummjFmje813zLGnGmuefrEr8Yf8UrCqQQq9a7E36f+Zl3vdWSNzOp1SJKKTZugRQtYuxZ69oTu3d1RlSIicn5Sa/wxxmQBNgK34maPLwHu85+2Y4wZCayw1g43xlwDTLfWXmGMuQL42lr7r7ZNY8xi4Fnccd7TgbestTNOf1560K8H8czI+SNZv2s9g1sOVoIZIqKjYeFCt0ezVy+48044cMDrqEREwlJNINZau8Va+zcwAWh62nMskMf3eV7OcOiNP2PM5UAea+0v1lUZPwYCdnS3kkzxxKFjh+gxrQf1y9anaeXT/81IMMuZEz76CEaMgDlz3PL5kiVeRyUiEnaKAb/73Y7z3eevF9DWGBOHq0o+4/fYlb5l9HnGmHp+rxmXymumm7CZeJ0/f37mzp3rdRiSRsOXD+fg0YPcf9X9zJs3z+tw5AKUKQNTpsDmze4oym3boKC21YqIpFWkMWap3+2R1tqRfrfPtFfy9D2O9wEfWWuHGmPqAOOMMRWAXUBJa+0BY0w14EtjzLVpfM10EzZJ5sGDB6lfv77XYUgaxO6NZcqEKbS/oT2P3fOY1+HIRTpwwB1L+e238OCDrgs9Z06voxIRCXoJ1trq53g8Dijhd7s4/14O7wA0BrDW/mKMyQ4U9B3VHe+7f5kxZjNQxveaxVN5zXSj5XLJcC9MfoGskVnp36y/16FIOihQAL75Bnr3hnHjoHZt1yAkIiIXZQkQbYy50hiTFbgXmHbac7YDNwMYY8oD2YF9xpjLfI1DGGOuAqKBLdbaXcARY0xtX1f5g8DUQH0DSjIlQ82LmceUFVN4sfGLXJ7vcq/DkXQSEQE9esCMGbBjhxvgPmWK11GJiIQua20C8DQwE9gATLLWrjPG9DHGNPE97TngMWPMKuBToL2voedGYLXv/slAR2vtQd81TwAfArHAZiAgneWgEUaSgRITE6nRvwb7ju4jpm8MObLm8DokCYBt26BVK9cM1LUrDBjgZm2KiEgynV0uko4+/uVjlm9fzqB7BinBDGOlSrlGoCefhMGD4eabYfdur6MSEZGMpkqmZIijJ45S5pUylMxfkl9e+oUAHjAgQWT8eHj8ccibFyZNcsdSioiIKpki6ea1ma+x689dDGszTAlmJtK2LSxaBLlzQ4MGMHQohMn7WhERSYWSTAm43w/+zpDvhnBvjXupc3Udr8ORDFaxIixdCk2bwvPPQ8uWcPiw11GJiEigKcmUgHvpi5dITExkUItBXociHsmTByZPhiFDYOpU132+dq3XUYmISCApyZSAWvzbYv636H90ubULpQqU8joc8ZAx8Nxz8MMPcOQI1Krl9myKiEh4UpIpAWOtpfPEzhTOU5iX7njJ63AkSNSrBytWuGpmu3auCz0+3uuoREQkvSnJlICZtHQSP2/+mX7N+pE7e26vw5EgUqQIzJ7t5mgOH+4Sz+3bvY5KRETSk0YYSUCcOHmCct3LkS9HPpZ1X0aWiCxehyRBasoUaN8eoqLgf/+DRo28jkhEJPA0wkjkAr3x/RtsO7CN11u/rgRTzql5c9d9XrQo3H479OkDiYleRyUiIhdLSaakuz2H9zBg+gCaVGpCw/INvQ5HQkB0NCxc6OZq9uwJd94JBw54HZWIiFwMJZmS7rp/2Z3jJ48zuOVgr0OREJIzJ4wdC++/D3PmQNWq7vxzEREJTUoyJV2tjlvNqB9H8XSDpylTpIzX4UiIMQb+8x/46Sf3ed26MGKETgkSEQlFSjIl3Vhr6TKpC/ly5qPHXT28DkdCWPXqsGwZNGwIHTu6xqBjx7yOSkREzoeSTEk3X6/+mtkbZtPr7l5cmutSr8OREFegAHzzDfTuDePGQe3asGmT11GJiEhaaYSRpIu/E/6mYq+KGGNY03MNUZFRXockYWTmTLj/fkhIcPs2mzXzOiIRkYujEUYiaTR87nA27tnIkJZDlGBKumvUCJYvh7Jl3cijF15wCaeIiAQvVTLloh386yClXy5NtVLV+K7zdxhjvA5JwlR8PHTu7E4JuvFGmDjRnR4kIhJqVMkUSYM+X/Xhz+N/8nrr15VgSkBlywbvvef2aC5ZAlWqwIIFXkclIiJnoiRTLkrM7hjenfsuj9Z7lIrFK3odjmQSbdvCokWQOzc0aABDh2rMkYhIsFGSKRel6+Su5IjKQZ+mfbwORTKZihXdcZRNm8Lzz0PLlnD4sNdRiYhIEiWZcsFmb5jNV6u+otsd3Sicp7DX4UgmlCcPTJ4MQ4bA1KluvubatV5HJSIioMYfuUCnEk9RtW9VDh8/zIa+G8geld3rkCSTW7AAWrd21cyRI+GBB7yOSETk7NT4I3IWo38czeq41bzW8jUlmBIU6tWDFStcNbNtW3jySdeNLiIi3lAlU87b4eOHie4WTXThaBa8sEAd5RJUEhLg5Zdh8GCoUcMtp5cs6XVUIiIpqZIpcgYDZwxk75G9DGs9TAmmBJ3ISHjtNfjiC4iJgapV3YlBIiKSsZRkynnZun8rw2YNo23tttS4sobX4YicVfPmrvu8aFG4/Xbo0wcSE72OSkQk81CSKeflxS9eJCIigoHNB3odikiqoqNh4UK3R7NnT7jzTjhwwOuoREQyByWZkmY/x/7MxCUT6XpbV4rnL+51OCJpkjMnjB0L778Pc+a45fMlS7yOSkQk/CnJlDRJTEyk86TOFM1XlBcav+B1OCLnxRj4z3/gp5/c53XrwogROiVIRCSQlGRKmny6+FMW/7aYAc0HkCtbWDfDSRirXh2WLYOGDaFjR2jfHo4d8zoqEZHwpBFGkqpj8cco270shfMUZvHLi4mI0HsTCW2JidCvH/TqBRUqwOefu/2bIiIZRSOMRIChs4YS90ccw1oPU4IpYSEiAnr0gBkzYMcOV+H88kuvoxIRCS/KGOScdh7ayaAZg2hRtQX1ytTzOhyRdNWoESxfDmXLupFHL7zghrmLiMjFU5Ip59RtSjcSEhN4tcWrXociEhClSrlzz594wp0SdPPNsHu311GJiIQ+JZlyVsu3LWfsL2Pp1LATVxe62utwRAImWzZ47z0YN86NN6pSxSWeIiJy4ZRkyhlZa+k8qTMFchXglTtf8TockQzRti0sWgS5c0ODBvD66xpzJCJyoQKaZBpjGhtjYowxscaYF8/weBdjzHpjzGpjzGxjTCm/xx4yxmzyfTwUyDjl375c8SXzN86nT9M+5M2Z1+twRDJMxYruOMqmTeG556BlS9i82euoRERCT8BGGBljsgAbgVuBOGAJcJ+1dr3fcxoAi6y1x4wxTwD1rbVtjDH5gaVAdcACy4Bq1to/zvb1NMIo/cSfjOfanteSPSo7K3usJDJLpNchiWQ4a10l86WXXDPQnXfCs8+6PZvGeB2diIQ6jTC6ODWBWGvtFmvt38AEoKn/E6y1P1hrk0YhLwSSzipsBMyy1h70JZazgMYBjFX8vPPDO2zet5mhrYYqwZRMyxhXydy6FV55xS2j33qrq3SOHKkh7iIiqQlkklkM+N3vdpzvvrPpAMy4wGslnew7so++X/fl9gq306hCI6/DEfFc0aLQpw9s3w5jxkBUlDuisnhx+L//c/eLiMi/BTLJPNOC0hnX5o0xbXFL44PP51pjzOPGmKXGmKUJGm6XLnpN68XR+KMMbT3U61BEgkr27O4YyuXLYf58dzTlkCFw1VXQqpXrRleTkIhIskAmmXFACb/bxYGdpz/JGHML0A1oYq2NP59rrbUjrbXVrbXVIyO1rHux1u9cz4j5I+h4U0fKX17e63BEgpIxUK8eTJ4MW7a4JfXZs+HGG6FaNRg7FuLjU38dEZFwF8jGn0hc48/NwA5c48/91tp1fs+pAkwGGltrN/ndnx/X7FPVd9dyXOPPwbN9PTX+XLzb37ydXzb/Qmz/WArmLuh1OCIh46+/YPx4eOstWL8eChVyS+pPPAGXX+51dCISjNT4cxGstQnA08BMYAMwyVq7zhjTxxjTxPe0wcAlwGfGmJXGmGm+aw8CfXGJ6RKgz7kSTLl43679lm/XfkuPu3oowRQ5T7lyuaRy7VqYNQtq1oR+/dxpQm3bwuLFXkcoIpLxAlbJzGiqZF64hFMJVOpdifiEeNb1Xke2qGxehyQS8mJj4Z13YPRoOHIEatd2I5BatHDNQyKSuamSKZnCyPkjWb9rPYNbDlaCKZJOSpeGN96AuDh4803Yvx/uuw+uuAL694d9+7yOUEQksJRkZnKHjh2i57Se3FTmJppVaeZ1OCJhJ08e6NQJYmLgq6/g2mvd3M0SJaBDB1i92usIRSRYpeHkxJLGmB+MMSt8pyfe4bv/VmPMMmPMGt+fDf2umet7zZW+j0KBil9JZibX/5v+HPjrAMPaDMPoGBORgImIgLvugu++g3Xr3DikTz+FSpWgfn2YMgVOnfI6ShEJFr6TE98FbgeuAe4zxlxz2tNewfW8VAHuBd7z3b8fuNtaWxF4CBh32nUPWGsr+z72Bup7UJKZiW3eu5k3Z79J++vbU6VkFa/DEck0rrkG3n/fLaW/9hr89hvcc49bYh86FP446wG6IpKJpHpyIm6GeB7f53nxjXu01q6w1iaNflwHZDfGZPh+OCWZmdgLn79A1sis9G/W3+tQRDKl/Pmha1fYvBk+/xxKloTnn3enCT35JPz6q9cRioiH0nL6YS+grTEmDpgOPHOG12kBrPCbRQ4wxrdU3t0EcBkzbCaY58+fn7lz53odRshYuWclXyz/gkeue4SYlTHEEON1SCKZWv780Ls3HD8Oe/bAwYPwzTfuJKHChd3eThEJK5HGmKV+t0daa0f63U7L6Yf3AR9Za4caY+oA44wxFay1iQDGmGuBV4Hb/K55wFq7wxiTG/gcaAd8fLHfzJlohFEmlJiYSI3+Ndh3dB8xfWPIkTWH1yGJyGn27oWRI+G992DXLoiOhmeecXs5c+f2OjoRuVipjTDyJY29rLWNfLdfArDWDvR7zjrcgTa/+25vAWpba/caY4oDc4CHrbU/neVrtAeqW2ufTqdvKwUtl2dCH//yMcu3L2fQPYOUYIoEqUKFXBf61q3wySeu0tmpk1tK79zZLbGLSFhbAkQbY640xmTFNfZMO+0523EnK2KMKQ9kB/YZY/IB3wAv+SeYxphIY0xB3+dRwF3A2kB9A6pkZjJHTxylzCtlKJm/JL+89Is6ykVCyKJF7ujKSZNcJ/pdd7kB7w0bujPVRSR0pGUYu28k0RtAFmC0tba/MaYPsNRaO83Xbf4B7vREC7xgrf3OGPMK8BKwye/lbgP+AuYDUb7X/B7oYq0NyGwLJZmZTI+pPej7dV9++r+fuL709V6HIyIXYOdOGD7cdajv3w8VKrgq5wMPQM6cXkcnImmRGU78UZKZifx+8HfKdi9Lk0pNmPD4BK/DEZGLdOKEm7X55puwapVbUn/sMXjqKTfsXUSCV2ZIMrUnMxN5ecrLJCYm8mqLV70ORUTSQfbs8PDDsGIFzJvnhroPHgxXXgmtW8OPP0KY1BFEJAQpycwkFv+2mPELx9Pl1i6UKlDK63BEJB0ZAzfe6GZtbt4MXbrArFlQrx5Urw4ffwzx8am/johIetJyeSZgraXea/WI3RvLpv6byJ1d809Ewt1ff8G4ca5RaMMG163esSM88QQUKeJ1dCKi5XIJC58t/YyfYn+iX7N+SjBFMolcuVxSuW6dOy+9Rg3o08edKtSuHSxZ4nWEIhLuVMkMcydOnqB89/LkzZGXZd2XkSUii9chiYhHNm2Cd96BMWPgyBGoU8eNQLrnHoiK8jo6kcxFlUwJeW98/wZbD2zl9davK8EUyeSio10nelwcvPGGO1Xo3ntdo9CAAW4ckohIelElM4ztObyH6G7RNCjbgKlPT/U6HBEJMomJMH26Szy//951qz/wgJu5ed11XkcnEt5UyZSQ1v3L7hw/eZzBLQd7HYqIBKGICHdq0KxZsHYtPPigO8KyUiVo0AC+/NKdLCQiciGUZIap1XGrGfXjKJ6q/xRlipTxOhwRCXLXXgsjRril9FdfdaOQmjeH0qVh6FA4dMjrCEUk1Gi5PAxZa7l12K0s37ac2AGx5M+V3+uQRCTEJCTA1KluKX3BAtet/tBD8MwzUK6c19GJhD4tl0tI+mb1N8zeMJteTXopwRSRCxIZCS1awPz5sHw5tGoFH34I5ctD48YwY4bb0ykicjaqZIaZkwknqdi7IgBreq4hKlJzSUQkfezd65bU33sPdu+GMmVcZfOhhyC3RvCKnBdVMiXkDJ83nJjdMQxpOUQJpoikq0KFoHt32LYN/vc/yJfPJZnFi7ujLLds8TpCEQkmqmSGkYN/HaT0y6WpVqoa33X+DmOM1yGJSJhbuNAdXfnZZ64T/e673YD3Bg3cmeoicmaqZEpI6fNVH/48/ievt35dCaaIZIjatd3Yo61b4eWX4eef4eab3ZzNDz6A48e9jlBEvKIkM0zE7I7h3bnv8mi9R6lYvKLX4YhIJlOsGPTrB7//DqNHQ5Ys8Pjjbin9pZfc/SKSuWi5PEw0eacJc2Pmsqn/JgrnKex1OCKSyVnrOtPffNONQjLGdat36gTXX6+ldBEtl0tImL1hNl+t+opud3RTgikiQcEYuOkm+OILN9i9c2f47juoWxdq1IBx4yA+3usoRSSQVMkMcacST1G1b1UOHz/Mhr4byB6V3euQRETO6K+/4OOPXaPQr79C4cLQsaP7KFLE6+hEMpYqmRL0xvw0htVxq3m1xatKMEUkqOXKBU88AevXw8yZUK0a9O4NJUtCu3awdKnXEYpIelIlM4QdOXGE6G7RlC5UmgUvLFBHuYiEnE2b4O23YcwYOHrU7dd89ll3bnqURv1KGFMlU4LawOkD2XN4D8NaD1OCKSIhKTraLZ/HxcEbb8CePdCmDVx1FQwcCPv3ex2hiFwoVTJD1Nb9WynXvRytqrdiXIdxXocjIpIuTp2C6dNdV/rs2ZA9OzzwgKtuVtR0NgkjqmRK0HrxixeJiIhgYPOBXociIpJusmRxpwZ9/z2sXQsPPuiGvV93HTRs6MYhnTrldZQikhZKMkPQz7E/M3HJRLre1pXi+Yt7HY6ISEBcey2MGOEGuQ8aBLGx0KyZW2J//XU4dMjrCEXkXLRcHmISExOpM6gOcX/EsbHfRnJlC+tKu4jIPxIS4Msv3VL6jz+6bvX27eGZZ6BsWa+jEzk/Wi6XoPPp4k9Z/NtiBjQfoARTRDKVyEho2RIWLIBly9znH3wA5crB7bfDt99CYqLXUYpIElUyQ8ix+GOU7V6WQrkLsaTbEiIi9B5BRDK3PXvckvrw4bB7t6toPvMMPPQQXHKJ19GJnJ0qmRJUhs4aStwfcQxrM0wJpogI7tSgHj1g2zYYPx7y5IGnn4bixeG552DLFq8jFMm8VMkMETsP7SS6WzSNKzTm8yc+9zocEZGgZC0sXOhmb06e7DrRmzRxI5Dq13dnqosEA1UyJWi88uUrJCQm8FqL17wORUQkaBkDderAp5/C1q3w0kuuSahhQ6hUCT78EI4f9zpKkcxBSWYIWL5tOR/9/BGdGnbi6kJXex2OiEhIKFYM+vd3I5BGjXIJ6GOPQYkS8PLL7pQhEQkcLZcHOWstDYY0YN3OdcT2jyVvzrxehyQiEpKshXnz3AikadNc0tmihVtKr1NHS+mSsbRcLp77csWXzNs4jz5N+yjBFBG5CMa4fZlTprjB7v/9L8ycCTfcADVrwrhxEB/vdZQi4UOVzCAWfzKea3teS/ao7KzssZLILJFehyQiElaOHnXJ5Vtvwa+/um71J56Ajh3d5yKBokqmeOqdH95h877NDG01VAmmiEgAXHKJSyrXrXPD3KtVg169oGRJaNfODX4Pk1qMSIZTJTNI7Tuyj+hu0Vx/9fVMf3a61+GIiGQaGzfC22/D2LFw5Ig7UejRR+HBB+Gyy7yOTsKFKpnimV7TenE0/ihDWg3xOhQRkUylTBmXZO7aBaNHw6WXwvPPu271Nm3g++91fKVIWgQ0yTTGNDbGxBhjYo0xL57h8RuNMcuNMQnGmJanPXbKGLPS9zEtkHEGm/U71zNi/gj+c+N/uKboNV6HIyKSKeXKBQ8/DD//DGvWwJNPugTz1luhdGk3HmnnTq+jFAleAVsuN8ZkATYCtwJxwBLgPmvter/nXAHkAZ4HpllrJ/s9dtRam+aTZ8NpufyON+/g580/E9s/loK5C3odjoiI+Jw44brTP/gAfvgBsmSBO+908zcbN4ZIbZ+XNNJy+cWpCcRaa7dYa/8GJgBN/Z9grd1qrV0NaOHBZ+bamcxYO4Pud3VXgikiEmSyZ4f77oM5c9zezeefh0WL4O674Yor3DnqW7d6HaVIcAhkklkM+N3vdpzvvrTKboxZaoxZaIxpdqYnGGMe9z1naUJCwsXEGhQSTiXQZVIXrr7sap5u8LTX4YiIyDlER8OgQe5EoS++gOuug3794KqroFEjd3b63397HaWIdwKZZJ7p7ITzWZsvaa2tDtwPvGGM+dd5itbakdba6tba6pFhsEbxwYIPWL9rPYNbDiZbVDavwxERkTSIioLmzWH6dFfF7NEDNmyAVq2geHF44QVX9RTJbAKZZMYBJfxuFwfSvEXaWrvT9+cWYC5QJT2DCzaHjh2ix9Qe3FTmJppVOWPhVkREglzJkm7O5m+/wTffQN268PrrULYs3HQTjB8Px497HaVIxghkkrkEiDbGXGmMyQrcC6SpS9wYc6kxJpvv84LADcD6c18V2vp/058Dfx1gWJthGB2gKyIS0rJkgTvucMvocXEwcCDs2OEGvBctCp06uY51kXAW0GHsxpg7gDeALMBoa21/Y0wfYKm1dpoxpgYwBbgUOAHsttZea4y5HhiBawiKAN6w1o4619cK5e7yzXs3U75HedrWbsvo9qO9DkdERAIgMRHmznWd6V984fZr1qzpOtPvvdedPiSZR2boLteJP0GgxfAWzFw3k039NnF5vsu9DkdERALswAF3ZvoHH8D69S7BvO8+l3BWrw5a0Ap/aUkyjTGNgTdxxboPrbWDTnu8JDAWyOd7zovW2um+x14COgCngE7W2plpec30pCTTY/Ni5lF/SH36Nu3LK3e94nU4IiKSgayFX35xyebEiW6/ZqVK7hjLtm0hXz6vI5RASS3JTOO88ZHACmvtcGPMNcB0a+0Vvs8/xY2TLAp8D5TxXXbO10xPOlbSQ4mJiXSZ1IXilxany61dvA5HREQymDFw/fUwZow7xnL4cLef85ln4PLL3XnpCxa4ZFQynVTnjeOm9uTxfZ6X5AbrpsAEa228tfY3INb3eml5zXSjJNND4xaOY/n25Qy6ZxA5s+X0OhwREfFQ3rzQsSMsW+Y+2reHL7+EG2+E8uVhyBDYt8/rKCUDpWXeeC+grTEmDpgOPJPKtRc7w/y8hP5wSZ/8+fMzd+5cr8NIs+MJx3l+2vOUK1COy49fHlKxi4hI4LVp42Zt/vEH7N8PR4+6fZz58sFll0Hu3F5HKBcp0hiz1O/2SGvtSL/baZk3fh/wkbV2qDGmDjDOGFPhHNeeqbgYsDp52CSZBw8epH79+l6HkWY9p/Zk//H9TO00letLX+91OCIiEuTWrYMPP4T+/eHgQXeMZYcO8PDDUCxgtSgJoATfoTNnk5Z54x2AxgDW2l+MMdmBgqlce8EzzM+Xlss9EHcwjsHfDaZNjTZKMEVEJE2uvRaGDXPzNj/5xB1f2b27GwDfpAl89RWEwQnLkiwt88a3AzcDGGPKA9mBfb7n3WuMyWaMuRKIBhan8TXTjZJMD7w05SUSExN5tcWrXociIiIhJnt2N+5o9mzYtMkdW7l4sUs0S5WCV15xJw5JaLPWJgBPAzOBDcAka+06Y0wfY0wT39OeAx4zxqzCdZO3t846YBLuIJtvgaestafO9pqB+h40wiiDLf5tMbUG1OKl219iwD0DvA5HRETCwMmT7hjLDz6Ab7913ei33OLmbjZtClmzeh2hnE7D2ENIKCSZ1lrqvVaP2L2xbOq/idzZtWtbRETS1++/w+jRMGqU+7xgQXjoIZdwli3rdXSSJDMkmVouz0CfLf2Mn2J/ol+zfkowRUQkIEqUgJ493ZL5jBluBNKbb0K5cu7zcePc0HeRQFMlM4OcOHmC8t3LkydHHpZ3X06WiCxehyQiIpnE7t0wdqzrTo+NdWOQ2rZ1JwtVquR1dJmTKpmSbt78/k22HtjK661fV4IpIiIZqkgR+L//g40bYc4cuOMOt3+zcmWoWdN9fuSI11FKuFElMwPsObyH6G7R1C9bn2lPB2xSgIiISJodOADjx7sEc906yJXLda0/9hjUqOGOvJTAUSVT0kWPqT04fvI4Q1oO8ToUERERAAoUgGefhTVr4Oef3QlDn3wCtWq5JfS333anDYlcKCWZAbYmbg0fLviQp+o/RZkiZbwOR0REJAVjoE4d142+axe8/74bedSpExQtCu3awfz5biySyPnQcnkAWWu5bdhtLNu2jNgBseTPld/rkERERNJkxQq3lP6//8Hhw1CmjGsUeughKFTI6+hCn5bL5aJ8s/obvuxXhAAAABgBSURBVN/wPb2a9FKCKSIiIaVKFXjvPVfd/OgjuOwyd7pQ8eLQqhV89x0kJnodpQQzVTID5GTCSSr2rgjAmp5riIqM8jgiERGRi7N+vRuD9PHHrnGoVCno0AEeeQSKFfM6utCiSqZcsOHzhhOzO4YhLYcowRQRkbBwzTXw+uuwYwdMmAClS0OPHlCyJNx9N0ybBgkJXkcpwUKVzAA4+NdBSr9cmmqlqvFd5+8wmgMhmdDJkyeJi4vjxIkTXociQPbs2SlevDhRUXrTK+lr82bXNDRmjBv6XrQoPPywq3BeeaXX0QWvzFDJVJIZAP+d8F/envM2K3uspGLxil6HI+KJ3377jdy5c1OgQAG90fKYtZYDBw5w5MgRrtRvfQmQkydh+nTXLDRjhtuvecstbu5m06aQLZvXEQaXzJBkark8nW3cvZF3575Lh7odlGBKpnbixAklmEHCGEOBAgVUVZaAiopyyeTXX8PWrdC7tzthqE0b1yz0/PPw669eRykZSUlmOus6uSs5onLQt1lfr0MR8ZwSzOCh/xeSkUqUcHs1t2xxVc2bboI334Ty5aFePdc4dOyY11FKoCnJTEdzNsxh2qppvHzHyxTOU9jrcERERDyVJQs0bgyTJ0NcHLz6KuzZ42ZtFi0KTz8Nq1Z5HaUEipLMdHIq8RSdJ3XmigJX8N9b/ut1OCKZ3oEDB6hcuTKVK1emSJEiFCtW7J/bf//9d5pe4+GHHyYmJibdYtqyZQsTJkw453O+//57mjVrlm5fUyRYFC7s5mzGxMAPP8Cdd7pxSJUru7PSR46EI0e8jlLSk5LMdDLmpzGsjlvNqy1eJXtUdq/DEcn0ChQowMqVK1m5ciUdO3akc+fO/9zOmjUr4BpiEs8xTXrMmDGULVs23WJKS5IpEu6Mgfr13UlCO3e6ZfQTJ+A//4HLL3enCi1apGMsw0Gk1wGEgyMnjvDKl69wQ+kbaFW9ldfhiASd//4XVq5M39esXBneeOP8r4uNjaVZs2bUrVuXRYsW8fXXX9O7d2+WL1/O8ePHadOmDT169ACgbt26vPPOO1SoUIGCBQvSsWNHZsyYQc6cOZk6dSqFChViwoQJ9OvXjyxZspA/f35++OEHEhISeOGFF/jxxx85ceIEnTp14tFHH+XFF19k06ZNVK5cmUceeYROnTqdM9b9+/fzyCOPsHXrVi655BJGjhxJhQoVmDNnDp07d8YYQ0REBAsWLODQoUO0adOGo0ePkpCQwMiRI7n++usv5D+tSIbJn9+dkf7MMy6x/OAD+PRTNxKpYkWXcLZt654noUeVzHQwcPpA9hzew7DWw7S5XiQErF+/ng4dOrBixQqKFSvGoEGDWLp0KatWrWLWrFmsX7/+X9f8+eef3HTTTaxatYo6deowevRoAHr37s3s2bNZtWoVU6ZMAWDkyJEUKlSIxYsXs2TJEt599122b9/OoEGDaNCgAStXrkw1wQTo3r07tWrVYvXq1fTq1Yv27dsDMHjwYEaOHMnKlSuZP38+2bNnZ/z48dx9992sXLmSVatWcd1116XffzCRADMGatd2yeWuXTBihBt59Oyzbu9m2/9v797Do6rOPY5/34RYAomIXJSn8VRBPQcv4SJRajhekBPkUuEUOCIiBLFRHluFVlFsRIXHtl4KioYjqFwKVLEKSpUWpRw98bE2IEa8YA6oQMEbILfIpYa854/ZpHEIMIkzmWTm93meeZjZe+097ztLN4u91l5rOLz2mu5uNja6k/kdbdi2gSmvTGF49+HknJYT73BEGqS63HGMpQ4dOpCT88//X5966imefPJJKioq+PTTT/nggw8466yzvnVMeno6ffr0AeC8886juLgYgNzcXEaMGMGQIUP48Y9/DMDLL7/M2rVrq7rGd+3axbp162od5+uvv85LL70EQF5eHvn5+Xz99dfk5uYyduxYhg0bxqBBg8jIyCAnJ4frr7+e/fv3M3DgQDp16lT7H0akATj+eCgoCL1KS0N3NxcsCL3OPDN0d3PkSGjbNt6RyrHoTuZ3dPui20lJSeHX//nreIciIhFq3vyf8x+vW7eOhx9+mBUrVrBmzRouv/zyGueTPDSOEyA1NZWKYO28xx9/nHvuuYcNGzbQqVMnduzYgbszffr0qjGgn3zyCZdddlmt4wxfLOPQ58LCQmbMmEF5eTk5OTmsW7eOnj178uqrr9KuXTuuvvpqFixYUOvvE2loOneGoqLQ2M25c0MNy/HjQ+ukDx4My5aFJn2XhkmNzO/grx/9lYUrF3Jr3q1knZgV73BEpA52795NZmYmxx9/PJ999hnLli2r1fEff/wx3bt3Z/LkybRs2ZItW7bQu3dvpk+fXtUQLSsrY9++fWRmZrKnFo/PXnTRRVWNxeXLl5OVlUXz5s356KOPyM7OZsKECXTp0oWysjI2btzIySefTEFBAfn5+bz99tu1ykOkIWvWDEaMgOJi+OCD0DjOV18NTY/Uvj1MnhyaIkkaFnWX11FlZSXjFo6jXYt23Nr71niHIyJ11LVrV8466yzOOecc2rdvT25ubq2OHzduHJ988gnuTl5eHueccw4dO3Zk06ZNdO7cGYC2bdvywgsv0KVLFw4ePEinTp0YPXr0McdlTpo0iVGjRpGdnU1GRgazZ88G4MEHH6S4uJiUlBSys7PJy8tj/vz5TJkyhbS0NDIyMpg/f37dfhCRBq5jR/jtb+FXv4IXXgh1p0+cCHffDX36hJax7NcPmqiFE3dau7yOfv+333P1E1czO382+bn59fa9Io3F2rVr6dixY7zDkGpUJ5KoPv449NDQ7NmhB4fatYNRo2D06NCdzoZIa5dLjfYe2Mvti26n6790ZcQPR8Q7HBERkaTWvj3cey9s2hS6u3neefCb30CHDtCrFyxcCAcOxDvK5KNGZh1MeWUKf//q70y9ciopKfoJRaT2li5dWrUC0aHX4MGD4x2WSKPWpAlccQX88Y+wcSNMmgTr18PQoZCVBb/4BaxdG+8ok4e6y2vp052fcmbhmfQ+uzfPjXku5t8n0lipa7bhUZ1IMqqshOXLQ2M3n38eKiqgR4/QVEhDhoQeKooHdZfLYQqfL+Sbg99w/6D74x2KiIiIHENKCuTlwR/+AFu2wP33w5dfQn5+aKL3G2+M/opkEqJGZi2s3riaOW/M4aaeN9GhbYd4hyMiIiK10LYt3HorfPhhaAqkH/0o9MBQly6QkxNaaWj37nhHmTjUyIyQu/PzZ35Oq+atKOxXGO9wREREpI7M4OKLYd680NPo06aFHgy64YbQ3c2CAk3yHg1qZEao/EA5TdOaMmnAJFo0axHvcERERCQKWraEn/0M3nkH3nwTrroqdDdTz/V+d5qqNEKZTTP589g/H7bMm4g0TNu3b69ayvHzzz8nNTWVNm3aAFBSUvKtZSKPZtasWfTt25eTTz651jGsWLGCZs2a0b179yOWKSwspHXr1owdO7bW5xeR6DGDCy4IvfRXfXSokVlLZhbvEEQkAq1ataI0GM1/9913k5GRwS233FLr88yaNYuuXbvWuZHZunXrozYyRaTh0V/10aFGpojE3tix0X98s3NneOihOh06d+5cioqK+Mc//sGFF17Io48+SmVlJaNGjaK0tBR3p6CggJNOOonS0lKuvPJK0tPTKSkp4Ze//CUvvfQSTZo0oU+fPtx333188cUXjBkzhk2bNpGSksK0adNo06YNTzzxBKmpqcyZM4fp06dz4YUXHjWu1atXM2bMGPbt28cZZ5zBrFmzaNGiBVOnTuXxxx8nLS2Nc889l/nz57NixQrGjRuHmZGSkkJxcTHNmyf0bCgi0siokSkiSeW9995j8eLFvPHGGzRp0oSCggKefvppOnTowLZt23j33XcB2LlzJyeccAKPPPIIjz76KJ07d+aLL75g6dKlvP/++5gZO3fuBOCmm25i/PjxdO/enQ0bNtC/f3/ee+89rrvuulp1hQ8fPpyZM2fSo0cP7rjjDiZPnsyDDz7I/fffz8aNGznuuOOqvvOBBx5g5syZXHDBBZSXl9O0adPY/GAiInWkRqaIxF4d7zjGwvLly1m5ciXdunUDYN++fZxyyin07t2bsrIybr75Zvr27UteXt5hx5544omkpKTwk5/8hH79+tG/f/+qc5aVlVWV27FjB/v27atVXNu3b2f//v306NEDgJEjR3LNNdcAcPbZZzN8+HAGDBjAwIEDAcjNzWXs2LEMGzaMQYMGkZGRUfsfQ0QkhvTslIgkFXfn2muvpbS0lNLSUsrKyrjzzjtp1aoVa9asoUePHkybNo3rr7/+sGPT0tJYtWoVAwcO5LnnnqNfv35V5ywpKak655YtW0hPT691XEeybNkybrjhBkpKSujWrRsHDx6ksLCQGTNmUF5eTk5ODuvWravdDyEiEmNqZIpIUunVqxfPPPMM27ZtA0J3EDdt2sTWrVtxd4YMGcI999zD6tWrAcjMzGTPnj0A7Nmzh927d9O/f3+mTp3K22+/XXXOoqKiqu849MBR9WOPpXXr1qSnp/PGG28AMG/ePC6++GIOHjzI5s2b6dmzJw888ABbt25l7969fPTRR2RnZzNhwgS6dOnyrTupIiINgbrLRSSpnHvuudx111306tWLyspK0tLSeOyxx0hNTWX06NG4O2bGfffdB8CoUaO47rrrSE9PZ8mSJQwePJgDBw5QWVnJlClTACgqKmLMmDHMnj2biooKLr30UoqKihgwYABDhgxh0aJFFBUVHfPBn3nz5lU9+HP66adXnW/YsGHs2bOHyspKbrvtNjIzMxk/fjzFxcWkpKSQnZ1dY/e+iEg8WaLM+9i8eXP/+uuv4x2GiATWrl1Lx44d4x2GVKM6EWk4zGyvuyf0lBAx7S43s8vNrMzM1pvZ7TXsv8jMVptZhZkNDts30szWBa+RsYxTRERERKIrZt3lZpYKFAH/AWwGVprZEnf/oFqxTUA+cEvYsScCdwHdAAfeCo7dEat4RURiadKkSSxatOhb24YOHcrttx/2728RkYQQyzGZ5wPr3f1jADN7GhgAVDUy3X1DsC98GfrewCvu/lWw/xXgcuCpGMYrIhIzEydOZOLEifEOQ0Sk3sSyu/z7wN+rfd4cbIvasWZWYGarzGxVRUVFnQMVkdhIlDHfiUB1ISL1LZaNzJpW/oz0KhfRse4+0927uXu3Jk30oLxIQ9K0aVO2b9+uxk0D4O5s375dqwKJSL2KZctsM3BKtc9ZwKe1OPaSsGNfjUpUIlIvsrKy2Lx5M1u3bo13KEKo0Z+VlRXvMEQkicSykbkSOMPMTgO2AEOBYREeuwz4lZm1DD7nAROiH6KIxEpaWhqnnXZavMMQEWm0zOxy4GEgFXjC3X8Ttn8qcGnwsRnQ1t1PMLNLganViv4bMNTdnzezOcDFwK5gX767l8Yk/lh2ZZlZX+AhQj/OLHe/18wmAavcfYmZ5QCLgZbAfuBzdz87OPZa4I7gVPe6++yjfZfmyRQREZHG4ljzZAaz9Pwf1WbpAa4Km6WnevmfAV3c/dqw7ScC64Esd98bNDJfdPdno5PJkcV0IKO7LwWWhm2bWO39SkJd4TUdOwuYFcv4RERERBqoY87SE+YqQtM/hhsM/Mnd98YkyqPQ2uUiIiIiDU/Es/SY2Q+A04AVNeweyuFTQN5rZmvMbKqZfS8awdYkYR7J3rt3r5vZvnr4qiZAss6XlMy5Q3Lnr9yTVzLnn8y5Q3LnXx+5p5vZqmqfZ7r7zGqfazNLz1DgWXc/WH2jmbUDziX0rMshE4DPgeOAmcBtwKRaxh6RhGlkunu93JU1s1Xu3q0+vquhSebcIbnzV+7JmTskd/7JnDskd/4NJPfazNIzFLixhu3/BSx2928ObXD3z4K3B8xsNmGrLkaTustFREREGp6qWXrM7DhCDckl4YXM7F8JPUD91xrOcRVhXeXB3U3MzICBwHtRjrtKwtzJFBEREUkU7l5hZj8l1NV9aJae96vP0hMUvQp42sOmCzKzUwndCX0t7NQLzKwNoe74UuCGWOWgRmbtzTx2kYSVzLlDcuev3JNXMuefzLlDcuffIHI/1iw9wee7j3DsBmp4UMjde0YvwqOL6TyZIiIiIpKcNCZTRERERKJOjcwamNksM/vSzGocDGsh08xsfTDPVNf6jjFWIsj9EjPbZWalwWtiTeUaIzM7xcz+x8zWmtn7ZnZzDWUSue4jyT8h69/MmppZiZm9E+R+Tw1lvmdmC4O6/1sw3ikhRJh/vpltrVb318Uj1lgxs1Qze9vMXqxhX8LWPRwz90Sv9w1m9m6Q26oa9ifsNb8+aExmzeYAjwK/O8L+PsAZwesC4L+DPxPBHI6eO0Cxu/evn3DqVQXwC3dfbWaZwFtm9krYEl6JXPeR5A+JWf8HgJ7uXm5macDrZvYnd3+zWpnRwA53P93MhgL3AVfGI9gYiCR/gIXu/tM4xFcfbgbWAsfXsC+R6x6Onjskdr0DXOru246wL5Gv+TGnO5k1cPf/Bb46SpEBwO885E3ghENTAjR2EeSesNz9M3dfHbzfQ+iiGz5oOpHrPpL8E1JQn+XBx7TgFT5gfQAwN3j/LHBZMAVIoxdh/gnLzLKAfsATRyiSsHUfQe7JLmGv+fVBjcy6iXippwT1w6Bb7U9mdna8g4mFoDusC/C3sF1JUfdHyR8StP6DLsNS4EvgFXc/Yt27ewWwC2hVv1HGTgT5AwwKugyfNbNTatjfWD0EjAcqj7A/kev+WLlD4tY7hP4x9bKZvWVmBTXsT4prfqyokVk3tVnqKdGsBn7g7p2AR4Dn4xxP1JlZBvAcMNbdd4fvruGQhKr7Y+SfsPXv7gfdvTOhVTXON7NzwookdN1HkP8fgVPdPRtYzj/v7DVqZtYf+NLd3zpasRq2Nfq6jzD3hKz3anLdvSuhbvEbzeyisP0JWff1RY3MuqnNUk8Jxd13H+pWC+bvSjOz1nEOK2qC8WjPAQvcfVENRRK67o+Vf6LXP4C77wReBS4P21VV92bWBGhBAg4tOVL+7r7d3Q8EHx8Hzqvn0GIlF7jCzDYATwM9zWx+WJlErftj5p7A9Q6Au38a/PklsBg4P6xIQl/zY02NzLpZAowInjrrDuyqthZoQjOzkw+NRTKz8wn9N7Q9vlFFR5DXk8Bad59yhGIJW/eR5J+o9W9mbczshOB9OtAL+DCs2BJgZPB+MLAifIWNxiqS/MPGoV1BaMxuo+fuE9w9y91PJbRs3wp3Hx5WLCHrPpLcE7XeAcysefCQI2bWHMjj8CUWE/aaXx/0dHkNzOwp4BKgtZltBu4iNBAed3+M0Oz7fYH1wF5gVHwijb4Ich8MjDGzCmAfMDQRLraBXOAa4N1gbBrAHcC/QOLXPZHln6j13w6Ya2aphBrOz7j7i/bt5dueBOaZ2XpCd7GGxi/cqIsk/5vM7ApCsxB8BeTHLdp6kER1f5gkqveTgMXBv5ubAL939z+b2Q2QFNf8mNOKPyIiIiISdeouFxEREZGoUyNTRERERKJOjUwRERERiTo1MkVEREQk6tTIFBEREZGoUyNTROQ7MrNLzOzFeMchItKQqJEpIiIiIlGnRqaIJA0zG25mJWZWamYzzCzVzMrN7LdmttrM/mJmbYKync3sTTNbY2aLzaxlsP10M1tuZu8Ex3QITp9hZs+a2YdmtuDQykgiIslKjUwRSQpm1hG4Esh1987AQeBqoDmw2t27Aq8RWuUK4HfAbe6eDbxbbfsCoMjdOwEXAoeWmOsCjAXOAtoTWkFJRCRpaVlJEUkWlwHnASuDm4zpwJdAJbAwKDMfWGRmLYAT3P21YPtc4A/BOsffd/fFAO6+HyA4X4m7bw4+lwKnAq/HPi0RkYZJjUwRSRYGzHX3Cd/aaHZnWLmjrbV7tC7wA9XeH0TXVxFJcuouF5Fk8RdgsJm1BTCzE83sB4Sug4ODMsOA1919F7DDzP492H4N8Jq77wY2m9nA4BzfM7Nm9ZqFiEgjoX9pi0hScPcPzKwQeNnMUoBvgBuBr4GzzewtYBehcZsAI4HHgkbkx8CoYPs1wAwzmxScY0g9piEi0miY+9F6hkREEpuZlbt7RrzjEBFJNOouFxEREZGo051MEREREYk63ckUERERkahTI1NEREREok6NTBERERGJOjUyRURERCTq1MgUERERkahTI1NEREREou7/AQIUBMr6waHkAAAAAElFTkSuQmCC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6518217" cy="47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0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IMDB </a:t>
            </a:r>
            <a:r>
              <a:rPr lang="ko-KR" altLang="en-US" b="1" dirty="0"/>
              <a:t>영화 리뷰 감성 분류 </a:t>
            </a:r>
            <a:r>
              <a:rPr lang="en-US" altLang="ko-KR" b="1" dirty="0"/>
              <a:t>– LSTM + CNN 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Conv1D</a:t>
            </a:r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48" y="1464451"/>
            <a:ext cx="4755360" cy="50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IMDB </a:t>
            </a:r>
            <a:r>
              <a:rPr lang="ko-KR" altLang="en-US" b="1" dirty="0"/>
              <a:t>영화 리뷰 감성 분류 </a:t>
            </a:r>
            <a:r>
              <a:rPr lang="en-US" altLang="ko-KR" b="1" dirty="0"/>
              <a:t>– LSTM + CNN 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MaxPooling1D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Model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 (type)                 Output Shape             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#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embedding (Embedding)        (None, None, 120)         600000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dropout (Dropout)            (None, None, 120)         0     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conv1d (Conv1D)              (None, None, 64)          38464 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max_pooling1d (MaxPooling1D) (None, None, 64)          0     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lstm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(LSTM)                  (None, 55)                26400 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 (Dense)                (None, 1)                 56        </a:t>
            </a:r>
          </a:p>
          <a:p>
            <a:pPr lvl="2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65" y="1628800"/>
            <a:ext cx="6408712" cy="6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22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IMDB </a:t>
            </a:r>
            <a:r>
              <a:rPr lang="ko-KR" altLang="en-US" b="1" dirty="0"/>
              <a:t>영화 리뷰 감성 분류 </a:t>
            </a:r>
            <a:r>
              <a:rPr lang="en-US" altLang="ko-KR" b="1" dirty="0"/>
              <a:t>– LSTM + CNN 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167135"/>
            <a:ext cx="5291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15_IMDB </a:t>
            </a:r>
            <a:r>
              <a:rPr lang="ko-KR" altLang="en-US" sz="1600" dirty="0">
                <a:solidFill>
                  <a:srgbClr val="FF0000"/>
                </a:solidFill>
              </a:rPr>
              <a:t>영화리뷰 감성 분류</a:t>
            </a:r>
            <a:r>
              <a:rPr lang="en-US" altLang="ko-KR" sz="1600" dirty="0">
                <a:solidFill>
                  <a:srgbClr val="FF0000"/>
                </a:solidFill>
              </a:rPr>
              <a:t>-LSTM-</a:t>
            </a:r>
            <a:r>
              <a:rPr lang="en-US" altLang="ko-KR" sz="1600" dirty="0" err="1">
                <a:solidFill>
                  <a:srgbClr val="FF0000"/>
                </a:solidFill>
              </a:rPr>
              <a:t>CNN.ipynb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80" y="1700808"/>
            <a:ext cx="6552728" cy="47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3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네이버</a:t>
            </a:r>
            <a:r>
              <a:rPr lang="en-US" altLang="ko-KR" b="1" dirty="0"/>
              <a:t> </a:t>
            </a:r>
            <a:r>
              <a:rPr lang="ko-KR" altLang="en-US" b="1" dirty="0"/>
              <a:t>영화 리뷰 감성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Github</a:t>
            </a:r>
            <a:r>
              <a:rPr lang="ko-KR" altLang="en-US" sz="1600" dirty="0"/>
              <a:t>에 올라가 있는 데이터 활용 </a:t>
            </a:r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https://github.com/e9t/nsmc/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개 카테고리</a:t>
            </a:r>
            <a:r>
              <a:rPr lang="en-US" altLang="ko-KR" sz="1600" dirty="0"/>
              <a:t>(</a:t>
            </a:r>
            <a:r>
              <a:rPr lang="ko-KR" altLang="en-US" sz="1600" dirty="0"/>
              <a:t>긍정</a:t>
            </a:r>
            <a:r>
              <a:rPr lang="en-US" altLang="ko-KR" sz="1600" dirty="0"/>
              <a:t>: 1, </a:t>
            </a:r>
            <a:r>
              <a:rPr lang="ko-KR" altLang="en-US" sz="1600" dirty="0"/>
              <a:t>부정</a:t>
            </a:r>
            <a:r>
              <a:rPr lang="en-US" altLang="ko-KR" sz="1600" dirty="0"/>
              <a:t>: 0)</a:t>
            </a:r>
            <a:r>
              <a:rPr lang="ko-KR" altLang="en-US" sz="1600" dirty="0"/>
              <a:t>의 총 </a:t>
            </a:r>
            <a:r>
              <a:rPr lang="en-US" altLang="ko-KR" sz="1600" dirty="0"/>
              <a:t>200,000</a:t>
            </a:r>
            <a:r>
              <a:rPr lang="ko-KR" altLang="en-US" sz="1600" dirty="0"/>
              <a:t>개의 영화 리뷰 데이터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리뷰 점수</a:t>
            </a:r>
            <a:r>
              <a:rPr lang="en-US" altLang="ko-KR" sz="1600" dirty="0"/>
              <a:t>: 10~9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긍정</a:t>
            </a:r>
            <a:r>
              <a:rPr lang="en-US" altLang="ko-KR" sz="1600" dirty="0">
                <a:sym typeface="Wingdings" panose="05000000000000000000" pitchFamily="2" charset="2"/>
              </a:rPr>
              <a:t>,  4~1  </a:t>
            </a:r>
            <a:r>
              <a:rPr lang="ko-KR" altLang="en-US" sz="1600" dirty="0">
                <a:sym typeface="Wingdings" panose="05000000000000000000" pitchFamily="2" charset="2"/>
              </a:rPr>
              <a:t>부정</a:t>
            </a:r>
            <a:r>
              <a:rPr lang="en-US" altLang="ko-KR" sz="1600" dirty="0">
                <a:sym typeface="Wingdings" panose="05000000000000000000" pitchFamily="2" charset="2"/>
              </a:rPr>
              <a:t>,  8~5  </a:t>
            </a:r>
            <a:r>
              <a:rPr lang="ko-KR" altLang="en-US" sz="1600" dirty="0">
                <a:sym typeface="Wingdings" panose="05000000000000000000" pitchFamily="2" charset="2"/>
              </a:rPr>
              <a:t>미사용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학습용</a:t>
            </a:r>
            <a:r>
              <a:rPr lang="en-US" altLang="ko-KR" sz="1600" dirty="0"/>
              <a:t>: 150,000</a:t>
            </a:r>
            <a:r>
              <a:rPr lang="ko-KR" altLang="en-US" sz="1600" dirty="0"/>
              <a:t>개</a:t>
            </a:r>
            <a:r>
              <a:rPr lang="en-US" altLang="ko-KR" sz="1600" dirty="0"/>
              <a:t>,  </a:t>
            </a:r>
            <a:r>
              <a:rPr lang="ko-KR" altLang="en-US" sz="1600" dirty="0"/>
              <a:t>테스트용</a:t>
            </a:r>
            <a:r>
              <a:rPr lang="en-US" altLang="ko-KR" sz="1600" dirty="0"/>
              <a:t>: 50,000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길이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평균</a:t>
            </a:r>
            <a:r>
              <a:rPr lang="en-US" altLang="ko-KR" sz="1600" dirty="0">
                <a:solidFill>
                  <a:prstClr val="black"/>
                </a:solidFill>
              </a:rPr>
              <a:t>: 10.65 </a:t>
            </a:r>
            <a:r>
              <a:rPr lang="ko-KR" altLang="en-US" sz="1600" dirty="0">
                <a:solidFill>
                  <a:prstClr val="black"/>
                </a:solidFill>
              </a:rPr>
              <a:t>개의 단어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최대</a:t>
            </a:r>
            <a:r>
              <a:rPr lang="en-US" altLang="ko-KR" sz="1600" dirty="0">
                <a:solidFill>
                  <a:prstClr val="black"/>
                </a:solidFill>
              </a:rPr>
              <a:t>: 69 </a:t>
            </a:r>
            <a:r>
              <a:rPr lang="ko-KR" altLang="en-US" sz="1600" dirty="0">
                <a:solidFill>
                  <a:prstClr val="black"/>
                </a:solidFill>
              </a:rPr>
              <a:t>단어</a:t>
            </a:r>
            <a:endParaRPr lang="en-US" altLang="ko-KR" sz="1600" dirty="0"/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269194"/>
            <a:ext cx="5093860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네이버</a:t>
            </a:r>
            <a:r>
              <a:rPr lang="en-US" altLang="ko-KR" b="1" dirty="0"/>
              <a:t> </a:t>
            </a:r>
            <a:r>
              <a:rPr lang="ko-KR" altLang="en-US" b="1" dirty="0"/>
              <a:t>영화 리뷰 감성 분류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2520" y="1228110"/>
            <a:ext cx="9217024" cy="4824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한글 데이터 전처리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특수 문자</a:t>
            </a:r>
            <a:r>
              <a:rPr lang="en-US" altLang="ko-KR" sz="1600" dirty="0"/>
              <a:t>, </a:t>
            </a:r>
            <a:r>
              <a:rPr lang="ko-KR" altLang="en-US" sz="1600" dirty="0"/>
              <a:t>영어 등을 모두 제거한 후 한글만 남김 </a:t>
            </a:r>
            <a:r>
              <a:rPr lang="en-US" altLang="ko-KR" sz="1600" dirty="0">
                <a:sym typeface="Wingdings" panose="05000000000000000000" pitchFamily="2" charset="2"/>
              </a:rPr>
              <a:t> </a:t>
            </a:r>
            <a:r>
              <a:rPr lang="ko-KR" altLang="en-US" sz="1600" dirty="0">
                <a:sym typeface="Wingdings" panose="05000000000000000000" pitchFamily="2" charset="2"/>
              </a:rPr>
              <a:t>정규 </a:t>
            </a:r>
            <a:r>
              <a:rPr lang="ko-KR" altLang="en-US" sz="1600" dirty="0" err="1">
                <a:sym typeface="Wingdings" panose="05000000000000000000" pitchFamily="2" charset="2"/>
              </a:rPr>
              <a:t>표현식</a:t>
            </a:r>
            <a:r>
              <a:rPr lang="ko-KR" altLang="en-US" sz="1600" dirty="0">
                <a:sym typeface="Wingdings" panose="05000000000000000000" pitchFamily="2" charset="2"/>
              </a:rPr>
              <a:t> 활용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train_data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['document'] =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train_data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['document'].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str.replace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("[^</a:t>
            </a:r>
            <a:r>
              <a:rPr lang="ko-KR" altLang="en-US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ㄱ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-</a:t>
            </a:r>
            <a:r>
              <a:rPr lang="ko-KR" altLang="en-US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ㅎㅏ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-</a:t>
            </a:r>
            <a:r>
              <a:rPr lang="ko-KR" altLang="en-US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ㅣ가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-</a:t>
            </a:r>
            <a:r>
              <a:rPr lang="ko-KR" altLang="en-US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힣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]","")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토큰화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불용어</a:t>
            </a:r>
            <a:r>
              <a:rPr lang="ko-KR" altLang="en-US" sz="1600" dirty="0"/>
              <a:t> 제거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모델</a:t>
            </a:r>
            <a:endParaRPr lang="en-US" altLang="ko-KR" sz="1600" dirty="0"/>
          </a:p>
          <a:p>
            <a:pPr lvl="1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1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 (type)                 Output Shape             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#   </a:t>
            </a:r>
          </a:p>
          <a:p>
            <a:pPr lvl="1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lvl="1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embedding (Embedding)        (None, None, 100)         3500000   </a:t>
            </a:r>
          </a:p>
          <a:p>
            <a:pPr lvl="1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1"/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lstm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(LSTM)                  (None, 128)               117248    </a:t>
            </a:r>
          </a:p>
          <a:p>
            <a:pPr lvl="1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1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 (Dense)                (None, 1)                 129       </a:t>
            </a:r>
          </a:p>
          <a:p>
            <a:pPr lvl="1"/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</p:txBody>
      </p:sp>
      <p:sp>
        <p:nvSpPr>
          <p:cNvPr id="3" name="AutoShape 2" descr="data:image/png;base64,iVBORw0KGgoAAAANSUhEUgAAAX0AAAD1CAYAAAC87SVQAAAABHNCSVQICAgIfAhkiAAAAAlwSFlzAAALEgAACxIB0t1+/AAAADh0RVh0U29mdHdhcmUAbWF0cGxvdGxpYiB2ZXJzaW9uMy4xLjEsIGh0dHA6Ly9tYXRwbG90bGliLm9yZy8QZhcZAAAMKUlEQVR4nO3cb6ie9X3H8fenSe0GhWrrqbgkXQQzVn2wtgQV+mTo0FjH4oMKKWMNEsgTCy0MVt0TWVtBn8xSWAthhqVlNJVuYLBlEvzDGKPqcTq3GFzOrNVDpJ6S6FZK3bTfPTg/u2M8f/V4H833/YLDua7f9bvv87sged8317nuk6pCktTD+zZ6AZKkyTH6ktSI0ZekRoy+JDVi9CWpEaMvSY1s3ugFLOf888+v7du3b/QyJOk95bHHHvtZVU0tduxdHf3t27czPT290cuQpPeUJD9Z6piXdySpEaMvSY0YfUlqxOhLUiNGX5IaMfqS1IjRl6RGjL4kNfKu/nDWe8X2m3+w0Us4qzx7+3UbvQTprOU7fUlqxOhLUiNGX5IaMfqS1IjRl6RGjL4kNWL0JakRoy9JjRh9SWrE6EtSI0Zfkhox+pLUiNGXpEaMviQ1YvQlqRGjL0mNGH1JasToS1IjRl+SGll19JNsSvJ4knvH/kVJHk5yIsn3kpwzxj8w9mfG8e0LnuOWMf50kmvW+2QkSctbyzv9LwLHF+zfAdxZVTuA08C+Mb4POF1VFwN3jnkkuQTYA1wK7AK+mWTT21u+JGktVhX9JFuB64C/HvsBrgS+P6YcAq4f27vHPuP4VWP+buBwVb1SVT8GZoDL1uMkJEmrs9p3+l8H/gz41dj/CPBSVb069meBLWN7C/A8wDj+8pj/6/FFHiNJmoAVo5/kD4EXq+qxhcOLTK0Vji33mIU/b3+S6STTc3NzKy1PkrQGq3mn/2ngj5I8Cxxm/rLO14Fzk2wec7YCJ8f2LLANYBz/EHBq4fgij/m1qjpQVTuraufU1NSaT0iStLQVo19Vt1TV1qrazvwvYh+oqj8GHgQ+O6btBe4Z20fGPuP4A1VVY3zPuLvnImAH8Mi6nYkkaUWbV56ypC8Dh5N8DXgcuGuM3wV8J8kM8+/w9wBU1bEkdwNPAa8CN1XVa2/j50uS1mhN0a+qh4CHxvYzLHL3TVX9ErhhicffBty21kVKktaHn8iVpEaMviQ1YvQlqRGjL0mNGH1JasToS1IjRl+SGjH6ktSI0ZekRoy+JDVi9CWpEaMvSY0YfUlqxOhLUiNGX5IaMfqS1IjRl6RGjL4kNWL0JakRoy9JjRh9SWrE6EtSI0Zfkhox+pLUiNGXpEaMviQ1YvQlqRGjL0mNGH1JasToS1IjRl+SGjH6ktSI0ZekRoy+JDVi9CWpEaMvSY0YfUlqZMXoJ/mNJI8k+dckx5L8xRi/KMnDSU4k+V6Sc8b4B8b+zDi+fcFz3TLGn05yzTt1UpKkxa3mnf4rwJVV9XvAJ4BdSa4A7gDurKodwGlg35i/DzhdVRcDd455JLkE2ANcCuwCvplk03qejCRpeStGv+b9fOy+f3wVcCXw/TF+CLh+bO8e+4zjVyXJGD9cVa9U1Y+BGeCydTkLSdKqrOqafpJNSZ4AXgSOAv8JvFRVr44ps8CWsb0FeB5gHH8Z+MjC8UUeI0magFVFv6peq6pPAFuZf3f+8cWmje9Z4thS42+QZH+S6STTc3Nzq1meJGmV1nT3TlW9BDwEXAGcm2TzOLQVODm2Z4FtAOP4h4BTC8cXeczCn3GgqnZW1c6pqam1LE+StILV3L0zleTcsf2bwB8Ax4EHgc+OaXuBe8b2kbHPOP5AVdUY3zPu7rkI2AE8sl4nIkla2eaVp3AhcGjcafM+4O6qujfJU8DhJF8DHgfuGvPvAr6TZIb5d/h7AKrqWJK7gaeAV4Gbquq19T0dSdJyVox+VT0JfHKR8WdY5O6bqvolcMMSz3UbcNvalylJWg9+IleSGjH6ktSI0ZekRoy+JDVi9CWpEaMvSY0YfUlqxOhLUiNGX5IaMfqS1IjRl6RGjL4kNWL0JakRoy9JjRh9SWrE6EtSI0Zfkhox+pLUiNGXpEaMviQ1YvQlqRGjL0mNGH1JasToS1IjRl+SGjH6ktSI0ZekRoy+JDVi9CWpEaMvSY0YfUlqxOhLUiNGX5IaMfqS1IjRl6RGjL4kNWL0JamRFaOfZFuSB5McT3IsyRfH+IeTHE1yYnw/b4wnyTeSzCR5MsmnFjzX3jH/RJK979xpSZIWs5p3+q8Cf1pVHweuAG5KcglwM3B/Ve0A7h/7ANcCO8bXfuBbMP8iAdwKXA5cBtz6+guFJGkyVox+Vb1QVf8ytv8bOA5sAXYDh8a0Q8D1Y3s38O2a9yPg3CQXAtcAR6vqVFWdBo4Cu9b1bCRJy1rTNf0k24FPAg8DF1TVCzD/wgB8dEzbAjy/4GGzY2ypcUnShKw6+kk+CPwd8KWq+q/lpi4yVsuMn/lz9ieZTjI9Nze32uVJklZhVdFP8n7mg/+3VfX3Y/in47IN4/uLY3wW2Lbg4VuBk8uMv0FVHaiqnVW1c2pqai3nIklawWru3glwF3C8qv5ywaEjwOt34OwF7lkw/vlxF88VwMvj8s99wNVJzhu/wL16jEmSJmTzKuZ8GvgT4N+SPDHG/hy4Hbg7yT7gOeCGceyHwGeAGeAXwI0AVXUqyVeBR8e8r1TVqXU5C0nSqqwY/ar6Jxa/Hg9w1SLzC7hpiec6CBxcywIlSevHT+RKUiNGX5IaMfqS1IjRl6RGjL4kNWL0JakRoy9JjRh9SWrE6EtSI0Zfkhox+pLUiNGXpEaMviQ1YvQlqRGjL0mNGH1JasToS1IjRl+SGjH6ktSI0ZekRoy+JDVi9CWpEaMvSY0YfUlqxOhLUiNGX5IaMfqS1IjRl6RGjL4kNWL0JakRoy9JjRh9SWrE6EtSI0Zfkhox+pLUiNGXpEaMviQ1smL0kxxM8mKSf18w9uEkR5OcGN/PG+NJ8o0kM0meTPKpBY/ZO+afSLL3nTkdSdJyVvNO/2+AXWeM3QzcX1U7gPvHPsC1wI7xtR/4Fsy/SAC3ApcDlwG3vv5CIUmanBWjX1X/CJw6Y3g3cGhsHwKuXzD+7Zr3I+DcJBcC1wBHq+pUVZ0GjvLmFxJJ0jvsrV7Tv6CqXgAY3z86xrcAzy+YNzvGlhqXJE3Qev8iN4uM1TLjb36CZH+S6STTc3Nz67o4SerurUb/p+OyDeP7i2N8Fti2YN5W4OQy429SVQeqamdV7ZyamnqLy5MkLeatRv8I8PodOHuBexaMf37cxXMF8PK4/HMfcHWS88YvcK8eY5KkCdq80oQk3wV+Hzg/ySzzd+HcDtydZB/wHHDDmP5D4DPADPAL4EaAqjqV5KvAo2PeV6rqzF8OS5LeYStGv6o+t8ShqxaZW8BNSzzPQeDgmlYnSVpXfiJXkhox+pLUiNGXpEaMviQ1YvQlqRGjL0mNGH1JasToS1IjRl+SGjH6ktTIin+GQdJ72/abf7DRSzhrPHv7dRu9hLfNd/qS1IjRl6RGjL4kNWL0JakRoy9JjRh9SWrE6EtSI0Zfkhox+pLUiNGXpEaMviQ1YvQlqRGjL0mNGH1JasToS1IjRl+SGjH6ktSI0ZekRoy+JDVi9CWpEaMvSY0YfUlqxOhLUiNGX5IaMfqS1IjRl6RGJh79JLuSPJ1kJsnNk/75ktTZRKOfZBPwV8C1wCXA55JcMsk1SFJnk36nfxkwU1XPVNX/AIeB3RNegyS1tXnCP28L8PyC/Vng8oUTkuwH9o/dnyd5ekJr6+B84GcbvYiV5I6NXoE2gP8219dvL3Vg0tHPImP1hp2qA8CBySynlyTTVbVzo9chncl/m5Mz6cs7s8C2BftbgZMTXoMktTXp6D8K7EhyUZJzgD3AkQmvQZLamujlnap6NckXgPuATcDBqjo2yTU052UzvVv5b3NCUlUrz5IknRX8RK4kNWL0JakRoy9JjUz6Pn1NUJLfZf4Tz1uY/zzESeBIVR3f0IVJ2jC+0z9LJfky83/mIsAjzN8uG+C7/qE7vZsluXGj13A28+6ds1SS/wAurar/PWP8HOBYVe3YmJVJy0vyXFV9bKPXcbby8s7Z61fAbwE/OWP8wnFM2jBJnlzqEHDBJNfSjdE/e30JuD/JCf7/j9x9DLgY+MKGrUqadwFwDXD6jPEA/zz55fRh9M9SVfUPSX6H+T9nvYX5/0yzwKNV9dqGLk6Ce4EPVtUTZx5I8tDkl9OH1/QlqRHv3pGkRoy+JDVi9CWpEaMvSY0YfUlq5P8AR1G7qOvuGQEAAAAASUVORK5CYII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2520" y="6063679"/>
            <a:ext cx="486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16_</a:t>
            </a:r>
            <a:r>
              <a:rPr lang="ko-KR" altLang="en-US" sz="1600" dirty="0" err="1">
                <a:solidFill>
                  <a:srgbClr val="FF0000"/>
                </a:solidFill>
              </a:rPr>
              <a:t>네이버</a:t>
            </a:r>
            <a:r>
              <a:rPr lang="ko-KR" altLang="en-US" sz="1600" dirty="0">
                <a:solidFill>
                  <a:srgbClr val="FF0000"/>
                </a:solidFill>
              </a:rPr>
              <a:t> 영화리뷰 감성 분석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</a:rPr>
              <a:t>LSTM.ipynb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1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조건부 확률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B </a:t>
            </a:r>
            <a:r>
              <a:rPr lang="ko-KR" altLang="en-US" sz="1600" dirty="0"/>
              <a:t>사건이 발생했을 때 </a:t>
            </a:r>
            <a:r>
              <a:rPr lang="en-US" altLang="ko-KR" sz="1600" dirty="0" smtClean="0"/>
              <a:t>A </a:t>
            </a:r>
            <a:r>
              <a:rPr lang="ko-KR" altLang="en-US" sz="1600" dirty="0"/>
              <a:t>사건이 일어날 확률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i="1" dirty="0"/>
              <a:t>또는</a:t>
            </a:r>
            <a:r>
              <a:rPr lang="en-US" altLang="ko-KR" sz="1600" i="1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A </a:t>
            </a:r>
            <a:r>
              <a:rPr lang="ko-KR" altLang="en-US" sz="1600" dirty="0"/>
              <a:t>사건이 발생했을 때 </a:t>
            </a:r>
            <a:r>
              <a:rPr lang="en-US" altLang="ko-KR" sz="1600" dirty="0" smtClean="0"/>
              <a:t>B </a:t>
            </a:r>
            <a:r>
              <a:rPr lang="ko-KR" altLang="en-US" sz="1600" dirty="0"/>
              <a:t>사건이 일어날 확률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A, B </a:t>
            </a:r>
            <a:r>
              <a:rPr lang="ko-KR" altLang="en-US" sz="1600" dirty="0"/>
              <a:t>사건이 독립인 경우에는 아래 식을 만족한다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17103" y="1988840"/>
                <a:ext cx="2193549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03" y="1988840"/>
                <a:ext cx="2193549" cy="679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17103" y="3182016"/>
                <a:ext cx="2193549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03" y="3182016"/>
                <a:ext cx="2193549" cy="6790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17103" y="4797152"/>
                <a:ext cx="2461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103" y="4797152"/>
                <a:ext cx="2461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9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88323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베이즈의</a:t>
            </a:r>
            <a:r>
              <a:rPr lang="ko-KR" altLang="en-US" sz="1600" dirty="0"/>
              <a:t> 정리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용어 정리</a:t>
            </a:r>
            <a:r>
              <a:rPr lang="en-US" altLang="ko-KR" sz="1600" dirty="0"/>
              <a:t> 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사전 확률 </a:t>
            </a:r>
            <a:r>
              <a:rPr lang="en-US" altLang="ko-KR" sz="1600" dirty="0"/>
              <a:t>: </a:t>
            </a:r>
            <a:r>
              <a:rPr lang="ko-KR" altLang="en-US" sz="1600" dirty="0"/>
              <a:t>이미 알고 있는 사건</a:t>
            </a:r>
            <a:r>
              <a:rPr lang="en-US" altLang="ko-KR" sz="1600" dirty="0"/>
              <a:t>(</a:t>
            </a:r>
            <a:r>
              <a:rPr lang="ko-KR" altLang="en-US" sz="1600" dirty="0"/>
              <a:t>들</a:t>
            </a:r>
            <a:r>
              <a:rPr lang="en-US" altLang="ko-KR" sz="1600" dirty="0"/>
              <a:t>)</a:t>
            </a:r>
            <a:r>
              <a:rPr lang="ko-KR" altLang="en-US" sz="1600" dirty="0"/>
              <a:t>의 확률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우도</a:t>
            </a:r>
            <a:r>
              <a:rPr lang="en-US" altLang="ko-KR" sz="1600" dirty="0"/>
              <a:t>(Likelihood Probability)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이미 알고 있는 사건</a:t>
            </a:r>
            <a:r>
              <a:rPr lang="en-US" altLang="ko-KR" sz="1600" dirty="0"/>
              <a:t>(</a:t>
            </a:r>
            <a:r>
              <a:rPr lang="ko-KR" altLang="en-US" sz="1600" dirty="0"/>
              <a:t>들</a:t>
            </a:r>
            <a:r>
              <a:rPr lang="en-US" altLang="ko-KR" sz="1600" dirty="0"/>
              <a:t>)</a:t>
            </a:r>
            <a:r>
              <a:rPr lang="ko-KR" altLang="en-US" sz="1600" dirty="0"/>
              <a:t>이 발생했다는 조건하에 다른 사건이 발생할 확률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사후 확률 </a:t>
            </a:r>
            <a:r>
              <a:rPr lang="en-US" altLang="ko-KR" sz="1600" dirty="0"/>
              <a:t>: </a:t>
            </a:r>
            <a:r>
              <a:rPr lang="ko-KR" altLang="en-US" sz="1600" dirty="0"/>
              <a:t>사전 확률과 우도 확률을 통해서 </a:t>
            </a:r>
            <a:r>
              <a:rPr lang="ko-KR" altLang="en-US" sz="1600" dirty="0" err="1"/>
              <a:t>알게되는</a:t>
            </a:r>
            <a:r>
              <a:rPr lang="ko-KR" altLang="en-US" sz="1600" dirty="0"/>
              <a:t> 조건부 확률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베이즈</a:t>
            </a:r>
            <a:r>
              <a:rPr lang="ko-KR" altLang="en-US" sz="1600" dirty="0"/>
              <a:t> 정리</a:t>
            </a:r>
            <a:r>
              <a:rPr lang="en-US" altLang="ko-KR" sz="1600" dirty="0"/>
              <a:t>(Bayes Theorem)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05761" y="4883188"/>
                <a:ext cx="2840201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61" y="4883188"/>
                <a:ext cx="2840201" cy="679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254355" y="47251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사후확률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2508" y="45091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우도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7016" y="45091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사전확률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50188" y="5569495"/>
            <a:ext cx="27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FF0000"/>
                </a:solidFill>
              </a:rPr>
              <a:t>주변우도</a:t>
            </a:r>
            <a:r>
              <a:rPr lang="en-US" altLang="ko-KR" sz="1400" b="1" dirty="0"/>
              <a:t>(Marginal Likelihood)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03059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32519" y="1228110"/>
                <a:ext cx="8832387" cy="5015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dirty="0" smtClean="0"/>
                  <a:t>베이즈 예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 smtClean="0"/>
                  <a:t>free</a:t>
                </a:r>
                <a:r>
                  <a:rPr lang="ko-KR" altLang="en-US" sz="1600" dirty="0" smtClean="0"/>
                  <a:t>가 들어간 메일이 </a:t>
                </a:r>
                <a:r>
                  <a:rPr lang="ko-KR" altLang="en-US" sz="1600" dirty="0" err="1" smtClean="0"/>
                  <a:t>스팸</a:t>
                </a:r>
                <a:r>
                  <a:rPr lang="ko-KR" altLang="en-US" sz="1600" dirty="0" smtClean="0"/>
                  <a:t> 메일</a:t>
                </a:r>
                <a:r>
                  <a:rPr lang="ko-KR" altLang="en-US" sz="1600" dirty="0" smtClean="0"/>
                  <a:t>일 확률을 구하시오</a:t>
                </a:r>
                <a:r>
                  <a:rPr lang="en-US" altLang="ko-KR" sz="1600" dirty="0" smtClean="0"/>
                  <a:t>.</a:t>
                </a: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𝑃</m:t>
                    </m:r>
                    <m:r>
                      <a:rPr lang="en-US" altLang="ko-KR" sz="1600" b="0" i="1" smtClean="0">
                        <a:latin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</a:rPr>
                      <m:t>𝑠𝑝𝑎𝑚</m:t>
                    </m:r>
                    <m:r>
                      <a:rPr lang="en-US" altLang="ko-KR" sz="1600" b="0" i="1" smtClean="0">
                        <a:latin typeface="Cambria Math"/>
                      </a:rPr>
                      <m:t>|</m:t>
                    </m:r>
                    <m:r>
                      <a:rPr lang="en-US" altLang="ko-KR" sz="1600" b="0" i="1" smtClean="0">
                        <a:latin typeface="Cambria Math"/>
                      </a:rPr>
                      <m:t>𝑓𝑟𝑒𝑒</m:t>
                    </m:r>
                    <m:r>
                      <a:rPr lang="en-US" altLang="ko-KR" sz="1600" b="0" i="1" smtClean="0">
                        <a:latin typeface="Cambria Math"/>
                      </a:rPr>
                      <m:t>)=</m:t>
                    </m:r>
                  </m:oMath>
                </a14:m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𝑓𝑟𝑒𝑒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/>
                              </a:rPr>
                              <m:t>𝑠𝑝𝑎𝑚</m:t>
                            </m:r>
                          </m:e>
                        </m:d>
                        <m:r>
                          <a:rPr lang="en-US" altLang="ko-KR" sz="2000" b="0" i="1" dirty="0" smtClean="0">
                            <a:latin typeface="Cambria Math"/>
                          </a:rPr>
                          <m:t>∗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𝑠𝑝𝑎𝑚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𝑓𝑟𝑒𝑒</m:t>
                        </m:r>
                        <m:r>
                          <a:rPr lang="en-US" altLang="ko-KR" sz="2000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ko-KR" sz="2400" b="0" i="1" smtClean="0">
                            <a:latin typeface="Cambria Math"/>
                          </a:rPr>
                          <m:t> ∗ </m:t>
                        </m:r>
                        <m:f>
                          <m:fPr>
                            <m:ctrlPr>
                              <a:rPr lang="en-US" altLang="ko-K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24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2400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4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" y="1228110"/>
                <a:ext cx="8832387" cy="5015219"/>
              </a:xfrm>
              <a:prstGeom prst="rect">
                <a:avLst/>
              </a:prstGeom>
              <a:blipFill rotWithShape="1"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18804"/>
              </p:ext>
            </p:extLst>
          </p:nvPr>
        </p:nvGraphicFramePr>
        <p:xfrm>
          <a:off x="2216696" y="1628800"/>
          <a:ext cx="4912816" cy="270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4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메일로부터 토큰화 및 정제된 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free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lottery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free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get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free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you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free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scholarship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free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to contact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 won award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 ticket lottery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189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2734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나이브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베이즈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나이브</a:t>
            </a:r>
            <a:r>
              <a:rPr lang="en-US" altLang="ko-KR" sz="1600" dirty="0"/>
              <a:t>(Naïve)</a:t>
            </a:r>
            <a:r>
              <a:rPr lang="ko-KR" altLang="en-US" sz="1600" dirty="0"/>
              <a:t>의 의미</a:t>
            </a:r>
            <a:r>
              <a:rPr lang="en-US" altLang="ko-KR" sz="1600" dirty="0"/>
              <a:t> 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‘</a:t>
            </a:r>
            <a:r>
              <a:rPr lang="ko-KR" altLang="en-US" sz="1600" dirty="0"/>
              <a:t>순진한</a:t>
            </a:r>
            <a:r>
              <a:rPr lang="en-US" altLang="ko-KR" sz="1600" dirty="0"/>
              <a:t>’, ‘</a:t>
            </a:r>
            <a:r>
              <a:rPr lang="ko-KR" altLang="en-US" sz="1600" dirty="0"/>
              <a:t>순수한</a:t>
            </a:r>
            <a:r>
              <a:rPr lang="en-US" altLang="ko-KR" sz="1600" dirty="0"/>
              <a:t>’ </a:t>
            </a:r>
            <a:r>
              <a:rPr lang="ko-KR" altLang="en-US" sz="1600" dirty="0"/>
              <a:t>이라는 뜻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수학에서 단순성을 부여할 때 사용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다양한 세부 요인의 영향력을 모두 동등하고 독립적이라고 가정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나이브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베이즈</a:t>
            </a:r>
            <a:r>
              <a:rPr lang="ko-KR" altLang="en-US" sz="1600" dirty="0"/>
              <a:t> 분류기의 예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 필터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텍스트</a:t>
            </a:r>
            <a:r>
              <a:rPr lang="en-US" altLang="ko-KR" sz="1600" dirty="0"/>
              <a:t>(</a:t>
            </a:r>
            <a:r>
              <a:rPr lang="ko-KR" altLang="en-US" sz="1600" dirty="0"/>
              <a:t>메일의 본문</a:t>
            </a:r>
            <a:r>
              <a:rPr lang="en-US" altLang="ko-KR" sz="1600" dirty="0"/>
              <a:t>)</a:t>
            </a:r>
            <a:r>
              <a:rPr lang="ko-KR" altLang="en-US" sz="1600" dirty="0"/>
              <a:t>가 주어졌을 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>
                <a:solidFill>
                  <a:srgbClr val="1D2BAD"/>
                </a:solidFill>
              </a:rPr>
              <a:t>정상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테스트</a:t>
            </a:r>
            <a:r>
              <a:rPr lang="en-US" altLang="ko-KR" sz="1600" dirty="0">
                <a:solidFill>
                  <a:srgbClr val="1D2BAD"/>
                </a:solidFill>
              </a:rPr>
              <a:t>) = </a:t>
            </a:r>
            <a:r>
              <a:rPr lang="ko-KR" altLang="en-US" sz="1600" dirty="0">
                <a:solidFill>
                  <a:srgbClr val="1D2BAD"/>
                </a:solidFill>
              </a:rPr>
              <a:t>입력 텍스트가 있을 때 정상 메일일 확률</a:t>
            </a:r>
            <a:endParaRPr lang="en-US" altLang="ko-KR" sz="1600" dirty="0">
              <a:solidFill>
                <a:srgbClr val="1D2BAD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 = </a:t>
            </a:r>
            <a:r>
              <a:rPr lang="ko-KR" altLang="en-US" sz="1600" dirty="0">
                <a:solidFill>
                  <a:srgbClr val="1D2BAD"/>
                </a:solidFill>
              </a:rPr>
              <a:t>입력 텍스트가 있을 때 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메일일 확률</a:t>
            </a:r>
            <a:endParaRPr lang="en-US" altLang="ko-KR" sz="1600" dirty="0">
              <a:solidFill>
                <a:srgbClr val="1D2BAD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베이즈</a:t>
            </a:r>
            <a:r>
              <a:rPr lang="ko-KR" altLang="en-US" sz="1600" dirty="0"/>
              <a:t> 정리에 따라 식을 표현하면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>
                <a:solidFill>
                  <a:srgbClr val="1D2BAD"/>
                </a:solidFill>
              </a:rPr>
              <a:t>정상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 = P(</a:t>
            </a:r>
            <a:r>
              <a:rPr lang="ko-KR" altLang="en-US" sz="1600" dirty="0">
                <a:solidFill>
                  <a:srgbClr val="1D2BAD"/>
                </a:solidFill>
              </a:rPr>
              <a:t>입력 텍스트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정상 메일</a:t>
            </a:r>
            <a:r>
              <a:rPr lang="en-US" altLang="ko-KR" sz="1600" dirty="0">
                <a:solidFill>
                  <a:srgbClr val="1D2BAD"/>
                </a:solidFill>
              </a:rPr>
              <a:t>) × P(</a:t>
            </a:r>
            <a:r>
              <a:rPr lang="ko-KR" altLang="en-US" sz="1600" dirty="0">
                <a:solidFill>
                  <a:srgbClr val="1D2BAD"/>
                </a:solidFill>
              </a:rPr>
              <a:t>정상 메일</a:t>
            </a:r>
            <a:r>
              <a:rPr lang="en-US" altLang="ko-KR" sz="1600" dirty="0">
                <a:solidFill>
                  <a:srgbClr val="1D2BAD"/>
                </a:solidFill>
              </a:rPr>
              <a:t>) / P(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 = P(</a:t>
            </a:r>
            <a:r>
              <a:rPr lang="ko-KR" altLang="en-US" sz="1600" dirty="0">
                <a:solidFill>
                  <a:srgbClr val="1D2BAD"/>
                </a:solidFill>
              </a:rPr>
              <a:t>입력 텍스트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</a:t>
            </a:r>
            <a:r>
              <a:rPr lang="en-US" altLang="ko-KR" sz="1600" dirty="0">
                <a:solidFill>
                  <a:srgbClr val="1D2BAD"/>
                </a:solidFill>
              </a:rPr>
              <a:t>) × P(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</a:t>
            </a:r>
            <a:r>
              <a:rPr lang="en-US" altLang="ko-KR" sz="1600" dirty="0">
                <a:solidFill>
                  <a:srgbClr val="1D2BAD"/>
                </a:solidFill>
              </a:rPr>
              <a:t>) / P(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585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기본적인 구조</a:t>
            </a:r>
            <a:r>
              <a:rPr lang="en-US" altLang="ko-KR" b="1" dirty="0"/>
              <a:t>(Simple RNN, Vanilla RNN)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rn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9"/>
          <a:stretch/>
        </p:blipFill>
        <p:spPr bwMode="auto">
          <a:xfrm>
            <a:off x="1309399" y="1484784"/>
            <a:ext cx="7557690" cy="287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51142" y="4859868"/>
                <a:ext cx="4018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1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altLang="ko-KR" b="1" i="0" smtClean="0">
                              <a:latin typeface="Cambria Math"/>
                              <a:ea typeface="Cambria Math"/>
                            </a:rPr>
                            <m:t>𝐭𝐚𝐧𝐡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42" y="4859868"/>
                <a:ext cx="401808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792760" y="5921818"/>
            <a:ext cx="4378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활성화 함수           가중치            바이어스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440832" y="5259978"/>
            <a:ext cx="504056" cy="61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664968" y="5259978"/>
            <a:ext cx="288032" cy="61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088244" y="5259978"/>
            <a:ext cx="224796" cy="61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465168" y="5259978"/>
            <a:ext cx="144016" cy="617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12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39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2734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텍스트가 주어졌을 때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>
                <a:solidFill>
                  <a:srgbClr val="1D2BAD"/>
                </a:solidFill>
              </a:rPr>
              <a:t>정상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  <a:r>
              <a:rPr lang="ko-KR" altLang="en-US" sz="1600" dirty="0"/>
              <a:t>가 </a:t>
            </a: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 </a:t>
            </a:r>
            <a:r>
              <a:rPr lang="ko-KR" altLang="en-US" sz="1600" dirty="0"/>
              <a:t>보다</a:t>
            </a:r>
            <a:r>
              <a:rPr lang="en-US" altLang="ko-KR" sz="1600" dirty="0"/>
              <a:t> </a:t>
            </a:r>
            <a:r>
              <a:rPr lang="ko-KR" altLang="en-US" sz="1600" dirty="0"/>
              <a:t>크면 정상 메일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>
                <a:solidFill>
                  <a:srgbClr val="1D2BAD"/>
                </a:solidFill>
              </a:rPr>
              <a:t>정상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 = P(</a:t>
            </a:r>
            <a:r>
              <a:rPr lang="ko-KR" altLang="en-US" sz="1600" dirty="0">
                <a:solidFill>
                  <a:srgbClr val="1D2BAD"/>
                </a:solidFill>
              </a:rPr>
              <a:t>입력 텍스트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정상 메일</a:t>
            </a:r>
            <a:r>
              <a:rPr lang="en-US" altLang="ko-KR" sz="1600" dirty="0">
                <a:solidFill>
                  <a:srgbClr val="1D2BAD"/>
                </a:solidFill>
              </a:rPr>
              <a:t>) × P(</a:t>
            </a:r>
            <a:r>
              <a:rPr lang="ko-KR" altLang="en-US" sz="1600" dirty="0">
                <a:solidFill>
                  <a:srgbClr val="1D2BAD"/>
                </a:solidFill>
              </a:rPr>
              <a:t>정상 메일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 = P(</a:t>
            </a:r>
            <a:r>
              <a:rPr lang="ko-KR" altLang="en-US" sz="1600" dirty="0">
                <a:solidFill>
                  <a:srgbClr val="1D2BAD"/>
                </a:solidFill>
              </a:rPr>
              <a:t>입력 텍스트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</a:t>
            </a:r>
            <a:r>
              <a:rPr lang="en-US" altLang="ko-KR" sz="1600" dirty="0">
                <a:solidFill>
                  <a:srgbClr val="1D2BAD"/>
                </a:solidFill>
              </a:rPr>
              <a:t>) × P(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텍스트는 메일의 본문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메일 본문에 있는 모든 단어를 토큰화시켜서 이 단어들을 </a:t>
            </a:r>
            <a:r>
              <a:rPr lang="ko-KR" altLang="en-US" sz="1600" dirty="0" err="1"/>
              <a:t>나이브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베이즈</a:t>
            </a:r>
            <a:r>
              <a:rPr lang="ko-KR" altLang="en-US" sz="1600" dirty="0"/>
              <a:t> 분류기의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입력으로 사용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만약 메일 본문에 있는 단어가 </a:t>
            </a:r>
            <a:r>
              <a:rPr lang="en-US" altLang="ko-KR" sz="1600" dirty="0"/>
              <a:t>3</a:t>
            </a:r>
            <a:r>
              <a:rPr lang="ko-KR" altLang="en-US" sz="1600" dirty="0"/>
              <a:t>개라고 가정</a:t>
            </a:r>
            <a:r>
              <a:rPr lang="en-US" altLang="ko-KR" sz="1600" dirty="0"/>
              <a:t>(</a:t>
            </a:r>
            <a:r>
              <a:rPr lang="en-US" altLang="ko-K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w1</a:t>
            </a:r>
            <a:r>
              <a:rPr lang="en-US" altLang="ko-KR" sz="1600" dirty="0"/>
              <a:t>, </a:t>
            </a:r>
            <a:r>
              <a:rPr lang="en-US" altLang="ko-K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w2</a:t>
            </a:r>
            <a:r>
              <a:rPr lang="en-US" altLang="ko-KR" sz="1600" dirty="0"/>
              <a:t>, </a:t>
            </a:r>
            <a:r>
              <a:rPr lang="en-US" altLang="ko-KR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w3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 err="1"/>
              <a:t>나이브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베이즈</a:t>
            </a:r>
            <a:r>
              <a:rPr lang="ko-KR" altLang="en-US" sz="1600" dirty="0"/>
              <a:t> 분류기는 모든 단어가 독립적이라고 가정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>
                <a:solidFill>
                  <a:srgbClr val="1D2BAD"/>
                </a:solidFill>
              </a:rPr>
              <a:t>정상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 = P(</a:t>
            </a:r>
            <a:r>
              <a:rPr lang="en-US" altLang="ko-KR" sz="1600" i="1" dirty="0">
                <a:solidFill>
                  <a:srgbClr val="1D2B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w1</a:t>
            </a:r>
            <a:r>
              <a:rPr lang="en-US" altLang="ko-KR" sz="1600" dirty="0">
                <a:solidFill>
                  <a:srgbClr val="1D2BAD"/>
                </a:solidFill>
              </a:rPr>
              <a:t> | </a:t>
            </a:r>
            <a:r>
              <a:rPr lang="ko-KR" altLang="en-US" sz="1600" dirty="0">
                <a:solidFill>
                  <a:srgbClr val="1D2BAD"/>
                </a:solidFill>
              </a:rPr>
              <a:t>정상 메일</a:t>
            </a:r>
            <a:r>
              <a:rPr lang="en-US" altLang="ko-KR" sz="1600" dirty="0">
                <a:solidFill>
                  <a:srgbClr val="1D2BAD"/>
                </a:solidFill>
              </a:rPr>
              <a:t>) × P(</a:t>
            </a:r>
            <a:r>
              <a:rPr lang="en-US" altLang="ko-KR" sz="1600" i="1" dirty="0">
                <a:solidFill>
                  <a:srgbClr val="1D2B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w2</a:t>
            </a:r>
            <a:r>
              <a:rPr lang="en-US" altLang="ko-KR" sz="1600" dirty="0">
                <a:solidFill>
                  <a:srgbClr val="1D2BAD"/>
                </a:solidFill>
              </a:rPr>
              <a:t> | </a:t>
            </a:r>
            <a:r>
              <a:rPr lang="ko-KR" altLang="en-US" sz="1600" dirty="0">
                <a:solidFill>
                  <a:srgbClr val="1D2BAD"/>
                </a:solidFill>
              </a:rPr>
              <a:t>정상 메일</a:t>
            </a:r>
            <a:r>
              <a:rPr lang="en-US" altLang="ko-KR" sz="1600" dirty="0">
                <a:solidFill>
                  <a:srgbClr val="1D2BAD"/>
                </a:solidFill>
              </a:rPr>
              <a:t>) × P(</a:t>
            </a:r>
            <a:r>
              <a:rPr lang="en-US" altLang="ko-KR" sz="1600" i="1" dirty="0">
                <a:solidFill>
                  <a:srgbClr val="1D2B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w3</a:t>
            </a:r>
            <a:r>
              <a:rPr lang="en-US" altLang="ko-KR" sz="1600" dirty="0">
                <a:solidFill>
                  <a:srgbClr val="1D2BAD"/>
                </a:solidFill>
              </a:rPr>
              <a:t> | </a:t>
            </a:r>
            <a:r>
              <a:rPr lang="ko-KR" altLang="en-US" sz="1600" dirty="0">
                <a:solidFill>
                  <a:srgbClr val="1D2BAD"/>
                </a:solidFill>
              </a:rPr>
              <a:t>정상 메일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  <a:br>
              <a:rPr lang="en-US" altLang="ko-KR" sz="1600" dirty="0">
                <a:solidFill>
                  <a:srgbClr val="1D2BAD"/>
                </a:solidFill>
              </a:rPr>
            </a:br>
            <a:r>
              <a:rPr lang="en-US" altLang="ko-KR" sz="1600" dirty="0">
                <a:solidFill>
                  <a:srgbClr val="1D2BAD"/>
                </a:solidFill>
              </a:rPr>
              <a:t>                                      × P(</a:t>
            </a:r>
            <a:r>
              <a:rPr lang="ko-KR" altLang="en-US" sz="1600" dirty="0">
                <a:solidFill>
                  <a:srgbClr val="1D2BAD"/>
                </a:solidFill>
              </a:rPr>
              <a:t>정상 메일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1D2BAD"/>
                </a:solidFill>
              </a:rPr>
              <a:t>P(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 </a:t>
            </a:r>
            <a:r>
              <a:rPr lang="en-US" altLang="ko-KR" sz="1600" dirty="0">
                <a:solidFill>
                  <a:srgbClr val="1D2BAD"/>
                </a:solidFill>
              </a:rPr>
              <a:t>| </a:t>
            </a:r>
            <a:r>
              <a:rPr lang="ko-KR" altLang="en-US" sz="1600" dirty="0">
                <a:solidFill>
                  <a:srgbClr val="1D2BAD"/>
                </a:solidFill>
              </a:rPr>
              <a:t>입력 텍스트</a:t>
            </a:r>
            <a:r>
              <a:rPr lang="en-US" altLang="ko-KR" sz="1600" dirty="0">
                <a:solidFill>
                  <a:srgbClr val="1D2BAD"/>
                </a:solidFill>
              </a:rPr>
              <a:t>) = P(</a:t>
            </a:r>
            <a:r>
              <a:rPr lang="en-US" altLang="ko-KR" sz="1600" i="1" dirty="0">
                <a:solidFill>
                  <a:srgbClr val="1D2B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w1</a:t>
            </a:r>
            <a:r>
              <a:rPr lang="en-US" altLang="ko-KR" sz="1600" dirty="0">
                <a:solidFill>
                  <a:srgbClr val="1D2BAD"/>
                </a:solidFill>
              </a:rPr>
              <a:t> | 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</a:t>
            </a:r>
            <a:r>
              <a:rPr lang="en-US" altLang="ko-KR" sz="1600" dirty="0">
                <a:solidFill>
                  <a:srgbClr val="1D2BAD"/>
                </a:solidFill>
              </a:rPr>
              <a:t>) × P(</a:t>
            </a:r>
            <a:r>
              <a:rPr lang="en-US" altLang="ko-KR" sz="1600" i="1" dirty="0">
                <a:solidFill>
                  <a:srgbClr val="1D2B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w2</a:t>
            </a:r>
            <a:r>
              <a:rPr lang="en-US" altLang="ko-KR" sz="1600" dirty="0">
                <a:solidFill>
                  <a:srgbClr val="1D2BAD"/>
                </a:solidFill>
              </a:rPr>
              <a:t> | 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</a:t>
            </a:r>
            <a:r>
              <a:rPr lang="en-US" altLang="ko-KR" sz="1600" dirty="0">
                <a:solidFill>
                  <a:srgbClr val="1D2BAD"/>
                </a:solidFill>
              </a:rPr>
              <a:t>) × P(</a:t>
            </a:r>
            <a:r>
              <a:rPr lang="en-US" altLang="ko-KR" sz="1600" i="1" dirty="0">
                <a:solidFill>
                  <a:srgbClr val="1D2B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w3</a:t>
            </a:r>
            <a:r>
              <a:rPr lang="en-US" altLang="ko-KR" sz="1600" dirty="0">
                <a:solidFill>
                  <a:srgbClr val="1D2BAD"/>
                </a:solidFill>
              </a:rPr>
              <a:t> | 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  <a:br>
              <a:rPr lang="en-US" altLang="ko-KR" sz="1600" dirty="0">
                <a:solidFill>
                  <a:srgbClr val="1D2BAD"/>
                </a:solidFill>
              </a:rPr>
            </a:br>
            <a:r>
              <a:rPr lang="en-US" altLang="ko-KR" sz="1600" dirty="0">
                <a:solidFill>
                  <a:srgbClr val="1D2BAD"/>
                </a:solidFill>
              </a:rPr>
              <a:t>                                      × P(</a:t>
            </a:r>
            <a:r>
              <a:rPr lang="ko-KR" altLang="en-US" sz="1600" dirty="0" err="1">
                <a:solidFill>
                  <a:srgbClr val="1D2BAD"/>
                </a:solidFill>
              </a:rPr>
              <a:t>스팸</a:t>
            </a:r>
            <a:r>
              <a:rPr lang="ko-KR" altLang="en-US" sz="1600" dirty="0">
                <a:solidFill>
                  <a:srgbClr val="1D2BAD"/>
                </a:solidFill>
              </a:rPr>
              <a:t> 메일</a:t>
            </a:r>
            <a:r>
              <a:rPr lang="en-US" altLang="ko-KR" sz="1600" dirty="0">
                <a:solidFill>
                  <a:srgbClr val="1D2BAD"/>
                </a:solidFill>
              </a:rPr>
              <a:t>)</a:t>
            </a:r>
            <a:endParaRPr lang="ko-KR" altLang="en-US" sz="1600" dirty="0">
              <a:solidFill>
                <a:srgbClr val="1D2B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88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073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스팸</a:t>
            </a:r>
            <a:r>
              <a:rPr lang="ko-KR" altLang="en-US" sz="1600" dirty="0"/>
              <a:t> 메일 분류기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훈련 데이터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‘you free lottery’ </a:t>
            </a:r>
            <a:r>
              <a:rPr lang="ko-KR" altLang="en-US" sz="1600" dirty="0"/>
              <a:t>는 </a:t>
            </a:r>
            <a:r>
              <a:rPr lang="en-US" altLang="ko-KR" sz="1600" dirty="0"/>
              <a:t>spam</a:t>
            </a:r>
            <a:r>
              <a:rPr lang="ko-KR" altLang="en-US" sz="1600" dirty="0"/>
              <a:t>인가 </a:t>
            </a:r>
            <a:r>
              <a:rPr lang="en-US" altLang="ko-KR" sz="1600" dirty="0"/>
              <a:t>ham</a:t>
            </a:r>
            <a:r>
              <a:rPr lang="ko-KR" altLang="en-US" sz="1600" dirty="0"/>
              <a:t>인가</a:t>
            </a:r>
            <a:r>
              <a:rPr lang="en-US" altLang="ko-KR" sz="1600" dirty="0"/>
              <a:t>?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74117"/>
              </p:ext>
            </p:extLst>
          </p:nvPr>
        </p:nvGraphicFramePr>
        <p:xfrm>
          <a:off x="2128416" y="2132856"/>
          <a:ext cx="4912816" cy="270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4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메일로부터 토큰화 및 정제된 단어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 free lottery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 get free you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 free scholarship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 to contact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 won award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 ticket lottery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48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073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스팸</a:t>
            </a:r>
            <a:r>
              <a:rPr lang="ko-KR" altLang="en-US" sz="1600" dirty="0"/>
              <a:t> 메일 분류기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‘you free lottery’ </a:t>
            </a:r>
            <a:r>
              <a:rPr lang="ko-KR" altLang="en-US" sz="1600" dirty="0"/>
              <a:t>에 대해 정상 메일일 확률과 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메일일 확률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P(</a:t>
            </a:r>
            <a:r>
              <a:rPr lang="ko-KR" altLang="en-US" sz="1600" dirty="0"/>
              <a:t>정상 메일 </a:t>
            </a:r>
            <a:r>
              <a:rPr lang="en-US" altLang="ko-KR" sz="1600" dirty="0"/>
              <a:t>| </a:t>
            </a:r>
            <a:r>
              <a:rPr lang="ko-KR" altLang="en-US" sz="1600" dirty="0"/>
              <a:t>입력 텍스트</a:t>
            </a:r>
            <a:r>
              <a:rPr lang="en-US" altLang="ko-KR" sz="1600" dirty="0"/>
              <a:t>) = P(you | </a:t>
            </a:r>
            <a:r>
              <a:rPr lang="ko-KR" altLang="en-US" sz="1600" dirty="0"/>
              <a:t>정상 메일</a:t>
            </a:r>
            <a:r>
              <a:rPr lang="en-US" altLang="ko-KR" sz="1600" dirty="0"/>
              <a:t>) × P(free | </a:t>
            </a:r>
            <a:r>
              <a:rPr lang="ko-KR" altLang="en-US" sz="1600" dirty="0"/>
              <a:t>정상 메일</a:t>
            </a:r>
            <a:r>
              <a:rPr lang="en-US" altLang="ko-KR" sz="1600" dirty="0"/>
              <a:t>) </a:t>
            </a:r>
            <a:br>
              <a:rPr lang="en-US" altLang="ko-KR" sz="1600" dirty="0"/>
            </a:br>
            <a:r>
              <a:rPr lang="en-US" altLang="ko-KR" sz="1600" dirty="0"/>
              <a:t>                                      × P(lottery | </a:t>
            </a:r>
            <a:r>
              <a:rPr lang="ko-KR" altLang="en-US" sz="1600" dirty="0"/>
              <a:t>정상 메일</a:t>
            </a:r>
            <a:r>
              <a:rPr lang="en-US" altLang="ko-KR" sz="1600" dirty="0"/>
              <a:t>) × P(</a:t>
            </a:r>
            <a:r>
              <a:rPr lang="ko-KR" altLang="en-US" sz="1600" dirty="0"/>
              <a:t>정상 메일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P(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 </a:t>
            </a:r>
            <a:r>
              <a:rPr lang="en-US" altLang="ko-KR" sz="1600" dirty="0"/>
              <a:t>| </a:t>
            </a:r>
            <a:r>
              <a:rPr lang="ko-KR" altLang="en-US" sz="1600" dirty="0"/>
              <a:t>입력 텍스트</a:t>
            </a:r>
            <a:r>
              <a:rPr lang="en-US" altLang="ko-KR" sz="1600" dirty="0"/>
              <a:t>) = P(you | 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</a:t>
            </a:r>
            <a:r>
              <a:rPr lang="en-US" altLang="ko-KR" sz="1600" dirty="0"/>
              <a:t>) × P(free | 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</a:t>
            </a:r>
            <a:r>
              <a:rPr lang="en-US" altLang="ko-KR" sz="1600" dirty="0"/>
              <a:t>) </a:t>
            </a:r>
            <a:br>
              <a:rPr lang="en-US" altLang="ko-KR" sz="1600" dirty="0"/>
            </a:br>
            <a:r>
              <a:rPr lang="en-US" altLang="ko-KR" sz="1600" dirty="0"/>
              <a:t>                                      × P(lottery | 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</a:t>
            </a:r>
            <a:r>
              <a:rPr lang="en-US" altLang="ko-KR" sz="1600" dirty="0"/>
              <a:t>) × P(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P(</a:t>
            </a:r>
            <a:r>
              <a:rPr lang="ko-KR" altLang="en-US" sz="1600" dirty="0"/>
              <a:t>정상 메일</a:t>
            </a:r>
            <a:r>
              <a:rPr lang="en-US" altLang="ko-KR" sz="1600" dirty="0"/>
              <a:t>) = P(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</a:t>
            </a:r>
            <a:r>
              <a:rPr lang="en-US" altLang="ko-KR" sz="1600" dirty="0"/>
              <a:t>) = </a:t>
            </a:r>
            <a:r>
              <a:rPr lang="ko-KR" altLang="en-US" sz="1600" dirty="0"/>
              <a:t>총 메일 </a:t>
            </a:r>
            <a:r>
              <a:rPr lang="en-US" altLang="ko-KR" sz="1600" dirty="0"/>
              <a:t>6</a:t>
            </a:r>
            <a:r>
              <a:rPr lang="ko-KR" altLang="en-US" sz="1600" dirty="0"/>
              <a:t>개 중 </a:t>
            </a:r>
            <a:r>
              <a:rPr lang="en-US" altLang="ko-KR" sz="1600" dirty="0"/>
              <a:t>3</a:t>
            </a:r>
            <a:r>
              <a:rPr lang="ko-KR" altLang="en-US" sz="1600" dirty="0"/>
              <a:t>개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0.5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P(you | </a:t>
            </a:r>
            <a:r>
              <a:rPr lang="ko-KR" altLang="en-US" sz="1600" dirty="0"/>
              <a:t>정상 메일</a:t>
            </a:r>
            <a:r>
              <a:rPr lang="en-US" altLang="ko-KR" sz="1600" dirty="0"/>
              <a:t>)</a:t>
            </a:r>
            <a:r>
              <a:rPr lang="ko-KR" altLang="en-US" sz="1600" dirty="0"/>
              <a:t>를 구하는 방법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분모</a:t>
            </a:r>
            <a:r>
              <a:rPr lang="en-US" altLang="ko-KR" sz="1600" dirty="0"/>
              <a:t>: </a:t>
            </a:r>
            <a:r>
              <a:rPr lang="ko-KR" altLang="en-US" sz="1600" dirty="0"/>
              <a:t>정상 메일에 등장한 모든 단어의 빈도 수의 총합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분자</a:t>
            </a:r>
            <a:r>
              <a:rPr lang="en-US" altLang="ko-KR" sz="1600" dirty="0"/>
              <a:t>: </a:t>
            </a:r>
            <a:r>
              <a:rPr lang="ko-KR" altLang="en-US" sz="1600" dirty="0"/>
              <a:t>정상 메일에서 </a:t>
            </a:r>
            <a:r>
              <a:rPr lang="en-US" altLang="ko-KR" sz="1600" dirty="0"/>
              <a:t>you</a:t>
            </a:r>
            <a:r>
              <a:rPr lang="ko-KR" altLang="en-US" sz="1600" dirty="0"/>
              <a:t>가 총 등장한 빈도 </a:t>
            </a:r>
            <a:r>
              <a:rPr lang="ko-KR" altLang="en-US" sz="1600" dirty="0" smtClean="0"/>
              <a:t>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89727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0730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스팸</a:t>
            </a:r>
            <a:r>
              <a:rPr lang="ko-KR" altLang="en-US" sz="1600" dirty="0"/>
              <a:t> 메일 분류기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정상 메일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스팸</a:t>
            </a:r>
            <a:r>
              <a:rPr lang="ko-KR" altLang="en-US" sz="1600" dirty="0" smtClean="0"/>
              <a:t> 메일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“you free lottery”</a:t>
            </a:r>
            <a:r>
              <a:rPr lang="ko-KR" altLang="en-US" sz="1600" dirty="0" smtClean="0"/>
              <a:t>에 대한 확률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P(</a:t>
            </a:r>
            <a:r>
              <a:rPr lang="ko-KR" altLang="en-US" sz="1600" dirty="0"/>
              <a:t>정상 메일 </a:t>
            </a:r>
            <a:r>
              <a:rPr lang="en-US" altLang="ko-KR" sz="1600" dirty="0"/>
              <a:t>| </a:t>
            </a:r>
            <a:r>
              <a:rPr lang="ko-KR" altLang="en-US" sz="1600" dirty="0"/>
              <a:t>입력 텍스트</a:t>
            </a:r>
            <a:r>
              <a:rPr lang="en-US" altLang="ko-KR" sz="1600" dirty="0"/>
              <a:t>) = 2/10 × 2/10 × 0/10 = 0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P(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 </a:t>
            </a:r>
            <a:r>
              <a:rPr lang="en-US" altLang="ko-KR" sz="1600" dirty="0"/>
              <a:t>| </a:t>
            </a:r>
            <a:r>
              <a:rPr lang="ko-KR" altLang="en-US" sz="1600" dirty="0"/>
              <a:t>입력 텍스트</a:t>
            </a:r>
            <a:r>
              <a:rPr lang="en-US" altLang="ko-KR" sz="1600" dirty="0"/>
              <a:t>) = 2/10 × 3/10 × 2/10 = </a:t>
            </a:r>
            <a:r>
              <a:rPr lang="en-US" altLang="ko-KR" sz="1600" dirty="0" smtClean="0"/>
              <a:t>0.012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P(</a:t>
            </a:r>
            <a:r>
              <a:rPr lang="ko-KR" altLang="en-US" sz="1600" dirty="0"/>
              <a:t>정상 메일 </a:t>
            </a:r>
            <a:r>
              <a:rPr lang="en-US" altLang="ko-KR" sz="1600" dirty="0"/>
              <a:t>| </a:t>
            </a:r>
            <a:r>
              <a:rPr lang="ko-KR" altLang="en-US" sz="1600" dirty="0"/>
              <a:t>입력 텍스트</a:t>
            </a:r>
            <a:r>
              <a:rPr lang="en-US" altLang="ko-KR" sz="1600" dirty="0"/>
              <a:t>) &lt; P(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 </a:t>
            </a:r>
            <a:r>
              <a:rPr lang="en-US" altLang="ko-KR" sz="1600" dirty="0"/>
              <a:t>| </a:t>
            </a:r>
            <a:r>
              <a:rPr lang="ko-KR" altLang="en-US" sz="1600" dirty="0"/>
              <a:t>입력 텍스트</a:t>
            </a:r>
            <a:r>
              <a:rPr lang="en-US" altLang="ko-KR" sz="1600" dirty="0"/>
              <a:t>)</a:t>
            </a:r>
            <a:r>
              <a:rPr lang="ko-KR" altLang="en-US" sz="1600" dirty="0"/>
              <a:t>이므로 </a:t>
            </a:r>
            <a:r>
              <a:rPr lang="ko-KR" altLang="en-US" sz="1600" dirty="0" err="1"/>
              <a:t>스팸</a:t>
            </a:r>
            <a:r>
              <a:rPr lang="ko-KR" altLang="en-US" sz="1600" dirty="0"/>
              <a:t> 메일</a:t>
            </a:r>
            <a:endParaRPr lang="en-US" altLang="ko-KR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845"/>
              </p:ext>
            </p:extLst>
          </p:nvPr>
        </p:nvGraphicFramePr>
        <p:xfrm>
          <a:off x="2720756" y="1772816"/>
          <a:ext cx="6336700" cy="8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3670"/>
                <a:gridCol w="633670"/>
                <a:gridCol w="633670"/>
                <a:gridCol w="633670"/>
                <a:gridCol w="633670"/>
                <a:gridCol w="633670"/>
                <a:gridCol w="633670"/>
                <a:gridCol w="633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scholar-ship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award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24808"/>
              </p:ext>
            </p:extLst>
          </p:nvPr>
        </p:nvGraphicFramePr>
        <p:xfrm>
          <a:off x="2720756" y="2924944"/>
          <a:ext cx="6336700" cy="77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3670"/>
                <a:gridCol w="633670"/>
                <a:gridCol w="633670"/>
                <a:gridCol w="633670"/>
                <a:gridCol w="633670"/>
                <a:gridCol w="633670"/>
                <a:gridCol w="633670"/>
                <a:gridCol w="633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lottery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free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you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ticket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lottery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160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273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장점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간단하고</a:t>
            </a:r>
            <a:r>
              <a:rPr lang="en-US" altLang="ko-KR" sz="1600" dirty="0"/>
              <a:t>, </a:t>
            </a:r>
            <a:r>
              <a:rPr lang="ko-KR" altLang="en-US" sz="1600" dirty="0"/>
              <a:t>빠르며</a:t>
            </a:r>
            <a:r>
              <a:rPr lang="en-US" altLang="ko-KR" sz="1600" dirty="0"/>
              <a:t>, </a:t>
            </a:r>
            <a:r>
              <a:rPr lang="ko-KR" altLang="en-US" sz="1600" dirty="0"/>
              <a:t>정확한 모델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computation cost</a:t>
            </a:r>
            <a:r>
              <a:rPr lang="ko-KR" altLang="en-US" sz="1600" dirty="0"/>
              <a:t>가 작음</a:t>
            </a:r>
            <a:r>
              <a:rPr lang="en-US" altLang="ko-KR" sz="1600" dirty="0"/>
              <a:t> (</a:t>
            </a:r>
            <a:r>
              <a:rPr lang="ko-KR" altLang="en-US" sz="1600" dirty="0"/>
              <a:t>따라서 빠름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큰 </a:t>
            </a:r>
            <a:r>
              <a:rPr lang="ko-KR" altLang="en-US" sz="1600" dirty="0" err="1"/>
              <a:t>데이터셋에</a:t>
            </a:r>
            <a:r>
              <a:rPr lang="ko-KR" altLang="en-US" sz="1600" dirty="0"/>
              <a:t> 적합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연속형보다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이산형</a:t>
            </a:r>
            <a:r>
              <a:rPr lang="ko-KR" altLang="en-US" sz="1600" dirty="0"/>
              <a:t> 데이터에서 성능이 좋음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Multiple class </a:t>
            </a:r>
            <a:r>
              <a:rPr lang="ko-KR" altLang="en-US" sz="1600" dirty="0"/>
              <a:t>예측을 위해서도 사용 가능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단점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feature </a:t>
            </a:r>
            <a:r>
              <a:rPr lang="ko-KR" altLang="en-US" sz="1600" dirty="0"/>
              <a:t>간의 독립성이 있어야 함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하지만 실제 데이터에서 모든 </a:t>
            </a:r>
            <a:r>
              <a:rPr lang="en-US" altLang="ko-KR" sz="1600" dirty="0"/>
              <a:t>feature</a:t>
            </a:r>
            <a:r>
              <a:rPr lang="ko-KR" altLang="en-US" sz="1600" dirty="0"/>
              <a:t>가 독립인 경우는 희박함</a:t>
            </a:r>
            <a:endParaRPr lang="en-US" altLang="ko-KR" sz="1600" dirty="0">
              <a:solidFill>
                <a:srgbClr val="1D2B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4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텍스트 분류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분류기</a:t>
            </a:r>
            <a:r>
              <a:rPr lang="en-US" altLang="ko-KR" b="1" dirty="0"/>
              <a:t>(Naïve Bayes Classifier)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883238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데이터 전처리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데이터를 토큰화한 후 </a:t>
            </a:r>
            <a:r>
              <a:rPr lang="en-US" altLang="ko-KR" sz="1600" dirty="0" err="1"/>
              <a:t>BoW</a:t>
            </a:r>
            <a:r>
              <a:rPr lang="en-US" altLang="ko-KR" sz="1600" dirty="0"/>
              <a:t>(Bag of Words)</a:t>
            </a:r>
            <a:r>
              <a:rPr lang="ko-KR" altLang="en-US" sz="1600" dirty="0"/>
              <a:t>로 만들어 주어야 함</a:t>
            </a:r>
            <a:endParaRPr lang="en-US" altLang="ko-KR" sz="1600" dirty="0"/>
          </a:p>
          <a:p>
            <a:pPr lvl="2"/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from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sklearn.feature_extraction.text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import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CountVectorizer</a:t>
            </a:r>
            <a:endParaRPr lang="en-US" altLang="ko-KR" sz="15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lvl="2"/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dtmvector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CountVectorizer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pPr lvl="2"/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X_train_dtm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dtmvector.fit_transform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newsdata.data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err="1"/>
              <a:t>Scikit</a:t>
            </a:r>
            <a:r>
              <a:rPr lang="en-US" altLang="ko-KR" sz="1600" dirty="0"/>
              <a:t>-Learn</a:t>
            </a:r>
            <a:r>
              <a:rPr lang="ko-KR" altLang="en-US" sz="1600" dirty="0"/>
              <a:t>에서 제공하는 </a:t>
            </a:r>
            <a:r>
              <a:rPr lang="ko-KR" altLang="en-US" sz="1600" dirty="0" err="1"/>
              <a:t>나이브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베이즈</a:t>
            </a:r>
            <a:r>
              <a:rPr lang="ko-KR" altLang="en-US" sz="1600" dirty="0"/>
              <a:t> 모델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나이브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베이즈</a:t>
            </a:r>
            <a:r>
              <a:rPr lang="ko-KR" altLang="en-US" sz="1600" dirty="0"/>
              <a:t> 분류 수행</a:t>
            </a:r>
          </a:p>
          <a:p>
            <a:pPr lvl="2"/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from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sklearn.naive_bayes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import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MultinomialNB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# 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다항분포 </a:t>
            </a:r>
            <a:r>
              <a:rPr lang="ko-KR" altLang="en-US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나이브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베이즈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모델</a:t>
            </a:r>
          </a:p>
          <a:p>
            <a:pPr lvl="2"/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 =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MultinomialNB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</a:p>
          <a:p>
            <a:pPr lvl="2"/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model.fit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X_train_dtm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newsdata.target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정확도 측정</a:t>
            </a:r>
            <a:endParaRPr lang="en-US" altLang="ko-KR" sz="16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lvl="2"/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from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sklearn.metrics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import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accuracy_score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   # 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정확도 계산</a:t>
            </a:r>
            <a:endParaRPr lang="en-US" altLang="ko-KR" sz="1500" dirty="0">
              <a:solidFill>
                <a:srgbClr val="1D2BAD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lvl="2"/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predicted =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model.predict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X_test_dtm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 #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테스트 데이터에 대한 예측</a:t>
            </a:r>
          </a:p>
          <a:p>
            <a:pPr lvl="2"/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print("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정확도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: %.4f" % 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accuracy_score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-US" altLang="ko-KR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newsdata_test.target</a:t>
            </a:r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predicted)) </a:t>
            </a:r>
          </a:p>
          <a:p>
            <a:pPr lvl="2"/>
            <a:r>
              <a:rPr lang="en-US" altLang="ko-KR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# </a:t>
            </a:r>
            <a:r>
              <a:rPr lang="ko-KR" altLang="en-US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예측값과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500" dirty="0" err="1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실제값</a:t>
            </a:r>
            <a:r>
              <a:rPr lang="ko-KR" altLang="en-US" sz="1500" dirty="0">
                <a:solidFill>
                  <a:srgbClr val="1D2BA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1568320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Sequence-to-Sequence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14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Sequence-to-Sequence </a:t>
            </a:r>
            <a:r>
              <a:rPr lang="ko-KR" altLang="en-US" sz="1600" dirty="0"/>
              <a:t>모델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입력된 시퀀스로부터 다른 도메인의 시퀀스를 출력하는 다양한 분야에서 사용되는 모델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시퀀스 </a:t>
            </a:r>
            <a:r>
              <a:rPr lang="en-US" altLang="ko-KR" sz="1600" dirty="0"/>
              <a:t>– </a:t>
            </a:r>
            <a:r>
              <a:rPr lang="ko-KR" altLang="en-US" sz="1600" dirty="0"/>
              <a:t>질문</a:t>
            </a:r>
            <a:r>
              <a:rPr lang="en-US" altLang="ko-KR" sz="1600" dirty="0"/>
              <a:t>, </a:t>
            </a:r>
            <a:r>
              <a:rPr lang="ko-KR" altLang="en-US" sz="1600" dirty="0"/>
              <a:t>출력 시퀀스 </a:t>
            </a:r>
            <a:r>
              <a:rPr lang="en-US" altLang="ko-KR" sz="1600" dirty="0"/>
              <a:t>– </a:t>
            </a:r>
            <a:r>
              <a:rPr lang="ko-KR" altLang="en-US" sz="1600" dirty="0"/>
              <a:t>대답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챗봇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Chatbot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시퀀스 </a:t>
            </a:r>
            <a:r>
              <a:rPr lang="en-US" altLang="ko-KR" sz="1600" dirty="0"/>
              <a:t>– </a:t>
            </a:r>
            <a:r>
              <a:rPr lang="ko-KR" altLang="en-US" sz="1600" dirty="0"/>
              <a:t>입력 문장</a:t>
            </a:r>
            <a:r>
              <a:rPr lang="en-US" altLang="ko-KR" sz="1600" dirty="0"/>
              <a:t>, </a:t>
            </a:r>
            <a:r>
              <a:rPr lang="ko-KR" altLang="en-US" sz="1600" dirty="0"/>
              <a:t>출력 시퀀스 </a:t>
            </a:r>
            <a:r>
              <a:rPr lang="en-US" altLang="ko-KR" sz="1600" dirty="0"/>
              <a:t>– </a:t>
            </a:r>
            <a:r>
              <a:rPr lang="ko-KR" altLang="en-US" sz="1600" dirty="0"/>
              <a:t>번역 문장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번역기</a:t>
            </a:r>
            <a:r>
              <a:rPr lang="en-US" altLang="ko-KR" sz="1600" dirty="0">
                <a:sym typeface="Wingdings" panose="05000000000000000000" pitchFamily="2" charset="2"/>
              </a:rPr>
              <a:t>(Machine Translation)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내용 요약</a:t>
            </a:r>
            <a:r>
              <a:rPr lang="en-US" altLang="ko-KR" sz="1600" dirty="0"/>
              <a:t>(Text Summarization), STT(Speech to Text) </a:t>
            </a:r>
            <a:r>
              <a:rPr lang="ko-KR" altLang="en-US" sz="1600" dirty="0"/>
              <a:t>등에도 사용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2050" name="Picture 2" descr="https://wikidocs.net/images/page/24996/%EC%8B%9C%ED%80%80%EC%8A%A4%ED%88%AC%EC%8B%9C%ED%80%80%EC%8A%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3631126"/>
            <a:ext cx="4176464" cy="232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3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Sequence-to-Sequence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14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인코더</a:t>
            </a:r>
            <a:r>
              <a:rPr lang="en-US" altLang="ko-KR" sz="1600" dirty="0"/>
              <a:t>(Encoder)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문장의 모든 단어들을 순차적으로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 모든 단어 정보들을 압축해서 하나의  </a:t>
            </a:r>
            <a:r>
              <a:rPr lang="ko-KR" altLang="en-US" sz="1600" dirty="0" err="1"/>
              <a:t>컨택스트</a:t>
            </a:r>
            <a:r>
              <a:rPr lang="ko-KR" altLang="en-US" sz="1600" dirty="0"/>
              <a:t> 벡터</a:t>
            </a:r>
            <a:r>
              <a:rPr lang="en-US" altLang="ko-KR" sz="1600" dirty="0"/>
              <a:t>(Context vector)</a:t>
            </a:r>
            <a:r>
              <a:rPr lang="ko-KR" altLang="en-US" sz="1600" dirty="0"/>
              <a:t>로 만듦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문장이 </a:t>
            </a:r>
            <a:r>
              <a:rPr lang="ko-KR" altLang="en-US" sz="1600" dirty="0" err="1"/>
              <a:t>컨텍스트</a:t>
            </a:r>
            <a:r>
              <a:rPr lang="ko-KR" altLang="en-US" sz="1600" dirty="0"/>
              <a:t> 벡터로 압축되면 인코더는 </a:t>
            </a:r>
            <a:r>
              <a:rPr lang="ko-KR" altLang="en-US" sz="1600" dirty="0" err="1"/>
              <a:t>컨텍스트</a:t>
            </a:r>
            <a:r>
              <a:rPr lang="ko-KR" altLang="en-US" sz="1600" dirty="0"/>
              <a:t> 벡터를 </a:t>
            </a:r>
            <a:r>
              <a:rPr lang="ko-KR" altLang="en-US" sz="1600" dirty="0" err="1"/>
              <a:t>디코더로</a:t>
            </a:r>
            <a:r>
              <a:rPr lang="ko-KR" altLang="en-US" sz="1600" dirty="0"/>
              <a:t> 전송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디코더</a:t>
            </a:r>
            <a:r>
              <a:rPr lang="en-US" altLang="ko-KR" sz="1600" dirty="0"/>
              <a:t>(Decoder)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prstClr val="black"/>
                </a:solidFill>
              </a:rPr>
              <a:t>컨텍스트</a:t>
            </a:r>
            <a:r>
              <a:rPr lang="ko-KR" altLang="en-US" sz="1600" dirty="0">
                <a:solidFill>
                  <a:prstClr val="black"/>
                </a:solidFill>
              </a:rPr>
              <a:t> 벡터를 받아서 번역된 단어를 한 개씩 순차적으로 출력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pic>
        <p:nvPicPr>
          <p:cNvPr id="1026" name="Picture 2" descr="https://wikidocs.net/images/page/24996/%EC%BB%A8%ED%85%8D%EC%8A%A4%ED%8A%B8_%EB%B2%A1%ED%84%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696" y="4441674"/>
            <a:ext cx="15144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33" y="3717032"/>
            <a:ext cx="4297126" cy="25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9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Sequence-to-Sequence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https://wikidocs.net/images/page/24996/%EB%8B%A8%EC%96%B4%ED%86%A0%ED%81%B0%EB%93%A4%EC%9D%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41" y="1189038"/>
            <a:ext cx="9132503" cy="260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ikidocs.net/images/page/24996/%EC%9E%84%EB%B2%A0%EB%94%A9%EB%B2%A1%ED%84%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0" y="4509120"/>
            <a:ext cx="61341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92760" y="5970766"/>
            <a:ext cx="20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&lt;Embedding layer&gt;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1021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Sequence-to-Sequence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48965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 err="1"/>
              <a:t>디코더</a:t>
            </a:r>
            <a:r>
              <a:rPr lang="en-US" altLang="ko-KR" sz="1600" dirty="0"/>
              <a:t>(Decoder)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prstClr val="black"/>
                </a:solidFill>
              </a:rPr>
              <a:t>인코더의 마지막 </a:t>
            </a:r>
            <a:r>
              <a:rPr lang="en-US" altLang="ko-KR" sz="1500" dirty="0">
                <a:solidFill>
                  <a:prstClr val="black"/>
                </a:solidFill>
              </a:rPr>
              <a:t>RNN </a:t>
            </a:r>
            <a:r>
              <a:rPr lang="ko-KR" altLang="en-US" sz="1500" dirty="0">
                <a:solidFill>
                  <a:prstClr val="black"/>
                </a:solidFill>
              </a:rPr>
              <a:t>셀의 은닉 상태인 </a:t>
            </a:r>
            <a:r>
              <a:rPr lang="ko-KR" altLang="en-US" sz="1500" dirty="0" err="1">
                <a:solidFill>
                  <a:prstClr val="black"/>
                </a:solidFill>
              </a:rPr>
              <a:t>컨텍스트</a:t>
            </a:r>
            <a:r>
              <a:rPr lang="ko-KR" altLang="en-US" sz="1500" dirty="0">
                <a:solidFill>
                  <a:prstClr val="black"/>
                </a:solidFill>
              </a:rPr>
              <a:t> 벡터를 </a:t>
            </a:r>
            <a:r>
              <a:rPr lang="ko-KR" altLang="en-US" sz="1500" dirty="0" err="1">
                <a:solidFill>
                  <a:prstClr val="black"/>
                </a:solidFill>
              </a:rPr>
              <a:t>첫번째</a:t>
            </a:r>
            <a:r>
              <a:rPr lang="ko-KR" altLang="en-US" sz="1500" dirty="0">
                <a:solidFill>
                  <a:prstClr val="black"/>
                </a:solidFill>
              </a:rPr>
              <a:t> 은닉 상태의 값으로 사용</a:t>
            </a:r>
            <a:endParaRPr lang="en-US" altLang="ko-KR" sz="15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 err="1"/>
              <a:t>첫번째</a:t>
            </a:r>
            <a:r>
              <a:rPr lang="ko-KR" altLang="en-US" sz="1500" dirty="0"/>
              <a:t> </a:t>
            </a:r>
            <a:r>
              <a:rPr lang="en-US" altLang="ko-KR" sz="1500" dirty="0"/>
              <a:t>RNN </a:t>
            </a:r>
            <a:r>
              <a:rPr lang="ko-KR" altLang="en-US" sz="1500" dirty="0"/>
              <a:t>셀은 이 </a:t>
            </a:r>
            <a:r>
              <a:rPr lang="ko-KR" altLang="en-US" sz="1500" dirty="0" err="1"/>
              <a:t>첫번째</a:t>
            </a:r>
            <a:r>
              <a:rPr lang="ko-KR" altLang="en-US" sz="1500" dirty="0"/>
              <a:t> 은닉 상태의 값과</a:t>
            </a:r>
            <a:r>
              <a:rPr lang="en-US" altLang="ko-KR" sz="1500" dirty="0"/>
              <a:t>, </a:t>
            </a:r>
            <a:r>
              <a:rPr lang="ko-KR" altLang="en-US" sz="1500" dirty="0"/>
              <a:t>현재 </a:t>
            </a:r>
            <a:r>
              <a:rPr lang="en-US" altLang="ko-KR" sz="1500" dirty="0"/>
              <a:t>t</a:t>
            </a:r>
            <a:r>
              <a:rPr lang="ko-KR" altLang="en-US" sz="1500" dirty="0"/>
              <a:t>에서의 </a:t>
            </a:r>
            <a:r>
              <a:rPr lang="ko-KR" altLang="en-US" sz="1500" dirty="0" err="1"/>
              <a:t>입력값인</a:t>
            </a:r>
            <a:r>
              <a:rPr lang="ko-KR" altLang="en-US" sz="1500" dirty="0"/>
              <a:t> </a:t>
            </a:r>
            <a:r>
              <a:rPr lang="en-US" altLang="ko-KR" sz="1500" dirty="0"/>
              <a:t>&lt;</a:t>
            </a:r>
            <a:r>
              <a:rPr lang="en-US" altLang="ko-KR" sz="1500" dirty="0" err="1"/>
              <a:t>sos</a:t>
            </a:r>
            <a:r>
              <a:rPr lang="en-US" altLang="ko-KR" sz="1500" dirty="0"/>
              <a:t>&gt;</a:t>
            </a:r>
            <a:r>
              <a:rPr lang="ko-KR" altLang="en-US" sz="1500" dirty="0"/>
              <a:t>로부터</a:t>
            </a:r>
            <a:r>
              <a:rPr lang="en-US" altLang="ko-KR" sz="1500" dirty="0"/>
              <a:t>, </a:t>
            </a:r>
            <a:r>
              <a:rPr lang="ko-KR" altLang="en-US" sz="1500" dirty="0"/>
              <a:t>다음에 등장할 단어를 예측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출력 단어로 나올 수 있는 단어들은 다양한 단어들이 있고 이를 예측하기 위해서 </a:t>
            </a:r>
            <a:r>
              <a:rPr lang="ko-KR" altLang="en-US" sz="1500" dirty="0" err="1"/>
              <a:t>소프트맥스</a:t>
            </a:r>
            <a:r>
              <a:rPr lang="ko-KR" altLang="en-US" sz="1500" dirty="0"/>
              <a:t> 함수 사용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/>
              <a:t>각 시점</a:t>
            </a:r>
            <a:r>
              <a:rPr lang="en-US" altLang="ko-KR" sz="1500" dirty="0"/>
              <a:t>(time step)</a:t>
            </a:r>
            <a:r>
              <a:rPr lang="ko-KR" altLang="en-US" sz="1500" dirty="0"/>
              <a:t>의 </a:t>
            </a:r>
            <a:r>
              <a:rPr lang="en-US" altLang="ko-KR" sz="1500" dirty="0"/>
              <a:t>RNN </a:t>
            </a:r>
            <a:r>
              <a:rPr lang="ko-KR" altLang="en-US" sz="1500" dirty="0"/>
              <a:t>셀에서 출력 벡터가 나오면</a:t>
            </a:r>
            <a:r>
              <a:rPr lang="en-US" altLang="ko-KR" sz="1500" dirty="0"/>
              <a:t>, </a:t>
            </a:r>
            <a:r>
              <a:rPr lang="ko-KR" altLang="en-US" sz="1500" dirty="0"/>
              <a:t>해당 벡터는 </a:t>
            </a:r>
            <a:r>
              <a:rPr lang="ko-KR" altLang="en-US" sz="1500" dirty="0" err="1"/>
              <a:t>소프트맥스</a:t>
            </a:r>
            <a:r>
              <a:rPr lang="ko-KR" altLang="en-US" sz="1500" dirty="0"/>
              <a:t> 함수를 통해 출력 시퀀스의 각 </a:t>
            </a:r>
            <a:r>
              <a:rPr lang="ko-KR" altLang="en-US" sz="1500" dirty="0" err="1"/>
              <a:t>단어별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확률값을</a:t>
            </a:r>
            <a:r>
              <a:rPr lang="ko-KR" altLang="en-US" sz="1500" dirty="0"/>
              <a:t> 반환하고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디코더는</a:t>
            </a:r>
            <a:r>
              <a:rPr lang="ko-KR" altLang="en-US" sz="1500" dirty="0"/>
              <a:t> 출력 단어를 결정</a:t>
            </a:r>
            <a:endParaRPr lang="en-US" altLang="ko-KR" sz="1500" dirty="0">
              <a:solidFill>
                <a:prstClr val="black"/>
              </a:solidFill>
            </a:endParaRPr>
          </a:p>
        </p:txBody>
      </p:sp>
      <p:pic>
        <p:nvPicPr>
          <p:cNvPr id="4098" name="Picture 2" descr="https://wikidocs.net/images/page/24996/decodernextwordpredi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96" y="1835100"/>
            <a:ext cx="3870645" cy="35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시계열</a:t>
            </a:r>
            <a:r>
              <a:rPr lang="ko-KR" altLang="en-US" b="1" dirty="0"/>
              <a:t> 예측 문제 </a:t>
            </a:r>
            <a:r>
              <a:rPr lang="en-US" altLang="ko-KR" b="1" dirty="0"/>
              <a:t>(Many-to-one </a:t>
            </a:r>
            <a:r>
              <a:rPr lang="ko-KR" altLang="en-US" b="1" dirty="0"/>
              <a:t>문제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8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0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00" y="794511"/>
            <a:ext cx="3381933" cy="21560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520" y="1228110"/>
            <a:ext cx="85689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순서열</a:t>
            </a:r>
            <a:r>
              <a:rPr lang="ko-KR" altLang="en-US" sz="1600" dirty="0"/>
              <a:t> 입력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출력값이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sym typeface="Wingdings" panose="05000000000000000000" pitchFamily="2" charset="2"/>
              </a:rPr>
              <a:t>타겟과</a:t>
            </a:r>
            <a:r>
              <a:rPr lang="ko-KR" altLang="en-US" sz="1600" dirty="0">
                <a:sym typeface="Wingdings" panose="05000000000000000000" pitchFamily="2" charset="2"/>
              </a:rPr>
              <a:t> 일치하게 학습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</a:rPr>
              <a:t>모델 설계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 (type)                 Output Shape              </a:t>
            </a:r>
            <a:r>
              <a:rPr lang="en-US" altLang="ko-KR" sz="14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</a:t>
            </a:r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#   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simple_rnn_1 (</a:t>
            </a:r>
            <a:r>
              <a:rPr lang="en-US" altLang="ko-KR" sz="14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SimpleRNN</a:t>
            </a:r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     (None, 10)                120       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dense_1 (Dense)              (None, 1)                 11        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=================================================================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Total </a:t>
            </a:r>
            <a:r>
              <a:rPr lang="en-US" altLang="ko-KR" sz="14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params</a:t>
            </a:r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: 131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Trainable </a:t>
            </a:r>
            <a:r>
              <a:rPr lang="en-US" altLang="ko-KR" sz="14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params</a:t>
            </a:r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: 131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Non-trainable </a:t>
            </a:r>
            <a:r>
              <a:rPr lang="en-US" altLang="ko-KR" sz="1400" dirty="0" err="1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params</a:t>
            </a:r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: 0</a:t>
            </a:r>
          </a:p>
          <a:p>
            <a:pPr lvl="2"/>
            <a:r>
              <a:rPr lang="en-US" altLang="ko-KR" sz="1400" dirty="0">
                <a:solidFill>
                  <a:prstClr val="black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_________________________________________________________________</a:t>
            </a:r>
          </a:p>
          <a:p>
            <a:pPr lvl="2"/>
            <a:endParaRPr lang="en-US" altLang="ko-KR" sz="1400" dirty="0">
              <a:solidFill>
                <a:prstClr val="black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01_</a:t>
            </a:r>
            <a:r>
              <a:rPr lang="ko-KR" altLang="en-US" sz="1600" dirty="0" err="1">
                <a:solidFill>
                  <a:srgbClr val="FF0000"/>
                </a:solidFill>
              </a:rPr>
              <a:t>시계열</a:t>
            </a:r>
            <a:r>
              <a:rPr lang="ko-KR" altLang="en-US" sz="1600" dirty="0">
                <a:solidFill>
                  <a:srgbClr val="FF0000"/>
                </a:solidFill>
              </a:rPr>
              <a:t> 예측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en-US" altLang="ko-KR" sz="1600" dirty="0" err="1">
                <a:solidFill>
                  <a:srgbClr val="FF0000"/>
                </a:solidFill>
              </a:rPr>
              <a:t>RNN.ipynb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90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49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문자 레벨 기계 번역기</a:t>
            </a:r>
            <a:r>
              <a:rPr lang="en-US" altLang="ko-KR" b="1" dirty="0"/>
              <a:t>(Character-Level Neural Machine Translation)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19" y="1228110"/>
            <a:ext cx="907300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참조</a:t>
            </a:r>
            <a:r>
              <a:rPr lang="en-US" altLang="ko-KR" sz="1600" dirty="0"/>
              <a:t>: sequence-to-sequence 10</a:t>
            </a:r>
            <a:r>
              <a:rPr lang="ko-KR" altLang="en-US" sz="1600" dirty="0"/>
              <a:t>분만에 이해하기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500" dirty="0" err="1">
                <a:solidFill>
                  <a:prstClr val="black"/>
                </a:solidFill>
              </a:rPr>
              <a:t>케라스</a:t>
            </a:r>
            <a:r>
              <a:rPr lang="ko-KR" altLang="en-US" sz="1500" dirty="0">
                <a:solidFill>
                  <a:prstClr val="black"/>
                </a:solidFill>
              </a:rPr>
              <a:t> 개발자 </a:t>
            </a:r>
            <a:r>
              <a:rPr lang="ko-KR" altLang="en-US" sz="1500" dirty="0" err="1">
                <a:solidFill>
                  <a:prstClr val="black"/>
                </a:solidFill>
              </a:rPr>
              <a:t>프랑수아</a:t>
            </a:r>
            <a:r>
              <a:rPr lang="ko-KR" altLang="en-US" sz="1500" dirty="0">
                <a:solidFill>
                  <a:prstClr val="black"/>
                </a:solidFill>
              </a:rPr>
              <a:t> </a:t>
            </a:r>
            <a:r>
              <a:rPr lang="ko-KR" altLang="en-US" sz="1500" dirty="0" err="1">
                <a:solidFill>
                  <a:prstClr val="black"/>
                </a:solidFill>
              </a:rPr>
              <a:t>숄레의</a:t>
            </a:r>
            <a:r>
              <a:rPr lang="ko-KR" altLang="en-US" sz="1500" dirty="0">
                <a:solidFill>
                  <a:prstClr val="black"/>
                </a:solidFill>
              </a:rPr>
              <a:t> </a:t>
            </a:r>
            <a:r>
              <a:rPr lang="ko-KR" altLang="en-US" sz="1500" dirty="0" err="1">
                <a:solidFill>
                  <a:prstClr val="black"/>
                </a:solidFill>
              </a:rPr>
              <a:t>블로그</a:t>
            </a:r>
            <a:endParaRPr lang="en-US" altLang="ko-KR" sz="15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훈련 데이터로 병렬 코퍼스</a:t>
            </a:r>
            <a:r>
              <a:rPr lang="en-US" altLang="ko-KR" sz="1600" dirty="0"/>
              <a:t>(parallel corpus)</a:t>
            </a:r>
            <a:r>
              <a:rPr lang="ko-KR" altLang="en-US" sz="1600" dirty="0"/>
              <a:t>가 필요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fra.txt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Watch me.	</a:t>
            </a:r>
            <a:r>
              <a:rPr lang="en-US" altLang="ko-KR" sz="1600" dirty="0" err="1"/>
              <a:t>Regardez-moi</a:t>
            </a:r>
            <a:r>
              <a:rPr lang="en-US" altLang="ko-KR" sz="1600" dirty="0"/>
              <a:t> !</a:t>
            </a:r>
            <a:endParaRPr lang="en-US" altLang="ko-KR" sz="15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500" dirty="0">
                <a:solidFill>
                  <a:prstClr val="black"/>
                </a:solidFill>
              </a:rPr>
              <a:t>왼쪽의 영어 문장과 오른쪽의 프랑스어 문장 사이에 탭으로 구분되는 구조가 하나의 샘플</a:t>
            </a:r>
            <a:endParaRPr lang="en-US" altLang="ko-KR" sz="1500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olidFill>
                  <a:prstClr val="black"/>
                </a:solidFill>
              </a:rPr>
              <a:t>약 </a:t>
            </a:r>
            <a:r>
              <a:rPr lang="en-US" altLang="ko-KR" sz="1600" dirty="0">
                <a:solidFill>
                  <a:prstClr val="black"/>
                </a:solidFill>
              </a:rPr>
              <a:t>17</a:t>
            </a:r>
            <a:r>
              <a:rPr lang="ko-KR" altLang="en-US" sz="1600" dirty="0">
                <a:solidFill>
                  <a:prstClr val="black"/>
                </a:solidFill>
              </a:rPr>
              <a:t>만개의 병렬 문장 샘플을 포함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520" y="4149080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41_</a:t>
            </a:r>
            <a:r>
              <a:rPr lang="ko-KR" altLang="en-US" sz="1600" dirty="0">
                <a:solidFill>
                  <a:srgbClr val="FF0000"/>
                </a:solidFill>
              </a:rPr>
              <a:t>문자 레벨 기계 번역기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 dirty="0" err="1">
                <a:solidFill>
                  <a:srgbClr val="FF0000"/>
                </a:solidFill>
              </a:rPr>
              <a:t>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05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Attention Mechanism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2519" y="1228110"/>
                <a:ext cx="914501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600" dirty="0"/>
                  <a:t>RNN</a:t>
                </a:r>
                <a:r>
                  <a:rPr lang="ko-KR" altLang="en-US" sz="1600" dirty="0"/>
                  <a:t>에 기반한 </a:t>
                </a:r>
                <a:r>
                  <a:rPr lang="en-US" altLang="ko-KR" sz="1600" dirty="0"/>
                  <a:t>Sequence-to-Sequence </a:t>
                </a:r>
                <a:r>
                  <a:rPr lang="ko-KR" altLang="en-US" sz="1600" dirty="0"/>
                  <a:t>모델의 문제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하나의 고정된 크기의 벡터에 모든 정보를 압축하려고 하니까 정보 손실이 발생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RNN</a:t>
                </a:r>
                <a:r>
                  <a:rPr lang="ko-KR" altLang="en-US" sz="1600" dirty="0"/>
                  <a:t>의 고질적인 문제인 기울기 소실</a:t>
                </a:r>
                <a:r>
                  <a:rPr lang="en-US" altLang="ko-KR" sz="1600" dirty="0"/>
                  <a:t>(Vanishing Gradient) </a:t>
                </a:r>
                <a:r>
                  <a:rPr lang="ko-KR" altLang="en-US" sz="1600" dirty="0"/>
                  <a:t>문제가 존재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600" dirty="0"/>
                  <a:t>Attention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입력 시퀀스가 길어지면 출력 시퀀스의 정확도가 떨어지는 것을 보정해주기 위한 기법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 err="1"/>
                  <a:t>디코더에서</a:t>
                </a:r>
                <a:r>
                  <a:rPr lang="ko-KR" altLang="en-US" sz="1600" dirty="0"/>
                  <a:t> 출력 단어를 예측하는 매 시점</a:t>
                </a:r>
                <a:r>
                  <a:rPr lang="en-US" altLang="ko-KR" sz="1600" dirty="0"/>
                  <a:t>(time step)</a:t>
                </a:r>
                <a:r>
                  <a:rPr lang="ko-KR" altLang="en-US" sz="1600" dirty="0"/>
                  <a:t>마다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인코더에서의 전체 입력 문장을 다시 한 번 참고한다는 점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전체 입력 문장을 전부 다 동일한 비율로 참고하는 것이 아니라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해당 시점에서 </a:t>
                </a:r>
                <a:r>
                  <a:rPr lang="ko-KR" altLang="en-US" sz="1600" dirty="0" err="1"/>
                  <a:t>예측해야할</a:t>
                </a:r>
                <a:r>
                  <a:rPr lang="ko-KR" altLang="en-US" sz="1600" dirty="0"/>
                  <a:t> 단어와 연관이 있는 입력 단어 부분을 좀 더 집중</a:t>
                </a:r>
                <a:r>
                  <a:rPr lang="en-US" altLang="ko-KR" sz="1600" dirty="0"/>
                  <a:t>(attention)</a:t>
                </a:r>
                <a:r>
                  <a:rPr lang="ko-KR" altLang="en-US" sz="1600" dirty="0"/>
                  <a:t>해서 보게 됨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/>
                      </a:rPr>
                      <m:t>𝑨𝒕𝒕𝒆𝒏𝒕𝒊𝒐𝒏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/>
                          </a:rPr>
                          <m:t>𝑸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𝑲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1600" b="1" i="1" smtClean="0"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altLang="ko-KR" sz="1600" b="1" i="1" smtClean="0">
                        <a:latin typeface="Cambria Math"/>
                      </a:rPr>
                      <m:t>=</m:t>
                    </m:r>
                    <m:r>
                      <a:rPr lang="en-US" altLang="ko-KR" sz="1600" b="1" i="1" smtClean="0">
                        <a:latin typeface="Cambria Math"/>
                      </a:rPr>
                      <m:t>𝑨𝒕𝒕𝒆𝒏𝒕𝒊𝒐𝒏</m:t>
                    </m:r>
                    <m:r>
                      <a:rPr lang="en-US" altLang="ko-KR" sz="1600" b="1" i="1" smtClean="0">
                        <a:latin typeface="Cambria Math"/>
                      </a:rPr>
                      <m:t> </m:t>
                    </m:r>
                    <m:r>
                      <a:rPr lang="en-US" altLang="ko-KR" sz="1600" b="1" i="1" smtClean="0">
                        <a:latin typeface="Cambria Math"/>
                      </a:rPr>
                      <m:t>𝑽𝒂𝒍𝒖𝒆</m:t>
                    </m:r>
                  </m:oMath>
                </a14:m>
                <a:endParaRPr lang="en-US" altLang="ko-KR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" y="1228110"/>
                <a:ext cx="9145017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267" r="-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</p:spTree>
    <p:extLst>
      <p:ext uri="{BB962C8B-B14F-4D97-AF65-F5344CB8AC3E}">
        <p14:creationId xmlns:p14="http://schemas.microsoft.com/office/powerpoint/2010/main" val="3099125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Attention Mechanism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  <p:pic>
        <p:nvPicPr>
          <p:cNvPr id="1026" name="Picture 2" descr="https://wikidocs.net/images/page/22893/dotproductattention1_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625" y="1081273"/>
            <a:ext cx="6729839" cy="53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2519" y="1228110"/>
            <a:ext cx="47525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닷</a:t>
            </a:r>
            <a:r>
              <a:rPr lang="en-US" altLang="ko-KR" sz="1600" dirty="0"/>
              <a:t>-</a:t>
            </a:r>
            <a:r>
              <a:rPr lang="ko-KR" altLang="en-US" sz="1600" dirty="0" err="1"/>
              <a:t>프로덕트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어텐션</a:t>
            </a:r>
            <a:r>
              <a:rPr lang="en-US" altLang="ko-KR" sz="1600" dirty="0"/>
              <a:t>(Dot-Product Attention)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1495" y="4005064"/>
            <a:ext cx="1962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buFont typeface="+mj-lt"/>
              <a:buAutoNum type="arabicParenR"/>
            </a:pPr>
            <a:r>
              <a:rPr lang="en-US" altLang="ko-KR" sz="1400" dirty="0">
                <a:solidFill>
                  <a:srgbClr val="1D2BAD"/>
                </a:solidFill>
              </a:rPr>
              <a:t>dot product</a:t>
            </a:r>
            <a:br>
              <a:rPr lang="en-US" altLang="ko-KR" sz="1400" dirty="0">
                <a:solidFill>
                  <a:srgbClr val="1D2BAD"/>
                </a:solidFill>
              </a:rPr>
            </a:br>
            <a:r>
              <a:rPr lang="en-US" altLang="ko-KR" sz="1400" dirty="0">
                <a:solidFill>
                  <a:srgbClr val="1D2BAD"/>
                </a:solidFill>
                <a:sym typeface="Wingdings" panose="05000000000000000000" pitchFamily="2" charset="2"/>
              </a:rPr>
              <a:t> Attention Score</a:t>
            </a:r>
            <a:endParaRPr lang="ko-KR" altLang="en-US" sz="1400" dirty="0">
              <a:solidFill>
                <a:srgbClr val="1D2BA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704" y="2977788"/>
            <a:ext cx="2545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buFont typeface="+mj-lt"/>
              <a:buAutoNum type="arabicParenR" startAt="2"/>
            </a:pPr>
            <a:r>
              <a:rPr lang="en-US" altLang="ko-KR" sz="1400" dirty="0" err="1">
                <a:solidFill>
                  <a:srgbClr val="1D2BAD"/>
                </a:solidFill>
              </a:rPr>
              <a:t>softmax</a:t>
            </a:r>
            <a:r>
              <a:rPr lang="en-US" altLang="ko-KR" sz="1400" dirty="0">
                <a:solidFill>
                  <a:srgbClr val="1D2BAD"/>
                </a:solidFill>
              </a:rPr>
              <a:t/>
            </a:r>
            <a:br>
              <a:rPr lang="en-US" altLang="ko-KR" sz="1400" dirty="0">
                <a:solidFill>
                  <a:srgbClr val="1D2BAD"/>
                </a:solidFill>
              </a:rPr>
            </a:br>
            <a:r>
              <a:rPr lang="en-US" altLang="ko-KR" sz="1400" dirty="0">
                <a:solidFill>
                  <a:srgbClr val="1D2BAD"/>
                </a:solidFill>
                <a:sym typeface="Wingdings" panose="05000000000000000000" pitchFamily="2" charset="2"/>
              </a:rPr>
              <a:t> Attention Distribution</a:t>
            </a:r>
            <a:endParaRPr lang="ko-KR" altLang="en-US" sz="1400" dirty="0">
              <a:solidFill>
                <a:srgbClr val="1D2BAD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0256" y="1916832"/>
            <a:ext cx="3608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buFont typeface="+mj-lt"/>
              <a:buAutoNum type="arabicParenR" startAt="3"/>
            </a:pPr>
            <a:r>
              <a:rPr lang="en-US" altLang="ko-KR" sz="1400" dirty="0">
                <a:solidFill>
                  <a:srgbClr val="1D2BAD"/>
                </a:solidFill>
              </a:rPr>
              <a:t>Attention </a:t>
            </a:r>
            <a:r>
              <a:rPr lang="ko-KR" altLang="en-US" sz="1400" dirty="0">
                <a:solidFill>
                  <a:srgbClr val="1D2BAD"/>
                </a:solidFill>
              </a:rPr>
              <a:t>가중치와 은닉상태를 </a:t>
            </a:r>
            <a:r>
              <a:rPr lang="ko-KR" altLang="en-US" sz="1400" dirty="0" err="1">
                <a:solidFill>
                  <a:srgbClr val="1D2BAD"/>
                </a:solidFill>
              </a:rPr>
              <a:t>가중합</a:t>
            </a:r>
            <a:r>
              <a:rPr lang="en-US" altLang="ko-KR" sz="1400" dirty="0">
                <a:solidFill>
                  <a:srgbClr val="1D2BAD"/>
                </a:solidFill>
              </a:rPr>
              <a:t/>
            </a:r>
            <a:br>
              <a:rPr lang="en-US" altLang="ko-KR" sz="1400" dirty="0">
                <a:solidFill>
                  <a:srgbClr val="1D2BAD"/>
                </a:solidFill>
              </a:rPr>
            </a:br>
            <a:r>
              <a:rPr lang="en-US" altLang="ko-KR" sz="1400" dirty="0">
                <a:solidFill>
                  <a:srgbClr val="1D2BAD"/>
                </a:solidFill>
                <a:sym typeface="Wingdings" panose="05000000000000000000" pitchFamily="2" charset="2"/>
              </a:rPr>
              <a:t> Attention Value</a:t>
            </a:r>
            <a:endParaRPr lang="ko-KR" altLang="en-US" sz="1400" dirty="0">
              <a:solidFill>
                <a:srgbClr val="1D2B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05649" y="2454568"/>
            <a:ext cx="2013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266700">
              <a:buFont typeface="+mj-lt"/>
              <a:buAutoNum type="arabicParenR" startAt="4"/>
            </a:pPr>
            <a:r>
              <a:rPr lang="en-US" altLang="ko-KR" sz="1400" dirty="0">
                <a:solidFill>
                  <a:srgbClr val="1D2BAD"/>
                </a:solidFill>
              </a:rPr>
              <a:t>Attention </a:t>
            </a:r>
            <a:r>
              <a:rPr lang="ko-KR" altLang="en-US" sz="1400" dirty="0">
                <a:solidFill>
                  <a:srgbClr val="1D2BAD"/>
                </a:solidFill>
              </a:rPr>
              <a:t>값과</a:t>
            </a:r>
            <a:r>
              <a:rPr lang="en-US" altLang="ko-KR" sz="1400" dirty="0">
                <a:solidFill>
                  <a:srgbClr val="1D2BAD"/>
                </a:solidFill>
              </a:rPr>
              <a:t/>
            </a:r>
            <a:br>
              <a:rPr lang="en-US" altLang="ko-KR" sz="1400" dirty="0">
                <a:solidFill>
                  <a:srgbClr val="1D2BAD"/>
                </a:solidFill>
              </a:rPr>
            </a:br>
            <a:r>
              <a:rPr lang="ko-KR" altLang="en-US" sz="1400" dirty="0" err="1">
                <a:solidFill>
                  <a:srgbClr val="1D2BAD"/>
                </a:solidFill>
              </a:rPr>
              <a:t>디코더</a:t>
            </a:r>
            <a:r>
              <a:rPr lang="ko-KR" altLang="en-US" sz="1400" dirty="0">
                <a:solidFill>
                  <a:srgbClr val="1D2BAD"/>
                </a:solidFill>
              </a:rPr>
              <a:t> </a:t>
            </a:r>
            <a:r>
              <a:rPr lang="en-US" altLang="ko-KR" sz="1400" dirty="0">
                <a:solidFill>
                  <a:srgbClr val="1D2BAD"/>
                </a:solidFill>
              </a:rPr>
              <a:t>t-1 </a:t>
            </a:r>
            <a:r>
              <a:rPr lang="ko-KR" altLang="en-US" sz="1400" dirty="0">
                <a:solidFill>
                  <a:srgbClr val="1D2BAD"/>
                </a:solidFill>
              </a:rPr>
              <a:t>시점의</a:t>
            </a:r>
            <a:r>
              <a:rPr lang="en-US" altLang="ko-KR" sz="1400" dirty="0">
                <a:solidFill>
                  <a:srgbClr val="1D2BAD"/>
                </a:solidFill>
              </a:rPr>
              <a:t/>
            </a:r>
            <a:br>
              <a:rPr lang="en-US" altLang="ko-KR" sz="1400" dirty="0">
                <a:solidFill>
                  <a:srgbClr val="1D2BAD"/>
                </a:solidFill>
              </a:rPr>
            </a:br>
            <a:r>
              <a:rPr lang="ko-KR" altLang="en-US" sz="1400" dirty="0">
                <a:solidFill>
                  <a:srgbClr val="1D2BAD"/>
                </a:solidFill>
              </a:rPr>
              <a:t>은닉 상태를</a:t>
            </a:r>
            <a:r>
              <a:rPr lang="en-US" altLang="ko-KR" sz="1400" dirty="0">
                <a:solidFill>
                  <a:srgbClr val="1D2BAD"/>
                </a:solidFill>
              </a:rPr>
              <a:t/>
            </a:r>
            <a:br>
              <a:rPr lang="en-US" altLang="ko-KR" sz="1400" dirty="0">
                <a:solidFill>
                  <a:srgbClr val="1D2BAD"/>
                </a:solidFill>
              </a:rPr>
            </a:br>
            <a:r>
              <a:rPr lang="ko-KR" altLang="en-US" sz="1400" dirty="0">
                <a:solidFill>
                  <a:srgbClr val="1D2BAD"/>
                </a:solidFill>
              </a:rPr>
              <a:t>결합</a:t>
            </a:r>
            <a:r>
              <a:rPr lang="en-US" altLang="ko-KR" sz="1400" dirty="0">
                <a:solidFill>
                  <a:srgbClr val="1D2BAD"/>
                </a:solidFill>
              </a:rPr>
              <a:t>(Concatenate)</a:t>
            </a:r>
          </a:p>
        </p:txBody>
      </p:sp>
    </p:spTree>
    <p:extLst>
      <p:ext uri="{BB962C8B-B14F-4D97-AF65-F5344CB8AC3E}">
        <p14:creationId xmlns:p14="http://schemas.microsoft.com/office/powerpoint/2010/main" val="3778817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Attention Mechanism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2519" y="1228110"/>
                <a:ext cx="8856985" cy="5232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dirty="0"/>
                  <a:t>닷</a:t>
                </a:r>
                <a:r>
                  <a:rPr lang="en-US" altLang="ko-KR" sz="1600" dirty="0"/>
                  <a:t>-</a:t>
                </a:r>
                <a:r>
                  <a:rPr lang="ko-KR" altLang="en-US" sz="1600" dirty="0" err="1"/>
                  <a:t>프로덕트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어텐션</a:t>
                </a:r>
                <a:r>
                  <a:rPr lang="en-US" altLang="ko-KR" sz="1600" dirty="0"/>
                  <a:t>(Dot-Product Attention)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600" dirty="0" err="1"/>
                  <a:t>어텐션</a:t>
                </a:r>
                <a:r>
                  <a:rPr lang="ko-KR" altLang="en-US" sz="1600" dirty="0"/>
                  <a:t> 스코어</a:t>
                </a:r>
                <a:r>
                  <a:rPr lang="en-US" altLang="ko-KR" sz="1600" dirty="0"/>
                  <a:t>(Attention Score)</a:t>
                </a:r>
                <a:r>
                  <a:rPr lang="ko-KR" altLang="en-US" sz="1600" dirty="0"/>
                  <a:t>를 구한다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𝑠𝑐𝑜𝑟𝑒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b="0" dirty="0"/>
                  <a:t/>
                </a:r>
                <a:br>
                  <a:rPr lang="en-US" altLang="ko-KR" sz="16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 …, </m:t>
                        </m:r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600" dirty="0" err="1"/>
                  <a:t>소프트맥스</a:t>
                </a:r>
                <a:r>
                  <a:rPr lang="en-US" altLang="ko-KR" sz="1600" dirty="0"/>
                  <a:t>(</a:t>
                </a: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함수를 통해 </a:t>
                </a:r>
                <a:r>
                  <a:rPr lang="ko-KR" altLang="en-US" sz="1600" dirty="0" err="1"/>
                  <a:t>어텐션</a:t>
                </a:r>
                <a:r>
                  <a:rPr lang="ko-KR" altLang="en-US" sz="1600" dirty="0"/>
                  <a:t> 분포</a:t>
                </a:r>
                <a:r>
                  <a:rPr lang="en-US" altLang="ko-KR" sz="1600" dirty="0"/>
                  <a:t>(Attention Distribution)</a:t>
                </a:r>
                <a:r>
                  <a:rPr lang="ko-KR" altLang="en-US" sz="1600" dirty="0"/>
                  <a:t>를 구한다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ko-KR" altLang="en-US" sz="1600" i="1" smtClean="0">
                            <a:latin typeface="Cambria Math"/>
                          </a:rPr>
                          <m:t>𝛼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𝑠𝑜𝑓𝑡𝑚𝑎𝑥</m:t>
                    </m:r>
                    <m:r>
                      <a:rPr lang="en-US" altLang="ko-KR" sz="16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600" dirty="0"/>
                  <a:t>각 인코더의 </a:t>
                </a:r>
                <a:r>
                  <a:rPr lang="ko-KR" altLang="en-US" sz="1600" dirty="0" err="1"/>
                  <a:t>어텐션</a:t>
                </a:r>
                <a:r>
                  <a:rPr lang="ko-KR" altLang="en-US" sz="1600" dirty="0"/>
                  <a:t> 가중치와 은닉 상태를 </a:t>
                </a:r>
                <a:r>
                  <a:rPr lang="ko-KR" altLang="en-US" sz="1600" dirty="0" err="1"/>
                  <a:t>가중합하여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어텐션</a:t>
                </a:r>
                <a:r>
                  <a:rPr lang="ko-KR" altLang="en-US" sz="1600" dirty="0"/>
                  <a:t> 값</a:t>
                </a:r>
                <a:r>
                  <a:rPr lang="en-US" altLang="ko-KR" sz="1600" dirty="0"/>
                  <a:t>(Attention Value)</a:t>
                </a:r>
                <a:r>
                  <a:rPr lang="ko-KR" altLang="en-US" sz="1600" dirty="0"/>
                  <a:t>을 구한다</a:t>
                </a:r>
                <a:r>
                  <a:rPr lang="en-US" altLang="ko-KR" sz="1600" dirty="0"/>
                  <a:t>. (Context Vector)</a:t>
                </a:r>
                <a:r>
                  <a:rPr lang="en-US" altLang="ko-KR" sz="1600" dirty="0">
                    <a:latin typeface="Cambria Math"/>
                  </a:rPr>
                  <a:t/>
                </a:r>
                <a:br>
                  <a:rPr lang="en-US" altLang="ko-KR" sz="1600" dirty="0">
                    <a:latin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600" dirty="0" err="1"/>
                  <a:t>어텐션</a:t>
                </a:r>
                <a:r>
                  <a:rPr lang="ko-KR" altLang="en-US" sz="1600" dirty="0"/>
                  <a:t> 값과 </a:t>
                </a:r>
                <a:r>
                  <a:rPr lang="ko-KR" altLang="en-US" sz="1600" dirty="0" err="1"/>
                  <a:t>디코더의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t-1 </a:t>
                </a:r>
                <a:r>
                  <a:rPr lang="ko-KR" altLang="en-US" sz="1600" dirty="0"/>
                  <a:t>시점의 은닉 상태를 결합한다</a:t>
                </a:r>
                <a:r>
                  <a:rPr lang="en-US" altLang="ko-KR" sz="1600" dirty="0"/>
                  <a:t>.(Concatenate)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" y="1228110"/>
                <a:ext cx="8856985" cy="5232394"/>
              </a:xfrm>
              <a:prstGeom prst="rect">
                <a:avLst/>
              </a:prstGeom>
              <a:blipFill rotWithShape="1"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085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Attention Mechanism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6456" y="13611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기계 번역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2519" y="1228110"/>
                <a:ext cx="8856985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dirty="0"/>
                  <a:t>양방향 </a:t>
                </a:r>
                <a:r>
                  <a:rPr lang="en-US" altLang="ko-KR" sz="1600" dirty="0"/>
                  <a:t>LSTM</a:t>
                </a:r>
                <a:r>
                  <a:rPr lang="ko-KR" altLang="en-US" sz="1600" dirty="0"/>
                  <a:t>과 </a:t>
                </a:r>
                <a:r>
                  <a:rPr lang="ko-KR" altLang="en-US" sz="1600" dirty="0" err="1"/>
                  <a:t>어텐션</a:t>
                </a:r>
                <a:r>
                  <a:rPr lang="ko-KR" altLang="en-US" sz="1600" dirty="0"/>
                  <a:t> 메커니즘</a:t>
                </a:r>
                <a:r>
                  <a:rPr lang="en-US" altLang="ko-KR" sz="1600" dirty="0"/>
                  <a:t>(</a:t>
                </a:r>
                <a:r>
                  <a:rPr lang="en-US" altLang="ko-KR" sz="1600" dirty="0" err="1"/>
                  <a:t>BiLSTM</a:t>
                </a:r>
                <a:r>
                  <a:rPr lang="en-US" altLang="ko-KR" sz="1600" dirty="0"/>
                  <a:t> with Attention mechanism) </a:t>
                </a:r>
                <a:r>
                  <a:rPr lang="ko-KR" altLang="en-US" sz="1600" dirty="0"/>
                  <a:t>사례</a:t>
                </a:r>
                <a:endParaRPr lang="en-US" altLang="ko-KR" sz="160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dirty="0"/>
                  <a:t>IMDB </a:t>
                </a:r>
                <a:r>
                  <a:rPr lang="ko-KR" altLang="en-US" sz="1600" dirty="0"/>
                  <a:t>리뷰 감성 분류</a:t>
                </a:r>
                <a:endParaRPr lang="en-US" altLang="ko-KR" sz="160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 err="1"/>
                  <a:t>바다나우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어텐션</a:t>
                </a:r>
                <a:r>
                  <a:rPr lang="en-US" altLang="ko-KR" sz="1600" dirty="0"/>
                  <a:t>(</a:t>
                </a:r>
                <a:r>
                  <a:rPr lang="en-US" altLang="ko-KR" sz="1600" dirty="0" err="1"/>
                  <a:t>Bahdanau</a:t>
                </a:r>
                <a:r>
                  <a:rPr lang="en-US" altLang="ko-KR" sz="1600" dirty="0"/>
                  <a:t> Attention) </a:t>
                </a:r>
                <a:r>
                  <a:rPr lang="ko-KR" altLang="en-US" sz="1600" dirty="0"/>
                  <a:t>사용</a:t>
                </a:r>
                <a:endParaRPr lang="en-US" altLang="ko-KR" sz="1600" dirty="0"/>
              </a:p>
              <a:p>
                <a:pPr marL="1257300" lvl="2" indent="-34290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600" dirty="0"/>
                  <a:t>닷 </a:t>
                </a:r>
                <a:r>
                  <a:rPr lang="ko-KR" altLang="en-US" sz="1600" dirty="0" err="1"/>
                  <a:t>프로덕트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어텐션의</a:t>
                </a:r>
                <a:r>
                  <a:rPr lang="ko-KR" altLang="en-US" sz="1600" dirty="0"/>
                  <a:t> 스코어 함수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𝑠𝑐𝑜𝑟𝑒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𝑞𝑢𝑒𝑟𝑦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𝑘𝑒𝑦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𝑞𝑢𝑒𝑟𝑦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sz="1600" b="0" i="1" smtClean="0">
                        <a:latin typeface="Cambria Math"/>
                      </a:rPr>
                      <m:t>𝑘𝑒𝑦</m:t>
                    </m:r>
                  </m:oMath>
                </a14:m>
                <a:endParaRPr lang="en-US" altLang="ko-KR" sz="1600" dirty="0"/>
              </a:p>
              <a:p>
                <a:pPr marL="1257300" lvl="2" indent="-34290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600" dirty="0" err="1"/>
                  <a:t>바다나우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어텐션의</a:t>
                </a:r>
                <a:r>
                  <a:rPr lang="ko-KR" altLang="en-US" sz="1600" dirty="0"/>
                  <a:t> 스코어 함수</a:t>
                </a:r>
                <a:r>
                  <a:rPr lang="en-US" altLang="ko-KR" sz="1600" dirty="0"/>
                  <a:t/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𝑠𝑐𝑜𝑟𝑒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𝑞𝑢𝑒𝑟𝑦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𝑘𝑒𝑦</m:t>
                        </m:r>
                      </m:e>
                    </m:d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𝑘𝑒𝑦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𝑞𝑢𝑒𝑟𝑦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160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 dirty="0"/>
                  <a:t>텍스트 분류에서 </a:t>
                </a:r>
                <a:r>
                  <a:rPr lang="ko-KR" altLang="en-US" sz="1600" dirty="0" err="1"/>
                  <a:t>어텐션</a:t>
                </a:r>
                <a:r>
                  <a:rPr lang="ko-KR" altLang="en-US" sz="1600" dirty="0"/>
                  <a:t> 메커니즘을 사용하는 이유</a:t>
                </a:r>
                <a:endParaRPr lang="en-US" altLang="ko-KR" sz="1600" dirty="0"/>
              </a:p>
              <a:p>
                <a:pPr marL="1257300" lvl="2" indent="-34290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600" dirty="0">
                    <a:solidFill>
                      <a:prstClr val="black"/>
                    </a:solidFill>
                  </a:rPr>
                  <a:t>RNN</a:t>
                </a:r>
                <a:r>
                  <a:rPr lang="ko-KR" altLang="en-US" sz="1600" dirty="0">
                    <a:solidFill>
                      <a:prstClr val="black"/>
                    </a:solidFill>
                  </a:rPr>
                  <a:t>의 마지막 은닉 상태는 예측을 위해 사용되나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ko-KR" altLang="en-US" sz="1600" dirty="0">
                    <a:solidFill>
                      <a:prstClr val="black"/>
                    </a:solidFill>
                  </a:rPr>
                  <a:t>마지막 은닉 상태는 몇 가지 유용한 정보들을 손실한 상태임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. </a:t>
                </a:r>
              </a:p>
              <a:p>
                <a:pPr marL="1257300" lvl="2" indent="-342900">
                  <a:lnSpc>
                    <a:spcPct val="150000"/>
                  </a:lnSpc>
                  <a:buFont typeface="맑은 고딕" panose="020B0503020000020004" pitchFamily="50" charset="-127"/>
                  <a:buChar char="-"/>
                </a:pPr>
                <a:r>
                  <a:rPr lang="en-US" altLang="ko-KR" sz="1600" dirty="0">
                    <a:solidFill>
                      <a:prstClr val="black"/>
                    </a:solidFill>
                  </a:rPr>
                  <a:t>RNN</a:t>
                </a:r>
                <a:r>
                  <a:rPr lang="ko-KR" altLang="en-US" sz="1600" dirty="0">
                    <a:solidFill>
                      <a:prstClr val="black"/>
                    </a:solidFill>
                  </a:rPr>
                  <a:t>이 </a:t>
                </a:r>
                <a:r>
                  <a:rPr lang="en-US" altLang="ko-KR" sz="1600" dirty="0">
                    <a:solidFill>
                      <a:prstClr val="black"/>
                    </a:solidFill>
                  </a:rPr>
                  <a:t>time step</a:t>
                </a:r>
                <a:r>
                  <a:rPr lang="ko-KR" altLang="en-US" sz="1600" dirty="0">
                    <a:solidFill>
                      <a:prstClr val="black"/>
                    </a:solidFill>
                  </a:rPr>
                  <a:t>을 지나며 손실했던 정보들을 다시 참고하고자 함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" y="1228110"/>
                <a:ext cx="8856985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32520" y="5919663"/>
            <a:ext cx="5603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42_BiLSTM with Attention mechanism-</a:t>
            </a:r>
            <a:r>
              <a:rPr lang="en-US" altLang="ko-KR" sz="1600">
                <a:solidFill>
                  <a:srgbClr val="FF0000"/>
                </a:solidFill>
              </a:rPr>
              <a:t>IMDB.ipynb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15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시계열</a:t>
            </a:r>
            <a:r>
              <a:rPr lang="ko-KR" altLang="en-US" b="1" dirty="0"/>
              <a:t> 예측 문제 </a:t>
            </a:r>
            <a:r>
              <a:rPr lang="en-US" altLang="ko-KR" b="1" dirty="0"/>
              <a:t>(Many-to-one </a:t>
            </a:r>
            <a:r>
              <a:rPr lang="ko-KR" altLang="en-US" b="1" dirty="0"/>
              <a:t>문제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8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0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1961696"/>
            <a:ext cx="4819336" cy="434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2520" y="1228110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파라메터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</a:t>
            </a:r>
            <a:r>
              <a:rPr lang="en-US" altLang="ko-KR" sz="1600" dirty="0"/>
              <a:t>= </a:t>
            </a:r>
            <a:r>
              <a:rPr lang="ko-KR" altLang="en-US" sz="1600" dirty="0"/>
              <a:t>순환 </a:t>
            </a:r>
            <a:r>
              <a:rPr lang="en-US" altLang="ko-KR" sz="1600" dirty="0"/>
              <a:t>weights + </a:t>
            </a:r>
            <a:r>
              <a:rPr lang="ko-KR" altLang="en-US" sz="1600" dirty="0"/>
              <a:t>입력 </a:t>
            </a:r>
            <a:r>
              <a:rPr lang="en-US" altLang="ko-KR" sz="1600" dirty="0"/>
              <a:t>weights + bias 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즉</a:t>
            </a:r>
            <a:r>
              <a:rPr lang="en-US" altLang="ko-KR" sz="1600" dirty="0"/>
              <a:t>, (</a:t>
            </a:r>
            <a:r>
              <a:rPr lang="ko-KR" altLang="en-US" sz="1600" dirty="0" err="1"/>
              <a:t>피쳐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유닛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</a:t>
            </a:r>
            <a:r>
              <a:rPr lang="en-US" altLang="ko-KR" sz="1600" dirty="0"/>
              <a:t>) * </a:t>
            </a:r>
            <a:r>
              <a:rPr lang="ko-KR" altLang="en-US" sz="1600" dirty="0" err="1"/>
              <a:t>유닛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유닛</a:t>
            </a:r>
            <a:r>
              <a:rPr lang="ko-KR" altLang="en-US" sz="1600" dirty="0"/>
              <a:t> 개수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좌측 그림에서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피쳐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</a:t>
            </a:r>
            <a:r>
              <a:rPr lang="en-US" altLang="ko-KR" sz="1600" dirty="0"/>
              <a:t>(input dim)</a:t>
            </a:r>
            <a:r>
              <a:rPr lang="ko-KR" altLang="en-US" sz="1600" dirty="0"/>
              <a:t>는 </a:t>
            </a:r>
            <a:r>
              <a:rPr lang="en-US" altLang="ko-KR" sz="1600" dirty="0"/>
              <a:t>3,</a:t>
            </a:r>
            <a:br>
              <a:rPr lang="en-US" altLang="ko-KR" sz="1600" dirty="0"/>
            </a:br>
            <a:r>
              <a:rPr lang="ko-KR" altLang="en-US" sz="1600" dirty="0" err="1"/>
              <a:t>유닛</a:t>
            </a:r>
            <a:r>
              <a:rPr lang="ko-KR" altLang="en-US" sz="1600" dirty="0"/>
              <a:t> 개수는 </a:t>
            </a:r>
            <a:r>
              <a:rPr lang="en-US" altLang="ko-KR" sz="1600" dirty="0"/>
              <a:t>4 </a:t>
            </a:r>
            <a:r>
              <a:rPr lang="ko-KR" altLang="en-US" sz="1600" dirty="0"/>
              <a:t>이므로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파라메터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갯수는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(3 + 4) * 4 + 4 = 32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704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ko-KR" altLang="en-US" b="1" dirty="0" err="1"/>
              <a:t>시계열</a:t>
            </a:r>
            <a:r>
              <a:rPr lang="ko-KR" altLang="en-US" b="1" dirty="0"/>
              <a:t> 예측 문제 </a:t>
            </a:r>
            <a:r>
              <a:rPr lang="en-US" altLang="ko-KR" b="1" dirty="0"/>
              <a:t>(Many-to-one </a:t>
            </a:r>
            <a:r>
              <a:rPr lang="ko-KR" altLang="en-US" b="1" dirty="0"/>
              <a:t>문제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8" descr="data:image/png;base64,iVBORw0KGgoAAAANSUhEUgAACAQAAATsCAYAAAAdasLHAAAABHNCSVQICAgIfAhkiAAAAAlwSFlzAAAuIwAALiMBeKU/dgAAADl0RVh0U29mdHdhcmUAbWF0cGxvdGxpYiB2ZXJzaW9uIDIuMi4yLCBodHRwOi8vbWF0cGxvdGxpYi5vcmcvhp/UCwAAIABJREFUeJzs3Xd0Veea5/nfSUpIQoEgoSxsHxvnC8454WycsDGYJAFrumq6emp6eqanq6p7anXNTPfUzJqe6ZleUwaJHGwcsXE2ztk4G3sbWwlJiCQJ5XDC/AFc6/qytwLnvDrh+1nrrnuk5zn7/RmzYfs9j/Z2hcNhAQAAAAAAAAAAAACAxOKe7AAAAAAAAAAAAAAAACDy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vJMdAMlt7969Hkln/+7b7ZLCkxAHAAAAAAAAAAAAACLJJSnvd9/bP3fu3KCJxRkIwGQ7W9KPkx0CAAAAAAAAAAAAAAw5T9JPJhbikQEAAAAAAAAAAAAAACQgBgIAAAAAAAAAAAAAAEhADAQAAAAAAAAAAAAAAJCAvJMdAEmv/fffmDNnjrze2PytGQgEtG/fvj/5XiznBeId5xxgHucdYBbnHGAe5x1gFuccYB7nHWAW5xxgVjyec6fLrNN8Rhotsfsrg2QR/v03vF6vfD7fZGSZkHjLC8Q7zjnAPM47wCzOOcA8zjvALM45wDzOO8AszjnArDg95/7sM9Jo4ZEBAAAAAAAAAAAAAAAkIAYCAAAAAAAAAAAAAABIQAwEAAAAAAAAAAAAAACQgBgIAAAAAAAAAAAAAAAgATEQAAAAAAAAAAAAAABAAmIgAAAAAAAAAAAAAACABMRAAAAAAAAAAAAAAAAACYiBAAAAAAAAAAAAAAAAEhADAQAAAAAAAAAAAAAAJCAGAgAAAAAAAAAAAAAASEAMBAAAAAAAAAAAAAAAkIAYCAAAAAAAAAAAAAAAIAExEAAAAAAAAAAAAAAAQAJiIAAAAAAAAAAAAAAAgATEQAAAAAAAAAAAAAAAAAmIgQAAAAAAAAAAAAAAABIQAwEAAAAAAAAAAAAAACQgBgIAAAAAAAAAAAAAAEhADAQAAAAAAAAAAAAAAJCAGAgAAAAAAAAAAAAAACABMRAAAAAAAAAAAAAAAEACYiAAAAAAAAAAAAAAAIAExEAAAAAAAAAAAAAAAAAJiIEAAAAAAAAAAAAAAAASEAMBAAAAAAAAAAAAAAAkIAYCAAAAAAAAAAAAAABIQAwEAAAAAAAAAAAAAACQgBgIAAAAAAAAAAAAAAAgATEQAAAAAAAAAAAAAABAAmIgAAAAAAAAAAAAAACABMRAAAAAAAAAAAAAAAAACYiBAAAAAAAAAAAAAAAAEhADAQAAAAAAAAAAAAAAJCDvZAcAAJgX7O9XaDggt88rT3r6ZMcBAAAAjAsPDUmBgORlawQAAADJhz1iIHnwX72G+f3+TElXSTpXUrakfkn1kj6yLOtQhNbwSLpM0kWS8iUFJbVK+syyrJ8jsQaA+NLX1KQj776vnl9+Vc+vdQp0d/+x5s3KUubsSmWeNVvTb7hOGaWlk5gUAAAAiI5T18RdP+/XwP5fpP7+P9a+5JoYAAAACY49YiB5JcVAgN/vz5e0Q9KtkgKS7rUs61XDGYok/U+Slkg63ahV0O/3vyLpby3L+maCa6RJ+peS/krSDJueryX9vWVZz09kDQDxpf2LvWp59nl1/bDPtifQ3a3Or79R59ffqPnpZ5V9/hwVP/SAcuf+wWBSAAAAIDq4JgYAAEAy43oYQMIPBPj9/jmSXpRUefJbXkkzDWe4RdJTkvJ+VwpLcp187ZF0j6Tb/X7/P7cs65/GuUappJckXeiwhiRdIuk5v99fK2mNZVnB8awDID4Md3erfm2tjrz73rjf2/XDPu37YZ+m33i9KldXy5uZGYWEAAAAQHRxTQwAAIBkxvUwgFPckx0gmvx+/x2SPtZvwwCnuE7THq0MV+nEQMKpYYCvJT0uqVi/DSfcI+mtk3WfpP/P7/evHMcaeZL26LdhgDZJ/1rSWZJSdeLRBFdKqtGJxwdIUtXJrwEkmN6GRn39V//thC70Rjryznv66q/+Wr2NTRFKBgAAAJjBNTEAAACSGdfDAEZK2IEAv9//L3TiJ+azdeIxAV9NQoYpOvGoglOPCNgo6XLLsrZaltViWVbIsqzDlmXttizrVkl/N+Lt/6/f7/ePcam1kmaffL1X0qWWZf1Hy7J+tSxr2LKsbsuyPrUsa5WkeyX1nOxd7vf7l53RPySAmNLb0Kjv//bfaqi9PSLHGzrWru//5u+44AMAAEDc4JoYAAAAyYzrYQC/l3ADAX6/3+f3+/9J0n/Sidvwt0uaL2nXJMT5V5JKT77+SFKVZVnDds2WZf2DpA0nv0yX9L+PtoDf779R0oMnv+yQdJ9lWW0Oa7wi6b8e8a3/7eTgAoA4N9zdrX1//w8KdPeM3jwOge4e7fv7f69AT2SPCwAAAEQa18QAAABIZlwPAzidhBoI8Pv9bkmvSFpz8luWpCssy3p7ErL4JP3FyS/DklZblhUaw1v/haTjJ1/f7ff7f/+4g9/7b0a8/hvLslpHW8CyrI2STv2azJT0yBhyAYhx9WtrIzb1+XtDx9pVt5anjAAAACC2cU0MAACAZMb1MIDTSaiBAJ344D335Os9kq6yLOuXScqyQNL0k6/fsixr31jeZFlWl048WkCSXJJW2vX6/f4CSXef/PK4pE3jyPefR7yuGsf7AMSg9i/2nvHzoEZz5J331LH3y6iuAQAAAEwU18QAAABIZlwPA7CTUAMBlmWFJd0r6b+XdIdlWR2TGOf+Ea83j/O9I/vvc+i7R5L35OtnLcvqHccau/TbnQiu8fv9+eN4L4AY0/Ls80bWaTa0DgAAADBeXBMDAAAgmXE9DMBOQg0ESJJlWa2WZf2jZVnDkxzl+hGv3x3ne7+S1HXy9YV+vz/Xpu+Gia5hWVZQ0ocnv3RJum5cCQHEjL6mJnX9MKabkJyxru9/UF/TASNrAQAAAGPFNTEAAACSGdfDAJwk3EBALPD7/SWSSk5+2WJZVuN43n/yw/pPT37pknSVTevVI15/aNPjZOR7rrbtAhDTjrz7vtn13jO7HgAAADAarokBAACQzLgeBuDEO3oLJuCcEa9/meAxfpF028nXZ/++6Pf7fZLKTn4ZlNQwwTVO+bM1JksgEJjsCLZOly2W8yI5dP283/h6w8NmbsLCOQeYx3kHmMU5B0RGIl8TA/GOv+sA8zjvALNi4ZzjehjJJBbOufGa7HwMBERHxYjXDRM8xsj3VZ6mXibJc/J1s2VZE/mdNNoak2LfPjO3tYmUeMuLxDOwf6JzRxPT9fN+ffvtt0bXHIlzDjCP8w4wi3MOGL9kuyYG4h1/1wHmcd4BZpk+57geRrLj7zlnPDIgOopHvG6d4DFGvq/4NHUTawCIceGhIam/3+yi/f0n1gUAAABiANfEAAAASGZcDwMYDQMB0ZE54nXfBI8x8n1TJmkNALFusm4zEwxOzroAAADA73FNDAAAgGTG9TCAUTAQEB0ZI14PTPAYI8e5Mk5Tj/QaqX6/n98PQLzxTtKTXzye0XsAAAAAE7gmBgAAQDLjehjAKCbpT4mElzri9UTvmTJoc7xorXHqmIbvK/Pn5syZI+9k/QU2ikAg8GfPIYnlvEgOezMzFezpMbaeNytLF8+bZ2QtzjnAPM47wCzOOSAyEvmaGIh3/F0HmMd5B5gVC+cc18NIJrFwzo3X6TKbFLu/MvFt5E/sp0zwGCM/8D/dh/SRXiOsid9pIKK8Xq98Pt9kxxizeMuLxJN11mx1fv2NsfUyZ1dO6u95zjnAPM47wCzOOWD8ku2aGIh3/F0HmMd5B5hl+pzjehjJjr/nnHGL+OjoHfE6fYLHGPlIgN7T1CO9Rr9lWeEJHgfAJMo8a7bZ9c4+y+h6AAAAwGi4JgYAAEAy43oYgBMGAqJj5If1GbZdzsYzEBCtNQDEgek3XGd2vevNrgcAAACMhmtiAAAAJDOuhwE4YSAgOo6NeF00wWOMfF/7JK0BIA5klJYq+/w5RtbKvuB8ZZSWGFkLAAAAGCuuiQEAAJDMuB4G4ISBgOj4ZcTrsgkeY+T79p+m/qukU7f4n+X3+71RWANAnCh+6AEz6zx4v5F1AAAAgPHimhgAAADJjOthAHYYCIiOn0e8PnuCxxj5AJY/+7Desqx+Sc0nv/RIqoz0GgDiR+7cP2j6DddHdY3pN16v3Ll/iOoaAAAAwERxTQwAAIBkxvUwADsMBERHg6Tek68L/X5/+Xje7Pf7PZKuGPGtfTatP4x4ffV41jjp2jGsASBOVKyuUkpeXlSOnZKfp8rV1VE5NgAAABApFaur5M3OisqxuSYGAABArKtYXaWUfPaIAfwpBgKiwLKskKQ9I751wzgPMVfSqR2MesuyfrHpe2Oia5x8xMDIIYLXx/N+ALHHl5WlGbfcFPHjunw+zfl3fydvZmbEjw0AAABEkic9Xd6MjMgfNyODa2IAAADEPF9WloofWRjx47o8Hp33b/+W62EgTjEQED27R7xeNs73Lh3x+uUxrvGg3++fMo41FkjKPvn6B8uymsbxXgAxaLirW22vvBbx44aHhxUeHo74cQEAAIBIa3vlNQ20HYr4cdMKZiqjtCTixwUAAAAiKTQ8rIO7Xoz4ccPBoAZaWiJ+XABmMBAQPc9J6j/5+ma/33/BWN7k9/un6k8HArbb9VqWZUn68uSX2ZJWjCPfPx/LGgDiR9PWbQr09ETl2HVP1CgcCkXl2AAAAEAkDHUeV9P2HVE5dm9dvY6+/0FUjg0AAABEysHdr6i/pTUqx66v3ajgwEBUjg0guhgIiBLLsg5LemLEt9b6/X7PGN76f0uaevL1O5ZlfThK/78f8fof/H5/0WgL+P3+lfrtEQOdkv6fMeQCEMN66urU9tobozdOULdl6ci770Xt+AAAAMCZatqyTcHevqgdv2HDJgX7+0dvBAAAACbBUEeHDux4KnrHP3pUzc88F7XjA4geBgKi6z9Iaj/5+kpJtX6/32fX7Pf7/06/PV4gKOlvxrDGC5JODQ3kSNrl9/sLHda4S9J/HvGt/9WyrONjWAdAjAqHw6pfWyuFw7Y9Uy+8QMULH1LOJRfLm5X1JzVvVpZyLrlYWeed67hOw8bNCvSxAQoAAIDY073/Fx168y3Hntl/+c9UvPAhZV98kZSe/ic1b1aWpl50odzpabbvHzrWruann41IXgAAACDSGjdtdRxgTSssVPHDDzruEedePs9xjZbnXtDAocg/ogtAdHknO0Aisyyrze/3L5T0mk78Wi+TdJHf7/9HSe9IapOUL+lySX8t6ZYRb/+XlmV9NIY1wifX+FxSkaQ/SPrS7/f/n5KekdQkKU3SHElrJC2XdOpOBc9K+scz/McEMMmOvveBuvb9aFt3+Xya/Zf/TOmFBX/8XrC/X6FAQG6vV56Tm6HBwUF9+Rd/paGjR097nOGOTjU/tVPlK5adtg4AAABMhnAopPq1NY4DsnlXXqGC+bdKkoaHh/Xtt98qPDQkBYOSx6OL582Tz+fTkffe18//x3+yPU7L87s049ablV5oO4cPAAAAGNdt/azDe9527DnrL/8rTb3wt6dbn26POBwK6bt//bfqtqzTHiM8PKz6mg0679/8D5ELDyDquEPAOPj9/n/j9/s7/H7/j36/33lM6iTLsvZIekRSx8lvXSJpq6QWSQFJhyW9pN+GAQKS/kfLsv6vseayLOugpPmS9p38VoGk/yjpF0mDkrokfSKpSr8NAzwpaZllWfY7JgBiXrC/Xw0bNjn2FN1/358MA0iSJz1dvqysP17oSZInNVUVVcsdj9X64m71NbdMPDAAAAAQYUfeeU/d1s+2dXdKiiqqVvzZ910pKXKlp8uVkvLH70277lplzznP9ljhQED1NRvOJC4AAAAQUeFQSHVPrHPsyb/m6j8ZBpBOv0fscrtVuaZacrlsj9X+6Wfq+OrrMwsNwKhkGgg4fPL/w5JO/+OvDvx+/1mS/meduC3/uZLsf2TgdyzLek7SxZI2SuoZURr5J2pA0suSrrEs6z+MN59lWfskzZP0DzoxbHC6NSTpS0mPW5a1yLKs3vGuAyC2HNj5jIba223rKfn5Kn74wTEfL//qq/7swnCkExug6xV2+OkrAAAAwJRAX58aNm127Cl6YIHSZs4Y0/FcLpcq16yS3PbbJR2ff6GOvV+OKycAAAAQLYf3vK2eX361rbtTUlSxcux3fc08a7Zm3naLY0/9ulqFAoExHxPA5EqaRwZYlvVfJP2XMzjE7z9YH9enYZZlHZC0wu/3/4WkaySVSJopqVMnPsD/xLKsww6HGMsa/ZL+zu/3/ztJV0iaLalQ0tDJNb6zLJv7vACIO/2trWp94UXHnvKVy+VJs38O6u+5XC5VrKrS13/930mh0Gl7Or/8Sh2ff6G8yy8bV14AAAAg0g48uVPDHZ229dTp01T00APjOuaUinIV3D5fba+8attTt65Wl150odw+37iODQAAAERSoKdXjZu2OPYUL3xIqdOnj+u4ZY8v1tEPP1aw9/Q/V9rf3KKDu19W0YL7xnVcAJMjaQYCzpRlWfv9fv/fSPpXktok/fUEj9Mn6Y1IZjvNGiFJH5/8H4AEVV+7QWGHKczs8+do2rVXj/u4U8rLVHjnHTq4+2X7tWvWK+eSi+UecXtVAAAAwKS+5mYdfHG3Y0/5yhXypKaO+9ilixfp6AcfKNDdc9r6QOtBtb64W8UP3j/uYwMAAACR0rTjKQ0f77Ktp86coaL7x/+hvW/qVJUuXqT6tTW2PQe2P6Xp11+nlNzccR8fgFnJ9MiAM2ZZ1v9iWVauZVnnWZb1xWTnAZC82r/Yq47P99o3uN2qXF0tl8OznpyULn5U3uxs2/pA2yG1jHJ3AgAAACBawuGw6tetVzgYtO2ZeuEFyr/6ygkd35edpdIljzn2HHhypwaP2T++CwAAAIimvqYmxx/qkqSKqhUT/qGuwjtvV0ZZqW092N+vxk1bJ3RsAGYxEAAAcSY0PKz6mvWOPQV3zNeUivIJr+HNzFTZ0sWOPc07n9Hg0WMTXgMAAACYqPbPvlDnV1/bN7jdqjiDAVlJKph/m+M1dWhgYNTbswIAAADREA6HVbe21vaxr5KUc8nFyrvi8gmv4fJ4VLGqyrHn8J631W39POE1AJjBQAAAxJnWXS9poPWgbd2blanSxYvOeJ2Zt9ysKbMrbeuhwUE1bNx0xusAAAAA4xEaGlJDrfOAbOFdd2iKw08zjYXL41HF6mrHniPvvKuuH386o3UAAACA8Wr/5FMd//Y72/qpD/PPZEBWknIuulD511zl2FO3tkZhh8EEAJOPgQAAiCODx9p14KmnHXtKlyyWLyvrjNdyeTyqHGUD9Oh7H+j4Dz+c8VoAAADAWLU8v0sDbYds697sbJU+9mhE1pp6/hxNu/5ax566tTWOjy4AAAAAIik4OKj62g2OPYX33KWMkuKIrFexcrnjYwd69v+iw3vejshaAKKDgQAAiCONmzYrNDBgW59SUaGC+bdGbL3s887V9BtvcOype4INUAAAAJgxeOSomp9+1rGnbOkSeTMzI7Zm+Yplcqel2dZ7f63Tobf2RGw9AAAAwEnLcy9o8PAR27ovJ0clix6J2Hqp06er+OEHHXsaN21RoKc3YmsCiCwGAgAgTnT9+JOOvPOeY0/lmmq5PJ6Irlu+fKnjBmhfQ6PaXnsjomsCAAAAp9OwYZNCg4O29SmzZ2vmLTdFdM3U/HyVLHzIsadx8zYFenoiui4AAADwewOHDqvlmecce8qWLZE3IyOi6866/z6lzphhWx8+3qWmHU9FdE0AkcNAAADEgXAwqLon1jn2TL/hemXPOS/ia6fk5ark0YWOPU1bt2u4qzviawMAAACnHP/+Bx394EPHnmgMyErSrAX3Kq2gwLYe6OpS07YnI74uAAAAMFLD+o0KDQ3Z1jPPOVszbrox4ut6UlNVUb3Csefg7pfV13Qg4msDOHMMBABAHDj0xlvqrau3rbvT0lS2/PGorT/r3ruVNmuWbT3Q06Ombdujtj4AAACSWzgYVN3aGsee6TfdqOxz/VFZ3+3zqWLVSseeg6+8qt6GxqisDwAAAHR+862OffyJY0/lmlVyuaPz0V/eFZcr55KL7RtCIdWtrVE4HI7K+gAmjoEAAIhxw93datyyzbGnZOFDSs3Pj1oGt8+nylE2QNtee0M9DkMLAAAAwES1vfq6+hw+bPekp6t8WfQGZCUpd95c5c691L6BDVAAAABESSgQGHVAdsatNyvr7LOilsHlcqliVZXjHbmOf/ud2j/5NGoZAEwMAwEAEOMObH9SgW772/GnFRZo1oJ7o54jd+4flHvZPPuGUEj1bIACAAAgwoa7utS0bYdjT8mjC5WSlxvVHC6XSxXVVXJ5vbY9Xd//oGMffRzVHAAAAEg+ba+8qv4DzbZ1T0aGypZGd0BWkjJKilV4z12OPfW1GxQcHIx6FgBjx0AAAMSw3oYGHXzlNceeilVVcvt8RvJUVK9w3gDd96OOvv+BkSwAAABIDk1btyvQ02NbTy+aNeqmZKSkF83SrPvuceypr92o4MCAkTwAAABIfEOdx9W0/UnHntLHHlVKzlQjeUoeXShfTo5tffDwEbU894KRLADGhoEAAIhR4XBYdWtrpVDItid33lzlzZtrLFN6YaGK7r/Psadh/SYF+/sNJQIAAEAi66mrU9trbzj2mByQlaTihQ/Ll2t/N4Kho0fV/MxzxvIAAAAgsTVu3qpgb59tPb2kWAV33WEsj3fKFJUtW+LY0/LMcxo4fNhQIgCjYSAAAGLUsQ8/Utf3P9jWXV6vKqpXGMtzSvHDDyolP8+2PtTeruannzWYCAAAAIkoHA6r7okayeGRVHmXX6bcP1xqMJXkzUhX+Yqljj0tz72ggUOHDCUCAABAoure/4sOv7XHsadyVZXcDnd1jYYZN92ozLPPtq2HhobUsH6TwUQAnDAQAAAxKDgwoPrajY49s+67R+mzZhlK9BtPerrKVyxz7Gl5fpf6Dx40lAgAAACJ6Mi776v7x59s6y6fT+VVK8wFGmH6Ddcr61y/bT08PKz6mg3mAgEAACDhhEMh1T2xznFANv+qK5RzycUGU53gcrtVuabasefYRx+r85tvDSUC4ISBAACIQc3PPKehY8ds6yl5eSp55GGDif7UtOuuVfac82zr4UBA9TXrDSYCAABAIgn09athg/NPFBXdf5/SCwsMJfpTLpdLlWtWSS6XbU/7p5+p46uvDaYCAABAIjnyzrvq+Xm/bd2dkqLylSvMBfqdrHPO1oxbb3bsqV9Xq1AgYCgRADsMBABAjBloa1PLcy849pQtXypPerqhRH/ujxugbvu/Rjo+36v2L/YaTAUAAIBE0fz0Mxru6LCtp+TnqfjhBw0m+nOZsys1c/6tjj3162oVGh42lAgAAACJItDXp4aNWxx7ih68X2kzZxhKdHplS5fIk5FhW+9rOqC2V14zmAjA6TAQAAAxpr52g8IOm4ZZ552r6TdcZzDR6U2pKFfB7fMde+pr1rMBCgAAgHHpb21V6wsvOvaUr1guT1qaoUT2yh5fLM+UKbb1/uYWHXz5FYOJAAAAkAgOPLlTw52dtvXU6dNU9OD9BhOdXkpOjkoWPeLY07R9h4Y6jxtKBOB0GAgAgBjS8eVXav/0c/sGl0uVa6rlcrg1qUmlixfJm5VpWx9oPajWF3cbTAQAAIB4V1+zQWGH24pmnz9H0667xmAie77sbJUtWeTYc2D7UxpyuNsBAAAAMFJfc7MOjrKnWl61Qp7UVEOJnBXefafSi4tt68HePjVt2WYwEYDfYyAAAGJEaHhY9etqHXtmzr9NmZWVhhKNzpedpdIljzn2HHhypwaPtRtKBAAAgHjW/sVedTg9dsrtVuXq2BmQlaSCO25XRlmpbT3Y36/GTVsNJgIAAEC8CofDql9bq3AwaNsz9aILlX/VlQZTOXN7vapcXeXYc+jNt9S9/xdDiQD8HgMBABAjDu5+Rf0trbZ1b2amyh53/vB9MhTMv01TKspt66GBATVu2mwsDwAAAOLTWAZkC+6Y73jtORlcHo8qV1c79hze87a6rZ8NJQIAAEC8av/sc3V+/Y19g9utytVVMTUgK0k5l1ys/KuusG8Ih1W/tkbhUMhcKAB/xEAAAMSAofYOHdjxlGNP6eJF8mVnG0o0di6PRxWjbIAeeec9df34k6FEAAAAiEetu17SwME227o3K1Oli51vzz9Zpl54gfKvudqxp44NUAAAADgIDQ2pvma9Y0/h3Xcqo9T+7lSTqXzlCrlTUmzr3dbPOvLOewYTATiFgQAAiAGNm7co2N9vW88oK1XBHfMNJhqfqefP0bTrr3XsqXtineOtrgAAAJC8Bo8d04GnnnbsKV2yWL6sLEOJxq9i5TLHDdCe/b/o8J63DSYCAABAPGl5fpcGDx22rfumZqt00aMGE41P2swZKnpggWNPw8bNCvT1GUoE4BQGAgBgknVbP+vwnncceyrXrJLL4zETaILKVyyTOy3Ntt5bV69Db75lMBEAAADiReMv0S3TAAAgAElEQVTGLQoNDNjWp1RUqGD+rQYTjV/q9OkqXviQY0/jpi0K9PQaSgQAAIB4MXjkqJp3PuPYU7Z0ibyZUwwlmpiihx5Q6vRptvXhzk4deHKnwUQAJAYCAGBShUMh1T2xzrFn2rXXaOoF5xtKNHGp+fkqGW0DdPM2BXp6DCUCAABAPOj68Scdedf51qGVa6pjfkBWkoruv0+pM2fY1oePd6lplEeFAQAAIPk0bNik0NCQbT3zrNmaccvNBhNNjCc1VeUrVzj2HHxxt/qam80EAiCJgQAAmFSH39qjnl9+ta27U1NVvmKZwURnZtaCe5VWUGBbD3R3q2nbDoOJAAAAEMvCwaDq/sl5QHb6Ddcre855hhKdGXdKiiqqVzr2HNz9svqaDhhKBAAAgFh3/LvvdfSDDx17KteskssdHx/p5V99paZedKFtPRwMqn7deoXDYYOpgOQWH396AEACCvT0qnHzVsee4ocfdLzFUqxx+3yqWDXKBugrr6m3odFQIgAAAMSyQ2+8pd76etu6Oy1NZcsfN5jozOVdfplyLrnYviEUUt3aGjZAAQAAcGJAdm2NY8+Mm29Ulv8cM4EiwOVyqWJVleQwwND51ddq/+wLg6mA5MZAAABMkqYdT2r4eJdtPa1gporuv89gosjInTdXuXMvtW9gAxQAAACShru71bhlm2NPycKHlJqfbyhRZLhcLlWsrnJ8xMHxb79T+yefGkwFAACAWNT26mvqa2yyrXvS01W2LL4GZCVpSlmpCu+6w7GnoXa942MSAEQOAwEAMAn6mpp0cPcrjj3lVSvlTkkxlChyXC6XKqqr5PJ6bXu6vv9Bxz78yGAqAAAAxJqmbTsU6O62racVFmjWgnsNJoqcjOJiFd57t2NPfe0GBQcHDSUCAABArBnu6lLjVufHq5YsekQpubmGEkVW6WOL5M3Otq0PtB1Sy/O7DCYCkhcDAQBgWDgcVt3aWikUsu3JufQS5V0+z2CqyEovmqVZ993j2FO/fpOCAwOGEgEAACCW9DY0qO3V1x17KlZVye3zGUoUeSWPLpQvJ8e2Pnj4iFqee8FgIgAAAMSSxi3bFeztta2nF81S4d13GkwUWd7MKSpbusSxp/npZzV45KihREDyYiAAAAw79vEnOv7td7Z1l8ejilVVcrlcBlNFXvHCh+VzmF4dOnpUzc88ZzARAAAAYkE4HFbdEzWOA7K58+Yqb95cg6kiz5uRofLlzrd3bXnmOQ0cPmwoEQAAAGJFz691OvT6G449Faur43pAVpJm3nKTpsyebVsPDQ6qYcMmg4mA5MRAAAAYFBwcVEPtBseewnvvVkZxkZlAUeTNSFf5iqWOPS3PvaCBtjZDiQAAABALjn7wkbp+2Gdbd3m9qqheYSxPNE2/8QZlnnO2bT00NKSG2o0GEwEAAGCynRiQXSeFw7Y9eVdcptxLLzGYKjpcHo8q11Q79hz94EMd//4HQ4mA5MRAAAAY1PLs8463QPLl5qjk0YUGE0XX9BuuV9a5ftt6eHhY9aMMSAAAACBxBAcG1LDe+QPwWffdo/RZswwlii6X263KNaskh7t/Hfv4E3V+863BVAAAAJhMR959T90/WbZ1l8+niqoV5gJFWfa5fk2/6UbHnron1ikcDJoJBCQhBgIAwJCBQ4fV8uzzjj3ly5bKm5FhKFH0uVyuUTdA2z/9XB1ffmUwFQAAACZL89PPaujYMdt6Sl6eSh552GCi6Ms6+yzNuOVmx576dbUKBQKGEgEAAGCyBPr61bBhs2NP0QMLlFZQYCiRGeXLHpcnPd223tfYpLZXXzeYCEguDAQAgCEN6zcoNDRkW8/yn6PpN15vMJEZmbMrNXP+rY499etqFRoeNpQIAAAAk6H/YJtannvBsads+VLHjcJ4VbZ0iTwOg799TQfU9sqrBhMBAABgMjTvfFrDHR229ZT8fBU/9IDBRGak5OWOemfcpm07NNzVZSgRkFwYCAAAAzq//kbHPv7UvsHlUsXqarncifnHctmSx+SZMsW23t/SqoO7XzGYCAAAAKY11G5Q2OGn4LPOO1fTb7jOYCJzUnKmqvSxRx17mrY/qaHO44YSAQAAwLT+lla17nrJsad85XJ50tIMJTKr8J67lF5k/2iwQE+PGrdsN5gISB6J+ckTAMSQUCCgunW1jj0zb71FWWefZSiReb6pU1W2ZJFjz4EdT2nIYToWAAAA8avjy6/U/tnn9g0ulyrXVMvl8KipeFdw1x1KLym2rQd7+9S0ZZvBRAAAADCpvma944Bs9gXna9q1VxtMZJbb51PFqirHnkOvv6GeujpDiYDkwUAAAERZ28uvqv9As23dMyVDpY8vNphochTccbsyykpt68H+fjVu2mowEQAAAEwIDQ+rfrQB2fm3KbOy0lCiyeH2elW5utqx59Cbb6l7/y+GEgEAAMCU9i/2qmPvl/YNbrcqV1cl9ICsJOX+4VLlXX6ZfUM4rLonahQOh82FApIAAwEAEEVDncfVtP1Jx57SxxYpJWeqoUSTx+XxjLoBenjP2+q2fjaUCAAAACYcfOll9be02ta9mZkqe/wxg4kmT87FFyn/qivtG8Jh1a+tUTgUMhcKAAAAUTWWAdnCO2/XlPJyM4EmWXnVCrl8Ptt6948/6ci77xtMBCQ+BgIAIIoaN29RsK/Ptp5RWqKCO283mGhyTb3wAuVf43zbq7on1rEBCgAAkCCG2jvUtOMpx57SxYvky842lGjyla9cLndKim292/pZR95512AiAAAARFPrCy9q4GCbbd2blaWSxx41mGhypRcWqOj++xx7GjZsUqCv31AiIPExEAAAUdL9834dfnOPY0/F6mq5vV5DiWJDxcpljhugPb/8qsNvOf+6AQAAID40bNqi0MCAbT2jrFQFd8w3mGjypc2coaIH73fsadi4RQGHwWIAAADEh8Fjx3Rg5zOOPWWPL5YvK8tQothQ/PCDSsnPt60Pd3SoeefTBhMBiY2BAACIgnAopLq1NY49+VdfpZyLLjSUKHakTp+u4oUPOfY0bt6qQE+voUQAAACIhq6fLB15+x3Hnso1q+TyeMwEiiFFD96v1BnTbevDnZ068OROg4kAAAAQDQ0bNjsOyE6prNDM224xmCg2eNLSVL5yuWNP666X1N9q/+gxAGPHQAAARMHht99Rz8/7bevulBSVr1xmMFFsKbr/PqXOnGFbHz7eNeqtZQEAABC7wqGQ6p5wHpCddu01mnrB+YYSxRZPauqoG6AHX9ytvuZmQ4kAAAAQaV37ftTR99537EnWAVlJmnbt1co+f45tPRwIqL5mg7lAQAJjIAAAIizQ26vGTVsde4oeekBpM+w/EE907pQUVVSvdOw5uPtl9R04YCgRAAAAIunQm3vU++uvtnV3aqrKVyTvgKwk5V91paY63DEsHAyqfm2twuGwwVQAAACIhHBw9AHZ6Tder+zzzjWUKPa4XC5Vrq6W3PYfVXZ8sVftX+w1mApITAwEAECEHXhyp4Y7O23rqTOmq+iBBQYTxaa8yy9TziUX2zeEQmqq3cgGKAAAQJwJ9PSqcbPzgGzxww8qdfo0Q4li04kN0CrHDdDOr79R+2efG0wFAACASDjy5lvqra+3rbvT0lS2bKnBRLFpSkW5Cu6Y79hTv65WoeFhM4GABMVAAABEUN+BZh186WXHnoqqFfKkphpKFLtcLpcqVlc53hKr67vvFfrJMpgKAAAAZ6pp+w4Furps62kFM1V0/30GE8WujNJSFd59p2NPfc16hYaGDCUCAADAmQr39enA9icde0oeeVip+XmGEsW20sWL5M3Ksq0PHGxT6wsvGkwEJB4GAgAgQsLhsOrX1SocDNr2TL34IuVdeYXBVLEto7hYhffe7dgz/PqbCjMBCgAAEBd6G5t08OVXHXvKq1bKnZJiKFHsK130qHxTs23rg4cOq+X5XQYTAQAA4EwE3nlPwZ4e23rarELNuu8eg4limy8rS2WPL3bsObDzGQ0eO2YoEZB4GAgAgAhp//QzdX79jX2D263KVVVyuVzmQsWBkkcXypeTY99wvEvBjz4xFwgAAAATcmpAVqGQbU/OpZco7/J5BlPFPm/mFJUtXeLY0/z0sxo8ctRQIgAAAExUqO2Qgnu/cuypqF4pt89nKFF8mHnbLZpSUWFbDw0MqHHjFoOJgMTCQAAAREBwcFD1NRscewrvvksZpSVmAsURb0aGypY5b4AGPvxYoc5OQ4kAAAAwEcc++kTHv/3Otu7yeFSxaiUDsqcx45ablXnWbNt6aHBQDRs2GUwEAACA8QqHwxp+9XUpHLbtyZ03V3nz5hpMFR9cHo8q11Q79hx59z117fvRUCIgsTAQAAAR0Pr8Lg0ePmxb902dqtLHHjGYKL7MuOlGZZ5ztn1DIKDAG2+ZCwQAAIBxCQ4OqmH9BseewnvvVkZxsZlAccbldqtyzSrHnqMffKjj331vKBEAAADGK/TDPoWbDtjWXV6vKlatNJgovmTPOU/Tb7jesafuiRrHR/YCOD0GAgDgDA0eOaLmp5917ClbtkTeKVMMJYo/f9wAdfhpsdCPloJ19QZTAQAAYKxann3e8Zb2vtwclTy60GCi+JPlP0czbr7RsaduLRugAAAAsSg8NKThN/Y49sxacK/SCwsNJYpPZcsflzstzbbeW1+vQ/zgGDBuDAQAwBmqX79JoaEh23rm2Wdpxs03GUwUn7LOPkszbrnZsSfw2hsKBQKGEgEAAGAsBg4dVsuzzzv2lC9bKm9GhqFE8ats2ePypKfb1vsam9T26usGEwEAAGAsAh98JHV329ZT8vJUsvAhg4niU2p+/qi/To1btmnY4dcawJ9jIAAAzkDnt9/p2IcfOfZUrq6Wy80ft2NRtnSJPA4bxeEjR3X4NTZAAQAAYknD+g2OA7JZ/nM0/UbnW3/ihJTcXJUscn7UWNO2HRru6jKUCAAAAKMZaGtT8ONPHXvKVyxzHPzEb2YtuFdphQW29UB3t5q27TCYCIh/fEIFABMUDgZVv67WsWfGzTcpy3+OoUTxLyVnqkofe9Sxp+XJpzXUedxQIgAAADjp/PobHXPa/HS5VMGA7LgU3n2n0otm2dYDPT1q3LLdYCIAAAA4adqwWXJ4rFP2nPM07fprDSaKb26fTxWrqhx72l59Xb31DWYCAQmA/yIHgAk6+Mpr6mtssq17MjJUtvxxg4kSQ8Fddyi9pNi2HuzrU+PmrQYTAQAA4HRCgYDq1joPyM689RZlnX2WoUSJwe3zqWJ1tWPPodffUM+vdYYSAQAAwE7H3i/V+cVe+wa3+8SArMtlLlQCyJs3V7nz5to3hEKqW1ujcDhsLhQQxxgIAIAJGD5+fNTbEpUsWqiUnBxDiRKH2+tV5SgboIff2qPu/b8YSgQAAIDTaXv5VfU3N9vWPVMyVPr4YoOJEkfupZco74rL7BvCYdU9sY4NUAAAgEkUGh5W3br1jj0F829VZmWFoUSJpaJ6hVxer22964d9OvqB8+N8AZzAQAAATEDj1u0K9vba1tOLi1V4910GEyWWnIsvUv5VV9o3nNoADYXMhQIAAMAfDXV2qmn7k449pY8tUkrOVEOJEk9F1Qq5fD7bevdPlo68+77BRAAAABip9cXdGmhtta17MzNVuoQB2YlKnzVLs+67x7GnYf1GBQcGDCUC4hcDAQAwTj2//KpDr7/p2FO5ukpuh+lFjK585XK5Uuw3QHt+3q8j77xrMBEAAABOady8VcG+Ptt6RmmJCu683WCixJNWUKCiBxY49jRs2KRAX7+hRAAAADhlqL1DB57c6dhTuuQx+bKzDCVKTCWPPKyUvDzb+tCxY2p++lmDiYD4xEAAAIxDOBxW3RM1ksOtOfOuuFw5l1xsMFViSps5Q4UL7nPsadi4RQGHOzUAAAAg8rp/3q/Db+5x7KlYXc2AbAQUP/SAUqZNs60Pd3SoeefTBhMBAABAkho2blbI4SfT08tKVXD7bQYTJSZPerrKli917Gl57gX1H2wzlAiITwwEAMA4HHn3PXVblm3d5fOponqFsTyJbtb9C6Sp9reZHe7s1IGn2AAFAAAwJRwKnRiQdZB/9VXKuehCQ4kSmyctTRUrlzn2tO56Sf0Ot6oFAABAZHX9+NOody4tq14pl8djKFFim37Ddco671zbejgQUEPtBnOBgDjEQAAAjFGgr18NGzY79hQ9sEBpM2caSpT43Kkp8s2/xbHn4Iu71dfcbCgRAABAcjv89jvq2b/ftu5OSVH5KB9gY3zyr7la2Recb1sPBwKqX7feYCIAAIDkFQ4GVbe21rHHff4cZc85z1CixOdyuVS5plpyuWx72j/7XB1ffmUwFRBfGAgAgDFq3vm0hjs6bOsp06ap+OEHDSZKDu5z/XKXl9nWw8Gg6tfWKuzwGAcAAACcuUBvrxo3bnHsKXroAaXNmGEoUXJwuVyqXF0lue23cDr2fqn2L/YaTAUAAJCcDr21R72//mrf4PPJd9vN5gIliczKSs2c7/wIhrq1tQoNDxtKBMQXBgIAYAz6mlvUuuslx56KquXypKYaSpQ8XC6XvHfMd5wA7fz6G7V/9rnBVAAAAMnnwJM7NXz8uG09dcZ0FT2wwGCi5DGlvFyFd97u2FO/jg1QAACAaAr09Khx8zbHHu+1V8uVnW0oUXIpe/wxeTMzbesDra06+NLLBhMB8YOBAAAYRTgcVn3NeoUDAdueqRdeoPyrrzKYKrm4Z0yX5/J5jj31NesVGhoylAgAACC59B1oHnVzraJqBQOyUVTy2KPyZmXZ1gcOtqn1hRcNJgIAAEguTdufVKCry7buys2R56orDCZKLr7sbJUuXuTY07TjKQ2129/lF0hWDAQAwCg6vtirTqfnD7ndqlhVJZfDT7DjzHlvuE7KyLCtDx46rJbndxlMBAAAkBzC4bDq19UqHAza9ky9+CLlXcnmZzT5srJUtnSxY8+Bnc9o8NgxQ4kAAACSR29jkw6+/Kpjj3f+bXJ5vYYSJaeCO+Yro6zUth4aGFDDJufHnAHJiIEAAHAQGhpS/br1jj2Fd96hKQ7PuEdkuNLS5L3lRsee5p3PaPDIUTOBAAAAkkT7p5+p8+tv7BvcblUyIGvEzFtv0ZTKCtt6aGBADRs2G0wEAACQ+MLhsOrX1kihkG2Pe3al3OecZTBVcnJ5PKpcs8qx58jb76jrJ8tQIiA+MBAAAA5ad72kgbY227o3O1ulix81mCi5eS65WFNmV9rWQ0NDql+/0WAiAACAxBYcHFR9zQbHnsK771JGaYmZQEluLBugR997X137fjSUCAAAIPEd++hjHf/ue9u6y+uR9/bbGJA1ZOoF52vatdc49tQ9UeN4hzMg2TAQAAA2Bo8e04GnnnbsKVu6WN7MTEOJ4HK5VFa90rHn2IcfOV6gAwAAYOxan9+lwcOHbeu+qVNV+tgjBhMh+7xzNf3G6x172AAFAACIjODgoOprnX8Aaebdd8k9Ld9QIkhS+Yplcqem2tZ7f/1Vh95622AiILYxEAAANho2blJocNC2PmV2pWbecrPBRJCkzHPO1oybb3TsqVvLBigAAMCZGjxyRM1PP+vYU7ZsibxTphhKhFPKli2VOy3Ntt5bX6+21980mAgAACAxtTzznIaO2j+i1Jebo6KHHjCYCJKUOn2aih9+0LGncfNWBXp6DSUCYhsDAQBwGsd/2Kej733g2FO5ulouj8dQIoxUtuxxedLTbet9jU1qe/U1g4kAAAAST/36jQoNDdnWM88+SzNuvslgIpySmp+nkkcXOvY0bd2m4e5uQ4kAAAASz8ChQ2p+9nnHnvLlS+XJyDCUCCMV3X+f0gpm2tYDXV1q2r7DYCIgdjEQAAC/Ew4GVb+2xrFn+o03KPu8cw0lwu+l5OaqZJHzrWkbt+7QcFeXoUQAAACJpfPb73Tsw48deypXV8vlZlthssy6926lzSq0rQe6e9S0lQ1QAACAiaqv3ajw8LBtPcvv1/QbnB/lhOhxp6SovMr58bIHX35VvY1NhhIBsYv/cgeA32l7/Q311jfY1t1paSpfvtRcIJxW4d13Kr1olm092Nurxi3bDCYCAABIDOFgUPXrah17Ztx8k7L85xhKhNNx+3yqqHbeAG177XXH/7YBAADA6XV+/Y3aP/nUvsHlUuUaBmQnW97l85Rz6SX2DaGQ6tfWKBwOmwsFxCD+pAKAEYa7utW0dbtjT8mjC5WSl2soEey4fT5VrK527Dn0+pvq+bXOUCIAAIDEcPCV19Tn8FM0nowMlS1/3GAi2MmbN1e5l821bwiFVPfEOjZAAQAAxiEUCKhulDvIzrztFmWeNdtQIthxuVyqWFXl+Gjf4999r2MffWIwFRB7GAgAgBGatm1XoLvHtp42a5Zm3Xu3wURwknvpJcq74jL7hnCYDVAAAIBxGD5+XE3bnG8zX7JooVJycgwlwmgqqlfK5fXa1rv2/aij739oMBEAAEB8O7j7FfU3t9jWPVMyVPb4YoOJ4CSjuEiFo+zZN6zfoODgoKFEQOxhIAAATuqpq1fba2849lSuWim3z2coEcaiomqFXA7/Trp/snTk3fcMJgIAAIhfjVu2Kdjba1tPLy5S4V13GkyE0aQXFmrWgnsdexo2bFRwYMBQIgAAgPg11NmpAzuecuwpfWyRfFOnGkqEsSh5dKF8ufZDy4NHjqrlmecMJgJiCwMBACApHA6rfm2NFArZ9uReNk+5c/9gMBXGIq2gQEUPLHDsadiwWYG+fkOJAAAA4lPPL7/q0BtvOfZUrq5mQDYGlSx8SCl5ebb1oWPtat75jMFEAAAA8alx01YF+/ps6xmlJSq86w6DiTAW3owMlS9b6tjT/OzzGjh0yFAiILYwEAAAko6+/4G69v1oW3d5vaqoXmEsD8an+KEHlDJtmm19uKNDzTufNpgIAAAgvoTDYdU9USM5PGop74rLlXPJxQZTYaw86ekqX7HMsafl+V3qP9hmKBEAAED86f55vw6/tcexp2J1tePz6jF5pt94vbL859jWw8PDali/0WAiIHYwEAAg6QX7+9WwfpNjT9H99ym9sNBQIoyXJy1NFSudN0Bbd72k/pZWQ4kAAADiy5F33lW3ZdnWXT4fA7Ixbtr11yp7znm29XAgoPqa9QYTAQAAxI9wKKS6J9Y59uRfc5VyLrrQUCKMl8vtVsXqasnlsu059vGn6vz6G4OpgNjAQACApNf89LMaam+3rafk56n44QcNJsJE5F9ztbIvON+2zgYoAADA6QX6+tWwcbNjT9EDC5Q2c6ahRJgIl8t1YgPUbb/V0/H5F+rY+6XBVAAAAPHh8J531LP/F9u6OyVl1DsyYfJlnX2WZt56i2NP3dpahQIBQ4mA2MBAAICk1n/woFqe3+XYU75imTzp6YYSYaJcLpcqV1c5b4Du/VLtn39hMBUAAEDsa35qp4Y7Om3rKdOmMSAbJzIrK1Qw/1bHnrp16xUaHjaUCAAAIPYFenvVuGmLY0/RQw8obcYMQ4lwJkofXyzPlAzben9zsw7ufsVgImDyMRAAIKnV16xX2GEaMHvOeZp23bUGE+FMTCkvV+Gdtzv21LMBCgAA8Ed9zS1qfXG3Y09F1XJ5UlMNJcKZKl2yWN7MTNv6QGvrqP/OAQAAksmBHU9p+Phx23rqjBkqemCBwUQ4Eyk5U1X62CLHngM7ntJQp/1QNJBoGAgAkLTav9irjs/32je43apcs0ouh2cOIfaUPPaovFlZtvWBtja1vvCiwUQAAACxKRwOjzogO/XCC5R/9VUGU+FM+bKzVLrkMceeA0/u1FB7h6FEAAAAsauv6cCoPy1eUbWCAdk4U3Dn7cooLbGtB/v61Lh5q8FEwORiIABAUgoND4/6PPmC2+drSkW5kTyIHF9WlsqWLnbsObDzGQ0eO2YoEQAAQGzq+PwLdX75lX3D/8/enYfHddXpvn93VWmypJLnIbZlSx62JTkDCVMT4gQChHlKwpBAcOKEvhdOw+1L3z7POTQ0PcA9p5++p/vS3advY5yQBBKGMB8IAZI4CQEykcmSvT3IsjzPVmmWqmrfPywTxdFapaFq1fT9PA8PJf9WVb1O9k4t7frttSIRNd16Cw2yRWjxNW+1/i6THhpSV4ZlcQEAAEpdGIbq/PrtClMp45jZl1ysua9/rcNUyIZILKam2zZZxxz79UPq3bnLUSIgv2gIAFCWDv30Zxo6dNhYj9XXqfEG+7JCKFyL3nK1apubjPX00JC6vnG3w0QAAACFJT0ykrFBdsk73q7alSscJUI2edGomm67xTrm+MNbldi+w1EiAACAwnPq90+q5/kXjHUvGqVBtojNvujCjKuddX5ti8J02lEiIH9oCABQdoZPntL+73zPOqbxxo+qIm5edh6FzYtG1fzJW61jTjz6mHraOxwlAgAAKCwHf/xTDR05aqzH4nE13vBhh4mQbQ1tbZp/xeXWMZ2b7XfEAQAAlKrU8LD23v4N65gl73qHZi1f5iYQcmLlzTcpUllprPft2qVjD211FwjIExoCAJSdfXfdrfTQkLFe27RSi9/2VneBkBPxlnVacNUG65i9m7dwARQAAJSd4RMndeB737eOWfHxGxSrq3OUCLmycuMnFLHsd9u/Z4+OPviQw0QAAACF4eAPf6zhY8eM9YqGBi3/yIccJkIuVC9cqKXXfsA6Zt9d31Syv99RIiA/aAgAUFYS23fo+NZHrWOabtskLxp1lAi5tOKmjytSXW2s9+/t0pFf/tphIgAAgPzruvMupYeHjfXaVc1adPWbHSZCrlTNn6dl119rHbPv7nuU7OtzlAgAACD/ho4d08Hv/9A6ZsVNH1OsttZRIuTS0g+8T1ULFxjroz09GVcUBoodDQEAykaYSqlz8xbrmPkb3qiGtlZHiZBrVfPmavmHrrOO6f7WPRpN9DpKBAAAkKu+klgAACAASURBVF897e068ehvrGOaaZAtKUvf9x5VL15krCcTCXXf+x2HiQAAAPKr6467lB4ZMdbr1qzRwjdf5SwPcitaVaWmWzZaxxz+Xz/XwP4DbgIBeUBDAICycfTXD6p/T6exHqmu1sqNNzlMBBcueO+7VX3BEmM92dun7nu+7TARAABAfoSplDq/Zm+QXXDVlYq3rHOUCC5EKivVtOlm65jDP/+F+vd1O0oEAACQP2deeFEnf/s765jmT26SF+Hrs1Iy9/WvU8PFFxnr524mDMPQYSrAHf6LBqAsJPv6tO/ue6xjll9/rarmzXOUCK5EKioyXgA98sAv1b+3y00gAACAPDnyy19poGufsR6prtbKT3zcYSK4Muc1r9bsS19lHpBOay8XQAEAQIkLUyntzbCC7MKr36z6tWscJYIrnuep+dZbJEujR8/zL+jUE086TAW4Q0MAgLLQfc+3lew1LwtfvXixLnjfexwmgktzX32Z5rzmMvOAdFqdX/s6F0ABAEDJGk30qvtb91rHLP/w9aqcO8dRIrjkeZ6aNt0sLxYzjul5cVvGu+UAAACK2eGf/0ID3fuN9eisWVpx040OE8GlWY3LteRd77SO2bvlG0oNDztKBLhDQwCAktfftU+H73/AOqbp1psVqahwlAj5kOkCaKJju0489rjDRAAAAO5033Ovkr19xnr1BRfogve8y2EiuDZr2dKM/4733n4nF0ABAEBJGu3pUfe99m1Dl3/kQ6qcPdtRIuRD40c/pIqGBmN9+NgxHfrRTxwmAtygIQBASQvDUJ2bt0jptHHMnMtepTmvttw9jpJQs2RJxlUgur5xp1KDg44SAQAAuNHXuVdHHviVdUwzDbJlYdmHrlPFHPNF7pETJ3Tw+z90mAgAAMCNfXffo1T/gLFes2yZlrzrHQ4TIR9itbUZV4E4cN8PNHTsmKNEgBs0BAAoaScf/60S29qNdS8WU9OmW+R5nsNUyJfl11+ryrlzjfWRk6d04L4fOEwEAACQW2EYnt0n1dYg+5pXa85llzpMhXyJzZqllZ/4uHXMgR/8SENHjzpKBAAAkHu9u3br6K8ftI5pvu0WRSyri6J0LHzzm1S3ZrWxnh4ZUdc37nKYCMg9GgIAlKzU0JD23mH/4L7gve9WzdILHCVCvkVrarRy403WMQd/9BMNHj7iKBEAAEBunXjsN0p0bDfWzzbIbnSWB/m34MoNqvd9Yz0cHdXe2+90mAgAACB3wnRaezffLoWhcczc179Osy+52GEq5JMXiaj5tk3WMScf/53OvPCio0RA7tEQAKBkHfj+DzVy4oSxXjFnjpZdf53DRCgE8ze8UfHWFmM9TCa1d8sdDhMBAADkRmpwUF0ZGmSXvv+9qlmyxFEiFAIvElHzJzdJllXSTv3+CZ157nmHqQAAAHLj+NZH1RsExnqkslJNt2x0FwgFod5fq4VvfpN1zN6v364wlXKUCMitkm4I8H2/yvf9K33f/5Tv+5/3ff8vfN//kO/7jfnOBiC3ho4c0cEf/tg6ZuXGjys2q8ZRIhQKz/PUdNsmKWL+CDz91NM6/cwfHKYCAADIvgP3/UAjp04Z65Xz5mrZdR90mAiFom71Ki1669XWMZ2btyidTDpKBAAAkH3JgQF13XW3dczSD7xP1YsWOkqEQrLiEx9TdNYsY31gX7cO3/+Aw0RA7pTkhii+78+R9HlJt0pqMIx5VNIXgyB4JAfvf7GkpzXzf76hpHuDILjR8l6zJe2XVDfN93gqCILXTvO5QMHae/udCkdHjfX6db4WXLnBYSIUkrrmJi1+21t05Be/NI7p/PodetVFFypSUeEwGQAAQHYMHj6sgz/6iXXMyo03KVpDg2y5WvGxG3Ti8d8p1d8/YX3wwEEd/tn9Wvq+9zhOBgAAkB37v/M9jZ4+Y6xXLZivpdd+wGEiFJLK2bO1/CPXq8uyXVb3Pd/WgisuV0XDhF81AkWj5FYIGPsy/jlJn9PLmwHO3yBmg6SHfd//2xzEmK3sNFt4kjJtbj5H028GkKQFM3guUJBOP/ucTj3xpHmA56n5k7fKsyyRidLXeOMNitWZ//M5dOiQDv30Zw4TAQAAZM/eLXcotNzdHW9t0fwr3ugwEQpNRUODGm/4iHXM/m9/VyNnzBfRAQAACtXAgQM6nOHa3sqbNypaVeUoEQrRkne+QzXLlhrrqf5+7fvmPQ4TAblRUisE+L6/StKDkuaN/dFuSf9D0s8kHdTZBoGLJH1a0nU6+4X7F3zfTwdB8KUsRnlW0l9Imu5tpa+S9KGxx8cyjB3/Hr+TZL8F5JV2TXE8UNDSo6Pau3mLdcyit71FdauaHSVCoaqI16vxxo+q8z82G8fs/873tPCqK1U5d47DZAAAADNz6ulndPqpZ8wDIhE13baJBlloyTuu0dEHfqmB7v0T1lMDA9p317e05jOfdpwMAABg+sIw1N6v32Hd/73hwvWa94bXO0yFQhSpqFDzbZvU/tfme4eP/upBLb7mbapbvcphMiC7SqYhwPf9iKR79VIzwAOSrg+CoHfcsFOStkra6vv+zZK+prP/DL7o+/7WIAi2ZiNLEAQJSf/PdJ/v+/74L/XvyjB8fEPAH4Ig+G/TfV+gFBz+2f0aPHjIWI/W1mrFjR91mAiFbPE1b9WRB36pga59E9bTQ0PquvNurf3zzzhOBgAAMD3p0VHt3XKHdczia96quuYmR4lQyLxoVE23bVL7F75kHHPswYe0+Jq3qt5f6y4YAADADJx68mmdefY58wAaZDHO7Esu1tzXvda86nAYqvNrW3Thf/t7eZGSW3gdZaKUjtybJL1m7PEeSdee1wzwMkEQ3CHp78d+9CR91ff9vP/Xf2yVg3eN/bhH0v0ZnsLm1sCYkdOntf/b37WOWXHjR9jvB3/kRaNq/uQm65jjWx9RYvsOR4kAAABm5tBPf6ahQ4eN9Vh9nRpvoEEWL5l90YWad/mfWMd0bt6iMJ12lAgAAGD60iMj6rrd3iC75J1vV+2KRkeJUAyaNm2UV2H+uq03CHT8kUfdBQKyrJQaAj477vGfBUHQP4nnfFkvLZl/oaSrsh1qGv5ML/17+Z9BEGT6jbtkVnkAZmrfXd9SanDQWJ+1olGL336Nw0QoBg1tbZp/xeXWMZ2bb7cuMQYAAFAIhk+e0v7vfM86pvHGj6oiXu8oEYpF082fUKSy0ljv27Vbxx7a6i4QAADANB388U81dOSosR6Lx9X40Q87TIRiUL1okZZ+4H3WMV133q3kgPn7B6CQlURDgO/7r5Z0ydiPuyT9YjLPC4IgKenfx/3RLVmONiW+79dLunnsxwFJt0/iaawQAEjqDXbq2EMPW8c037ZJXjTqKBGKycqNn1CkqspY79+zR0cffMhhIgAAgKnbd9fdSg8NGeu1TSu1+G1vdRcIRaNqwQItu+6D1jH77vqmkv2TufcCAAAgP4aPn9CB733fOmbFx29UrK7OUSIUk2XXfVCV8+cb66Onz+jAd+0N2EChKomGAEnvH/f4m0EQhFN47jclnRv/bt/38/nPZKOk+NjjbwVBcGYSz6EhAGUvTKfV+bWvW8fMu/wNarhwvaNEKDZV8+dp2fXXWsfsu/seJfv6HCUCAACYmsT2HTq+1b6EZRMNsrC44P3vVdXChcb6aE9Pxi3aAAAA8qnrzruUHh421mtXrdKiq9/kMBGKSbSqSk23fMI65tBPf6aBAwcdJQKyp1QaAq4c9/iRqTwxCILjkraP/Thb0kXZCjUVvu97OrtdwDn/OsmnsmUAyt6xhx5W3+49xnqkslJNN9/kMBGK0dL3vUfVixcZ68lEQt33fMdhIgAAgMkJU6mMDbLzN7xRDW2tjhKhGJ29ALrROubwz+7XQPd+N4EAAACmoGdbu0489rh1TPMnaZCF3bw3/In1xsIwmdTeLXcoDKdyXzKQf0XfEOD7fkzSa8d+TEl6YhovM/5T4g0zDjU975S0Zuzxo0EQvDDJ57FCAMpasq9f++76pnXMsuuvVdWCBY4SoVhFKivVtOlm65jD9/9C/V37HCUCAACYnKO/flD9nXuN9Uh1tVZupEEWmc19/Ws1+5KLjfUwlVLn12/nAigAACgoYSqlzs1brGMWvOkqxdf5jhKhWHmep6Zbb5Ei5q9Pz/zhWZ1+6mmHqYCZK4W7y1dIqhx7fCAIAvOGiWa7xz1eYxyVW58d93iyqwNIpfHv8GWSyWS+IxhNlK2Q85aDfffcq9GehLFetXChFr7rHRodHXWYCtni+pyru+RiNVxysXqee37iAem09mzeonV//VfyPC9nOYB84rMOcItzDjOV7OvTvrvvsY654IPvVyQeZ048hvPObvnGm9Tzub9UmEpNWO95/gUde/y3mvu6105YB87HOQe4x3mHcnP0F7/UgOUmnkhNjZbe8OGczYc550pL5dILtOiat+no/b8wjun8+u2qbWtVpLLSOAa5U4znXL7zlcKXyU3jHndN8zXGP6952kmmyff9FklvGfvxoKQfTuHpJbdCQEdHR74jTEmx5S0l6WPHNfJz84eyJKXftEHbduxwlAgu5PqcS7/h9dILL0rp9IT13m3teu4731W0tSWnOYBCwmcd4BbnHKZi9P4HlOrtNda9OXN0fGWjTrww2UXoyhPn3ctFXnOZUr9/0ljfs3mL9sei8ipK7pIEHOGcA9zjvEOpCgcGNPxNe4Ns5PI/0Y79+6X97rY+4pwrbuH6FumRR6SBwQnrw0eP6bnNWxS74nLHyWDCOWdXCg0By8Y9PjTN1xj/vGXGUbnzGUnnbjX9/4IgmEqbyMt++/Z935N0kaRVkuZKapCUkHRM0tNBEByceVwg/8IwVPKBX0mWpSojzU2KrM3Xoh8oVpH58xR93WuV+t3vjWNGf/mgImtWcwEUAADkVfroMaWe/oN1TOyat8iLlcKv/nAptuGNSr24TeofmLAenulR6re/V+zKKxwnAwAAeLnkw49IQ+aFo715cxV93WscJkIp8GpqFHvzVUr+r/uNY5K/+a2iF18oLx53FwyYJvMmGMWjbtzjiX9TzWz882pnkGXKfN+fI+njYz+OSPraFF9i/JWd9+vsF//PSfq+pM2S/nHsNX8k6YDv+9t93/+07/s1MwoO5Fl6R6D03i7zgEhEsbe/lWXdMS2xDZdLdZaPg0RCyd/81l0gAACA84RhqNFf/NLeILt6lSJrVjtMhVLhVVcrdvWbrGOSj/9O4ZkeR4kAAABeKX34iFLPPGsdE7vmrfKiUUeJUEqil1wsb8li84DRUY3+6iF3gYAZKIWGgFnjHpvbwOzGr/kxyzgqN27VS00I3wuC4NgUnz/+9tSlkuZnGL9O0r9K+oPv+5dO8b2AghCOjmr0lw9ax0Rf+xpF5mc6HYCJeVVVqnjLm61jUr/9vdKnzzhKBAAA8HLpju0K93WbB0QiZ1cHoEEW0xS9+CJ5F1xgHpBMavRX9t/LAAAAcuWPDbIWkbVrFF29ylEilBovElHF299mHZNu71Da9nsZUCBKYd3AqnGPR6b5GsOG18sp3/ejkj497o/+ZRov86ykX0l6XtKTknbo7BYIvZJSkuKSLpB0maRrJb1TZ/+9r5O01ff9K4MgsLfQOdba2qpYgS5pmUwmX7EPSSHnLVUHv3ufDvaY70SpmN2giz71p4rOct3fg2zL5zkXrl+v7R071Ldz18QDUinVPvGU1vzl53KeBXCJzzrALc45TEdqaEgv/s//sI5Z8p53afmb7Hd4lyvOu8nr+7NPqeO//JWxnt6+Qyu9iOIXrneYCsWGcw5wj/MO5eDEY79R5/4DxroXi2n9Zz6t6sWWO7yzhHOuhF10kfbs2auTjz5mHBLd+qjW/8P/zUoUDhXjOTdRZpcK95/M5I1fFaBymq8xvglg0Dgq+94nacXY46eDIHhiqi8QBMGLkmwtSqfH/tcu6S7f9y+U9C1JF0qql/Rj3/f9IAhc/r2tYrGYKopoX+5iy1vsho4e0+Ef/cQ6ZsVNH1N1Q4OjRHDN5Tm36k9v0/N/8Z+NS/GefvIp9bd3aPYlFzvJA+QLn3WAW5xzyOTQd+/TyImTxnrFnDlq/MiHFeM4mjTOu4nNaW3RwqvfrGMPmpdC7b7jTl38T/+oSAFffEPh4ZwD3OO8QylJDQ7qwN33WMcsff97Vb98uaNEr8Q5Vzqab/6ETj/5lNJDEy9SPrivWycf2qol73y742QYj3POrhS2DOgf97hmmq8x/jbifuOo7PvsuMf/6uINxxoIrpbUNfZHy8/LARS0rjvuVHrEvBhI3do1Wvimq9wFQkmrW71Ki956tXVM5+YtSieTjhIBAIByN3TkiA7+8MfWMSs3flyxWdP99Rh4uRU33WhdfW2ge7+O3P+Aw0QAAKDc7f/e9zVy6pSxXjlvrpZdf63DRChllXPnaPmHr7eO6f7WvRpN9DpKBExdqTUETHd9cOcNAb7vXyxpw9iPJyR928X7SlIQBMcl/eW4P7rB1XsDM3Hm+Rd08ne/Nw/wPDV/8lZ5kVL4TxsKxYqP3aBoba2xPnjgoA7/7H6HiQAAQDnbe/udCkdHjfX6db4WXLnBWAemqnL2bC3/yIesY7rv/bZGLdu6AQAAZMvgoUM69OOfWses3PgJRaurHSVCObjgPe9S9QUXGOvJvj5133Ovw0TA1JTCt2bj10lcOs3XGP88c1tZdo2/K39zEATDjt73nB9KOteudKHv+/Mcvz8wJelkUp2bt1jHLLz6zapfs9pRIpSLioYGNd7wEeuY/d/+rkbOnHGUCAAAlKvTzz6nU088aR5wrkHW89yFQllY8q53qGbZMmM91T+gfRmW7QUAAMiGvVu+odCyWme8rVXzr7jcYSKUg0hFhZpvvdk65sgDv1Jf515HiYCpKYWGgN3jHq+Y5muMf96uGWSZFN/3F0j66NiPKUn/nuv3PF8QBElJT4/7I3NrE5AHqcFBjSZ6lRoclCQduf8XGtx/wDg+OmuWVnz8RlfxUGaWvOMazWo07zmWGhjQvru+9fI/O+8YBgAAmIrz5xLp0VHtzdAgu+htb1HdqmYX8VBmIrGYmm+7xTrm6K8fVO+uly7RMB8GAAAzdf584tTTz+j008+YnxCJqPm2TTTIIifmXHap5rzm1eYB6bT2bt6iMAz/+EfMiVEoYvkOkAV7dPZL9aikpb7v1wRBMNUza/wtxTlvCJD0p5LOrVfzkyAI9jt4z4kcG/e4Lk8ZAEnSQHe3jj/ymPp271Hfnk4le1/abydWV6fkwID1+Y0f/bAqZzfkOibKlBeNqum2TWr/wpeMY449+JAUpjVy6vQrj+H6etWtalbd6lVacOUVmtXY6CA1AAAoJtb5cH29YvV1Gjp02Pj8aG2tVtz4UWMdmKnZl1ysua9/nU79/omJB4Shdnzlv6tm+TL1d+5lPgwAAKYs05w4PWxfaHnxNW9TbdPK3IZEWWvatFFnnn3OuEpFomO7dnzlvys9MsI1YhSUom8ICIJg1Pf9XZLW6WxTwOskbZ3iy7xx3OOOLEWbkO/7FZL+93F/9C+5fL8MqsY9PpG3FChrp55+Rgd/8CMl2s2nXrKvz/oaNcuXafE7357taMDLzL7oQs27/E908vHfGccce2jrhH+e7O3Vmeee15nnnteB+36geFurll37Ac257NIcpQUAAMViUvPh3t6XXUiayIobP6KKBhpkkVtNt2zUmT88q/TIyIT1kVOnNHLqlTsxMh8GAAA2k50T28Tq69R4o33bT2CmapYs0dL3v1cH7vuBccypJ5+a8M+ZEyOfir4hYMyvdLYhQJKu1BQaAnzfXzjuuQOSfpPVZK90nV5anr89CIKHc/x+Nufaj0JJR/OYA2VotLdXezffruOPPDrj12q+bZMisVL5zxkKWdPNn9Dpp54xXgCdrER7hzraO7Tgqg1qvm2TYnUs0gIAQLnJ5nx41opGLX77NVlIBdhVL1qopR94n/Z/53szeh3mwwAAQMrunLjxxhtUUV+fhVSA3bLrPqhjD2/VyMlXNsJOBXNiuBTJd4As+dm4xx/zfX8qG8R8fNzjh4MgGMpSJpPPjnv8bzl+LyPf95dIetXYj88GQZDIVxaUn/6ufXruM/9nViZ6kcpKVcyenYVUQGZVCxZo2XUfzNrrHd/6qJ79zJ+rf1931l4TAAAUvmzOhyXpgve+W140mpXXAjJZeu0HVDEnO7+DMR8GAKB8ZXNO7EWjqvfXZiEVkFm0pkYrN96UtddjTgwXSqUhYKukc5sprpb0zsk8aWz5/v9t3B/dm91Yr3i/1+nslgaS1CPp7ly+Xwb/VdK5xomf5jEHykx/1z5t+6svTriM5HSkR0a07fNf4MMSzsy+9BLJm0rfmd3IyVMcwwAAlJFsz4clqesbdzGXgDNDh48oNZi9eymYDwMAUH6yPScOUym1f/FLzCfgTM3y5VltymZOjFwriYaAIAiGJf3DuD/6F9/3J7O2xl/pbAOBJO2W9O1sZzvP+NUBvhEEgX1j9Bzxff/Dkj419uMZSV/NRw6Un9HeXnX8zd8r2ZvdQz/Z26eOv/k7JfvyckqhjIz29mrHV/5BCsOsvi7HMAAA5YH5MIrduWM4PZTdxRU5hgEAKB/MiVHsRnt7tf1vv6wwlcrq63IMI5dKoiFgzH9I2jP2uEnS933fN24Y4/v+LTp7l/w5nw+CILtn78vfb4mk68Z+DJWl7QJ832/zfX/WJMdW+b7/JUn36KV/9/85CILs3ZoCWOzdfHtW74Qab+TkKXVu3pKT1wbO4RgGAAAzwVwCxY5jGAAAzBTzCRQ7jmEUo1i+A2RLEASDvu+/T9LvJNVLepukZ33f/0dJP5d0UFJc0sWS/pOka8c9/Z+DIPhujiN+SlLF2OMHgiDYlaXX/VdJl/i+/z1JD0h6QdL+IAiGfN+PSJoj6SJJV0vaKGnpuOf+XRAEX8tSDsDq1NPPZG2PVJPjWx/Vgg1XaM5ll+b0fVCeOIYBAMBMMJdAseMYBgAAM8V8AsWOYxjFqpRWCFAQBO2S3inpwNgfrZL075L2SRqVdErSw3p5M8BXJf3FZF7f9/3/6vv+ad/3t/u+/+rJ5vJ9v0rSn477o3+d7HMnabak2yTdJ2mnpEHf95OSkpJOSHpI0uf1UjPAaUkfC4Lgi1nOARgd/MGPnLzPAUfvg/LDMQwAAGaCuQSKHccwAACYKeYTKHYcwyhWJdUQIElBEPxGZ++I/xdJJ8eVvHGPQ0mPSnp7EASfncxWAb7vr5b0ZZ398n2dpH+eQqyrJS0Ye/xbSfdP4bmZ/JukP+js32m8qF7+d5akXZL+i6Q1QRB8K4sZAKuB7m4l2jucvFdiW7sGuvc7eS+UD45hAAAwE8wlUOw4hgEAwEwxn0Cx4xhGMSuZLQPGC4LgtKTP+L7/OUmXS1ohaYmkPp3dOuCZIAi6p/iy53+5fv4X8LY8P5/g+VkRBMF9ku7zfX+upEskrZQ0T1K1pBGdXQ3gsKSngiA4kosMQCbHH3nM7fs9+phWfOwGp++J0sYxDAAAZoK5BIodxzAAAJgp5hModhzDKGYl2RBwThAEo5K2Zum1dvm+/3lJ/5ekI5L+PBuvmy1BEJzS2a0BgILTt3uP2/fbtdvp+6H0cQwDAICZYC6BYscxDAAAZor5BIodxzCKWUk3BGRbEARfkfSVfOcAik3fHscflHs6nb4fSh/HMAAAmAnmEih2HMMAAGCmmE+g2HEMo5hF8h0AQGlLDQ4q2dvn9D2Tvb1KDQ46fU+ULo5hAAAwE8wlUOw4hgEAwEwxn0Cx4xhGsaMhAEBOpUeT+XnfZH7eF6WHYxgAAMwEcwkUO45hAAAwU8wnUOw4hlHsaAgAkFORivzsTBKJsSMKsoNjGAAAzARzCRQ7jmEAADBTzCdQ7DiGUexoCACQU9GaGsXq65y+Z6y+XtGaGqfvidLFMQwAAGaCuQSKHccwAACYKeYTKHYcwyh2NAQAyLm6Vascv1+z0/dD6eMYBgAAM8FcAsWOYxgAAMwU8wkUO45hFDMaAgDkXN1qxx+Ua1Y7fT+UPo5hAAAwE8wlUOw4hgEAwEwxn0Cx4xhGMaMhAEDOLbjyCrfvt8Ht+6H0cQwDAICZYC6BYscxDAAAZor5BIodxzCKGQ0BAHJuVmOj4m2tTt4rvr5NsxqXO3kvlA+OYQAAMBPMJVDsOIYBAMBMMZ9AseMYRjGjIQCAE8uu/YCb9/ng+528D8oPxzAAAJgJ5hIodhzDAABgpphPoNhxDKNY0RAAwIk5l12qBVduyOl7LLhqg+ZcdmlO3wPli2MYAADMBHMJFDuOYQAAMFPMJ1DsOIZRrGgIAOBM0223qHLe3Jy8duW8uWq+bVNOXhs4h2MYAADMBHMJFDuOYQAAMFPMJ1DsOIZRjGgIAOBMRX29Wv/6C4rV12X1dWP1dWdfty67rwucj2MYAADMBHMJFDuOYQAAMFPMJ1DsOIZRjGgIAOBU7YpGrf/y32Wtg65y3lyt//LfqXZFY1ZeD8iEYxgAAMwEcwkUO45hAAAwU8wnUOw4hlFsaAgA4Fztika96qv/pHp/7YxeZ8FVG/Sqr/4TH5Jw7twxvOCqme0XxTEMAEB5Yi6BYscxDAAAZurcfGL2qy6Z0eswn0C+MCdGMYnlOwCA8hSrq1PNsmXqDXZO+bnx9W1a9sH3a85ll+YgGTA5sbo6rf3zz2rBhit04Ac/UmJb+6SfG6mu1rq//BzHMAAAZSxWV6fmT96q4488JoXhlJ7LfBiFYCbzYUla8t53q3nTzTlKBwAAikGsrk4N69t05tnnpvxc5sQoBDOZE3MMwyUaAgDkTaK9Y1LjYvX1qlvVrLo1q7VgwxWa1bg8x8mAyZtz2aWac9mlGujer+OPPqa+XbvVt6dTyd5e43PSw8OqX+c7TAkAAApR745gUs0AzIdRyKYzDPl+/gAAIABJREFUH5akVP+Ao4QAAKCQ9XCNGCVgMnNijmHkEw0BAPJi+ORJDR05Yqw33XaLFly5QZFYTNGaGofJgOmZ1bhcKz52wx9/PvPCi2r/wpcmHhyGSmzfobmvvsxNOAAAUJB6LHePeJWVuuxr/65YdRXzYRSF8+fDqcFB7frqv+nkb3834fhE+9RWFAAAAKUnTKWU6NhurC9+9zvV+JEPcY0YRWOiOXE6meQYRt5F8h0AQHnKtDrA7EsuVkV9PR+SKFrx1hZFqqqM9cmukAEAAEpXot188TPesk5Vc2YzH0bRitbUaPYlFxnrQ0eOavjESYeJAABAoenr3Kv00JCxPufii7hGjKIWranhGEZBoCEAQF7YvgytaIirZulSh2mA7IvEYtZtAWgIAACgvKWGh9W3e7ex3tDW6jANkBvxDMdxooM5MQAA5cw6F/A8xVtb3IUBgBJGQwCAvOjZZp7sxVtb5XmewzRAbtgu5Pft3qOUpQMaAACUtt4dgcJUyljP9EUqUAxqli5VRUODsW77vRAAAJS+hGUuMGtFo2J1dQ7TAEDpoiEAgHMjZ3o0eOCAsR5f3+YwDZA78fXmC/lhKqXeHYHDNAAAoJDYVgvyYjHVr13jMA2QG57nWZtbWDULAIDyFabTSnSYt9BqaOMaMQBkCw0BAJzr3W6e6Eksj4rSUb9mjbxYzFjv4QIoAABlyzYPqF+7RpHKSodpgNyxNQQMHjigkTM9DtMAAIBCMdC9X8m+PmOdFbMAIHtoCADgnO3iZ7S2VrMalztMA+ROpLLSenefrQsaAACUrvToqPp27jLWufiJUpKp4TtTwzgAAChNmVYKire1OEoCAKWPhgAAztn2hoq3tsiLRh2mAXLLtgVGb7BT6ZERh2kAAEAh6Nu12zoHaGALLZSQWSsaFa2tNdZ7trU7TAMAAApFT7t5DlCzbKkqZ892mAYAShsNAQCcSvb1q7+ry1hnuwCUGtsxHY6OqnfXbodpAABAIbBuGxSJqN5f6y4MkGNeJKJ4q/kOv0Q7KwQAAFBuwjC0zgFYMQsAsouGAABOJXbskMLQWGeyh1JT76+VIuaP20zLowEAgNJj+/yvW7VK0Zoah2mA3LM1yfZ3dSnZ1+8wDQAAyLehQ4c1euaMsR5v5RoxAGQTDQEAnEpYloOMVFertrnJYRog96I1NapbtcpYpyEAAIDyEqZSSmzfYayzVypKkbXxOwyV2M4qAQAAlBPbdgESq8gCQLbREADAKdvyqPF1viKxmMM0gBsN682/xCR2BEonkw7TAACAfOrr3Kv00JCx3rC+zWEawI26Vc2KVFcb6zTJAgBQXmyf/VWLFqpqwXyHaQCg9NEQAMCZ1OCg+vd0GutsF4BSZTu200ND6u/c6zANAADIJ+sXn56neMs6d2EAR7xoVPF1vrFuaxwHAAClxzYnZnUAAMg+GgIAONMb7FSYShnrNASgVMVbWiTPM9Z7LFtpAACA0mL73K9duUKxujqHaQB3bL/v9e3eo9TgoMM0AAAgX4aOHtPw8RPGOteIASD7aAgA4Iztrg+vokL1a9c4TAO4E6urVe3KlcZ6ooM7ogAAKAdhOq1Eh3mvdC5+opRZt8NIp9Ub7HQXBgAA5E2mrYLibWyhBQDZRkMAAGdsk716f60iFRUO0wBuxdtajLVEx3br6hkAAKA0DHR3K9Xfb6zTEIBSVrdmtTzL73xsGwAAQHmwfeZXzp2r6sWLHKYBgPJAQwAAJ9IjI+rductYj7eavywFSoHtAn+qf0AD3fsdpgEAAPmQ8W6oVhoCULoiFRWq99ca65nODwAAUBpsK2XG21rkWbbdBABMDw0BAJzo3bVL4eiosd7A3VAocZmOcdt+wgAAoDT0bDNf/KxZtkyVsxscpgHcszWC9+7cpfTIiMM0AADAtZFTpzV06LCxznYBAJAbNAQAcCLRbt4r1YtGVb/Od5gGcK+ioUE1y5YZ69wRBQBAaQvD0Pp5z3YBKAcN680X+cPRUfXuMq8qBwAAil+mLYK4aQwAcoOGAABO2C5+1q1epWh1tcM0QH7YLvQnOjoUhqHDNAAAwKXBg4c02tNjrHPxE+Wg3l8rLxo11m2N5AAAoPjZrhHH4nHVLDffTAMAmD4aAgDkXDqZVGJHYKxzNxTKhe1C/2hPQoMHDjpMAwAAXEq027cHYk6MchCtrlbd6lXGOttoAQBQ2mxz4nhrizzPc5gGAMoHDQEAcq5/T6fSQ0PGOhc/US4yHetsGwAAQOmy3flcvXiRqubPc5gGyB/bnLh3R6B0MukwDQAAcGU0kdBA935jvWE914gBIFdoCACQc9a9oTxP8ZZ17sIAeVQ1f56qFy8y1jPtowYAAIpTGIbWO5/jrVz8RPmwNQSkh4fVv6fTYRoAAOBKosO+NRA3jQFA7tAQACDnEh3mLzlrm1YqVlvrLgyQZ7YL/on2doVh6DANAABwYfjYMY2cPGmsc/ET5STesk6yLAdMkywAAKXJtjJmtHaWalescJgGAMoLDQEAcipMpazdn1z8RLmJW5Y/Gzl5SsNHjzpMAwAAXMi0LRDLo6KcxGprVdu00lhnGy0AAEqTrekv3tIiLxp1mAYAygsNAQByqn9ft1L9A8Z6Q1ubwzRA/jVkaILhjigAAEqP7fO9ct5cVS0ybykElKK45ffAxPbtClMph2kAAECuJfv71b+3y1jnpjEAyC0aAgDkVKa7O+Kt6xwlAQpD1aJFqpw311hPtNv3UwMAAMXHNieOt7XKsyyfDpQiW5Nsqn9A/fu6HaYBAAC51rsjkNJpYz3TDTQAgJmhIQBATiXa2421muXLVNHQ4DANkH+e51m7nm3nDAAAKD7DJ09p6PARYz3eysVPlJ94W4u1zpwYAIDS0rPN/NkeqapS7apmh2kAoPzQEAAgZ8IwVI/lbueG9WwXgPJk2ypj6MhRDZ846TANAADIpUwrZjEnRjmqiMc1q3G5sZ7pvAEAAMXFtiJm/TpfkVjMYRoAKD80BADImcEDB5VMJIx17oZCucq0L1qigwugAACUCtvneiweV82ypQ7TAIXDNifuad+uMAwdpgEAALmSGh5W3+7dxjrbBQBA7tEQACBnMt3VkelLUaBU1SxbqoqGuLHOHVEAAJQO2/KoDW0t8jzPYRqgcNgaxJOJhAYPHHSYBgAA5EpvsFNhKmWsc40YAHKPhgAAOdNj2fexesliVc2b6zANUDg8z7NeAO3ZRkMAAAClYLSnR4P7Dxjrccs2QkCpy3Tx39ZMAwAAikfC8pnuxWKqX7vGYRoAKE80BADIiTAMrXc50/mJcmc7BwYPHNDImR6HaQAAQC4kOnZY68yJUc6q5s1V9ZLFxjrbaAEAUBp6LNeI69euUaSy0mEaAChPNAQAyInho0c1cvKUsc7eUCh3mb4A6N2+3VESAACQK7aLn9HaWapd0egwDVB4bHPiRHuHwjB0mAYAAGRbenRUfTt3Ges0yAKAGzQEAMiJTEueM9lDuatd0ahoba2xzhKpAAAUv4RlC614a4u8aNRhGqDw2BrFR06e0tCRow7TAACAbOvbtVvpkRFjvWE9W2gBgAs0BADICdt2AZXz56tq4UKHaYDC40WjireuM9YT7awQAABAMUv296t/b5exHm+lQRaIt9m/BLD9XgkAAAqfbcUsRSKq99e6CwMAZYyGAAA5YdvvsaGtVZ7nOUwDFCbbFwH9XV1K9vU7TAMAALIpsX2HZFnunC20AKlq4QJVzp9vrNMQAABAcbN9ltetWqVoTY3DNABQvmgIAJB1wydOWpd2jLe1OEwDFC7rFwFhqMR2VgkAAKBY2S5+RqqrVbuq2WEaoDB5nmedE/dYtt0AAACFLUylzjbJGnCNGADcoSEAQNZluosj07KQQLmoXdWsSHW1sc4dUQAAFC/b53h8na9ILOYwDVC44uvNDQHDR49p+PgJh2kAAEC29HXuVXpoyFhvWM81YgBwhYYAAFln2xuqoqFBNUsvcJgGKFyRWEzxdb6xbt1nDQAAFKzU0JD6du8x1uNsFwD8kW0bLUlKdLBqFgAAxch6o4vnKd6yzl0YAChzNAQAyDrr3VBtrfI8z2EaoLDZvhDo39Op1OCgwzQAACAbencEClMpY53lUYGX1Cy9QBUNDcY6TbIAABQn2zXi2pUrFKurc5gGAMobDQEAsmrkTI8GDxww1rkbCng52zkRplLqDXY6TAMAALLB9gWmV1Gh+jVrHKYBCpvnedY5caK93WEaAACQDWE6bV3lh2vEAOAWDQEAsirRYb97o8GyPyRQjurXrJZXUWGsc0cUAADFx3bxs37tGkUqKx2mAQqf7ffEwQMHNXKmx2EaAAAwUwPd3Ur29RnrNAQAgFs0BADIKttSUNHaWs1qbHSYBih8kcpK1a813yVo3W8NAAAUnPToqHWFHy5+Aq+U6bzI1HgOAAAKS6brWfFW5sQA4BINAQCyyjbZi7e2yIvwnx3gfLYLoL07dyk9MuIwDQAAmInenbsUjo4a6w00BACvMKux0bqPcGIbDQEAABSTHstnd82ypaqc3eAwDQCAb+YAZE2yr0/9XfuM9Yb1bQ7TAMXD9sVAODqq3l27HKYBAAAzYWuQ9aJR1a/zHaYBioMXiSje2mKss0IAAADFIwxD+01jbVwjBgDXaAgAkDWJ7TukMDTWWR4VmFj9Ol9eNGqsJ9rN+xADAIDCYrv4WbuqWdHqaodpgOJh+32xv2ufdR9iAABQOAYPHtJoT4+xzopZAOAeDQEAssZ28TNSXa265iaHaYDiEa2uVu2qZmM9075rAACgMKSTSSV2BMY6Fz8BM2sDeRiebUAHAAAFL9PKPtw0BgDu0RAAIGtse0PFM9wBDZQ725YaiR2B0smkwzQAAGA6+jv3Kj00ZKzH2UILMKprblLEsoJGz7Z2h2kAAMB0JSzXiKsXL1LV/HkO0wAAJBoCAGRJanBQfXv2GOtc/ATsbN3R6aEh9e/pdJgGAABMh3VVH89TfN06d2GAIuNFo4q3mM8RttECAKDwhWFobeKLt7I6AADkAw0BALKiN9gppdPGOsujAnbxdeskzzPWe9g2AACAgmf7vK5duVKxulqHaYDiY2uS7duzR6nBQYdpAADAVA0fO66RkyeNdbYLAID8oCEAQFbYOj8jlZWqW7PaYRqg+MTqalW7cqWxbr3jEAAA5F2YSinRYb6DOd7W4jANUJysjeTptBI7AndhAADAlCXa7Vv80BAAAPlBQwCArLB9WVm3do0iFRUO0wDFKb7e/EtRYvt2hamUwzQAAGAqBrr3K9Xfb6w3sIUWkFHdmtWKVFYa6zTJAgBQ2GwrZlXOm6vqxYscpgEAnENDAIAZS4+MqHfnLmOd7QKAybGdK6n+AfXv63aYBgAATEWm7X3irawQAGQSqahQ3do1xjoNAQAAFDbbZ3W8rVWeZbtMAEDu0BAAYMZ6d+1SmEwa6ywFBUxOpi8KuAAKAEDhSli20KpZtkwVDQ0O0wDFy9Yk27tzl9IjIw7TAACAyRo+eUpDh48Y6/FWrhEDQL7QEABgxhLbzF9SetGo6v21DtMAxauioUE1y5cZ65n2YQMAAPkRhqESHeY5cYNlWyAAL2drKA+TSevqdAAAIH8y3cjCFloAkD80BACYMdvyqHWrVytaXe0wDVDcbHdE9bRvVxiGDtMAAIDJGDx4UKM9CWOdFbOAyatf58uLRo11Vs0CAKAw2RpkY/G4apYtdZgGADAeDQEAZiSdTKp3R2Csx9vYKxWYCtsXBslEQoMHDjpMAwAAJsO2YpZEQwAwFdGqKtWtXm2s2xrSAQBA/tia9hraWuR5nsM0AIDxaAgAMCP9ezqVHh421rn4CUxNpnOmx7I/MQAAyA/bF5TVixerat48h2mA4mdrLO/dESidTDpMAwAAMhlNJDTQvd9Yj7exXQAA5BMNAQBmxHp3RiSieMs6d2GAElA1b56qFy821m3LrwEAAPfCMFSi3dywR4MsMHW2PYbTw8Pq39PpMA0AAMgk0b7dWmdODAD5RUMAgBmxLQVV27RSsdpad2GAEmH7JSnR3qEwDB2mAQAANsPHjmnk5CljnS20gKmrX+dLEfMlK7YNAACgsNg+m6O1s1S7otFhGgDA+WgIADBtYSqlxHZz92e8lc5PYDpsXxyMnDyl4aNHHaYBAAA2mbbzaeBuKGDKYrW1qm1aaazbGtMBAIB7thUt4y0t8qJRh2kAAOejIQDAtPXv26dU/4CxzsVPYHpsS6RKUs82LoACAFAobMujVs6bp6pFixymAUqHrcE80bFdYSrlMA0AADBJ9verf2+Xsc52AQCQfzQEAJi2THdlsDwqMD1VCxeqct48Y507ogAAKBy2z+V4W6s8z3OYBigdDevNXx6kBgbUv2+fwzQAAMAksX2HlE4b69w0BgD5R0MAgGmzXfyc1bhcFfG4wzRA6fA8z9o9bVuGDQAAuDN88qSGjhwx1rn4CUxfvNXeYE6TLAAAhcH2mRyprlbtqmaHaQAAE6EhAMC0hGGoHsvyqCwFBcyM7Y6ooSNHNXzipMM0AABgIhlXzLJ8ngOwq4jHNatxubHONloAABQG64pZ63xFYjGHaQAAE6EhAMC0DO4/oGQiYazH2+x7oAOwy9RUwx1RAADkn+3zuKIhrpqlSx2mAUqP7ffKRHuHwjB0mAYAAJwvNTSkvt17jHVuGgOAwkBDAIBp6cl0N1SG5R0B2NUsXaqKBvO2G5nOQQAAkHu2z+N4a6s8z3OYBig9ti8Rkr29Gtx/wGEaAABwvt5gp8JUyliPt3GNGAAKAQ0BAKYl0d5urFUvWayqeXMdpgFKj+d5ireaL4DazkEAAJB7oz091i8juRsKmLmGDOdRD3NiAADyqmeb+bPYq6hQ/Zo1DtMAAExoCAAwZWEYKtG+3VhnuwAgO+LrzefS4IGDGjnT4zANAAAYL9Fhng9LUoPlcxzA5FTOnaPqC5YY62yjBQBAftnmxPVr1yhSWekwDQDAhIYAAFM2dOSoRk6dMtYz3cUBYHIynUuJDi6AAgCQL7btAqK1tZrVuNxhGqB02VfN2q4wDB2mAQAA56RHR9Ub7DTWWTELAAoHDQEApizTXRhM9oDsmNW4XNHaWmOdO6IAAMifxDbz53C8dZ28aNRhGqB02ZpkR06d0tCRow7TAACAc/p27VY4Omqsc9MYABQOGgIATJlt7/LK+fNVtXCBwzRA6fKiUcVbW4x1GgIAAMiPZF+/+ru6jPUGttACsiZTw7nt91MAAJA7PdvMn8FeNKr6db7DNAAAGxoCAEyZbXnUhvWt8jzPYRqgtNm6qfu79inZ1+cwDQAAkKTEjh2SZZlyVswCsqd60UJVLZhvrNMkCwBAftg+g2tXNStaXe0wDQDAhoYAAFMyfPyEho8eM9a5+Alkl/WcCkMltu9wFwYAAEiSEpa7oSLV1aptbnKYBih9tjmxrWEdAADkRphKKbEjMNbZLgAACgsNAQCmJNPFlngrkz0gm+pWNSti6ai2Lc8GAABywzYnjq/zFYnFHKYBSp+tIWD46DENHz/hMA0AAOjb06n00JCxHl/PFloAUEhoCAAwJYkO88XPitmzVbP0AodpgNLnRaOKW/ZcS7Rvd5gGAACkBgfVv6fTWGfFLCD7GtrsXyqwSgAAAG5Zt+zxPMXXrXMXBgCQUUnftuD7fpWk10tqkzRH0rCkbkm/D4KgO5/Zcsn3/aik10i6SNI8SSlJhyQ9GQTBznxmQ/GzTfbibS3yPM9hGqA8xNtadea55yes9e3Zo9TgoKI1NY5TAQBQnnqDnQpTKWOdhgAg+6ovWKKK2bM1eubMhPVER4cWXrXBcSoAAMqXrRmvduVKxepqHaYBAGRSkg0Bvu/PkfR5SbdKajCMeVTSF4MgeCSHOdZLekqSea1nu+8FQfChKbxftaTPSfqMpIWGMc9J+psgCH40zUwoYyNnejR44KCxzt5QQG5Yv1hIp9Ub7NTsSy52FwgAgDJmu/jpVVSofs1qh2mA8uB5nuJtLTr5+O8mrFvvUgQAAFkVptNKdJhXrIy3tThMAwCYjJLbMsD3/YslPaezX4yPbwYIzxu6QdLDvu//bQ7jLND0mwHOPX9SfN9vlPSkpL/Xy5sBzv97XyLph77vbxlbSQCYtEwXWbgbCsiN+rVr5FVUGOs929odpgEAoLzZ5sT1/lpFKisdpgHKh60BffDAQY0YVg8AAADZNbCvW6n+fmO9Yb19qx8AgHsltUKA7/urJD2os8vkS9JuSf9D0s8kHdTZBoGLJH1a0nWSPElf8H0/HQTBl3IQafy3Nz+X9NgUn//0ZAb5vj9X0kOSVo390RFJ/yzpPp3dIqFaUquk2yRtlBSVdMvY/2+cYiaUMdvFz1hdnWY1NjpMA5SPSEWF6v21Shi++OeOKAAA3EiPjKh35y5jPd7K3VBArsTb7F8uJNq3a/7lf+IoDQAA5cu2YpbEnBgAClHJNAT4vh+RdK9eagZ4QNL1QRD0jht2StJWSVt9379Z0td09p/BF33f3xoEwdYsxxrfEPBwEAT/mOXXP2ezXmoGeEbSu4MgODKuPirpCUlP+L7/fUnflVQn6RO+7z8UBMFdOcqFEpPoME/24q0t8iIlt+gIUDDirS3GhoDenbuUHhnhjkQAAHKsd9cuhaOjxjpbaAG5M6txuWJ1dUr29U1YT7R30BAAAIADthtTapYtU0XDhLs4AwDyqJS+vbtJ0mvGHu+RdO15zQAvEwTBHTq7vL50dqWAr/q+72U5k3l95yzxff8qSR8c+/G0pPee1wzwMkEQ3C/pP437o3/wfb82dwlRKpJ9ferv2mess10AkFu25dbCZNJ6tyIAAMiORLt5r1QvGlX9Ot9hGqC8eJGI9Y7Dnna20QIAINfCMLQ2BDSs5xoxABSiUmoI+Oy4x38WBIF5E5uXfFnSuW9QLpR0VZYzuViB4f8Y9/jzQRAcyvSEIAjulPTw2I+LJH0oF8FQWhId26UwNNZpCAByq95fKy8aNdbZNgAAgNyzfd7WrV6laHW1wzRA+YlbvmQY2Net0V7jfSEAACALBg8e1GhPj7HONWIAKEwl0RDg+/6rJV0y9uMuSb+YzPOCIEhK+vdxf3RLlqPldIUA3/cXS3rX2I89kqay9P+/jHuc7b83SpBtb6hIdbXqmpscpgHKT7S6WnWrVxnrmfZvAwAAM5NOJpXYERjrXPwEci/eajnPwlC923e4CwMAQBnKdEOK9bMaAJA3JdEQIOn94x5/MwgC823Mr/RNSefGv9v3/Wz+M8n1lgHv1kurEPxgkqsinPMTnW0ikKTLfd+fl9VkKDm25VHjLeusdy4DyA7bFw29OwKlk0mHaQAAKC/9ezqVHhoy1mkIAHKvrrlJEctKHDTJAgCQW7ZrxNWLF6lqPl8zAEAhKpWGgCvHPX5kKk8MguC4pHOfYrMlXZStUMr9lgEz+XunJD0+9qMn6YpshULpSQ4Mqm/PHmOdi5+AG7ZzLT08rP49nQ7TAABQXqxfNHqe4i3r3IUBypQXjVrPNbbRAgAgd8IwVM+2dmM93tbmMA0AYCqKviHA9/2YpNeO/ZiS9MQ0XubxcY/fMONQL8n1CgHjsz5uHGWWq783SkxvEEjptLHesJ7JHuBCvGWd5HnGOndEAQCQO4kO8+dsbdNKxWpr3YUBypjt98++PZ1KDgw6TAMAQPkYPnZMIydPGuvxthaHaQAAU5HrO9hdWCGpcuzxgSAIzGs4mu0e93jNzCP9Uc7++fq+X6Gzf3fpbCNE1zReJld/7xlJFvCS1xNlK+S82XLmxW3GmldZoaoVjRodHXWYCOWiXM85o8pKzVq5QgN7uyYsn3lxmxa9511uM6HkcN4BbnHOFYcwlbYuj1rXso75cBHhvCtus/y15mI6rTPt7Wq45GJ3gZAR5xzgHucdcuHUCy9a67P8tWU7J+acA9wqxnMu3/lKoSGgadzjrmm+xvjnNU87ySvlcoWAFZLObdp+IAiC6RxJXeMeZ/PvPSMdljtvClGx5Z2O4SefMta8JUu0bbv54iiQbeVwztmMLlwgGRoCeto79Pxzz8mLFP0CQCgw5X7eAa5xzhWe9JGjSg0MGOunamep54UXHCZCtnHeFY8wmZRiMclwQW331kdUETGvqoXCwDkHuMd5h5ka/Y1lkeJ4vYIjR+QdPeouUIHjnAPc4pyzK4WGgGXjHh+a5muMf94y46ipe1lDgO/7UUmXSWqUNE9SraQeSYclPRkEwYkpvHYh/71RQsLRUYWHDhvr3opGh2kARFY0KvWEoUlneFjh0WPylix2GwoAgBKX3tdtrUeW8+sU4IoXiymybKnSXfsmrGc6XwEAwPSk9+031iKNjfIs21wCAPKrFBoC6sY9Nt+yYTf+ednc+HH8P99PSfqCpLhpsO/7z0j6fyXdEwRBKsNrF/LfGyUkPHhISpkPxwgNAYBTmb5wSHd3K0JDAAAAWWX7gtFbMF9eLb9OAS55jcslQ0NAeOiwwtFReRW5XLQRAIDyEiZ6FZ4+baxHVix3mAYAMFWlsKbwrHGPh6b5GoOG15up8b99NsnSDDDmMkl3SfqN7/urMozN9t+7yvf9UjgekGXWuysiEUWWLXUXBoC82lp5C+Yb69wRBQBAdoVhqHS3+fM10sjFT8A1a2N6KqX0wekupAgAACZimw9LZ1cIAAAUrlJYIaBq3OORab7GsOH1ZupxSQ9IekrS05J26uz2AP1j9bjObh/wakkfkfQmSZ6k10t6xPf9NwRBYPqkzfbf+9xrDk400KXW1lbFYoV5aCaTyVfsQ1LIebNhxw9/ooShVrd6lVovu8xpHpSXcjznJqPr0lfp2AO/mrAWOXhYF154Icu0Ydo47wC3OOcK3+CBg3pxwPxr0sorrtC8iy5ymAgzxXlX/FK+rz/c+x2FyYlXs1s4PKI3m7pWAAAgAElEQVSlnJcFg3MOcI/zDtnW9fsndcxQi8XjuvjNbyrra1Gcc4BbxXjOTZTZpcL9JzN54++Or5zma4z/cj1rX4gHQfCgpActQ06O/e9ZSZt9398g6W6dbRJYKuk+3/dfFwRBOMFzs/33DjX9lQayKhaLqaKIlvYrtrxTkR4dVV+w01hvuHB9yf7dUbhK+ZybrNnr1xsbApK9vUoeOapZ3K2ILOK8A9zinCssJy3zYUmacxFz4lLAeVdcKioqVLd6tXp3BBPW+7bv4N9ngeOcA9zjvMNM9G7fYaw1tLWqsnK6X1GULs45wC3OObtSWCK+f9zjmmm+xvjl9/uNo3IsCIJHJb1F0pmxP3qNpA8bhmf77z1oaDxAGevv3Kv0iHkBioa2VodpAPz/7N17kFxpWt/538lLZV0yT6q6pRpdq1pSSacqq5gZ2wPDzTveWMDAwsIC9m7YYC8ThINYwBMssBvLYLz2AvZi1iYY7LEJR3jBhDFeg3dZ7uMNevCwYC4znkF1OZJKl5JaUpdaKuWlLll5OfuHStPZ6nrfrEvWm5knv5+IjjhVT16e6u6T5+T7Pu/zvuC3OfeKC92rNAQAIG6KCwvG2PDp08q8+qrDbAC8YLsnLi+HatZqDrMBACC+asWitu7dN8bbjVMBALovbgUBo8ZH2fVEQYAkhWF4Q9KPtfzqrxgeGqu/G72peM08+KlEQrnZGXfJAPi8zKuvaPjMaWO8ZJm4AAAA+xdFkUqWQjt/nsFPoFtsBerNnR1VVm45zAYAgPgqLS5Z4/n5OUeZAAAOKw4FAU9ajs8d8jVan/f0CLl0ys+1HP/nhsfE8e9Gj7ENfo5dvKjU6GFrUQAcla36urSwpCii6QsAAEdVffNN7Twxf1WiYxbQPbnZGSlhHtayfZ8FAAD7Z+tEmRwbY9tKAOgDcSgIuNlyPHXI12h93o0j5NIRYRi+Ken27o/ZIAhyezxsRdKL2Z6zQRCkDvFWPfV3o7dEjYZK1r2hZh1mA+BltgmInadPtf3oTYfZAAAQT8Vr9glF2qMC3ZMaHdXYxYvGOAUBAAB0hrVjVmFGXjLpMBsAwGHEoSBgRVJj9/hcEAQjh3iN6ZbjXpkYX2s5zr4cDMNwS9KLjXuSki4d4j168e9Gj9i4c1eNzU1jnMFPoLv8OXs7NrYNAADg6GyDn0MnTyozMeEwGwAvsxWql5aWFTUaxjgAAGivXtnQxu07xni+zfgUAKA39H1BQBiGNb09mZ2U9MFDvMyXtxz3Sgl5puX4ieExrbM9X3qI9+jFvxs9ot1qCr9AQQDQTZmJUxo6edIYZ0UUAABHV1o0X0/zcwV5nucwGwAv8y17Fjc2N7Vx567DbAAAiJ/S8rJk2ZaSRWMA0B/6viBg1ydajj90kCcGQTAhaWb3x01Jn+pUUocVBIEn6cXGO0/CMNwxPPQof3dK7ywi+O2DPB/xZ9sbanRqUml/r50sALjieZ512wDbOQwAANqrvvXEugWPzxZaQNf5s/bzkCJZAACOxnYtTQwPa+ySefseAEDviEtBwK+1HH/r7oT6fn1by/HvhGG43aGcjuKDkl7dPf6k5XGtf/c3BUEwdoD3+AZJ/u7xQhiGqwd4LmIuiqI2e0NR+Qn0AttERPXNNVUfv+UwGwAA4qVtxyxWQwFdl/ZzGp2aNMYpkgUA4GisY8QzgRKplMNsAACHFZeCgNclPdw9npb0tft5UhAEaUnf2fKrX+hsWof20Zbj/8f0oDAMQ0mf3v3Rl/TfHeA9vqfluFf+bvSIrXv3VC+XjXEGP4He4LfZp40BUAAADs92HU3n8xo5d85hNgBMbAXrpYVFRc2mw2wAAIiPxva2KjdXjHHGiAGgf8SiICAMw6qkH2/51ceCIMju46k/pOcFBJJ0U9K/7nRuBxUEwfdL+rrdH1ck/as2T/lfW45/JAiCtqNSQRB8u97eYuCZpJ8+aJ6It3aTiLY25QDcGTl3Vul83hi37XsMAADsrKuh5gryvIM0pgNwXPLz5u+n9XJZW/fvO8wGAID4KC+HihoNY5yCAADoH7EoCNj1z/R8Al2SLkr6pSAIjJucB0HwYUk/2PKrj4ZhaL66HUIQBO/f7UKwn8f6QRD8E0n/YPdXDUnfE4bhTpun/t+Sfm/3+ISkXwmC4Izlfb5W0sdafvX3wjAs7idHDA7b4Ofw2TMaemXcYTYATDzPs375Ys9UAAAOZ+dZ0TqJyOAn0DvabWlH1ywAAA7Hdg310mnlrkwb4wCA3hKbDV7CMNwKguAbJP2+pJykr5L0mSAIfkLSr0t6Q8/b6r9P0ndL+uaWp/9kGIb/5hjS+neShoMg+EVJn5C0KOmNMAx3giBISjop6f2SvkbSt0l6Zfd5kaTvDMPwN9q9QRiGURAEf0nSH0k6J+nPSvp0EAT/SNIvSVqVNCypIOlvSPrrkpK7T/9lvV2AAEiSoihS8ZplNVSbwRYAbuXnC3ry//3+nrGt+29o59kzDZ044TgrAAD6W7suO7YVyQDcGnplXMNnz2j7wcM946VrizrzNV/tOCsAAPqfbaFJLriqxNCQw2wAAEcRpw4BCsNwQdLXSnqxlOOypI9LuiupJumppN/RO4sBfkrS9+/n9YMg+MEgCNaDIFgKguAD+0zrtKSPSPpVSbckVYMgqEmqS3ok6Td34y+KAe5L+othGP7zfb6+wjB8qOcFEC+u0Kcl/W96vg1CVVJJ0h9I+rDeLgb4RUl/LQzDaL/vg8Gw/eiRauvrxjiDn0BvabdCsbSw5CgTAADiwzb4mRwb0+jkpMNsALSTn5szxooLi4oihj4AADiI5s6OytdvGON+YdZhNgCAo4pVQYAkhWH4KUnv1fO2+E9aQq0bPEaSflfSV4dh+JH9bBUQBMG0pB/V87b8M5J+ch/p/Lik5T1+/3JnhkjSZyV9l6TZMAw/sY/XfocwDBclfUDSj+h5N4QXXt7Y8tOSvjUMw/82DMONg74P4q9di3HaowK9ZXRyUsmxMWOcbQMAADg42/XTL8zKS8TuqzTQ1/w586REbX1d248eOcwGAID+V75xU1GtZoznGSMGgL4Smy0DWoVhuC7pbwZB8H2SvkzSlKQzkip6Pln+J2EYrh7wZV+eWG9bXh6G4cclfTwIgvfo+dYAk5LGJWUkbUl6pucdAf4wDMOnB8xnr/fbkvS3giD425I+qOcdEs5I2tHzv/tPwzAMj/o+iDfb4Gfm1EkNT0w4zAZAO14iIb8wq/U/+uM94+1aHgMAgHeqVyrauHPXGGfwE+g97btmLWrkzBlH2QAA0P9sY8ReMqncTOAwGwDAUcWyIOCFMAxrkl7v0GvdCILgo5J+QM9b/X/vAZ77pqTf6kQe+3y/pqTf3/0HOJDiNctqKAY/gZ6Un58zFgRs3LmreqWiVDbrOCsAAPpTaWlZsrQX9+fNrckBdMfwxIQyp06q+vitPePFa4t6z1f8F46zAgCgf9kKArLTl5UcHnaYDQDgqGJdENBpYRj+mKQf63YewHGpPn6s6tqaMe5b9mUE0D3WYp0oUmlxSa980Re6SwgAgD5mG/xMDA8re+miw2wA7Jc/N6fHr39yzxjbaAEAsH/Nel2lZXOjYRaNAUD/YeNDAJ9XXFiyxmmPCvSm7KWLSlgqs4sMgAIAsG/Wjlkzgbxk0mE2APbLNjlRXVtT9fFjh9kAANC/Nm7dVnN72xinIAAA+g8FAQA+r7SwYIylT5zQ8Fn2XAR6kZdMyp+dMcZZEQUAwP40trZUWVkxxtkuAOhd7QrYKZIFAGB/itfMY8TyPOsYFACgN1EQAODzbJOG/lxBnuc5zAbAQdiqsysrt1Tf3HKYDQAA/akcXpeaTWOcjllA7xo+e0bp8RPGOEWyAADsT2nRfM0cu/iaUmNj7pIBAHQEBQEAJEk7z55p640HxjiDn0Bvs56jzabKoXnvNwAA8JxtNVRiaEjZK9MOswFwEJ7nyS+Y74kpCAAAoL2o0VBp0bytLNsFAEB/oiAAgKT2gyPc7AG9LXtlWomhIWO8ZGv3BgAAJNnvibNXryiRTjvMBsBB2Ypkt954oJ31dYfZAADQfzburqqxsWmM5+fYQgsA+hEFAQAk2Qc/U7msRicvOMwGwEEl0mllr14xxm3V3QAAQGru7Kh8/YYxTscsoPe1K2TnnhgAALu2i8YKM44yAQB0EgUBACRJRcvNnl+YlZfg4wLodbaJivL1G2pUqw6zAQCgv5Rv3FBUrxvjdMwCet/o5AWlclljnG0DAACws10rRy6cVzqfd5gNAKBTmOEDoFq5rM27q8Y4g59Af7Cdq1G9rsqNmw6zAQCgv5SumQc/vWRSueCqw2wAHIaXSMgvzBrjtkJ4AAAGXRRFKi2ar5V0zAKA/kVBAACVFpelKDLG/QI3e0A/yM0E8pJJY7x4bcFhNgAA9BfbRGF2elrJ4WGH2QA4LFuR7ObdVdXKZYfZAADQP7buv6FasWSM+3NzDrMBAHQSBQEArJWfyZERZS9ddJgNgMNKZjLKTk8b47RIBQBgb816XeXl0Bj358wrjgH0lrxtsiKKnhfEAwCAd2k3bsQ9MQD0LwoCAFhv9nKzM9YVxwB6i+3LWXk5VLNWc5gNAAD9YWPllprVqjHOFlpA/xi7+JqSIyPGuK0gHgCAQWbrmDV8+rQyr77qMBsAQCdREAAMuPrmliort4xx9oYC+kt+3rwiqrmzYz3fAQAYVNZ9xRMJ+bMz7pIBcCReMqmc5ZwtsY0WAADvEkWRSgvma6Q/zxgxAPQzCgKAAVdeXpaaTWOc1VBAf8nNBFLCfHln2wAAAN7Ndn0cu/iaUmNj7pIBcGS2wvbKrduqb245zAYAgN5XffNN7Tx5aoyzaAwA+hsFAcCAsw1+JoaGlJ2+7DAbAEeVGhvT2MXXjHEKAgAAeKeo0VBpcckY9wsMfgL9xlrY3mw+L4wHAACfZ+2YJRaNAUC/oyAAGHC2wc9ccFWJdNphNgA6wTZxUVpaVtRoOMwGAIDetnH3rhqbm8Y4q6GA/pOdvqzE0JAxTpEsAADvVFowjxEPvfqqMhMTDrMBAHQaBQHAAGtUqypfv2GMU/kJ9Ke8ZV+3xuamNu7cdZgNAAC9rd3EoD836ygTAJ2SSKeVC64a4+1WQQIAMGhKCwvGWH5+Tp7nOcwGANBpFAQAA6xy/Yaiet0YpyAA6E9+wT5xwYooAADeZrsujk5eUNr3HWYDoFP8+TljrHLjphrVqsNsAADoXdW3nmj70ZvGOAWyAND/KAgABphtVYSXSllXVADoXWnf1+jkBWOcFVEAADwXRZGKlvaoFMgC/ctWJBvV66pYuuUBADBISovtOmZxTwwA/Y6CAGCA2VZDZacvK5nJOMwGQCf5c+YVUaWFRUXNpsNsAADoTVv37qteKhnjtuspgN6WC67KS6WMcYpkAQB4rnjNfE1M5/MaOXfOYTYAgONAQQAwoJq1msrLoTGet7RXBND7bNXb9XJZW/fvO8wGAIDe1G5CsN02PAB6VzKTUfbKtDHONloAADxnuyb6cwV5nucwGwDAcaAgABhQlZVbau7sGOO0ggL6W7sJDFZEAQAglRYWjLHhM6eVefUVh9kA6LS85XtteTlUs1ZzmA0AAL1n51nRumiEMWIAiAcKAoABZV0NkUgoNxO4SwZAx2VefUXDZ04b46yIAgAMuiiKVFpYMsYZ/AT6n+08bu7sqLJyy2E2AAD0nvKS+X5YshfXAQD6BwUBwICyrYYau3hRqdFRh9kAOA62fY+L1xYVRZHDbAAA6C3bj97UztOnxnjech0F0B9yM4GUMA99la6ZvxcDADAIipZrYXJsTKNTkw6zAQAcFwoCgAEUNRoqLS4b4/l5Kj+BOLBVcdfW17X96JHDbAAA6C3tuuXQIQDof6nRUWUvXTTGS4t0zQIADDZrx6zCrDxLYR0AoH/waQ4MoI07d9XY2jLGGfwE4qHducy2AQCAQWbrmDV08qQyE6ccZgPguNjuiUuLy4oaDYfZAADQO+qVDW3cuWOMs10AAMQHBQHAALK1gpIkf3bWUSYAjtPweyaUOXXSGC9eoyAAADC4ipbCuPx8QZ7nOcwGwHGxFQQ0tra0cfuOu2QAAOghpaUlybKdpD/PFloAEBcUBAADyLYqeHRqUmk/5zAbAMfJuiKKDgEAgAFVffyWqm+uGeN0zALiwy/YC95txUEAAMSZbVwoMTxs3XYHANBfKAgABkzUbKq0aNkbisFPIFZs53R1bU3Vx48dZgMAQG9oNwHoF7gnBuIinctpdGrSGKdIFgAwqGz3xP5MIC+ZdJgNAOA4URAADJit+/dVL5eNcfaGAuIlP2dv71ZcMBcIAQAQV6VF8+Bn+sQJjZw76zAbAMfN2jVrcUlRs+kwGwAAuq+xtaWNlVvGONsFAEC8UBAADJh2e4bTIQCIl+GzZ5Q+ccIYLy0sOMwGAIDeYFsR7M/NyvM8h9kAOG62wvd6uazNe/cdZgMAQPeVw+uKGg1jnEVjABAvFAQAA8Y2+Dl89qyGxscdZgPguHmeJ3/OvG8qLVIBAINm59kzbd1/wxhn8BOIn3aF79wTAwAGjW27AC+dVvbKtMNsAADHjYIAYIBEUWS92WPwE4gn27m99cYD7Tx75jAbAAC6q9Rmuxw6ZgHxMzQ+ruGz5q1AKAgAAAwa27UvF1xVIp12mA0A4LhREAAMkO2HD1VbXzfGbauIAfQvf86+7xsDoACAQWK77qWyWY1OTjrMBoArtiLZ4sKCoihymA0AAN3T3NlR+foNY5xFYwAQPxQEAAOk3aRfft4+aQigP41OXlAqmzXGKQgAAAyS0qL5uucXZuUl+JoMxJE/b57cqK0/0/bDhw6zAQCge8o3biiq1YxxOmYBQPww0gEMkKKlPWpm4pQyp045zAaAK14iIb9g7gBi20oEAIA4qVcq2rhz1xhn8BOIr3arHSmSBQAMCtsWWl4yqVxw1WE2AAAXKAgABkhpYcEY8wsMfgJxZlsRtXl3VbVy2WE2AAB0R2lxSbK0BacgAIivzKlTykyYi+CL1ygIAAAMhuI18xhxdnpayeFhh9kAAFygIAAYENtra6quPTbGGfwE4s1a9BNFKi0uu0sGAIAusXXFSQwPK3vposNsALhmuye2bScCAEBcNOt1lZdDY9yfM3eYBAD0LwoCgAFRWjS3gpKkvGX1MID+l710UQlLhTcDoACAQWBrCe7PzshLJh1mA8A12/fe6tpjba+tOcwGAAD3NlZuqVmtGuMsGgOAeKIgABgQtsHP9PgJDZ854zAbAK55yaT82RljnD1TAQBxV9/cUmXlljHO4CcQf+3O83aF9AAA9DtbxywlEtaxIwBA/6IgABgQtv0Q/UJBnuc5zAZAN+Tn54yxysot1Te3HGYDAIBb5TCUmk1j3HadBBAPw2fOKD1+whgvWb43AwAQB7YFIWMXX1NqbMxdMgAAZygIAAbAzvq6th88MMYZ/AQGg3VFVLOp8vKyu2QAAHDMNviZGBpSdvqyw2wAdIPnecrPmb//WldNAgDQ56JGQ6Ulczccv0DHLACIKwoCgAHQru0h7VGBwZCdvqzE0JAxzrYBAIA4s13nslevKJFOO8wGQLfYvv9uP3ignfV1h9kAAODOxt1VNTY2jfE8Y8QAEFsUBAADoHhtwRhL5bIavXDeYTYAuiWRTisXXDXGWREFAIirRrWq8vUbxjgds4DB0a4gniJZAEBclRbMY8SS5M/NOsoEAOAaBQHAALANaPiFWXkJPgqAQWEbAK3cuKlGteowGwAA3KjcuKmoXjfG6ZgFDI7RC+eVymWNcYpkAQBxZRsjHp28oLTvO8wGAOASs4BAzNXKZW3eXTXGfcv+iQDixzbhEdXrqlhWTwIA0K9sHbO8VMraQQdAvHiJhHWPZDoEAADiKIoiFRfM28pSIAsA8UZBABBzpcVla5y9oYDBkguuykuljHFWRAEA4sg2wZedvqxkJuMwGwDdZpv02Ly7qlq57DAbAACO39b9N1QvlYxxFo0BQLxREADEnG1vqOTIiMYuvuYsFwDdl8xklJ2+bIyzIgoAEDfNWk3l5dAYZzUUMHjaFcaXFs0rKAEA6Ee2jlnS821lAQDxRUEAEHO2yT2/MCMvmXSYDYBeYJv4KC+HatZqDrMBAOB4VVZuqbmzY4zTMQsYPGMXX1NyZMQYp0gWABA3pUXztW34zGllXn3FYTYAANcoCABirL65pcqt28a4bd9EAPFlm/ho7uyosnLLYTYAABwv68ReIqHc7Iy7ZAD0BC+ZlF8wn/sUBAAA4iSKIvuiMQpkASD2KAgAYqy8vCw1m8Y4N3vAYMrNzkgJ8y1AqU0bOQAA+olt8HPs4kWlRkcdZgOgV9gK5Cu3bqu+uekwGwAAjs/2oze18+SpMZ6fm3OYDQCgGygIAGLMNviZGBqy7iMOIL5So6Mau3jRGLe1kQMAoJ9EjYZKS8vGeH6OvVKBQeXPWyY/mk2Vl0N3yQAAcIzadb5h0RgAxB8FAUCMFS03e7mZQIl02mE2AHqJbQKktLisqNFwmA0AAMdj485dNSyrfBn8BAZX9vIlJYaGjHG2DQAAxIXtmjZ08qQyE6ccZgMA6AYKAoCYalSrqty4aYwz+AkMNtuKqMbWljbu3HWYDQAAx6PtaihLy3AA8ZZIp5WbCYxxW4E9AAD9xNYJMj9fkOd5DrMBAHQDBQFATJXD64rqdWPcL9AeFRhk/qz9M6B4bcFRJgAAHB/bhN7o1KTSfs5hNgB6ja1QvnLjphrVqsNsAADovOpbT7T96E1jnEVjADAYKAgAYqq0uGSMeamUcsFVh9kA6DVpP6fRqUljnBapAIB+FzWb1usZ3QEA5C2TIFG9rnJ43WE2AAB0Hh2zAAASBQFAbNlu9rJXppXMZBxmA6AX2b70lRaXFDWbDrMBAKCztu7fV71cNsZZDQUge/WKvFTKGLcV2gMA0A9sHbPSJ05o5NxZh9kAALqFggAghpq1msrLoTFuWwUBYHDk582fBfVyWZv37jvMBgCAzmq3/zf3xACSmYyyV6aN8RLbaAEA+lxpwXwt8+dm5Xmew2wAAN1CQQAQQ5WbK2ru7BjjrIYCILVvC8e2AQCAfma7jg2fPaOhV8YdZgOgV9mKg8rhdTVrNYfZAADQOTvPitq6/4YxToEsAAwOCgKAGLJO4iUSys3MuEsGQM8aemVcw2fPGOMUBAAA+lUURSpeM1/H2CsVwAu2gvnmzo4qN1ccZgMAQOeUFu3jOiwaA4DBQUEAEEO29qjZSxeVGh1xmA2AXpafmzPGigsLiqLIYTYAAHTG9qNHqq2vG+O2bXMADJbczIyUMA+PUSQLAOhXJUuBbCqb1ejkpMNsAADdREEAEDNRo6Hy0rIxTuUngFb+3KwxVlt/pu2HDx1mAwBAZ7SbwOOeGMALqdERZS9dNMZtBfcAAPQyW4cAvzArz1IQBwCIFz7xgZjZuH1Hja0tY9y3rAYGMHjaTYiwIgoA0I9s2wVkTp3U8MSEw2wA9Dp/3vw9uby0rKjRcJgNAABHV69UtHHnrjFOgSwADBYKAoCYabd6wS/MOMoEQD8YnphQZuKUMV5cWHKYDQAAnWEraKNAFsDL/IJ5UqSxtaWN23fcJQMAQAeUlpYlyzaQFAQAwGChIACImdLCgjE2OjWpdC7nMBsA/cA2AGr7TAEAoBdVHz9WdW3NGGfwE8DL/MKM5HnGeJF7YgBAnyleM1+7EsPD1u1yAADxQ0EAECNRs6nSonk1b97SBhHA4LJNjFTXHmvbMqkCAECvadcxK09BAICXpHM5jU5NGuNsowUA6DclS8dHf3ZGXjLpMBsAQLdREADEyOa9+6qXK8Y4q6EA7KXdxIit0AgAgF5jm7hLnzih4bNnHGYDoF/Y7olLi0uKmk2H2QAAcHiNrS1VVlaMccaIAWDwUBAAxEjJ0gpKkvzCrKNMAPST4bNnlB4/YYyXrrEiCgDQP2wFAf5cQZ6lLTiAwWWbHKmXK9pcvecwGwAADq+0HEqWQja6yALA4KEgAIgRW3vU4bNnNTQ+7jAbAP3C8zz5BfMAaLvWywAA9IqdZ8+09cYDY5ztAgCYtCugZ9sAAEC/sF2zEkNDyk5fdpgNAKAXUBAAxEQURSotmm/28vMMfgIws02QbD94oJ31dYfZAABwOO0m7GiPCsBkaHxcI+fOGuMUyQIA+oXtnjh79YoS6bTDbAAAvYCCACAmth8+VG39mTHO4CcAG79Nu7jS4pKjTAAAODzb4Gcql9Xo5AWH2QDoN7bvzaXFRUVR5DAbAAAOrrmzo/L1G8Y42wUAwGCiIACIiWKbPb5pjwrAZvTCeaVyWWO8eG3BYTYAAByObQWvX5iVl+ArMAAzW0FAbf2Zth88dJgNAAAHV75+Q1G9boyzaAwABhOjIUBM2FZDZSYmlDl1ymE2APqNl0hY901lz1QAQK+rlcvavLtqjDP4CaCd/Jx91STbBgAAep1t/MZLJpULrjrMBgDQKygIAGKitGhZDcXgJ4B9sH1WbN5dVa1cdpgNAAAHU1pcliztvP0C98QA7DKnTiozMWGMUyQLAOh1tuK17PS0kpmMw2wAAL2CggAgBrbX1lRde2yM5+fMq34B4IV2K6JKi0uOMgEA4OBsBbLJkRFlL110mA2AfmUrki0tsI0WAKB3Net1lZdDY9yfp0AWAAYVBQFADLRbpUCHAAD7MXbxNSVHRoxxVkQBAHqZ7TqVm52Rl0w6zAZAv7IV1Fcfv6XttTWH2QAAsH8bK7fUrFaN8TxjxAAwsCgIAGKgtGBetZseH9fwmTMOswHQr7xkUrnZGWOcggAAQK+qb26psnLLGGfwE8B++fNtumZxTwwA6FG27QKUSFjHfAAA8UZBABADtpu9/FxBnuc5zAZAP7NNmFRu3VZ9c8thNgAA7E95eVlqNo1xOrNoeCEAACAASURBVGYB2K/h06eVHh83xm0F+QAAdJOtaG3s4kWlRkcdZgMA6CUUBAB9bufpurYfPDDGGfwEcBDWz4xm8/mECwAAPcY2+JkYGlJ2+rLDbAD0M8/zrEWyxYUFh9kAALA/UaOh0qK5aM22JQ4AIP4oCAD6XGnR3q4wP09BAID9y05fVmJoyBinRSoAoBfZOmblgqtKpNMOswHQ73zL9+jtBw+183TdYTYAALS3cfeuGpubxjiLxgBgsFEQAPQ52+BnKpfTyPnzDrMB0O8S6bRywVVj3LofHQAAXdCoVlW5cdMYZ/ATwEHZOgRI7QvzAQBwrd0CDr9AhwAAGGQUBAB9znaz5xdm5SU4zQEcjD8/Z4xVbtxUo1p1mA0AAHaV6zcU1evGOAUBAA5q5Px5pXI5Y7x4jYIAAEBvsV2bRqcmlfZ9h9kAAHoNM4VAH6uVytq8u2qM5y2TegBgYqsaj+p1lcPrDrMBAMDO1r3GS6WsnW8AYC9eImEtJqJDAACgl0RR1GbRGAWyADDoKAgA+lhpackaZzUUgMPIBVflpVLGeGnR/tkDAIBLtsHP7PRlJTMZh9kAiAvbtgGbd1dVK5UdZgMAgNnWvfuql83XJcaIAQAUBAB9rHRtwRhLjoxo7LUph9kAiItkJqPslWlj3PbZAwCAS81aTeXl0BinYxaAw2o3eUKXAABArygu2MdpbEVuAIDBQEEA0MeKC+ZVun5hRl4y6TAbAHFi+7JYDq+rWas5zAYAgL1VVm6pubNjjLMaCsBhjb02peToqDFu604CAIBLtmvS8NkzGnpl3GE2AIBeREEA0Kfqm5vauH3bGPfnWA0F4PBsEyjNnR1Vbq44zAYAgL1Zu9YkEsrNBO6SARArXjIpf3bGGLcV6AMA4EoURSpZF41RIAsAoCAA6Fvl5VBqNo1xVkMBOIrczIyUMN8msCIKANALbC27s5cuKmVZ3QsA7di+V2/cvq365qbDbAAAeLftR29q5+lTYzw/zxgxAICCAKBvFS2roRJDQ8pevuQwGwBxkxodUfbSRWO8SEEAAKDLokZDpcVlY5wCWQBHZf0caTZVXjJ/BgEA4EJpwdIxS9wTAwCeoyAA6FO21bm5mUCJdNphNgDiyPalsby0rKjRcJgNAADvtHH7jhpbW8Y4g58Ajip7+ZISmYwxTpEsAKDbbGPEmVMnNTwx4TAbAECvoiAA6EONatW6fzeDnwA6wfZZ0tja0sbtO+6SAQDgJe0m4vzZWUeZAIirRDqtXHDVGGcbLQBAt9nuiRkjBgC8QEEA0IfK4XVF9boxnudmD0AH+AX7REqxTVs6AACOk20ibnRqUmk/5zAbAHFlm0yp3FxRo1p1mA0AAG+rPn5L1TfXjHF/bs5hNgCAXkZBANCHbIOfXiql7NUrDrMBEFfpXE6jU5PGOCuiAADdEjWbKi0uGeOshgLQKbaC+6heVzm87jAbAADe1q5jFovGAAAvUBAA9CHbJFzu6hUlLXscAsBB2CZUSotLippNh9kAAPDc5r37qpfLxjiDnwA6JXv1irxUyhinSBYA0C2lRfM1KH3ihIbPnnGYDQCgl1EQAPSZZq1mXYHQrsU3ABxEft7cXq5ermjz3n2H2QAA8Fy7CTg6BADolGQmo5ylCx8FAQCAbrFdg/y5gjzPc5gNAKCXmUucYyAIgoykL5Y0J2lcUlXSqqQ/CMNw1XEunqSrkt4v6YykMUklSQ8l/aHrfNC/KjdX1NzZMcYZ/ATQSe2KjErXFjRm2VYAAIDjYBv8HD57VkPj4w6zARB3fmHWuE1JObyuZq2mRDrtOCsAwCDbefZMW/ffMMbpmAUAaBXLgoAgCMYlfVTSd0jKGx7zu5J+OAzDTx5zLl8k6a9L+kZJZy2P+4ykfxiG4c8f4j3uSzp3yBQfh2E4ccjnogusqw8SCeVmZtwlAyD2hsbHNXz2rLYfPNgzXlxY1Jn/8mscZwUAGGRRFKm4sGCMM/gJoNP8+Tnp3/7ynrHmzo4qN1fkz/JdHADgTmlh70K1F1g0BgBoFbstA4IgeJ+k/yTp+/TOYoDopYf+Z5J+JwiCv3tMeUwGQfBpSf9R0n+vdxcDNF76+c9I+pdBEPx6EATZA7yPp8MXA0jSqSM8F11QtBQEZC9fUmp0xGE2AAaBbWKltLioKHr5EgsAwPHZfvhQtfVnxrg/xxZaADorFwRSwjyExrYBAADXbNeeVC6r0ckLDrMBAPS6WHUICILgsqT/V9Kru7+6KekfSvo1SW/oeYHAeyV9l6RvkeRJ+ltBEDTDMPxfOpzOlJ5P8kvShqRf3/3nTyTdCcOwvDvx/yWS/gdJX7372K+R9KtBEHxlGIa1fbxPa0+6ZUk/e8A81w74eHRR1GgY2xRKVH4COB7+fEFvfuLf7xmrrT/T9oOHGjlnbIIDAEBHtZt4y8/POcoEwKBIjY4oe/mSKjdu7hkvXlvQ+W/5JsdZAQAGma1jll+YlWcpZAMADJ7YFAQEQZCQ9At6uxjgtyT9pTAMyy0PeyrpdUmvB0Hw7ZJ+Rs//HfxwEASvh2H4egdT+pykP5b0c5L+RRiGlZcfsPu7T0j6RBAEPyDpx3dDH5L0EUk/sY/3aS0IWAnD8O8fKWv0tMqt22pubxvjfoGCAACd1671cnFhkYIAAIAzxWvmgoDMxCllTtEEDUDn+XMFY0FAaWlZUaMhL5l0nBUAYBDVymVt3l01xlk0BgB4WZzKxP6apC/cPV6R9M0vFQO8QxiG/0LSj+z+6En6qd32+x0RhmExDMMvDMPwY3sVA+zx+H+g5wUKL/xPQRDs55tkuv1DEBelRctqKM9TnvaoAI5B5tQpZSbMkyu0SAUAuGS7J6ZAFsBxsRXJNre3Vbl122E2AIBBVl5alizbN3JPDAB4WZwKAj7Scvw9YRhu7OM5Pyrpxu7xF0j6C51O6oB+SFJ99/ikpC/ex3Ni0+UB7dkm3UanJpXKZh1mA2CQ+HPm9svWYiUAADpoe21N1bXHxnh+nsFPAMfDL8xKnnkdCffEAABXipYx4uTIiLKXLjrMBgDQD2JREBAEwQckvX/3xxuSfnM/zwvDsC7p4y2/+nCHUzuQMAwfS/rDll/tZ7k3HQIGRNRsqrS4ZIy3a+kNAEdh60BSXXus7bU1h9kAAAaV7X5Yoj0qgOOTymY1OjVpjJcs25kAANBJtkVjudkZtrABALxLLAoCJH1jy/HPh2Fo7pfzbj8v6cXjvy4Igm7/O2nd/OfkPh5PQcCA2Fy9p3rZvPuEbfUuABxVuwkWtg0AALhgm3BLj5/Q8JkzDrMBMGjy1q5ZS4qaTYfZAAAGUX1zS5WVW8Y4i8YAAHvp9uR3p3yo5fiTB3ni7qr8F8tMTkh6b6eSOqTWnu/P9vF4tgwYEO0m23zL6l0AOKrhM2eUHh83xksL9hWbAAB0gq09an5uTp6lnTcAHJWtSLZeqWhz9Z7DbAAAg6gchpKlAI2OWQCAvfR9QUAQBClJX7T7Y0PSfzzEy/xey/GXHjmpQwqCwJP0gZZfLe/jaXQIGBDFhQVjbOTcWQ2dOOEwGwCDxvM8a5W57TMKAIBO2Flf1/aDB8Y4g58Ajlu7QvwS98QAgGNWuma+1iSGhpSdvuwwGwBAv4jD6vIpSUO7x/fDMNw+xGvcbDm+cvSUDu3PSzq9e7wu6VP7eE4c/hu+Q71e73YKRnvl5iLfKIqsHQKyszOq1WrHngfgWrfOOextbCbQW5/6vT1j2w8eamNtTUOWLgLoD5x3gFucc/v39HN/ao2PBle5J8a+cN7hsLyxMQ2fPWssTnr2pws6+VVf6Tir3sc5B7jHeRdfzywFAWNXr6ghqcE9sXOcc4Bb/XjOdTu/OEwmX2w5vnPI12h93qVDZ3J039ty/C/DMNzP/x2x6xCwuNhf+1C7yLf55Ilqz4rG+LNcVp/73OeOPQ+gF/TbZ0ScNFP2xkILv/lbSrI6M5Y47wC3OOf2VvsPlnrpkRHdWH8q79m6u4QQK5x32K/a6QnJUBDw9HN/qs9+9rNsX7IPnHOAe5x3/S+q1VS9cdMY33xlnDHiHsI5B7jFOWcXh4KA8y3H5v6Rdq3PO2981DEKguCLJX3j7o81Sf/7Pp/6roKAIAgCSTOSXpV0QtKmpMeSPhOG4a2jZwvXmndXrfHE5KSjTAAMMu/UKWlkRNra2jPevLtKQQAA4NjY7okTkxeYgAPgRGJqUo1P/6e9gxsbip48lXfyVbdJAQAGQvONB1KjYYwnphgjBgDsLQ4FAdmW481Dvkbr88aOkMuhBEGQlPSxll/94zAM7TPAb2v9b/jBIAjuSzpnea97kv6ppH8ShuGzAyeLrmjevWeMeSfy8vK+w2wADCrP85SYvKBmeH3PeHPV/FkFAMBRRFtbitYeG+MMfgJwpV1BfnN1VQkKAgAAxyCyLRpLJJQ4b5wWAAAMOHvv3/4w2nK8fcjXaF3qOGp81PH5HyV9YPf4kaS/fYDntnYIOClLMcCuC5J+VNJCEARfcYD3QRc1V803ex6DnwAcsk24RGuPFW0etjYPAACzdkVnickLjjIBMOi8vC/vxAlj3FbQDwDAUdjuib2zZ+WlY7e7MACgQ+LQISDTcrxzyNeoGl7v2AVB8EFJf2f3x0jSd4RhWDrAS1yX9NuSQkl/IGlJ0huSipLqknKSJiT9GUlfL+mbJQ1LOivpN4Ig+PowDH+zA39KxxQKBaVSvfm/Zr1ef9c+JMedb/XxY322aP5fYupLv1Sn3vveY3t/oJu6cc7BbiOb08Jv/3tjfDKR0jifSX2N8w5wi3Nuf1Y/81k9MsQSIyN631d+pbxkHOrd4QLnHY7q1vvfq7de/909Y6mHj/Re7offgXMOcI/zLn6atbo+/YZ5x+TTX/jndIHrT9dwzgFu9eM5t1fOLvXuv5n9a+0KMHTI12gtAth7Y+RjEATBq5J+UW+v8v+JMAx/7SCvEYbhI0l/0fKQZ7v/XJf0i0EQfFTSz0r6kJ7/9/8/gyC4Gobhw4Pmf1xSqZTSfVTNeNz5ri/v3Zr7hfH3fUFf/fsCjqrfPiPiJj99WcmRETW29r5cbiwva+LLvsRxVjhunHeAW5xz71ZZWjbG8oUZDQ07retGDHHe4SBOfMG8sSBg56231Hi6ruH3TDjOqr9wzgHucd71t9LKLTV3zOshx9/LGHGv4ZwD3OKcs4vDEoqNluORQ75G6zYBG8ZHdVAQBClJ/1bS1O6vfkfS/3zc7xuG4V1JXyPpj3Z/ldXBtiiAY8UFc8VQenxcw6dPO8wGwKDzkkn5hRljvLiw5DAbAMAgqG9uqnLrtjHuFwoOswEAyZ+zf+6ULN/jAQA4DOu1JZFQbiZwlwwAoO/ErSBg1PgoO+cFAZL+saS/sHt8W9JfDsOw4eKNwzDckvTdLb/6y0EQJF28Nw6uZGkhkp8vyPM8h9kAgH3iZeP2bdU3Nx1mAwCIu/JyKDWbxni7iTkA6LTh06c19MorxritsB8AgMOwFQSMXbyo1Ohhp0YAAIMgDgUBT1qOzx3yNVqf9/QIuexLEAQ/LOlv7P5YlvT1YRi+ddzv2yoMwz+U9KLv5rik97t8f+zPztN1bT8w7+bA4CeAbvDn58zBZlNlS1tnAAAOyjb4mRgaUnb6ssNsAEDyPE/+3KwxXlpYcJgNACDuokZDJdsWWvOMEQMA7OJQEHCz5XjK+Ci71ufdOEIubQVB8GFJf2f3x7qkbwnDsFvfFH+/5fhsl3KARbtVBXkKAgB0QfbyJSWGhoxxVkQBADqpeM38dSk3EyjBHoEAusBWoL/98JGqT459vQkAYEBs3LmrhqUbI4vGAADtxKEgYEXSi1b754IgGDnEa0y3HB9bQUAQBF8n6WdafvUdYRj+9nG93z6stRxnu5YFjGyroVK+r5ELFxxmAwDPJdJp69507JkKAOiURrWqys0VY5zBTwDdkp+zdM2SVFpccpQJACDu2o2z+LPmrjUAAEgxKAgIw7Cmtyfxk5I+eIiX+fKW42OZxQiC4Esk/aKe5yhJPxSG4c8ex3sdQKbl2OmWBdif0qL5f0e/MCvP8xxmAwBvs03AVG6uqFGtOswGABBX5fC6onrdGKdjFoBuGblwXinfN8YpkgUAdIqtE+Po1KTSfs5hNgCAftT3BQG7PtFy/KGDPDEIgglJM7s/bkr6VKeSanmPGUm/Kml091cfD8PwRzv9Pocw2XJs3qgeXVErlbR5d9UYZ/ATQDfZPoOiel3l8LrDbAAAcWVbYeulUspeveIwGwB4m+d58gvmFZmlhW7tDgkAiJOo2bQWmdExCwCwH3EpCPi1luNvDYLgIMumv63l+HfCMNzuUE6SpCAIzkn6LUmv7P7q30n67k6+x2EEQTAk6St2f3xLx9QZAYfXrr2gP8/NHoDuyV69Ii+VMsZZEQUA6ITSNfOEWvbKtJKZjDEOAMctb/levrl6T7VSyWE2AIA42rp/X/Vy2Rhn0RgAYD/iUhDwut5e4T4t6Wv386QgCNKSvrPlV7/QyaSCIDgh6Tf19kr8T0n6K2EYNjv5Pof0PZJe9Lb7tR7JCS1sk2nJ0VGNTU05zAYA3imZySh7ZdoYpyAAAHBUzVrN2nGGwU8A3dZuVWa7Qn8AANqxbRcg0SEAALA/sSgICMOwKunHW371sSAIsvt46g/peQGBJN2U9K87lVMQBMOSfkXS/O6vFiX9V53uQHAYQRB8SNLf3f2xLunvdTEdGNhu9vzZGXnJpMNsAODdbBMx5fC6mrWaw2wAAHFTubmi5s6OMc7gJ4BuG5uaUnJ01BgvXqNIFgBwNCXLtWT47FkNjY87zAYA0K9iURCw659JWtk9vijpl4IgyJkeHATBhyX9YMuvPhqGYaMTiQRBkJD0ryT9+d1f3Zf01WEYrnfi9V96r+ndTgT7yisIgu+S9BuSXnxj/fEwDMNO54WjqW9saOP2HWOcwU8AvcD2WdTc2VHl5ooxDgBAO9ZuM4mEcjMz7pIBgD14yaT8WfNnUWmRggAAwOFFUWRdNEbHLADAfpk3/+0zYRhuBUHwDZJ+X1JO0ldJ+kwQBD8h6dclvaHnLfLfJ+m7JX1zy9N/MgzDf9PBdD4s6b9u+fl1SX81CIKDvk5N0s+EYWjeJEj6qKT/JgiCX9bzif7PSLoThuFmEASepLykgqQPSfp2SVdanvtzet4lAT2mvBxKTfMuDvn5OYfZAMDecjMzUiJh/LwqLSxaB0gBALCxDX5mL11UanTEYTYAsDd/fk7rf/LpPWMbt++ovrGh1NiY46wAAHGw/eiRauvmNYb+3KzDbAAA/Sw2BQGSFIbhQhAEXyvpFySdl3RZ0sd3w5Ekb4+n/ZSk79/P6wdB8IOSfkDSI0nfFobhHxseev6ln791P69v8MeSPtnmMSOS/uruP5KkIAhezM7s1QViW8+7I/xkGIbREXLDMbENfiYyGY1duugwGwDYW2p0RNnLl1S5cXPPeHFhUee/5ZscZwUAiIOo0VB5adkY9ymQBdAjrKszm02Vl0ON/7k/6y4hAEBsWDtmiUVjAID9i9OWAZKkMAw/Jem9kj4m6UlLqLUYIJL0u3rexv8j+9kqIAiCaUk/KumEpBlJP2l5+Fu773FUdUnP2jzm/5D0e5Je/hsSevd/3/uSfkzSlTAM/xHFAL3LtjdULriqRDrtMBsAMLNtG1BaXFLU6MhuPACAAbNx+44aW1vGuF+gPSqA3jB2+ZISmYwxXry24DAbAECcFC1jxJmJU8qcOuUwGwBAP4tVh4AXwjBcl/Q3gyD4PklfJmlK0hlJFT3fOuBPwjBcPeDLvtxdwDiZHobhT0v66QO+/qGEYfhJSV8eBEFO0vslXZJ0StKw3i4oWNPzv/mui5xwNI1qVZWbe6+2laj8BNBb/EJBD/6vX9kz1tzeVuXWbeWuTDvOCgDQ74oLlgk0z5NfYEsaAL0hkUopNxOo+NnP7RkvLSw5zggAEBe2DgEUyAIADiKWBQEvhGFYk/R6h17rRhAEH9XbWwZ8bydet1PCMCxL+g+7/6CPlcPr1hW1ttW4AOBafm5W8jwp2rtOrrS4SEEAAODAbIOfo1OTSudyDrMBALv8XMFYEFC5eVONalVJSxcBAABeVn38WNW1NWM8P88YMQBg/2K3ZcBxCsPwx8IwHA/DcDYMwz/udj6Ip5KlnaCXSinLxBqAHpLKZjU6NWmM27ZAAQBgL1GzqdKieUWtdb9uAOgCW+F+1GiovBw6zAYAEAdFS4GsxKIxAMDBUBAA9BjbzV7u6hVWFQDoObaJmdLikqJm02E2AIB+t7l6T/VyxRhn8BNAr8lemZaXMjfhtHU9AQBgL7ZrR3r8hIbPnHGYDQCg31EQAPSQZq2myvUbxjiDnwB6ke2zqV6paHP1nsNsAAD9rt3EmV+YdZQJAOxPMpNR7uoVY7zdKk8AAF5muyf2CwV5nucwGwBAv6MgAOghlZsrau7sGOMUBADoRe0+m1gRBQA4CNvE2ci5sxoaH3eYDQDsj+2euHL9hpq1msNsAAD9bOfZM2298cAYz8/POcwGABAHFAQAPaR4bcEcTCSUCwJ3yQDAPg2dOKGRc2eN8eKC5bMNAIAWURSptGhZDUWBLIAeZft8au7sqHLjpsNsAAD9rG3HLO6JAQAHREEA0ENsN3vZy5eVGh1xmA0A7J/ty2hpYUlRFDnMBgDQr7YfPFRt/ZkxzuAngF7lzwRSwjzMxrYBAID9so0Rp3JZjV447zAbAEAcUBAA9Iio0VBpadkY9+fYKxVA7/LnzO3qas+eafvBQ4fZAAD6VbsJs7zlegMA3ZQcGVH28mVjnG20AAD7Zbsn9gsFeZYCNAAA9sKVA+gRlVu31dzeNsbzrIYC0MPafUaxbQAAYD9sE2aZiQllTp10mA0AHIytkL+0tKyo0XCYDQCgH9XKZW3eXTXG6ZgFADgMCgKAHmFdLeB58gt0CADQuzKnTiozMWGMsyIKALAfJUsBGYOfAHqdrUi2ub2tyq3bDrMBAPSj0uKyZNl2kUVjAIDDoCAA6BG2ybKx16aUymYdZgMAB2ebqKEgAADQzvbamqqP3zLG82yhBaDH+YVZyfOMce6JAQDtlBbN14rkyIjGLr7mLBcAQHxQEAD0gKjZVGlxyRj3C1R+Auh9+XnzZ1X18VvafnPNYTYAgH7TbqLMn59zlAkAHE4qm9XYa1PGePEa22gBAOxKlmuFX5iRl0w6zAYAEBcUBAA9YHN1VfVKxRinPSqAftDus4oVUQAAm+I183UiPT6u4dOnHWYDAIdjK+gvLS4pajYdZgMA6Cf1zS3r9jIsGgMAHBYFAUAPaLsaioIAAH1g+PRppcfHjfEiBQEAAAtbe9T8XEGepQ03APQK39I1q7Gxoc3VVYfZAAD6SXl5WbIUjjFGDAA4LAoCgB5gmyQbOX9OQyfyDrMBgMPxPM+6bYBtogcAMNh2nq5r+8FDY9w2wQYAvaTd6k26ZgEATGzXiMTQkLLTlx1mAwCIEwoCgC6LokglS3tUKj8B9BPbZ9b2g4faebruMBsAQL9oVzSW554YQJ8YOpHXyPlzxrhtexQAwGCzLRrLzQRKpNMOswEAxAkFAUCXbb3xQLVi0RhnbygA/aTdhA3bBgAA9mKbIEvlcho5f95hNgBwNLYi2dLCoqIocpgNAKAfNKpVVW7cNMZZNAYAOAoKAoAuYzUUgDgZuXBBKd83xmmRCgDYi+2e2J8ryEvw1RVA/8jPzRljtWJRW288cJgNAKAfVK7fUFSvG+OMEQMAjoJRFaDLbNsFZN4zocypkw6zAYCj8TxPfmHWGC8tLDjMBgDQD2qlsjbvrhrjDH4C6De2+2GJe2IAwLvZOip6qZSyV684zAYAEDcUBABdFEWRitfMAwEMfgLoR7bPrs3Ve6qVSg6zAQD0unYds2iPCqDfZE6dVOY9E8Z4aWHJYTYAgH5g66iYvTKtZCbjMBsAQNxQEAB0UXXtsXaePDHGfUubQQDoVe0mbkqLDIACAN5mG/xMjo5q7LUph9kAQGfYtg0oXltQFEUOswEA9LJmrabycmiMs2gMAHBUFAQAXdRuL21WQwHoR2OvTSk5OmqMt/vsAwAMlqJlpaw/OyMvmXSYDQB0hu37/M6TJ6quPXaYDQCgl1VWbqm5s2OMM0YMADgqCgKALipa9g0ceuUVDZ9+j8NsAKAzvGRS/uyMMW7bFw8AMFjqm5vauH3bGGfwE0C/ats1yzIeAAAYLCXLlrJKJJSbMY+xAACwHxQEAF1kWyXrzxfkeZ7DbACgc2wDoBu376i+seEwGwBAryovLUvNpjFOQQCAfjV8+j0aevUVY5wiWQDAC6VF8zUhe+miUqMjDrMBAMQRBQFAl1SfPNX2w0fGuF9g8BNA/8rPm/dMVbNp3RsPADA4bBNiiUxG2cuXHGYDAJ3jeZ61qIlttAAAkhQ1GiotLhvjvm18BQCAfaIgAOiSdl/+86yGAtDHxi5dVCKTMcaLtnZ4AICBYbsnzgVXlUinHWYDAJ1lK/TffvhI1SdPHWYDAOhFG7fvqLG1ZYyzaAwA0AkUBABdYmsFlfJ9jVw47zAbAOisRDqtXHDVGC8tLDnMBgDQixrVqio3V4xxtgsA0O/aFfrTJQAA0G4LGb8w4ygTAECcURAAdInti39+blae5znMBgA6zzaRU7l5U41q1WE2AIBeUw6vK6rXjXE6ZgHodyMXzivl+8a4baEAAGAw2MaIR6cmlc7lHGYDAIgrCgKALqiVStpcvWeMsxoKQBzkLfvcRY2GyuF1h9kAAHqNbfDTS6WUvXrFYTYA0Hme5yk/N2uM0yEAAAZb1GyqtGjuoGgbVwEA4CAoCAC6oF2rbAoCAMRB9sq0vFTKGC9dW3CYDQCg1xQt14Hc1StKZjIOswGA42H7fr+5ek+1UslhNgCAXrJ5777q5bIxzhgxAKBTTvAUsgAAIABJREFUKAgAusC2N1RybFRjU1MOswGA45HMZJSzrO5st08eACC+mrWaKtdvGON+wbyiFgD6iT9nX93ZbsEAACC+2nWK4Z4YANApFAQAXWDbJ9CfnZWXTDrMBgCOj62avXL9hpq1msNsAAC9onJzRc2dHWPcpz0qgJgYm5pUcmzUGKdIFgAGl60gYOTcWQ2NjzvMBgAQZxQEAI7VNza0cfuOMU4rKABxYvtMa+7sqHLjpsNsAAC9wroaKpFQLgjcJQMAx8hLJuXPmld4lhbYRgsABlEURSpargGMEQMAOomCAMCx0tKy1Gwa43lu9gDESC4IpIT5doMVUQAwmIrXzIOf2cuXlBodcZgNABwv26TOxu07qm9sOMwGANALth8+VG39mTFOQQAAoJMoCAAcs62GSmQyGrt8yWE2AHC8UqMjyl6+bIy32y8PABA/UaPxvEjWgMFPAHFjLfyPIutnIgAgntqNh+Tn2EILANA5FAQAjtlu9nIzgRKplMNsAOD4+XOWFqlLy4oaDYfZAAC6rXLrtprb28Y4HbMAxM3Y5UtKZDLGOEWyADB4itfMn/2ZiQllTp10mA0AIO4oCAAcamxvq3JzxRhn8BNAHNk+25rb26rcuu0wGwBAt1knvjxPfsFcSAYA/SiRSik3ExjjFAQAwOApLZo/++mYBQDoNAoCAIfK4XXrSlh/nps9APHjF2YlzzPGGQAFgMFi+9wfnZpUKpt1mA0AuJGfN7d+rtxcUcPSOQUAEC/ba2uqrj02xvOWTosAABwGBQGAQ7bBTy+VUu7KFYfZAIAbqWxWY69NGeMUBADA4IiaTZUWl4xx9koFEFe2bbSiRkPl8LrDbAAA3WS7H5Yk31JEBgDAYVAQADhUtEx65a5eUWJoyGE2AOCOXzB3QCktLilqNh1mAwDols3Ve6pXKsY47VEBxFXuyhV5qZQxXry24DAbAEA3la6Zx4jT4+MaPn3aYTYAgEFAQQDgSLNWs1b8M/gJIM5sn3H1SkWbq6sOswH+f/buPEqy9Kzv/O9GRK4ReaO69u6qylqyqm4uhSQkgQGhxePxckADGMacGcMIkAF7GEDWYI7HFpKNkcYY+wwg7MG2DsyAzeDhgMBYmNFotCIhsQi05PZWVtZereqqriUico/lzh+Z5YruzveNXCLeiLjx/Zyjoxv5RMR9sqR44+Z9n/d5AbRLccY94eVaQQsA3SzV36+Ri/augI1WiwIAksO1aCw/NanAse0iAAB7QUEA4MnSwhXF5bI17tpPEAC6XaOiJ7YNAIDe4Lr5OXTyhPoPHPCYDQD45WoBXTKXVXPcMwAAJMPGo0dae/55azy8xKIxAEDzURAAeOJs/5dKaSS66C8ZAPCs/0BeQydPWOMFR7s8AEAyxHGs4ox9BSwdswAkXd4xzsXlskqXFzxmAwBoh0YLIlzfFQAA7BUFAYAnrou93NiY0kNDHrMBAP9cEz3FmVnFcewxGwCAb6t3nlf58WNrPJzk5ieAZBuJLkop+604umYBQPK5OmZlRkY0dPKkx2wAAL2CggDAg7haVXHeWON5WkEB6AGuiZ5yoaDVO/aWeQCA7lecZTUUgN6WHhpS7vyYNU5BAAAkn2usDycnFDgKxwAA2Cu+XQAPlq5eU21tzRqnPSqAXtBooqfRRBEAoLu5bn4OHDuqgSOHPWYDAO3huiYuzhvF1arHbAAAPpVLJa3cuGmN5y9NecwGANBLKAgAPChOz9iDQaBwYtxfMgDQJgNHDmvg2FFrvDhNQQAAJFUcxyo4xnm6AwDoFa4FAbW1NS0tXvWYDQDAp+LsnDPOojEAQKtQEAB44NobKnvmtDK5nMdsAKB9XBM+hekZxXHsMRsAgC/r9+5r48UXrXFufgLoFeHEhBQE1jjbBgBAcrnG+PTwsLJnTnvMBgDQSygIAFosrtWc1Z/c/ATQS8Ipe/u7jQcPtH7vvsdsAAC+NJrgcn0/AECSZHJZZc+cscZdCwoAAN3NdU0cTowrSKc9ZgMA6CUUBAAttnLjpqrLy9Y4BQEAekmjMa8449hiBQDQtVwTXP0HD2rw+DGP2QBAe4VTE9ZYcXZOcbXqMRsAgA+VlRUtXb1mjXOPGADQShQEAC3WqLo/nORiD0DvGDx+TP0HD1rjrIgCgGRyFXyFUxMKHO2zASBpXJM+1eVlrdy85TEbAIAPpXkj1WrWOAUBAIBWoiAAaDFXK6ihkyfVfyDvMRsAaK8gCNwroigIAIDEWX/wUGtfuWuNc/MTQK/JNxj3KJIFgORx3e9I9fcrN3bOYzYAgF5DQQDQQnEcu/eG4uYngB7k2id67St3tf7gocdsAACtVpydc8bzju8FAEiivnxeQydPWuMUyQJA8riKvUbGI6X6+jxmAwDoNRQEAC20eueOyoWCNd5oVQAAJFGjsY8boACQLK7tAjJhqKFT9kkxAEgq1wKB4sys4jj2mA0AoJWq6+taWrhijbNoDADQahQEAC3UaFKLiz0AvWjo1EllwtAaL85SEAAASeLsmDU5oSAIPGYDAJ0hf8l+P6BcKGj1zh2P2QAAWqlkLiuuVKxxFo0BAFqNggCghYoz9vaog8ePaeDwIY/ZAEBnCIJA+akJa5wOAQCQHOViUSs3b1njrgkxAEiycJKuWQDQK1xbaAWZjHIXL3jMBgDQiygIAFokjmMVpu3tURv98Q8ASebqkLJy85bKxaLHbAAAreK6+SnRMQtA7xo4fEiDx49Z44VpCgIAICmKjnvEIxcvKD0w4DEbAEAvoiAAaJH1e/e08eCBNc7NTwC9rNEY6OqwAgDoHq4JrXR2WNnTpz1mAwCdxbVQoDgzoziOPWYDAGiFWrmskrlsjYeT9g6KAAA0CwUBQIs0au9He1QAvSx7+rTS2WFrvECLVABIhOKsfTwPJyYUpNMeswGAzhI67gtsPHio9Xv3PGYDAGiFpSuLqm1sWOPhpSmP2QAAehUFAUCLuFZD9R86qIFj9taAAJB0QTqtcMJeBV+csbfTAwB0h8ryspavXbfG6ZgFoNflG4yDrm0IAQDdwbloLJXSSBT5SwYA0LMoCABaxHWxF05NKggCj9kAQOdxTQQtX7uuyvKyx2wAAM1WnJuXajVrvNFEGAAk3cCxY+o/dNAaZxstAOh+rg6IubFzygwPecwGANCrKAgAWmD9wQOt3b1rjeenaAUFAM6JoDjenEgCAHQtV4FsamBA2bFzHrMBgM4TBIFCx/2BRlsRAgA6W1ytquS4t0HHLACALxQEAC3QqIqfiz0AkLJj55QaGLDGuQEKAN3NdU08Mh4plcl4zAYAOpOrSHbt7l2tP3jgMRsAQDMtX7uu6uqqNU7HLACALxQEAC3g2vs6E4YaOnnCYzYA0JlSmYxGxu175VEQAADdq7q2pqUrV6xxbn4CwKZGCwa4JgaA7lVw3CNWECicnPCXDACgp1EQALSAa2+o/NSEgiDwmA0AdC7XhNDSlUVV19Y8ZgMAaJaSuay4WrXG6ZgFAJuGTp5QXz60xikIAIDu5RrDh0+PKpPLecwGANDLKAgAmqxcKGj11m1r3LU/IAD0mvCSfUIorlZVMpc9ZgMAaBbXzc8gk9HIxQseswGAzhUEgcJJ+zWxa8EBAKBzxbWairP2LbTy3CMGAHhEQQDQZK4LPYnVUABQb+TCBQWOPaQL0472egCAjuWawBq5eEGp/n6P2QBAZ3PdJ1i9dVvlQsFjNgCAZli5eUuV0pI1zj1iAIBPFAQATea6+ZnODit7etRjNgDQ2VL9/c5Voo2KrAAAnadWLmvp8oI1zs1PAHipRuMi18QA0H0abfkSTk14ygQAAAoCgKZzXeyFkxMK0mmP2QBA53PdAC2Zy6qVyx6zAQDs19LCFdU2NqxxCgIA4KWyp0eVzmatcbYNAIDu4xq7h048p/4DBzxmAwDodRQEAE1UWV7W8rXr1rhrX0AA6FX5S/Z98+JyWUsLVzxmAwDYL+fEVSqlcDzylwwAdIEgnVY4OW6NN1plCgDoLHEcqzjrWDTmuA8CAEArUBAANFFxbl6KY2s8z2ooAHiFkeiilLJfkhSmZzxmAwDYr6Jj3M6NjSk9NOQxGwDoDq4FBMvXrquytOwxGwDAfqw9/xWVHz22xlk0BgDwjYIAoIlcVfupwUFlx855zAYAukN6aEi5sTFrnBVRANA94mpVxXljjbNXKgBsz7mAII5VnJ/3lwwAYF8abfXCojEAgG8UBABN5Jq0CscjpTIZj9kAQPfIX7L/MVycN4qrVY/ZAAD2aunqNdXW1qxx1zYxANDLsmPnlBoctMYpkgWA7uEasweOHdXAkcMeswEAgIIAoGmqa2taurJojYdUfgKAlWuMrK2taWnxqsdsAAB75ZywCgKFE/Y9sgGgl6UyGYXjkTXONloA0D2KM/Yxm+4AAIB2oCAAaJJSgxWstEcFALtwYkIKAmucFVEA0B1cE1bZM6eVyeU8ZgMA3cVVJLu8eFXV1VWP2QAA9mLt3j2t33/RGmfRGACgHSgIAJrEtTdU0NenkQsXPGYDAN0lk8sqe+aMNd5o/z0AQPvFtZqKs3PWODc/AcDNNU7G1apK5rLHbAAAe9FoQUM4xRZaAAD/KAgAmsR183Pk4gWl+vs9ZgMA3cfVSaU4O6e4VvOYDQBgt1Zu3lR1edkapyAAANxGLpxX0NdnjVMkCwCdrzhjv0fcf/CgBo8f85gNAACbKAgAmqC2seGs1OfmJwA05horq8vLWrlx02M2AIDdKkw3WA01yTUxALik+vs1ctHeXZBttACg8xVm7FtohVMTChzbJQIA0CoUBABNUFq4orhctsbzFAQAQEONJopYEQUAnc01UTV08oT6D+Q9ZgMA3clVJFu6vKDaxobHbAAAu7Hx8JHWnv+KNc6iMQBAu1AQADSB6+ZnkE5rZDzymA0AdKf+A3kNnTxpjbMiCgA6VxzHznGavVIBYGdcCwriclmlhSseswEA7EZx1n3fIs81MQCgTSgIAJrAdfMzO3ZO6cFBj9kAQPdyVcsXZ2YVx7HHbAAAO7V6547KhYI1TscsANiZkfFIQTptjVMkCwCdy7WFViYMNXTKvggCAIBWoiAA2KdapaLivLHGufkJADvnGjPLhYJW79zxmA0AYKcaTVDRHhUAdiY9OKjs2DlrnIIAAOhcrg4B4eSEgiDwmA0AAE9READs08q166qtrVnj4SVaQQHATjWaMOIGKAB0puLMnDU2ePyYBg4f8pgNAHS3vOM+QnHeqFapeMwGALAT5WJJKzduWuP5SxTIAgDah4IAYJ9Ks/abnwoChePj/pIBgC43cPiQBo8fs8ZdE04AgPaI41iF6RlrPJzk5icA7IarSLa2tqblq9c8ZgMA2IninPt+BR2zAADtREEAsE+ugoDsmTPK5LIeswGA7ueaOCpMzyiOY4/ZAAAaWb93TxsPHljj3PwEgN0Jx8clR1tpVxEWAKA9io6xOT08rOzp0x6zAQDgpSgIAPYhrtVUmpu3xkNaQQHArrkmjjYePND6vXseswEANNJoOxcKAgBgdzK5rLJnz1jjrj2qAQDtUXB0NAwnxhWk0x6zAQDgpSgIAPYhvndf1ZUVazzPzU8A2LVG++o1mngCAPhVcIzL/YcOOreCAQBsz1VMVZydU1yteswGAOBSWVnR8jX7di7hpSmP2QAA8EoUBAD7ULtx0xkPJyc8ZQIAyTFw7Jj6Dx20xgvTFAQAQCcpOsblcGpSgaPtNQBge64FBtXlFS03uB8BAPCnNDcv1WrWOIvGAADtRkEAsA+1m/Y/wIdOnlRfPu8xGwBIhiAI3Cui6BAAAB1j/cEDrd29a42Hk9z8BIC9aLTAgGtiAOgcro5ZqYEBZcfOecwGAIBXoiAA2KM4jlW7ccsab9TyGgBgl5+yt9Nbu3tX6w8eeMwGAGBTdOyVKkl52qMCwJ705fMaOnXSGqcgAAA6h2tMHhmPlMpkPGYDAMArURAA7FH84gNpZcUad61uBQC4NRpDuQEKAJ2hOGsfjzNhqKGTJzxmAwDJ4moxXZydVRzHHrMBAGynur6upSuL1jjbBQAAOgEFAcAeubYLkCgIAID9GDp5QpkwtMYpCACAzlCYnrHG8lMTCoLAYzYAkCyu+wrlQlGrt+94zAYAsJ2Suay4UrHGuUcMAOgEFAQAe+TaLmDw+HENHDrkMRsASJYgCJSfsu+b6tqfDwDgR7lQ0Oqt29Y4Nz8BYH/omgUAnc81FgeZjHIXznvMBgCA7VEQAOxBHMeq3bB3CODmJwDsXzhl33d69dZtlQsFj9kAAF6uODvvjLvGcQBAYwOHDmnw+HFrnCJZAGg/V0HAyMULSg8MeMwGAIDtURAA7EH8+LFUKlnjoWNVKwBgZxquiJqd85QJAGA7hRn7dgHp7LCyp0c9ZgMAyeS6Ji7OzCiOY4/ZAADq1cpllcxla5xFYwCATkFBALAH1cVrznieiz0A2Lfs6VGls8PW+KM//4Kqq6seMwIA1Ct8edoaCycmFKTTHrMBgGRyLTjYePBQy4uLXBMDQJsUZmZV29iwxikIAAB0iky7E2ilKIoGJH2dpClJz0hal3RT0ueMMfZ+763NKSfp6yWNSwolrUq6JukPjTEvNOkcaUlfI+lVkg5Jqkp6XtIfG+MoWYTVys2buv/JP1Dx8oLWFq5Ijj+2+w8d0sCxYx6zA4BkCtJphZMTevQnn982/sKHP6IXPvwRZUZGlBs7p9z5MR158xs1PMqKVABohSfXxEtXFrV0ZVGVpSXrc7n5CQDNkb/k3n7liz/29yWJa2IA8OAl18OLV1VxdJBVKqVwPPKXHAAADoksCIii6BlJ75L0/ZLylud8StJ7jDGf9JTTCUn/WNJ3SRra5inVKIp+X9JPGGO+uMdzDEr6MUk/Kumo5TlfkPSTxpjf2cs5es3DP/287nzwd5x7Qb1crVLW4z/7cz3zute2MDMA6A194bZf4y9RKZX0+Atf1OMvfFG3f/ODCqcmdfI7/jrjMAA0yV6uiV/81KeVPT3KWAwA+zRw9KgyIyPuSSdxTQwArbSX6+HUwICKs3OMwwCAjpC4goAoil4t6XclvbwUOpYU1D1+k6SPR1H0XmPMe1qc01+S9BuSDjpySkt6q6S/GkXRjxhj/s0uzzEq6UOSvspxDkl6jaTfjqLolyX9oDGmupvz9IpyqaRrH/hl3f/kp3b92kqhqNl/8j4decubdO4H/pYyuVwLMgSAZNvPOFycmdXszCzjMADs037G4uVr17gmBoB9ejIONyoG2A7XxACwf/u5Hq6trnI9DADoGKl2J9BMURSNSfqonhYDXJH0Q5JOS+rTZvv8vyjpN7figaR3R1H0j1uY09dL+k96WgzwBUnfLemkNgsyjmmzEOCjW/E+Sf86iqLv28U5Dkr6mJ4WA9yV9L9IOi9pQJtbE3ydpF/S5vYBkvT2rcd4meXrN/SFH/2f93ShV+/+Jz6lP//Rd2r5Rlt2pwCArsU4DADtx1gMAO3FOAwA7cU4DABIksQUBERRlJL069qc9JekD0t6rTHmF40xN40xVWPMQ2PMJ4wxf0ObE+KVree+J4qit7Qgp6yk/6CnWwT8iqSvNcb8mjHmjjGmZoy5Z4z5PWPMfy3p3XUv/1dRFO10k6EPSBrbOv68pK82xvwzY8yiMaZsjCkZY/7IGPP9kv4bSU82+/yeKIretq9fMmGWr9/Q9E+8RxsPHzbl/TYePNT0u97NBR8A7BDjMAC0H2MxALQX4zAAtBfjMAAgaRJTECDpbZK+Zut4UdJ3GGOsPdWMMf+HpPduPQwkvT+KosD2/D36cT3tVvCHkt5ujCk7cnqvpP9z6+GQpH/R6ARbhQzfvvXwkaRvMcbcdZzj9yX9cN2PfmarcKHnlUslzf7ke1UpLTV+8i5USkua/cmfUmWpue8LAEnDOAwA7cdYDADtxTgMAO3FOAwASKIkFQS8o+74R4wxyzt4zfskLWwdf5WktzQrmSiK+rS5XYEkxZJ+wBhT28FL3yGpsHX8zVEUnWvw/L9bd/wuY8zzjU5gjPkVSR/fenhM0nfuIK/Eu/aBX25a1efLbTx4qKsfYIcGAHBhHAaA9mMsBoD2YhwGgPZiHAYAJFEiCgKiKHq9pNdsPVyQ9P/s5HXGmIqkX6z70dubmNa3SjqydfxRY8zsDnMqanNrAWmzc8H32Z4bRdFxSd+89bAg6Vd3kd8v1B038/fuSg//9PP73g+qkfuf+JQeff7PWnoOAOhWjMMA0H6MxQDQXozDANBejMMAgKRKREGApG+rO/73xph4F6/999pcwS9Jb42iqFn/JvU5/btdvrb++d/ieN5bJWW2jj+4w64IT/yunnYieEMURYd28drEufPB3/FyntuezgMA3YZxGADaj7EYANqLcRgA2otxGACQVEkpCHhz3fEnd/NCY8x9SXNbDw9IelWTcnrTXnOS9OeSilvHXxVF0TOW5+3n965K+szWw0DSG3eVYYKs3Lyp4syOGjjsW3F6Ris3b3k5FwB0C8ZhAGg/xmIAaC/GYQBoL8ZhAECSdX1BQBRFGUlfu/WwKumP9vA2n6k7/oYm5HRK0qmth3eMMTd28/qtyfonv0cg6estT63P9TOW57g09ffuVvc/+Qd+z/cpv+cDgE7HOAwA7cdYDADtxTgMAO3FOAwASLJM46d0vNOS+reObxtj1vbwHlfqji/sPyVdtLz3blyR9Je3jl+RUxRFfdr83aXNQojrezzHE834vZuiUql4PV/x8oL385XLZa/nBLrVduOB7zECrcc43Fn43AF+dcpnjrEYvaRTPndAvSSPw3zmAP/43O1eksdhtB6fOcCvbvzMtTu/JBQEnK07vr7H96h/3bk9Z/KUj5xOS0pvHd82xuzl/0mNztEWs7N+WjM9sbaw15qNvSleXtCXvvQlr+cEksT3GIHWYxzufHzuAL/a8ZljLEav47sO7dZr4zCfOcA/PnduvTYOo/X4zAF+8Zlz6/otAySdrDt+fo/vUf+6k9Zn7ZyPnDrx9+468caGtLrq96Srq5vnBQAwDgNAB2AsBoD2YhwGgPZiHAYAJF0SCgJydccre3yP+tdl95HLEz5y6sTfu/u0q0VHtdqe8wJAp2EcBoD2YywGgPZiHAaA9mIcBgAkXBIKAobrjtf2+B715X/D1mftnI+cmn2OgSiKkvD/h93JtGnXjHS68XMAoBcwDgNA+zEWA0B7MQ4DQHsxDgMAEq5N33RNNVB3vNceO+uW99srHzk1+xxP3tNzb6RXmpycVMbjRdjnczlVl5a8nS8zMqJXv/713s4HdLNKpfKKvX98jxFoPcbhzsLnDvCrUz5zjMXoJZ3yuQPqJXkc5jMH+MfnbveSPA6j9fjMAX5142duu5x96tx/mZ2rXx3fv8f3qJ9cb8aEuI+cmn2OWHvvNNBUmUxGfX193s43cn5Mj7/wRW/ny42d8/r7AUnje4xA6zEOdz4+d4Bf7fjMMRaj1/Fdh3brtXGYzxzgH587t14bh9F6fOYAv/jMuSWhRfxy3fHQHt+jvv3+svVZO+cjp2afY9UYE+/xfbpa7vyY3/NdOO/1fADQ6RiHAaD9GIsBoL0YhwGgvRiHAQBJlrSCgGHrs9xaWRDQqpw68ffuSkfe/Ea/53uT3/MBQKdjHAaA9mMsBoD2YhwGgPZiHAYAJFkSCgIe1B2f2ON71L/u4T5yecJHTp34e3el4dFRhVOTXs4VXprS8OgpL+cCgG7BOAwA7cdYDADtxTgMAO3FOAwASLIkFARcqTs+vcf3qH/dwj5yecJHTouSnrT4fy6KokwLztEzTn7HX/dznm//Ni/nAYBuwzgMAO3HWAwA7cU4DADtxTgMAEiqJBQELEqqbh2fiKJoaA/vUb9hTzMmxi/XHV/Y43s4czLGrEq6vfUwLelcs8/RS5553Wt15M1vauk5jrzlTXrmda9t6TkAoFsxDgNA+zEWA0B7MQ4DQHsxDgMAkqrrCwKMMWU9ncxOS/oLe3ibb6w7nt13UtJ1Sctbx89GUXRmNy+Ooujlv4ctp5m642/YzTm2NPv37mpnf+Dt6j90sCXv3X/ooM79wN9qyXsDQFIwDgNA+zEWA0B7MQ4DQHsxDgMAkqjrCwK2fKTu+M27eWEURUcljW89XJH06f0mY4ypSfrYXnOS9DpJI1vH14wxVyzP28/vndFLiwj+3928Pon6RkY0+Y/ercxIrqnvmxnJbb5vrrnvCwBJwzgMAO3HWAwA7cU4DADtxTgMAEiipBQE/F7d8XdHURTs4rX/Q93xx40xay3I6W27fG19Tv95h+f49iiKsrs4x7dKCreOZ4wxN3fx2sTKnh7Vpff9VNOqQPsPHdSl9/2UsqdHm/J+AJB0jMMA0H6MxQDQXozDANBejMMAgKRJSkHAJyR9Zev4vKRv2smLoijqk/R36n70603M6bclrW4d/1dRFF3aYU55vbQgwJqTMcZI+rOth6Gk791Ffj+yk3P0ouzpUX31+39WR96yv/2ijrzlTfrq9/8sF3oAsEuMwwDQfk/G4pHo4r7eh7EYAPaGa2IAaC/GYQBAkiSiIMAYsy7pZ+p+9AtRFO2k985PaLOAQJKuSPoPTczpnqR/W/ejD0RRlN7BS98vKb91/AljzGcaPP+n6o7fG0XRiUYniKLo+/R0i4HHkv7lDvLqKZlcThff+Q5NvuddCi9N7eq14aUpTb7nXbr4znfQAgoA9mg/47AkPfstb2UcBoB9yuRyGjp5ck+v5ZoYAPZvX9fEqZQmfuIfMA4DwD5kcjmd+8Hvl4LdNCTexPUwAKCTZNqdQBP9G0k/LGlM0llJvxVF0X9rjClt9+Qoit4u6R/W/ehdxphqk3P6aW2u9j8o6esk/XIURd9vjClbcnq3nm4vUJX0rh2c4z9K+oykN0g6IOl3oyh6qzHmK9s9OYqib5JnBQA9AAAgAElEQVT0C3U/+qfGmMJOfple9MzrXqtnXvdardy8pfuf+gMVLy+oeHlBWl39L8/JjIwoN3ZOuQvndeRNb9Tw6Kk2ZgwAyfLycXhp4YqWFq+qUtr26/2/qC6veMoQAJKtODO7o+dxTQwArbOna+JaTf2HDvlLEgASqjRvpDhu+DyuhwEAnSwxBQHGmNUoir5V0mcljUj6K5L+PIqifyHpP0u6o822+q/WZuHAd9S9/OeMMb/RgpzuRlH0NyR9WJv/1m+T9Kooiv65Nrc5uCvpkKSvlfROSX+p7uU/Zoz5wx2cI946x59IOiHptZL+LIqin5X0W5JuShqUNCnpByV9j6QnnQo+KOmf7/PX7AnDo6d0+rv/psrlsr70pS8p3tiQqlUpndarX/969fX1tTtFAEi0J+PwE9XVVV3++X+ph5/93LbPL87M+EoNABJr/cEDrd29a42f/f6368hb3qRUJqP00JDHzACgN738mnjthRf0+R/8IevzizMzyp076yM1AEiswrT9/kLQ36/X/dtfVGZwgOthAEBHS8SWAU8YY2YkfZOk21s/GpP0i5JuSCpLeijp43ppMcD7Jf29nbx/FEX/MIqiR1EUzUVR9Pod5vQxSd8p6dHWj14j6de0WaBQkXRP0of0tBigIukfGGN+fifvv3WOr2izAOLJ8p3jkv6ZNrdBWJdUlPQ5SW/X02KA/1vS24wxjcsb8QpBf7+CoSEF/f3tTgUAelJ6aEjPvObV1vja3Re0/uIDjxkBQPI06g5w4DWvVt/ICDc/AaBNBo8d09Ap+9YuO+3yAgCwK87MWWPhxLgGnjnA9TAAoOMlqiBAkowxn5b0Km22xa+fCajf6CeW9ClJf80Y846dbBUQRdF5Se/TZlv+cUk/t4ucflubnQl+RdKSJaeKNjsZvMEY89M7fe+6c8xKer2k92qz2GC7c0jSn0n6bmPMf2eMWd7teQAA6BThpUlnvDjLDVAA2A/XRFJfPtTQyRMeswEAbCd/acoaK8zMKd5Bm2sAwPaq6+taunLFGneNwQAAdJLEbBlQzxjzSNKPRlH0Y5LeIOm0pGe1ORl/R9LnjTE3d/m2L59Y39VfVMaYW5K+N4qiH9rK6ZSkY5Ieb+X0OWPMvV3m9PJzrEp6dxRF/0jSX9Bmh4RnJW1snePLxhizn3MAANAphk6cUF8+VLlQ3DZemJ7VkTe90XNWAJAchWl7QUA4OakgePmfSAAA38LJSd39/Q9vG6sUi1q9dZt9rAFgj0rzRnHVvpYwnJrwmA0AAHuXyIKAJ4wxZUmfaNJ7LURR9C5JPy7prqR37vF9ViR9pBk5Oc5Rk/TZrf8AAJBIQRAonJzUg89+bts4LVIBYO82Hhe0evu2NR5Oubu0AAD8aDQeF2ZmKQgAgD1y3VcI+vo0cuGCx2wAANi7xG0Z0ErGmP/VGPOMMWbCGPOn7c4HAIBeFzra863evq2NxwWP2QBAcpTm7HulSrRHBYBOMXDooAafPW6Ns40WAOxdwVEQMHLxglL9/R6zAQBg7ygIAAAAXSvfYEUUN0ABYG8K0zPWWDqbZbUpAHQQV5eA4vSs4nhXu14CACTVymUtXV6wxumYBQDoJhQEAACArjU8ekrpbNYaZ9sAANib4oy9Q0A4Oa4gnfaYDQDAxVUku/HwodbuvuAxGwBIhqWFK6ptbFjjjRYoAADQSSgIAAAAXStIpxVOjlvjrgktAMD2KkvLWr5+3RoPJ7n5CQCdJJxyb+NCkSwA7J5ruwClUhqJLvpLBgCAfaIgAAAAdLW84wbo8vXrqiwte8wGALpfcX5ecrSXzl9yTzwBAPwaOHpE/YcPW+MUBADA7rnGztz5MaWHhjxmAwDA/lAQAAAAuppz3744VnGOLgEAsBvF6RlrLDU4qOy5sx6zAQA0EgSBs3V1YcY+rgMAXimuVlWcm7fG2S4AANBtKAgAAABdLXvurFKDg9Y4K6IAYHdc7VHD8UipTMZjNgCAnQinJqyx9Rfuaf3+ix6zAYDutnT1mmpra9a4c2ECAAAdiIIAAADQ1VKZjMLxyBp37vsHAHiJ6uqqlhevWuPc/ASAzhQ6ttGSpOIsXbMAYKecCwuCQOGEvQgLAIBOREEAAADoeq4JqqUri6qurnrMBgC6V8lcVlytWuMUBABAZxo68Zz68nlrnG0DAGDnCo4ttLJnziiTy3rMBgCA/aMgAAAAdD3nBFWtppK57C8ZAOhirq4qQV+fRi6c95gNAGCngiBwXhOzjRYA7Excqzm7qri2aAEAoFNREAAAALreyIXzCvr6rHG2DQCAnXFNGI1cvKBUf7/HbAAAu5G/ZC8IWL19RxuPCx6zAYDutHLzpqrLy9Y4HbMAAN2IggAAAND1Uv39GokuWuOsiAKAxmobGypdXrDGufkJAJ2t0ThdnOWaGAAaaXT/IM81MQCgC1EQAAAAEiGctLftK11eUG1jw2M2ANB9SgsListla5ybnwDQ2YZHR5XO2ve1Lk5TEAAAjRQcY+XQyZPqy+c9ZgMAQHNQEAAAABLBNVEVl8sqLdhXvQIApOKMfa/UIJ3WyHjkMRsAwG4FqZSzSJYOAQDgFsexs0MAHbMAAN2KggAAAJAII+ORgnTaGndNdAEA3O1Rc+fHlB4c9JgNAGAv8pemrLHl6zdUWVrymA0AdJfVO8+rXChY4/lLFAQAALoTBQEAACAR0oODyp0fs8YL0zMeswGA7lKrVFScN9Y4q6EAoDs4x+s4VnGWIlkAsCnOuO8bhJNcEwMAuhMFAQAAIDFcN0BL80a1SsVjNgDQPZYXr6q2tmaNUxAAAN0hd+6sUo6OLgVHNxgA6HWuzoKDx49p4PAhj9kAANA8FAQAAIDEcE1Y1dbXtbx41WM2ANA9nBNEQaBwYtxfMgCAPQvSaeeYzTZaALC9OI6dnQXDKfuWLAAAdDoKAgAAQGKEE+NSEFjjrIgCgO0VZ+3jY/bsGWWyWX/JAAD2xVUku7S4qOrqqsdsAKA7rN+7r40HD6zxcGrCYzYAADQXBQEAACAxMtmssmfPWONFCgIA4BXiatW5pzTbBQBAd8m7xu1aTcV54y8ZAOgSxRl7dwCpwdgKAECHoyAAAAAkimviqjg3p7ha9ZgNAHS+5Rs3VV1esca5+QkA3SV34bxS/f3WOEWyAPBKro6C/YcOauDYMY/ZAADQXBQEAACARMk79vWrLq9o+cZNj9kAQOdrNDEUTtIeFQC6SaqvT7mLF6xxCgIA4JVcY2M4NaXAsT0hAACdjoIAAACQKOHkuDPeqA0gAPQa17g4dOqk+vJ5j9kAAJrB1d2ldHlB1fV1j9kAQGdbf/BQa1+5a43TMQsA0O0oCAAAAInSl89r6NRJa5wVUQDwVBzHKszMWePc/ASA7uTaRiuuVLS0cMVjNgDQ2Rp2zOKaGADQ5SgIAAAAiZO/ZN82oDAzpziOPWYDAJ1r9fYdVYpFazx0bMMCAOhcI+ORgnTaGqdIFgCeKs7ax8S+fKihkyc8ZgMAQPNREAAAABInnLRX71eKRa3euu0xGwDoXIVp9zYq4dSEp0wAAM2UHhhQ7vx5a7zR+A8AvcQ1JoaTkwqCwGM2AAA0HwUBAAAgcRpNYBVYEQUAktyroQaPH9fAoUMeswEANJPrmrg0b1Qrlz1mAwCdqVwoOBcNsF0AACAJKAgAAACJM3DokAaPH7fGXRNgANAr4jh2tozm5icAdDfXNlq1jQ0tX73mMRsA6EzF2XlnnGtiAEASUBAAAAASKbxk/6O9ODOrOI49ZgMAnWf9hRe08eChNZ53jKMAgM43Mh5JKfutP7pmAYB7LExns8qeHvWYDQAArUFBAAAASKS8o4p/48FDrd19wWM2ANB5CtPuiSBWQwFAd8tks8qePWONFx17ZgNAryjO2MfCcHJcQTrtMRsAAFqDggAAAJBIjSayXG2yAaAXuMbB/kOHNHD0qMdsAACtEE46umbNzSuuVj1mAwCdpbK8rOVr161x1xgKAEA3oSAAAAAk0sDRo+o/fNgapyAAQK8rztrHwfylKQVB4DEbAEAruLZ/qa6saPnGDY/ZAEBnKc7NS47tBPOXpjxmAwBA61AQAAAAEikIAue2AQVHW0AASLr1Fx84t04JpyY8ZgMAaJVw0j2eFxtsHwMASeZaKJAaHFT23FmP2QAA0DoUBAAAgMRyTWitv3BP6/df9JgNAHSORl1SGm27AgDoDn1hqOHRU9Z4ga5ZAHqY65o4HI+UymQ8ZgMAQOtQEAAAABKr0YRWcXbOUyYA0FlcE0B9+byGTpzwmA0AoJXCKXvL6+LMrGJHu2wASKrq2pqWrixa4xTIAgCShIIAAACQWEMnTqgvn7fGWREFoFc5V0NNTSoIAo/ZAABayTWpVSmVtHrrtsdsAKAzlMxlxdWqNU5BAAAgSSgIAAAAiRUEgfOP+OLMjMdsAKAzbDwuaPW2ffKHm58AkCz5BuN6gWtiAD2oMG0f+4K+Po1cOO8xGwAAWouCAAAAkGiuia3V23e08bjgMRsAaL/irLs7SqOJIwBAd+k/+IwGn3vWGnd1jQGApHJtIThy8YJS/f0eswEAoLUoCAAAAImWv+Se2Go0MQYASeOa+Elnsxo+PeoxGwCAD+Gkq2vWnOI49pgNALRXrVxWyVy2xumYBQBIGgoCAABAog2PjiqdzVrjxWkKAgD0FldBQDg5oSDFn4kAkDSu7i8bDx9q7e5dj9kAQHuVLi8oLpetcTpmAQCShjs9AAAg0YJUSuHkhDVOhwAAvaSytKTl6zescW5+AkAyNVrtyrYBAHqJa8wL0mmNjEceswEAoPUoCAAAAImXvzRljS1fv6HK0pLHbACgfYpz85KjLXToGC8BAN1r8NhRDRw5bI1TEACgl7jGvNz5MaUHBz1mAwBA61EQAAAAEs+5IiqOVZyd85cMALRRYXrGGksNDip37qzHbAAAPrmuiQtsowWgR9QqFRXnjTXeqKMKAADdiIIAAACQeLlzZ5VyVPgXWBEFoEcUZ+wFUOF4pCCd9pgNAMAn1yTX+r17Wr9/32M2ANAey1evqba2Zo1TEAAASCIKAgAAQOIF6bRCxx6ArgkyAEiK6uqqlhYXrXFufgJAsuWn3NvCFLgmBtADnFukBIHC8XF/yQAA4AkFAQAAoCe49sVeWlxUdXXVYzYA4F/JXJZqNWs87xgnAQDdb/C5Z9V34IA1XpylaxaA5HN1CMyePaNMLusvGQAAPKEgAAAA9IS8a+VrrebcQxAAkqAwPWONBX19yl047zEbAIBvQRAonJqwxouO7wkASIK4WlVx1rGFFh2zAAAJRUEAAADoCbkL55Xq77fGnW0DASABXOPcSHRRqb4+j9kAANrBVSS7eud5bTx+7DEbAPBr5eYtVZeXrXHnQgIAALoYBQEAAKAnpPr6lLt4wRqnIABAktU2NlS6vGCNc/MTAHpDOOXeHqY4Y185CwDdzrVdgCSFk/YuKgAAdDMKAgAAQM9wTXiVLi+our7uMRsA8Kd0eUFxpWKN0x4VAHrD8OgpZXI5a7w4w7YBAJLLtTXK0KmT6svnPWYDAIA/FAQAAICe4ZrwiisVLS1c8ZgNAPjj6oISpNMaiS56zAYA0C5BKuVcAdto9SwAdKs4jlWctY9xdMwCACQZBQEAAKBnjEQXFaTT1jjbBgBIKtcET+78mNKDgx6zAQC0U3jJPum1cuOmyqWSx2wAwI/VO3dULhStcTpmAQCSjIIAAADQM9KDg8qdP2+NsyIKQBLVKhWV5o01zs1PAOgt4aRj3I9jlebm/SUDAJ40WgDANTEAIMkoCAAAAD0lnLK3SC3NG9Uce2wDQDdaXryq2vq6Nc7NTwDoLblzZ5UeGrLGKZIFkESFafvYNnj8uAYOHfKYDQAAflEQAAAAeopr4qu2vq7lxaseswGA1nNO7KRSCifG/SUDAGi7IJ3WiGPsZxstAEkTx7GKMzPWOAWyAICkoyAAAAD0lHBiXErZL4FYEQUgaVwTO9mzZ5TJZv0lAwDoCHnH5NfS4lVVVlY9ZgMArbV+7542Hjy0xvOXKAgAACQbBQEAAKCnZLJZZc+escaL0/ZVAwDQbeJqVcXZOWvcuY80ACCxnKthazWV5uf9JQMALVZo8Hc+HQIAAElHQQAAAOg5rgmw4ty84mrVYzYA0DrLN26ourJijbtWiAIAkit3fkyp/n5rnG0DACRJccZeINt/6JAGjh71mA0AAP5REAAAAHqOawKsurKi5Rs3PGYDAK3TaEInnJrwlAkAoJOk+vo0El20xl3dZQCg27iuicOpSQVB4DEbAAD8oyAAAAD0nEYTYKyIApAUrvFsePSU+sLQYzYAgE7iapFduryg6vq6x2wAoDXWHzzQ2t271nj+Eh2zAADJR0EAAADoOX1hqOHRU9Z4YZqCAADdL45jFRztUdkrFQB6m+t7IK5UtHR5wWM2ANAajTtmcU0MAEg+CgIAAEBPcv3RX5yZVRzHHrMBgOZbvXVblWLRGg8nufkJAL1sJLqoIJOxxgt0zQKQAK6CgL58XkMnTnjMBgCA9qAgAAAA9KRwasoaq5RKWr1122M2ANB8jSZyWA0FAL0tPTCg3Pkxa5xttAAkgeuaOJyaVBAEHrMBAKA9KAgAAAA9KZyccMYLMzOeMgGA1ig6xrHBZ49r4NBBj9kAADqRqzisNG9UK5c9ZgMAzVUuFJzF/hTIAgB6BQUBAACgJw0cOqjBZ49b46yIAtDN4jhWcWbOGufmJwBAkvKO74PaxoaWFq96zAYAmqs4a78eltxjIAAASUJBAAAA6FmubQOKM3OK49hjNgDQPGt3X9DGw4fWeN4x/gEAesfIxLiUst8epEgWQDdzbReQzmY1fHrUYzYAALQPBQEAAKBnuVYDbDx8qLW7dz1mAwDN49ouQKJDAABgU2Z4WNmzZ63xRt8nANDJitP2goBwckKBoyAKAIAk4RsPAAD0rEYTYqyIAtCtXONX/+HDGjh6xGM2AIBOlp+asMaKs/OKq1WP2QBAc1SWlrV8/bo1znYBAIBeQkEAAADoWQNHj6j/8GFrnIIAAN3K1R41PzWpIAg8ZgMA6GThJfs2MtXVVS1fv+ExGwBojuL8vOTYBpCOWQCAXkJBAAAA6FlBECh/yX4TwDWhBgCdav3+i1p/4Z41HjrGPQBA7wkn7B0CJIpkAXQn19iVGhxUbuycx2wAAGgvCgIAAEBPc60KWH/hntbvv+gxGwDYv0bFTOEkBQEAgKf6whENnx61xgvTMx6zAYDmcI1d4XikIJ32mA0AAO1FQQAAAOhpjSbG6BIAoNsUZ+3jVt+BAxo68ZzHbAAA3cBVJFucnVNcq3nMBgD2p7q6quXFq9Y42wUAAHoNBQEAAKCnDZ14Tn0HDljjrok1AOhErvao4dSEgiDwmA0AoBvkHZNjlVJJq7dve8wGAPanZC4rrlat8fylKY/ZAADQfhQEAACAnhYEgcIp+76pRVqkAugiG48fa/X2HWvcNeEDAOhdDbtmTVMkC6B7uDr9BX19yl047zEbAADaj4IAAADQ81wTZKt3ntfG48ceswGAvSvOzDnjtEcFAGyn/+AzGnzuWWvc1X0GADqNa8waiS4q1dfnMRsAANqPggAAANDzGk2QNZpgA4BO4br5mcnlNDw66jEbAEA3yU/ZW2gXZmYVx7HHbABgb2obGypdXrDGw0l7h0AAAJKKggAAANDzhkdHlcnlrHFWRAHoFsVZ+3gVTk4oSPEnIABge65ttMqPHmnt7l2P2QDA3pQWrigul63x/CV78RMAAEnF3SAAANDzglTKuUqgMDPjMRsA2JvK0pKWr9+wxtkuAADg0rBr1jTXxAA6n6ugP0inNRJd9JgNAACdgYIAAAAAuW+Arty4qXKp5DEbANi94uyc5GjnTEEAAMBl8OhRDRw9Yo0X2EYLQBdwFQTkzo8pPTjoMRsAADoDBQEAAABqMFEWxyrNzftLBgD2oOC4+ZkaHFTu3FmP2QAAulE4ab8mZhstAJ2uVqmoOG+scQpkAQC9ioIAAAAASblzZ5VyrBRwTbQBQCdwTdSEE+MK0mmP2QAAupFrsmz93j2t37/vMRsA2J3lxauqra1Z4xQEAAB6FQUBAAAA2txLMJwYt8ZZEQWgk1VWVrW0eNUa5+YnAGAn8g2+LyiSBdDJnGNUEDj/5gcAIMkoCAAAANjimjBbWryqysqqx2wAYOdKxki1mjXeaIIHAABJGnzuWfU9c8Aap0gWQCcrztrHqOzZM8pks/6SAQCgg1AQAAAAsCV/acoerNVUmp/3lwwA7EJxesYaS/X3K3fhvMdsAADdKggChZP2IrLCNAUBADpTXK2qODtnjYdTjr/3AQBIOAoCAAAAtuTOjynV32+NsyIKQKdy3fzMXbygVF+fx2wAAN3M1VVm7fnntfHokcdsAGBnlm/cVHV5xRqnYxYAoJdREAAAALAl1den3MUL1rhrwg0A2qW6vq7S5QVrnJufAIDdCF1ds8Q1MYDO1KiAP5ya8JQJAACdh4IAAACAOq5tA0qXF1RdX/eYDQA0trRwRXGlYo03mtgBAKDe8KmTyozkrHG6ZgHoRK6xaXj0lPrC0GM2AAB0FgoCAAAA6oSOlbRxpaIlxypcAGiHwvSMNRak0xqJLnrMBgDQ7YJUSuGkfSWt63sHANohjmMVZ+0FAa6/8wEA6AUUBAAAANQZiS4qyGSs8QIrogB0GNdqqNz580oPDHjMBgCQBOGUvbvMyo2bKpdKHrMBALfV23dULhSt8XCSggAAQG+jIAAAAKBOemBAufNj1jgtUgF0klq5rNK8scbDS9z8BADsXr7Batri7LynTACgsUZ/p9MhAADQ6ygIAAAAeBnXzYLSvFGtXPaYDQDYLS1eVW1jwxpvNKEDAMB2smfPKD00ZI0XZ9g2AEDnKDjGpMFnj2vg0EGP2QAA0HkoCAAAAHgZ1wRabWNDS4tXPWYDAHbO1VCplEbGI3/JAAASI0inNTIxbo3TNQtAp4jj2Dkm0R0AAAAKAgAAAF5hZGJcStkvk7gBCqBTuMaj7NkzymSz/pIBACSKq0h26eo1VVZWPWYDANtbf+EFbTx4aI3TMQsAAAoCAAAAXiEzPKzs2bPWOAUBADpBXK2qOGffw5mbnwCA/XCuqq3VVJq3fwcBgC+FBn+fh1NTnjIBAKBzZdqdQCtEUZSW9DWSXiXpkKSqpOcl/bEx5nKbcjoj6bWSTkoakbQs6Z6kPzHGLLQjJwAAYJefmtDy4uK2seLcvOJqVUE67TkrAHhq+foNVVdWrHHaowIA9iN3fkyp/n7VNja2jRdnZvXMa7/ac1YA8FLFaXtBQP/hwxo4esRjNgAAdKZEFQREUTQo6cck/aiko5bnfEHSTxpjfsdDPhOSvk/St0saczxvQdIvSPrfjTHVXZ7j05LesMcU1ySdNMY82OPrAQBIrHBqUs//7oe2jVVXVrR8/YZyY+c8ZwUATzXqVhJOTnjKBACQRKm+Po2MRyp86cvbxhutygUAH4qz9rEoPzWpIAg8ZgMAQGdKzJYBURSNSvpjSe/VS4sB4pc99TWSfjuKol/a6iTQilzCKIo+JmlW0o/rlcUAtZc9viDp/ZI+G0XR8V2e7tTespQkDUrK7eP1AAAkVjjpXlnLtgEA2s01ETN8elR9YegxGwBAErm6zSwtXFF1fd1jNgDwUusvPtDa3Res8fASHbMAAJAS0iEgiqKDkj6mpxPvdyX9nKTflHRTmxPfk5J+QNL3SkpLevvWf39vC1LKS/qLW8cbkj4i6UOS/lTSgqSipAFJr5f0dyR919Zzv0bSR6Mo+kZjzKMdnqtv679f0ObvvBsrkm7v8jUAAPSEvnBEw6dHtXLj5rbxwvSMnvuWt3rOCgA2xbWaszCpUVETAAA74eo2E1cqKpnLOvCqr/KYEQA81bhjFtfEAABICSkIkPQBPS0G+Lyktxpj7tbFy5L+SNIfRVH0W5J+Q5sr478niqKPGWN+tZnJGGNuRVH0GUm/L+lfW1ryr0n6tKRPR1H0e5L+nTYLFCYl/ZSkH97h6Z4UBLxojPnp/WUOAADqhZOT1oKA4uyc4lpNQSoxDZcAdJHV27dVKZWscdeKTgAAdmokuqggk1FcqWwbL87OURAAoG1cHbP68nkNnXjOYzYAAHSurr+DHUXRWyR9+9bDR5K+5WXFAC9hjPl9vXSy/WeiKMo2Oy9jzDcaY95nKQZ4+XN/XdK76370t6MoOrTDU/U1fgoAANgL14RapVTS6m0a7QBoj0b7NucpCAAANEF6YEC5C+etcbbRAtBOzo5ZU5MKgsBjNgAAdK6uLwiQ9Hfrjt9ljHm+0QuMMb8i6eNbD49J+s5WJLZL/5uke1vHGUl/bYevS0qXBwAAOk6jCbXCNDdAAbRH0TH+DD73rPoPPuMxGwBAkrmuiUvzRrVy2WM2ALBp43HBWaSfv0SBLAAAT3R1QUAURcclffPWw4Kk3bT+/4W647c3Lak9MsasS/r/6n5k36TtpegQAABAi/QffEaDzz1rjbMiCkA7xHHs7BDAXqkAgGZydc2qbWxo6cqix2wAYFNx1v33OFtoAQDwVFcXBEh6q56ukP+gMWZ5F6/9XW0WEUjSG3bRor+V6jcpPrzD11AQAABAC7km1gozs4rj2GM2ACCt3b2r8qNH1jjbBQAAmmlkfFxK2W8hUiQLoB1cY08ml9Pw6KjHbAAA6GzdXhDw5rrjT+7mhcaYqqTPbD0MJL2xWUntQ67u+HGjJ0dRlNJm7gAAoEVcbQbLjx5p7e5dj9kAQOOJl5D2qACAJsoMDyl37qw13miVLgC0QnFmzhoLJycUOAqZAADoNd3+rfgNdcefsT7Lrv4132B9lj9fW3c8v4Pn0x0AAIAWa9RmsDg94ykTANhUmLZPvAwcOazBo0c9ZgMA6AWua+Li7APHs2oAACAASURBVLziatVjNgB6XWVpScvXr1vjbBcAAMBLZRo/pTNFUdQn6fTWw6qk63t4myt1xxf2m9N+RFF0RtLrtx7WJP3eDl7Wtf/7uVQqlXanYLVdbp2cL9Dt+MyhE6SfeUb9hw9r48UXt40/+vKMDr7lzdvGuhGfO8CvvXzmCjP2QqTcxLjK5fK+8wKSjO86YPey45H0H//TtrHq6qoKC1eUHTu3bZzPHOBf0j93j748LTm27xuOLnJNDK+S/pkDOk03fubanV83TyiflpTeOr5tjNnLv+T1uuPt/2rx5x162rHhQ8aY+zt4TSI7BMx2Wau5bssX6HZ85tAOlWePS5aCgIdf/KKWv/Qlzxn5xecO8Mv1mYsLBW3cs/+pUAhH9KWEj0lAK/BdB7jFNXcHAPPRjymzvLTj9+MzB/iXpM9d+ZN/YA/292txqaSAa2K0WZI+c0A34DPn1s0FASfrjp/f43vUv+6k9VktFkXRaUn/Y92P/ukOX/qKgoCt93qVpEOSnpG0LumBpC9LmjPG2EsnAQDAtlKnR1X78vS2sfhxQXGhoCCf95wVgF5Uu3HLGU+dHvWUCQCglwRDQwqOHlFsKUqr3bgpfd3XbhsDgGar3bhpjaVOnVSQ6vadkgEAaK62FwREUfSXJb1uB0+NJf2qMeYrW49zdbGVPZ6+/nXZPb5HM/ycpIGt498xxnxuh6+r/9/vdBRFVySNOZ7/YhRFvyTp5+v+HQEAQAOp06ec8dqNW0q/ioIAAK1Xu2m/+alsVsHBg/6SAQD0lNTpUVVtBQE3bymOYwVB4DkrAL0m3thQ/BX7re3UqPvvdwAAelHbCwIkfZek79nhcz8n6cm3/XDdz9f2eO7VuuOBKIpSxpjaHt9rT6Io+u8lfVtdPu/cxcvrOwTk9NIiie0clvT3Jf3tKIr+J2PM/7WLcwEA0LOCgwelbFZaXt42Xrt5U+lXXfKcFYBe5FwNdfoUEzEAgJZJnR5V9U8+v31wdVXx/fsKjh71mxSAnlO7dUeK7U1w6ZgFAMArdUJBQHkXz63fsGyg7nhjj+def9njAb20SKCloig6K+kX637094wx13fxFvckfUibRRJ/KGlW0i1Jj7T5b5LTZhHAqyX9FUl/U1Io6YCkX4uiaMgY80v7/DWabnJyUplMJ/xf85Uqlcor9iHp5HyBbsdnDv8/e3ce5Nia1nf+dyRlKjcdVdW9te+VVXVy6+vGYHeAGXrCDN3uBg8EjA0xZqAN0TQxxngcjlls7GEGesaAI2zCNERgGAITgx2GBoZtMDDTYI/ZGujbdFcub+2Vtd6sW4uOck9JZ/7ILEpVne+rXKRXOtL3E3GjpXy0PLp9T+rkeZ/3eTrJ9b/wHj39/e2b+PQ9WtBbb73lOaPW4LgD/NrNMbfx/LnefvLU+lqnv/RLdbRLfhcBrcR3HbA366fP6LOf/CVr/Hiltu33EMcc4F83H3f3pmet84OD/j699cEPKNP3BZN2gZbq5mMO6ERpPOa2y9mntv+bMcZ8VNJH9/DU+q4A/Xt8+/qigkR77zSwa1EUDUj6OUkv+gv/nDHmx3bzGsaYVUl/3fGQeOufm5J+KYqifyzpxyV9w1b8x6Mo+hNjzJ/tKvkWy+Vy6kvRSVva8gXSjmMO7XJgaspaELD64IGSxUX1HzzoOSs/OO4Av2zHXOnqNefzDr71Ho5VYI/4rgMa6ztyWAMnTmj1wfZLcYuzczr11796R6/FMQf41y3H3eLsnDVWuHxZ+aEhaxzwqVuOOSAtOObcMu1OYB/qe/YO7vE16s8OVowx9l5DzfcTkr5k6/aMpG9v9RsaY55I+puSfmXrR1lJP9jq9wUAoBuEkxPOeDwz6ykTAL0qnrZXkudGRjTEvFQAQIsVp+znxPHMjBJHG28A2K/a+rrKjiLZYoO/2wEA6FXdUhCw17K/+udtPxS4BaIo+keSvnnr7jNJX2eMWfTx3saYmqTv0stxCV8VRdFhH+8NAECaDZ05rVxhxBp3LdQBQDOUHL9nwolxBZk0/3kHAEgDV5HsxrPnWn340GM2AHpN+do1JZWKNd6okB8AgF6V5itGT+pun9zja9Q/zz6Ms4miKPoWSf/b1t2KpP/KGOPu/dlkxpi7kn5n625G0lf4fH8AANIoyGQUToxb46Ur0x6zAdBrNsplLd+Zt8ZDx45NAACapdHu29IVimQBtE7s+B0TZLMqjEUeswEAID3SXBBwQ9KLPmQnoijK7eE1ztbdbvmifBRFH5T0k3U/+pgx5lOtfl+LP6i7faJNOQAAkCqu3QbLd+a1US57zAZAL4ln5iRHG+ZwgoIAAEDr5Q8fVv6IvdEkXbMAtJKrY9bIxYvK5vMeswEAID1SWxBgjFmRdG/rblbShT28zMW62y0tCIii6EskfVJS39aPvtcY81OtfM8GFupu2/sfAwCAP9dowS2emfOUCYBeE8/YL35mBwc1cuG8x2wAAL0snJy0xlzfVwCwH7VKReU5Y42Hk/aOfgAA9LrUFgRsqe/N+2V7eP6X191u2V8sURRdlPR/6+XC+08aY76vVe+3Q/Xlku+2LQsAAFJk5MJ5ZQcHrXEugAJoFdeOy8L4mIJs1mM2AIBeVnQsuq0tPNbqwoI1DgB7tXTjpmpra9Z4ccperAQAQK9Le0HAb9fdfv9unrg1YqC+iOC3mpLRF77Psa3XftFP7VclfWcr3muXztTdfti2LAAASJEgm1VhfMwaj69MW2MAsFeV5RUt3rhpjTea5wwAQDO5xmhJjA0A0BqucQHKZFQYi/wlAwBAyqS9IODX625/fRRFw7t47tdKCrduTxtj5puX1qYoikJJvyHpRf/OP5T0TcaYarPfaw++eut/q5J+r52JAACQJq6Ft8Wbt1RZXvGYDYBeUJ6bk2o1a7zRwgwAAM00cPy4+g4etMbj6VmP2QDoFa5io+Hz55Qb3s3SAAAAvSXVBQHGGCPpM1t3Q0kf2cXT/27d7X/brJxeiKKoX9IvSXrv1o+MpK8xxiw3+712K4qib5D0omTyPxljnrUzHwAA0sS58FarbS7cAUATuS5+Zvr7NXJx1GM2AIBeFwSBs0jWuYsXAPYgqVYVz9qLjeiYBQCAW6oLArZ8f93tj0dRdLLRE6Io+tt6OWLguaRPNDOhKIoCST8j6a9u/eihpL9mjHnSzPfZiyiKJiX9WN2Pvq9duQAAkEYjF0eV6e+3xmmRCqDZXAsrheiyMn19HrMBAMBdJLv64IHWn7L3BEDzLN25o+qSfZ8dHbMAAHDrhoKAX9bLlvcHJP1KFEXHbQ+OoujDkn6k7kf/1BhTanJOPyzpG7dux5I+ZIy53eT3UBRFp6IoOraLx3+jpP8g6cjWj/6NMeZTzc4LAIBulunrUyG6bI2zIwpAM1XX1rR47bo1zsVPAEA7FKfc3z/xDOfEAJqnUeF9ODHuKRMAANIp1+4E9ssYk0RR9Dck/bGkk5L+oqTPRFH0LyT9gqR5SQOSJiR9h6RvlZTdevovSvpnzcwniqL/QtJ31/3o/5P0oSiKPrTLl6pJ+j+NMQ8cj/l2Sf84iqJfk/Trkj4t6ZYxpryVS0HSZUlfrs3P/UV1z/1/JX3bLnMCAADaXIArff7KtrHFa9dVXVtTNp/3nBWAbrR49ZqSSsUapyAAANAOg6dOKVcoqFIubxsvTc/ozS//K56zAtCtXAUBQ2dOqy8MPWYDAED6pL4gQJKMMQ+jKPqApJ/X5sL/MUk/uPVPIinY5mn/TtK3G2OSnbxHFEUfkfRDklYkfacx5jcsDz312v2v3vpnL96R9K8bPCYn6eu2/pEkRVGUaLOgILvN46vaLIL4XmPM+h7zAgCgp7kW4JJKRWVzVQfeeo/HjAB0K1fXkSCXc3YsAQCgVYJMRuHEuJ7+0ae3jTNGC0CzJEmi0vSsNR5OTnrMBgCAdOqGkQGSJGPMjKQvkfRxSffrQq8XA3xG0jcbY77JGLO0k9eOomhI0o9LOizpjKSfcDz8iTYX4/crkfS0wWN+QdJvS1p77eeBvrAY4F1Jn5A0aYz5hxQDAACwd4XosoKcva4ynrFfrACA3XAtqIxcHKUbCQCgbVxFsst35rURb989AAB2Y+XuPVXi2BqnYxYAAI11RYeAF4wxK5L+SRRF3yvpfZJGJR2XtK7NIoHPG2NME97K2lXAGPOr2n5nftMZY65I+kAURQOS3tLmeIAjkga3cnyuzUKAzxpjrvrICQCAXpDN5zVycVTlue1PK9gRBaAZahsb1t8zEhc/AQDtVZxy78qNZ2f1xvv+sqdsAHQrV8csSSpyTgwAQENdVRDwgjGmJukPtv5pxustR1H0MW2ODFiV9LFmvG6zGGNWJX166x8AAOBBcWrSulBXnjOqbWwo09fnOSsA3WTxxk3V1u2NvRotxAAA0ErD584qOzio6srKtvF4eoaCAAD7Fs/YCwIGThxX/6GDHrMBACCdurIgoBWMMT8t6afbnAYAAOgQ4eSE9Mlf3DZWW1/X4vUbCsfHPGcFoJvEV6btwUxGhbHIXzIAALwmyGYVTozp2Z++vW28dIWuWQD2J0kSxY7fJeEE3QEAANiJTLsTAAAASKPCWCRl7KdSjA0AsF+u3VDD588rNzTkMRsAAL5QOGnvVrN065Yqy8seswHQbVYfvaP1p0+tccYFAACwMxQEAAAA7EFuaEjD589b466FPABoJKlWFc/MWePFyXGP2QAAsL3QtRhXq1lHbAHATjQqtHf+DgIAAH+OggAAAIA9Kk7ZLz7EM3NKqlWP2QDoJku3bltnMktSOGXfkQkAgC8joxeU6e+3xkuu8TcA0EA8bf8dkj/8pgaOHvGYDQAA6UVBAAAAwB65diNUV1a0dOu2v2QAdJVSo91Q43QIAAC0X6avb3OUlgVjtADsh+ucmO4AAADsHAUBAAAAe9RoQa7Rgh4A2LgWUIbOnlFfWPCYDQAAdq5FucXrN1RdW/OYDYBusfb4Xa29s2CNUxAAAMDOURAAAACwR31hQUNnz1jj7IgCsBdJraZ4ZtYa5+InAKCTFB3fS0mloqVr1z1mA6BbuM6HJak4yQgtAAB2ioIAAACAfXAtzMUzM0pqNY/ZAOgGK/fuq1IuW+OuhRcAAHwbuXxJQS5njVMkC2AvStPT1ljfgQMaOHHcYzYAAKQbBQEAAAD74FqYq5QXtXz3nsdsAHSDcoPdUOEEBQEAgM6RzedVuHzJGi/PznnMBkC3cBUThZPjCoLAYzYAAKQbBQEAAAD70Kh1NzuiAOyWqyBg4MRx9R866DEbAAAaCyfGrbHFq1eVVKseswGQduvPS1q5d98ap2MWAAC7Q0EAAADAPvQfPKiBEyes8dIVe5tDAHhdkiTOggBmpQIAOpGrSDZZ31By/4HHbACkXaPC+pBzYgAAdoWCAAAAgH1y7U6IZ2aUJInHbACkWfL0mTaeP7fGw0n7DkwAANqlMDYmZeyXGWvzdz1mAyDtXAUBuZERDZ057TEbAADSj4IAAACAfXIt0G08e67Vhw89ZgMgzWrz8854ozElAAC0Q25oUCOjF6zx2h339xsA1Itn7AUB4cS4AkcBEgAA+EJ8cwIAAOxTccrdrrB0xd3uEABecC2Y5I8c1sCRIx6zAQBg51xFa7W795TUah6zAZBWlcVFLd2+Y42HUxTIAgCwWxQEAAAA7FP+8GHljxy2xhvNPwSAF2p37C2VwwkufgIAOpfze2p9Xcmjd/wlAyC14plZyTF2j3NiAAB2j4IAAACAJnBdlHC1OwSAF5LnJalUssYZFwAA6GTFyXEpCKxxxgYA2ImSo6A+OziokQvnPWYDAEB3oCAAAACgCYqOtoVrC4+1urDgMRsAaVSbt3cHkNy/ZwAAaLfcyIiGzp6xxht9zwGAJMXTs9ZYYXxMQTbrMRsAALoDBQEAAABN0GjnLmMDADTi2jnZd/CABo4f95gNAAC7V3ScE9fm7ypxtAEHgMryihZv3LDGXb9jAACAHQUBAAAATTBw/Lj6Dh6wxl27HABAkmrz9oKAcGJCgaMNMwAAnSCcnLQHV1aULDz2lwyA1CkbI9Vq1jgjtAAA2BsKAgAAAJogCAKFE/aLE645iACQLC4qefLUGmc3FAAgDcLJcWfcVfwGAK7Oepn+fo1cHPWYDQAA3YOCAAAAgCYpTtl3RK0+eKD1p888ZgMgTVzjAiQpdPx+AQCgU/QfOKDBkyes8UbfdwB6m6sgoBBdVqavz2M2AAB0DwoCAAAAmqRR+8J4hi4BALZXm79rjeUKIxo6fcpjNgAA7J3rnLh2566SJPGYDYC0qK6tqXz1mjXOuAAAAPaOggAAAIAmGTp9SrnCiDXO2AAANq4dk+HEuIIMf7oBANIhnHR0tVlaUvLUPiIHQO9avHZdSaVijVMQAADA3nFVCQAAoEmCTEbhhP0ihav9IYDelaysKFl4bI07F1YAAOgwxQaLdrU79q44AHqX6+/lIJdTIbrsMRsAALoLBQEAAABN5Nq1sHxnXhtx2WM2ANLANS5AarywAgBAJ8kfflP5I0escVdXHAC9q3Rl2hobuTiqbD7vMRsAALoLBQEAAABN1GjhLp6d9ZQJgLRwLYxkBwc1fP6ct1wAAGiG4pT9nLg2T0EAgFfVNjZUnjPWOOMCAADYHwoCAAAAmmj4/DllBwetccYGAHidq0NAYXxMQTbrMRsAAPbPuXhXirX22D4qB0DvWbp5S7X1dWucjlkAAOwPBQEAAABNFGSzCifGrPHSFQoCALxUXV5W8vCRNc7FTwBAGjXazVuepmsWgJdc4wKUyagwbv8bGwAANEZBAAAAQJOFE/YLoEu3bqmyvOwxGwCdrGyuSklijdMeFQCQRgPHjqnv4EFrvMwYLQB1XJ30hs+fV25oyGM2AAB0HwoCAAAAmsy5gFerOWcjAugt5Rn7gkimv18jF0c9ZgMAQHMEQaDilP2cOHZ8/wHoLUm1qnh2zhovTo57zAYAgO5EQQAAAECTjVwcVaa/3xp37X4A0FvKjoufhbFImb4+j9kAANA8riLZtYePtP70mcdsAHSqpTt3VHV00QunJj1mAwBAd6IgAAAAoMkyfX0qjEXWuHM+IoCeUV1b09L169Y44wIAAGlWbPA9VqJIFoCk+Ir7d0E4TocAAAD2i4IAAACAFnAt5C1ev6Hq2prHbAB0orK5qqRStcbDCS5+AgDSa/D0aeXC0BqnaxYAyV0cNHT2jPrCgsdsAADoThQEAAAAtIBrIS+pVFQ2Vz1mA6ATueYnB7mcCtFlj9kAANBcQRA4z4njGQoCgF6XJImzOCicoGMWAADNQEEAAABACxSiywpyOWucHVEAYsf4kJFLF5XN5z1mAwBA87nGBizfmddGHHvMBkCnWbl7V5Vy2RovTlEQAABAM1AQAAAA0ALZfF4jly5a4xQEAL2ttrHh7BTSaO4yAABpEDZYzHN1ywHQ/VzjAiQ6BAAA0CwUBAAAALSIa0GvbK6qtrHhMRsAnWTx+g3V1tet8ZCCAABAFxg+e1bZoUFrnCJZoLe5fgcMnDiu/kMHPWYDAED3oiAAAACgRVwLerX1dS1ev+ExGwCdxLkAkglUGBvzlwwAAC0SZLMacXynNdodDKB7JUmi0hX774Di5KTHbAAA6G4UBAAAALRIYWxMythPt9gRBfQu1wLI8Pnzyjl2UwIAkCaFcXtBwNKt26osLXnMBkCnWH30SBvPnlnj4eS4x2wAAOhuFAQAAAC0SG5oUCMXzlvj7IgCelNSrao8O2eNFya4+AkA6B7OMTi1mspzxl8yADpGowJ5RmgBANA8FAQAAAC0UDhlb3NYnp1TUq16zAZAJ1i6dVvVlRVrnIIAAEA3GTp/Xurrs8YpkgV6k6sgIH/ksAaOHPGYDQAA3Y2CAAAAgBYKJ+y7GqorK1q8ectjNgA6QWl62hkvOGYtAwCQNpm+nDKnTlrjsWOGOIDuVXIc+66/owEAwO5REAAAANBC4YR7YS+e4QIo0Gtcu6GCI4eVK4x4zAYAgNbLnD1jjS1ev67q2prHbAC029rjx1pbWLDGGRcAAEBzURAAAADQQn2FgoYcF0AbzU0E0F2SWk3xzKw17lowAQAgrTJnTltjSbWqsrnqMRsA7Vaatp8PS1KRggAAAJqKggAAAIAWK05NWmPxzKySWs1jNgDaaXn+rirlRWucggAAQDcKTp6QsllrPL7iHqcDoLvEjhFafQcPaODEcY/ZAADQ/SgIAAAAaDFXu8NKeVHL83c9ZgOgnRp1BXHtoAQAIK2Cvj4FjgW+El2zgJ7iOicOJyYUBIHHbAAA6H4UBAAAALRYODHujDM2AOgdrgWP4I1DCkZGPGYDAIA/ri44i1evqbax4TEbAO2y/vy5Vu4/sMYZFwAAQPNREAAAANBi/QcPavDkCWucHVFAb0iSRPGM/XhnXAAAoJu5vudq6+tavH7DYzYA2iWennXGQ8fIPQAAsDcUBAAAAHjgGhsQT88oSRKP2QBoh9UHD7Xx7Lk1njlDQQAAoHtlTp2UHG3AS1fsM8UBdI942n6s5wojGjp9ymM2AAD0BgoCAAAAPHAVBGw8f67VBw89ZgOgHRp1A8mcPe0pEwAA/AvyeQXHj1vjjNECeoPrnDicGFeQYckCAIBm49sVAADAg0ZzEBkbAHQ/50JHsaigWPSXDAAAbeAqfotn55RUqx6zAeDbRrms5Tvz1rirkB4AAOwdBQEAAAAe5A8fVv7IEWvc1TYRQHdwHeeuucoAAHQL13ic2uqqFm/e8pgNAN/imTnJMS6vODnpMRsAAHoHBQEAAACeuHY70CIV6G6rCwtae/yuNc64AABAL8iccc8G55wY6G7xjP0Yzw4Oavj8OW+5AADQSygIAAAA8KQ4OW6NrT1+V6sLCx6zAeBTowUO145JAAC6RTA4qOCoq2sWBQFAN3Md44XxMQXZrMdsAADoHRQEAAAAeBJOudsfxle4AAp0q5Lr+B4ZUXDooL9kAABoI9eYnHhmVkmt5jEbAL5Ulle0eOOmNV50dNQDAAD7Q0EAAACAJwPHjqnvoH3Rr8SOKKBrudqjZs6eVhAEHrMBAKB9MmfsY3Iqi4tanp/3mA0AX8pzc5Kj4Mc1Yg8AAOwPBQEAAACeBEHg3PXgWjAEkF7rT59p9cFDa5xxAQCAXuLqECAxNgDoVq5jO9Pfr5GLox6zAQCgt1AQAAAA4JFr18Pqg4daf/rMYzYAfGhU7JM5a98pCQBAtwmGhzVw8oQ1TtcsoDvFM7PWWCG6rExfn8dsAADoLRQEAAAAeFSccrdB5AIo0H1KV+zHda5QUHD4sMdsAABov8LEuDUWX5lRkiQeswHQatW1NZWvXrPGw6lJj9kAANB7KAgAAADwaPDUKeUKBWucFqlA93F1CCiMjykIAo/ZAADQfq6CgI1SSSv3H3jMBkCrLV69pqRSscZDx+8EAACwfxQEAAAAeBRkMs6LHY1aiwNIl424rOU789Z4YXzMYzYAAHSGRt9/nBMD3cXVCS/I5VSILnvMBgCA3kNBAAAAgGdFRzvE5Tvz2ohjj9kAaKVGCxqFSfcYEQAAulH+zTeVP3rEGo8d43YApI+rE97IpYvK5vMeswEAoPdQEAAAAOBZ2GABMJ6Z9ZQJgFZzXfzMDg5q6OxZj9kAANA5io5z4tKVaSVJ4jEbAK1S29hQec5Y467fBQAAoDkoCAAAAPBs+NxZZQcHrXHXAiKAdClN2wt8wokxBVn+JAMA9KZw0t41a/3JE60tPPaYDYBWWbxxU7X1dWu8UcE8AADYP64+AQAAeBZkswon7HNTXQuIANKjsryspVu3rPFwgoufAIDe1bBrFkWyQFdwHsuZjApjkb9kAADoURQEAAAAtIFrR9TSrVuqLC15zAZAK5Rn56RazRoPp+y/BwAA6HYDx46q/9Aha7w0Pe0xGwCtEjuO5ZEL55UbGvKYDQAAvYmCAAAAgDZw7oiq1ZwzFgGkQ8mxGyrT36+R0QseswEAoLMEQaBwyn5OTIcAIP2SalXxzJw1zrgAAAD8oCAAAACgDUZGLyjT32+NuxYSAaSDayGjMBYp09fnMRsAADqPa3zO6sNHWnvy1GM2AJpt6fYdVVdWrHEKAgAA8IOCAAAAgDbI9PU5ZyXGVygIANKsuramxes3rHEufgIAIBUbfB/SJQBIt9IV9+iPcGLcUyYAAPQ2CgIAAADaxLUguHj9uqprax6zAdBMZXNVSaVijTdaAAEAoBcMnj6lXBha4/EMBQFAmrmKeobOnlFfoeAxGwAAehcFAQAAAG3iWhBMqlWVzVWP2QBoJtfFzyCX08jlSx6zAQCgMwVBoOKkfYcwHQKA9EpqNcUzs9Y4HbMAAPCHggAAAIA2Gbl8SUEuZ43HDdorAuhcrvaohcuXlM3nPWYDAEDnci0KLs/f1UYce8wGQLMs372nSrlsjRenJj1mAwBAb6MgAAAAoE2y+bwKjl3CJXZEAalU29jQ4tVr1jizUgEAeKnRLuF42r7DGEDnatThg3NiAAD8oSAAAACgjVwXQRavXlNtY8NjNgCaYfH6DdXW161x2qMCAPDS8Nmzyg4PWeMUyQLp5CoIGDhxQv0HD3rMBgCA3kZBAAAAQBu5FgZr6+tavH7DYzYAmsG5GyqTUWFszF8yAAB0uCCbVThuL5KNZygIANImSRJnMU+RAlkAALyiIAAAAKCNCmNjUsZ+SuaaQw6gM7mO25HRC8oNDXrMBgCAzucqkl26dVuVpSWP2QDYr9WHD7Xx7Jk1Hk5REAAAgE8UBAAAALRRbmhQI6MXrPFGcxcBdJakWlU8O2eNMy4AAIAv5NwtXKs5v1sBdJ5Gf8fSIQAAAL8oCAAAAGgz1wJhPDunpFr1mA2A/Vi8eUu11VVrPJzg4icAAK8bHr2gTD5vjVMkC6RLaXrWGssfOaz84cMeswEAABQE6YTjUQAAIABJREFUAAAAtJlrd0RtdVWLN295zAbAfjgXLIJAxUn7jGQAAHpVJpdTYSyyxikIANIlnraP0AonJz1mAgAAJAoCAAAA2i6cGJeCwBrnAiiQHq7jdejsGeVGRjxmAwBAeriKZBev31DV0YEHQOdYXVjQ2sJja5wCWQAA/KMgAAAAoM1yIyMaOnvGGqcgAEiHpFZTPGNvj8qsVAAA7MIp+/dkUq2qbK56zAbAXrnOhyX3yDwAANAaFAQAAAB0ANdCYTwzq6RW85gNgL1Ynr+ryuKiNc7FTwAA7AqXLinI5axximSBdHAdq30HD2jg+HGP2QAAAImCAAAAgI7gmqNYWVzU8vy8x2wA7IVrVqpEQQAAAC6Z/n4VLl+yxksUBACpULpiP1aLk5MKHOPyAABAa1AQAAAA0AHCBnMU2REFdD7XQsXgyRPqP3DAYzYAAKRPOGUvki2bq6ptbHjMBsBurT97ptUHD6xxCmQBAGgPCgIAAAA6QP+BAxo8ecIaZ0cU0NmSJFE8bZ+XysVPAAAac43RSjY2tHjtusdsAOxWPGM/H5Y4JwYAoF0oCAAAAOgQrh1R8ZUZJUniMRsAu7Fy/4E2nj+3xl1jQQAAwKZCdFnK2C9Xlq64x/MAaC/XMZorFDR0+pTHbAAAwAsUBAAAAHSIcMK+W2KjVNLKfXvrRQDtFc+4u3i4djwCAIBN2cFBjVwctcYZowV0NtcxGk6MK3AU/AAAgNbhGxgAAKBDNFowbLTgCKB9XBc/80eOKH/4TY/ZAACQXq5z4njOKKlWPWYDYKc2ymUt35m3xhkXAABA+1AQAAAA0CHyh99U/sgRa5wdUUDncu6G4uInAAA75vrerK2uavHmLY/ZANipeGbOGadjFgAA7UNBAAAAQAcpTtkvkpSuzChJEo/ZANiJ1XcWtPb4XWvcdVwDAIBXhePjUhBY47FjRjmA9omn7cdmdnBQw+fPecsFAAC8ioIAAACADuLaEbX+7rtaW3jsMRsAO9GoewcdAgAA2LncyLCGz52zxkt0zQI6krNj1sSYgmzWYzYAAKAeBQEAAAAdpNHCIWMDgM7jWpjoO3hQA8eOecwGAID0CyfHrbF4ZlZJreYxGwCNVJZXnOM8wgkKZAEAaCcKAgAAADrIwLFj6j90yBovOdowAmgPV3vU4tSEAkfbYwAA8IVcRbLVpSUt35n3mA2ARspzc5KjUCecmvSYDQAAeB0FAQAAAB0kCAL3jig6BAAdZe3JU60+fGSNMy4AAIDdKzb4/mRsANBZXH+nZvr7NTJ6wWM2AADgdRQEAAAAdBjXAuLqw0dae/LUYzYAXOKZWWe80YIGAAD4Qn3FogZPnbLGKZIFOourSKcwFinT1+cxGwAA8LpcuxNohSiKspL+kqS3JL0hqSrpgaRPG2OutjO3VouiKJD0XklfJOmwpEDSO5L+1BjzuXbmBgAAdqY46W6nGE/P6PBXfLmnbAC4uMYF5MJQg6dPe8wGAIDuEU5OaOXevW1j8fSMkiRhLA/QAapra1q8dt0ap2MWAADt11UFAVEUDUj6B5K+W9IRy2M+K+l/Ncb8Xy3O5YCku5JG9vgSf2yM+cu7eL+spI9J+u8lnbM85rqkH5D0U8aYZI95AQCAFhs8fUq5MFQljreNxzMUBACdwrVDMZwYZ6ECAIA9Kk5O6J3f/K1tYxulklbu39eQo4sAAD/K5qqSSsUap2MWAADt1zUjA6IoOiPp05I+rleLAV5f+H6vpF+Kouj/2FpEb5WD2nsxgLS5u39HtooP/h9JP6pXiwFe/+wXJf2kpF+Lomh4H7kBAIAWCoJA4cS4NU6LVKAzbMSxlufvWuNc/AQAYO8a7SrmnBjoDK4RWkEup5HLlzxmAwAAttMVHQKiKDok6VOSRrd+9EjSD0v6pKR5SQOSJiR9VNJHJGUlfdvW/36kRWnVD0b6A0m/ssvnX9vJg6Ioykv695Let/WjkqRPSPpZSbe0WfRxSZuf82OSBiV9WNIvR1H0QWNMdZd5AQAAD4qTE3r6h3+0bWx5/q424lh9Yeg5KwD1XBc/JdqjAgCwH/k339DAsaNaffTOtvF4elbHPvgBz1kBeJ2rOGfk0kVl83mP2QAAgO10RUGApJ/Qy2KAP5X0NcaYR3XxDUl/JOmPoij6BUk/p83d+98aRdGnjDE/04Kc6gsCPmOM+YEWvIck/e96WQxwS9KHjDHmtcf8maS/H0XRz0r6NUlHJX2lpO+R9H0tygsAAOxDONVoR9Ss3vjS9zkfA6C1SlfsFz+zQ0MaPnfWYzYAAHSfcGLCWhBQujKtJEkYzwO0UW1jQ+W51y9Fv0THLAAAOkPqRwZEUfSfS/r6rbvPJP2XrxUDvMIY8xuSvqvuRz/Uovb5fY0fsj9RFF2S9N1bd9clfd02xQB/zhjzJ5K+SS9HCfxPURQxbA0AgA40fPasskND1niJFqlA28Uz9uMwHB9TkG3lhDIAALqfq0h2/ckTrS0seMwGwOsWr99QbX3dGqdjFgAAnSH1BQGS/ru6299jjHnQ6AnGmH8t6Xe27h6V9DdbkJeP7gt/p+59ftgY87lGTzDG/K6kn966O6jNMQoAAKDDBNmswvExa9y1EAmg9SpLS1q6ddsa5+InAAD712h3satVOYDWcx6DmYwKY/a/aQEAgD+pLgiIouiYpK/euluStJvW/z9Sd/vbmpbUSy3tEBBFUV7Sf7N1tyrpR3fx9PrP/pEoilL93wEAAN0qnJq0xpZu3VZlacljNgDqxbNzUq1mjRcdxy8AANiZ/NGj6n/jkDXuGt8DoPVcnetGRi8oNzToMRsAAGCT9oXgr9HLHfK/aIzZzVXxX9FmEYEk/ZUoit5oamatHxnwn0l68RfRfzTGzO/0icaYtyVNb909I+kvNDk3AADQBM4dUbXa5oIkgLZw7YbK5PMavnDeYzYAAHSnIAgUTtqL7OgQALRPUq2q7PiblI5ZAAB0jrQXBLy/7vZ/2M0TjTFVSb+3dTfQ5gJ7M7V6ZMCeP/s2z3m/9VEAAKBthi+cVyaft8a5AAq0Tzw9a40VosvK9LW6PhgAgN7gKpJdffRIa0+eeMwGwAtLt26rurJijYcTFAQAANAp0l4Q8GV1t3/P+ii7+ud8mfVRe9PqK4Cd/NkBAEATZPr6VIguW+OuBUkArVNdW9Pi9evWOLuhAABonkbfq5wTA+3hGhegIFA4MeYvGQAA4NTqXewtE0VRn6SzW3erkm7v4WXqr+Jd2m9Or2n1v9v61QH71Ui7Vn72falUKu1OwWq73Do5XyDtOOYAaWR8TKXPfX7b2OL161otl5UdGGja+3HcAY2VrkwrqVat8eGxSBsbGzt6LY45wD+OO8Cv/R5zuaNHlAtDVeJ42/jzz39eB770fXvOD+hGPr7rnn/+ijU2eOa0NDCw43NiIO04vwT8SuMx1+78UlsQoM1igOzW7XvGmL38m7xdd/vCvjN6Vcs6BERR1C/pxNbdqqR7e3iZ23W3O2rA6cxMutofpy1fIO045tBravl+ayypVvW5f/+byrZ4VjnHHfCqjd/9j/ZgNqtbqysKPve5Pb8+xxzgH8cd4Nduj7nayeOSpSDg8dufVbyP712gVzTzuy5JEq1dmbbG148c1uc4LtHjOL8E/OKYc0tzQcCputsP9vga9c87ZX3U3rxSEBBFUSDpLUmjkg5JKkqKJS1I+hNjzP1dvPYJvRz3sLCXYghjzEIURRVt/jdQjKKoYIwp7/Z1AABAawUnT0jZrGTZjVybv9vyggAAr0ruzFtjwYnjCvpaPT0MAIDekjlzRrVZs20sefyukqUlBcPDnrMCelfy+LG0smKNZ86e8ZgNAABopO0FAVEUfZWkL97BQxNJP2OMebh1f6QutrzHt69/XrP/aqj/d/t1kr5R0pu2B0dRNCfpE5J+yhhjP5va1IzPLkkrkgpbt4clURAAAECHCfr6FJw8oWT+7rbxmmNhEkDzJZWKavft9chc/AQAoPkafb/W5u8qO868csCXRn+HZs6c9pQJAADYibYXBEj6W5K+dYeP/UNJLwoChup+vrrH965feM9HUZQxxtT2+Fqvq98WdHIHjx/TZkHAd0VR9LeMMZ9xPLYZn116tSBgyPVAAADQPpkzp1W1FAQk9+4rqVQU5DrhtA7ofsmDh5Jj7hsFAQAANF9w5LA0MCCtbn8ZjIIAwK/ane3/PpWk4I1DCkZGrHEAAOBfJ1w53tjFY+t75ebrbq/v8b3XXruf16tFAvvxtqTflvRnkj4taU6bIwrK2vwcoTZb/3+xpG+Q9GFt/v8xJul3oyh6vzHmbctrN+OzS69+/rz1UZ5NTEwo16GLGpVK5QvmkHRyvkDaccwBm0q1ROY//f72wWpVFwaHVGjSBVCOO8DtwbUbumcLZjJ66699UNnBwR2/Hscc4B/HHeBXs465q5MTev6n2++fyS881tRbb+05R6DbtPK7LkkSffZf/phsu+re/KL36jzHI3oM55eAX2k85rbL2ae2/5sxxnxU0kf38NT6kuD+Pb59/SJ4ov3ttn+FMebzkj7geMizrX+mJf1MFEXvkfSzkt6jzV37vxxFUWQZH9CMzy69+vmbVQixb7lcTn0pmruatnyBtOOYQy86MDkpZTJSbftLLktzRofeek/L3p/jDnhpcXbOGhsZvaCBMNz3e3DMAf5x3AF+7eWYK05NWgsClm/fUbC2rtxIsyeCAt2jWd91K/cfaOP5c2v8wHum+E4FxPkl4BvHnFum3Qnsw1Ld7Z1vwXlVfZv8FWNMso989mWrgOArJd3e+tFpSX/P8vBmfHbp1c+/ZH0UAABoq9zQoEZGR63xeLp91aVAL0mqVcVzxhoPJyc8ZgMAQG8pur5nk0TxnL1oD0DzlBr8/VmcnPSUCQAA2KluKQgYsj7KraMWxI0xjyX9D3U/+q8tD933Z4+iKNCrxQRt//wAAMAunBy3xuI5o6RatcYBNMfizVuqWWYXSw0WKgAAwL4Mj15QZmDAGqdIFvDDdazljxxR/vCbHrMBAAA7keaCgCd1t0/u8TXqn/d0H7k00y9JKm/dfk8URW9s85j6XI9EUbSXHhhHJWW3bq+qg0YGAACAL+RaaKytrmrx5i2P2QC9ybnQEAQKJ+yFOwAAYH8yuZzCscgapyAA8CN2zD+mYxYAAJ0pzQUBNyS9aPF/Ioqi3B5e42zd7Wv7T2n/jDEVSX9S96MT2zymLOmdrbsZSaf28Fb1n/16O8clAACAxsKJcSkIrPH4yrTHbIDeVHIcZ8Pnzio3MuIxGwAAeo9rsXHx+g1VHZ18AOzf6sKC1hYeW+PFKQoCAADoRKktCDDGrEi6t3U3K+nCHl7mYt3tjigI2LJQd9t2VfFq3e1Le3iPTv3sAABgG7mREQ2fO2uNN5rjCGB/klpN8cysNR5OcPETAIBWcxUEJNWqynPGYzZA72nUiYMOAQAAdKbUFgRsqd+i82V7eP6X193upKvo+brb71oe062fHQAAWLgWHOOZWSW1msdsgN6yPD+v6tKSNc7FTwAAWq9w6aKCPvvkTIpkgdaKp+0Fsn0HD2rg2DGP2QAAgJ1Ke0HAb9fdfv9unrg1YqB+If23mpJRc5zZ+t9EL0cDvG7Pn32b53TSZwcAABaho/1idWlJy3fmPWYD9JbSFXZDAQDQbpn+fhUu2xtlNtq9DGB/StP2EVrFqQkFjjF3AACgfdJeEPDrdbe/Poqi4V0892slhVu3p40xHXEFPYqi45K+aOvu28aY2PLQ35a0vnX7K6IoOreL9/hiSeNbd0uSfn8PqQIAAM8atSRnRxTQOq4FhsFTJ9V/oOgxGwAAeperCK989Zpq6+vWOIC9W3/6TKsPHlrjFMgCANC5Ul0QYIwxkj6zdTeU9JFdPP3v1t3+t83KqQn+kaQXpZS/anuQMaYs6de27mYk/Z1dvEf9Z/95Y0xlVxkCAIC26D9Q1OCpk9Y4O6KA1kiSxHl8cfETAAB/io7v3WRjQ+Vr1z1mA/SOeMb996br2AQAAO2V6oKALd9fd/vjURTZr5JviaLob+tly/znkj7RisR2K4qib5T0327dfS7pXzZ4ysfrbv+9KIreu4P3+KuSvmXrblXSD+w2TwAA0D6uhcd4ekZJknjMBugNK/cfaKNUssYbde8AAADNUxiLFGSz1jhFskBruDrS5QoFDZ465TEbAACwG91QEPDLkn5v6/YBSb+y1XZ/W1EUfVjSj9T96J8aY+xX9/YoiqLJKIqGdvjYfBRF/4ukf6OX/5/8j8aYp67nGWPe3nqOJPVJ+sUoisYc7/OXtNkN4UUHgn9ljLmxkxwBAEBnKE5OWmMbpZJW7t/3mA3QG2LHrFSJ3VAAAPiUHRjQ8OgFa5yCAKA1GnXMCjLdsNQAAEB3yrU7gf0yxiRRFP0NSX8s6aSkvyjpM1EU/QtJvyBpXtKApAlJ3yHpWyW9KCP+RUn/rEWpfULSe6Mo+nlJvynpc5LuGmNWoyjKSDoo6S1JX6nNUQf1nQ2+3xjzr3b4Pt8haWrrtc5L+sMoij4h6Wcl3dTmZ7249R7fKWlw63l/KOnv7/XDAQCA9ggnxp3xeHpGQ+zMAJoqnp61xvJHjyh/+E2P2QAAgOLUpBavXts2Fs8Z1SoVZXKpv+wJdIyNuKzlO/PWOAWyAAB0tq4o2zPGPJT0AUkvyhSPSfpBSdclrUmKtbkA/m16WQzw7yR9izFmR311oyj6SBRFC1EU3Ymi6EM7TO2ApI9K+qSkq5JWoiiqSKpIelfSpyR9j14WAzyT9M3GmP95h68vY8ySpA/rZZeE4tZrzkhakbQk6c+0ufj/ohjgU5K+1hizttP3AQAAnSF/+E3ljx6xxl0LlwB2L0kSla7YOwRw8RMAAP9cY7Rqq6taunnLYzZA94tn3X9nuo5JAADQfl1RECBJxpgZSV8i6eOS6nvlBq899DPaXHT/pq3F9Ia2Wv//uKTDks5I+okdPO1Ht97r9YKD7DY5XZP0DyVdMsb87E5yqmeMuS/p/ZL+wdZrvfD6+xhJ3y3pq4wxC7t9HwAA0BlcYwNKV6aVJDuqdwSwA2sLC1p/8sQaDx3HIwAAaI1wbEwKXr/s9ZKrmA/A7sWOYyo7NKThc2c9ZgMAAHarq3pnGWNWJP2TKIq+V9L7JI1KOi5pXZtFAp83xpgmvFXDq+zGmE9K+mQURYckvVfSOUlvaHN8wbo2uwE8lPTHxphH+03IGFOV9M8l/fMoir5IUqSXnQfuS5ozxnx2v+8DAADaL5yc0MKnfmfb2PqTJ1pbWNDA0aOeswK6U6M5xOyGAgDAv9zIsIbPn7N2AohnZqSv/zq/SQFdrOToRBeOjynIZq1xAADQfl1VEPCCMaYm6Q+2/mnG6y1HUfQxST8kaVXSx3bx3KfabNHvjTHmbUlv+3xPAADgT6MFyHh6hoIAoElKjoKA/kOHNHCMYw0AgHYIJyccBQGzSqpVFimBJqgsL2vpln0MBwWyAAB0vq4ZGdBqxpifNsYcMcacMcb8RrvzAQAAvWvg2FH1HzpkjbsWMAHsjqtDQDg5rsDRrhgAALRO0bEIWV1a1vL8XY/ZAN2rPGekWs0apyAAAIDOR0EAAABAygRBoHDKftElvkJBANAMa0+eavWhfbpXODnpMRsAAFAvnBh3xkuOmecAds51LGXyeY2MXvCYDQAA2AsKAgAAAFIonLAXBKw+eqS1J088ZgN0J1d3AMm9MxEAALRWX7GowdOnrPFG3+MAdsZ1LBWiy8r09XnMBgAA7AUFAQAAACnUaCEynp71lAnQveIZ+8XPXBg6FyEAAEDruc6J45kZJUniMRug+1TX1rR4/YY1zrgAAADSgYIAAACAFBo8fUq5MLTG42lapAL75WqPWpwcVxAEHrMBAACvcy1GbpRirdy77zEboPuUzVUllYo1XpxihBYAAGlAQQAAAEAKBUGg4qR9bmqJFqnAvmyUSlq5e88aZzcUAADt1+j7mLEBwP64jqEgl9PIpYseswEAAHtFQQAAAEBKuS6Arty9p41SyWM2QHeJZ+accQoCAABov/wbb2jg2DFrnCJZYH9cBQGFy5eUzec9ZgMAAPaKggAAAICUargjambWUyZA9yk5xm5kh4c0fPasx2wAAICN65w4np5WkiQeswG6R21jQ2Vz1RoPJ+wd6wAAQGehIAAAACClhs+eVXZ4yBpnRxSwd67dUOH4uIJs1mM2AADApjhlLwhYf/JUa++84zEboHssXr+h2vq6NR5OTXrMBgAA7AcFAQAAACkVZLMKx+27MpiZCuxNZWlJS7duW+OMCwAAoHM0+l6mSBbYG+ffk5mMClHkLxkAALAvFAQAAACkmOsC6NKt26osLXnMBugO8eyc5GgvXKQgAACAjpE/ckT9b7xhjcfTjNEC9sJVTDMyekG5oUGP2QAAgP2gIAAAACDFnAuTSbK5sAlgV1y7oTL5vIZHL3jMBgAAuARB4CySjaenPWYDdIekWlU8Yy+moWMWAADpQkEAAABAig2PXlAmn7fGGRsA7J7ruCmMRcrkch6zAQAAjRSn7IuTq4/e0dq7TzxmA6Tf4s1bqq2uWuN0zAIAIF0oCAAAAEixTC6nwph9diMFAcDuVFdXtXj9hjXOxU8AADpPo93K8QznxMBuOI+ZIFA4Me4vGQAAsG8UBAAAAKRccWrSGlu8fkNVx84OAK8qzxkl1ao1Hjp2IAIAgPYYPHlSfcWiNV66QkEAsBux45gZPndWuZERj9kAAID9oiAAAAAg5cJJ++6MpFpVec54zAZIt5Kjq0aQy6lw6ZLHbAAAwE4EQeDsEkDXLGDnklpN8cysNR5OUCALAEDaUBAAAACQcoVLlxQ4Zpq7FjgBvMp18bNw+ZIy/f0eswEAADvlKghYuXdP689LHrMB0mt5/q4qi4vWeKMRHQAAoPNQEAAAAJBymf5+FS7bdy27FjgBvFTb2FDZXLXGufgJAEDnKjb4ni7Pck4M7ESjjhquDnUAAKAzURAAAADQBcKpSWusbK6qtr7uMRsgncpXrynZ2LDGi47jDAAAtNfQmdPKDg9b46Ur0x6zAdKrNG0/VgZPnVT/gQMeswEAAM1AQQAAAEAXcO2ISjY2VL523WM2QDo5d0NlMipEl/0lAwAAdiXIZhVO2Hcux9N0CAAaSZLEeazQMQsAgHSiIAAAAKALFKLLUsZ+ateo7SMA93EyMjqq7OCgx2wAAMBuuYpkl27fVmVxyWM2QPqsPniojefPrfFwgoIAAADSiIIAAACALpAdHNTIxVFrnIIAwK1WqSieM9Z4cYqLnwAAdDrn7uUkUTxLlwDAxTUuQHIX3QAAgM5FQQAAAECXcF2cieeMapWKx2yAdFm6eUu11VVrnPaoAAB0vpHRC8oMDFjjFMkCbq5jJH/0iPKH3/SYDQAAaBYKAgAAALqEa8GytrqqpZu3PGYDpItzgSAIFI6P+UsGAADsSZDNKhyLrPESBQGAk+ucmO4AAACkFwUBAAAAXSIcH5eCwBovXXG3fwR6mas96vC5s8qNjHjMBgAA7JWrSHbx+g1VV1Y8ZgOkx+o7C1p7/K41TscsAADSi4IAAACALpEbGdbwuXPWeDzDjihgO0m1qnjGPlOYi58AAKRHcWrSHqzVVDZX/SUDpEijkRrhpOPYAgAAHY2CAAAAgC4STo5bY/HMrJJq1WM2QDosz99VdWnZGqcgAACA9Bi5dFFBX581ztgAYHuuY6P/0CENHDvqMRsAANBMFAQAAAB0EdfCZXVpWcvzdz1mA6RDo4WBcIKCAAAA0iLT16dCdNkab7QLGuhVro5y4eS4Asd4OgAA0NkoCAAAAOgixQY7mUtX7HPSgV4VO46LwVOn1H+g6DEbAACwX+GEvWtW+eo11dbXPWYDdL71p8+0+uChNc64AAAA0o2CAAAAgC7SVyxq8NQpa5wdUcCrkiRpsBuK7gAAAKRNccq+eJlsbKh87ZrHbIDO16hjVqPCcwAA0NkoCAAAAOgyrgXMeGZGSZJ4zAbobCv372ujFFvjXPwEACB9CtFlBdmsNR5Pz3rMBuh8rsLxXBhq8LS96BwAAHQ+CgIAAAC6jGsBc6MUa+XefY/ZAJ0tvuLeDUWHAAAA0ic7MKCRi6PWOGO0gFfF0/ZjIpwYVxAEHrMBAADNRkEAAABAl2m0gMnYAOAlV3vUgWNHlX/zDY/ZAACAZnGdE5fnjGqVisdsgM61Ecdanr9rjRenKJAFACDtKAgAAADoMvk339DAsaPWeKP5kECvSJKkwW4oLn4CAJBWroKA2tqalm7c9JgN0LniGfcIDTpmAQCQfhQEAAAAdCHXQmY8Pa0kSTxmA3SmtYUFrT95ao1z8RMAgPQKx8ckR5tzimSBTa4OctnhIQ2fPesxGwAA0AoUBAAAAHSh0NHWcf3JU629847HbIDO1Gh+MO1RAQBIr9zwsIbPn7PGGaMFbHIVx4Tj4wqyWY/ZAACAVqAgAAAAoAsVG+xsZkcUIMXT9vao/W8cUv6offQGAADofOHkpDUWz84qqVY9ZgN0nsrSkpZu3bbG6ZgFAEB3oCAAAACgC+WPHlX/G4escddCKNArXDsDw8kJBY42wwAAoPO5imSrS8taujPvMRug85TnjFSrWeONCs0BAEA6UBAAAADQhYIgcO7miKfdrdKBbrf25IlWHz2yxsMJLn4CAJB24eS4M845MXqda4RWJp/X8OgFj9kAAIBWoSAAAACgSxUdLVJXH72jtXefeMwG6CyN5gYXp+zHDwAASIe+MNTQmdPWeKPzAaDbuTrHFcYiZXI5j9kAAIBWoSAAAACgSzWa9xjPcAEUvcu1AJALQw2eOukxGwAA0Cquc+LS9KySJPGYDdA5qmtrWrx+3RpnXAAAAN2DggAAAIAuNXjqpPqKoTXOjij0spLjv//i5LiCIPCYDQD55YeiAAAgAElEQVQAaBXXGKBKHGvl3n2P2QCdo2yuKqlWrfFGBeYAACA9KAgAAADoUkEQOC+Alq5QEIDetFEqaeXuPWs8dIzbAAAA6dJoUdM1Qx3oZrHjv/0gl1Ph8iWP2QAAgFaiIAAAAKCLuS6Arty7p/XnJY/ZAJ0hnrHPSpXYDQUAQDfJv3FIA8ePWeOM0UKvcnXMKly+pEx/v8dsAABAK1EQAAAA0MUaLWyWZ90Lo0A3cl38zA4PafjsGY/ZAACAVnOdE8fTM0qSxGM2QPvVNja0ePWaNU6BLAAA3YWCAAAAgC42fPaMssPD1jgtUtGLYse4jHBiXEE26zEbAADQakXH4ub6k6daffSOx2yA9lu8dl219XVrvDjFCC0AALoJBQEAAABdLMhmFU6MWePxNB0C0Fsqi0taun3bGg8n2A0FAEC3CSfdi5uxo3sQ0I1cHbOUyagQXfaXDAAAaDkKAgAAALqca4Fz6fZtVRaXPGYDtFc8Nyc52gK7dhACAIB0yh85rP4337TGKQhAr3H9Nz8yOqrs4KDHbAAAQKtREAAAANDlnAucSaJ4li4B6B2xY0xGZmBAw6MXPGYDAAB8CILAeU5cmmaMFnpHUq0qnp2zxsPJcY/ZAAAAHygIAAAA6HLDoxeUGRiwxtkRhV7iao8ajkXK5HIeswEAAL6EU/aCgLV3FrT2+F2P2QDts3jzlmqrq9Z4cco9YgMAAKQPBQEAAABdLpPLKRyLrHHn/Eigi1RXVrR046Y1HjIuAACAruUaoyVJ8Qxds9AbnAXhQaBwfMxfMgAAwAsKAgAAAHqAa6Fz6cZNVVdWPGYDtEfZXFVSrVrjtEcFAKB7DZ48ob5i0RqnSBa9wlUQMHzurHIjIx6zAQAAPlAQAAAA0ANcBQFJtaqyueoxG6A9XBf6g74+FS5d8pgNAADwKQgC5zlxPD3tMRugPZJazdkNg45ZAAB0JwoCAAAAesD/z959R0lxp+mef9KUt1BQFFRRDlAgUMt7tUzLm5ZBCDkkXIFm985M95i9u3O2x5y5M3Pv3dl7zuzenjt3B++EkHdNy9NIanlvQIQQ5SgoKKC8TxP7B9CqVhNRLutXlZnfzzk6nVXvmxFPS5GHIPKNX+TMmS1fSoprnTuikAy87obKOWOO/KmpBtMAAADT8s5y/7Kzp+Gg+lvbDKYBzOuur1e4s9O1zkAAAACJiYEAAACAJOBPTVXOGe53P3s+RxJIANH+fnV8u8+1zsVPAAAS32B/3rfv4ZwYiW2wv/flzuOcGACARMRAAAAAQJLwugDa8e0+Rfv7DaYBzOrYt09OKORaz2MgAACAhJdZWur5fPT2rxkIQGJr8zjGM0qKlZqfZzANAAAwhYEAAACAJOH1hacTCqljn/vd00C8a9/t/qxUXyCgnLmWwTQAAGA8+Px+5c4707XOCgFIZI7jeK4QkDt/vsE0AADAJAYCAAAAkkTOXEu+QMC17vWFKRDvvC5+Zs2qVCA93WAaAAAwXrxWzeqqrfN8vjoQz3oPNSrU1uZaZ8UsAAASFwMBAAAASSKQnq6sWZWu9cGeJwnEq2g4rPa9tmudi58AACQPr4EAOY7av9lrLgxgUMce7wFwz88GAACIawwEAAAAJJG8s9yXgWzfaysaDhtMA5jRtb9a0d5e13qux+cCAAAkluzKCvk9VgZq+3q3wTSAOV4DAelF05Q2pcBgGgAAYBIDAQAAAEnE666PaG+vuqtrDKYBzGjzWv3C51Pu3LnmwgAAgHHlCwSUe6b7n/08RguJyHEcdexxPyfOncfqAAAAJDIGAgAAAJJI7ty5ks/nWu9giVQkoHaPi59Z5eUKZmcZTAMAAMab15Bs5/79ivT0GEwDjD2nrU39x5td6zwuAACAxMZAAAAAQBIJZmcpq7zctd7udSc1EIecSETtHsuj5s4/02AaAAAwEeR5ffkZjap9r20uDGCAU1fvWWcgAACAxMZAAAAAQJLJPcvjjqi9tpxo1GAaYGx11dUr0tXtWs87a77BNAAAYCLInjNb/tRU1zpDskg00boDrrXUgslKL5pmMA0AADCNgQAAAIAk43VHVKS7W07TUYNpgLE12AX93HmsEAAAQLLxp6Qo+4w5rnUGApBoovXuKwTkzp8nn8dj5QAAQPxjIAAAACDJDPYFaLSuzlASYOy1797tWssoKVFKXp7BNAAAYKLwGpLt+HafIn19BtMAY8fp6JDT3OJaz53H4wIAAEh0DAQAAAAkmZS8PGXMLHGtey0nCcQTx3HUtvsb13qex+MzAABAYsv1eGyQEw6rc993BtMAYyda5746gMQjtAAASAYMBAAAACQhrzuiovX1chzHYBpgbPQ0HFS4vd21nuvxOQAAAIktxzpDvkDAtc5jA5AoovXuA9/B3FxllBQbTAMAAMYDAwEAAABJyPOL0O4eOceOmwsDjJHBLuQzEAAAQPIKpKUpe/Zs13obAwFIEF4rBOTNP1M+n89gGgAAMB4YCAAAAEhCg30ROtiykkA8aNu927WWXlSktIICg2kAAMBEkzv/TNdax15b0XDYYBog9pzubjlHj7nWc+fzuAAAAJIBAwEAAABJKK2gQOlFRa71aD0DAYhvjuN4rhDA6gAAAMDr2enRvj517a82mAaIPa/HBUicEwMAkCwYCAAAAEhSXhd/onUH5DiOwTRAbPUdOaL+482uda87AgEAQHLImWtJfvfLozw2APHOa+W3QFamsspKDaYBAADjhYEAAACAJOX5hWhHh6KHDsvp7zcXCIihlk8/96zncTcUAABJL5iVpayKctd66+dfKNLTYywPEGuRmlrXWu6ZZ8oXCJgLAwAAxk1wvAMAAABgfHgtkSpJoXUbJEmf5uQoe1alsmfP0tSrr1RmKXeRYOLprq/X0TffVud3+9W5v1rhjg7X3tSCAqVNm2YwHQAAmKjy5s9zfTRA2xdf6v37H1KQ82HEiVPnxO3f7lPvvn1ST69rL48LAAAgeTAQAAAAkKTSCgsVzMnx/OJUksIdHWr9/Au1fv6FGp56Rrnz56lk4QJNuuB8Q0kBd80ff6KDzzyn9mEs6RsNh9T66WccwwAAQP60tEF7OB/GRDeSc+Jjb/1WWWWlHMcAACQBBgIAAACSUKijQzVr1g86DHA67bv3aM/uPZp6zVWqXFWlYHb2GCQEvJ06ho+++daw3xtua9ee//RPHMMAACSx0ZxLcD6MiWI0x3FXTQ3nxAAAJAn/eAcAAACAWV21dfr8Z38xootGAx3d9ZY++9mfq6uuPkbJgKHhGAYAAKPBuQQSAccxAAAYKgYCAAAAkkhXbZ2+/uu/VX9zc0y213+8WV//4m+4eARjOIYBAMBocC6BRMBxDAAAhoOBAAAAgCQR6ujQnr//R4U7OmO63XBHp/b8/T8o3Bnb7QI/xDEMAABGg3MJJAKOYwAAMFwMBAAAACSJmjXrY3YHyQ/1H29W9Zp1Y7Jt4BSOYQAAMBqcSyARcBwDAIDhYiAAAAAgCTR//Mmony05mKO73lLLJ5+O6T6QvDiGAQDAaHAugUTAcQwAAEaCgQAAAIAkcPCZ54zsp8HQfpB8OIYBAMBocC6BRMBxDAAARoKBAAAAgATXXV+v9t17jOyr/evd6q4/YGRfSB4cwwAAYDQ4l0Ai4DgGAAAjxUAAAABAgjv65ttm9/eW2f0h8XEMAwCA0eBcAomA4xgAAIwUAwEAAAAJrvO7/Wb3t+87o/tD4uMYBgAAo8G5BBIBxzEAABgpBgIAAAASXOd+wxeO9lcb3R8SH8cwAAAYDc4lkAg4jgEAwEgxEAAAAJDAIj09Cnd0Gt1nuKNDkZ4eo/tE4uIYBgAAo8G5BBIBxzEAABgNBgIAAAASWDQUHp/9hsdnv0g8HMMAAGA0OJdAIuA4BgAAo8FAAAAAQALzpwTHZ7/B8dkvEg/HMAAAGA3OJZAIOI4BAMBoMBAAAACQwAIZGQrmZBvdZzAnR4GMDKP7ROLiGAYAAKPBuQQSAccxAAAYDQYCAAAAElz2rFmG91dpdH9IfBzDAABgNDiXQCLgOAYAACPFQAAAAECCy55t+MLRnNlG94fExzEMAABGg3MJJAKOYwAAMFIMBAAAACS4qVdfaXZ/V5ndHxIfxzAAABgNziWQCDiOAQDASDEQAAAAkOAyS0uVO3+ekX3lnjVfmaUzjewLyYNjGAAAjAbnEkgEHMcAAGCkGAgAAABIAiULF5jZz913GdkPkg/HMAAAGA3OJZAIOI4BAMBIBMc7wFixLCsg6SJJZ0sqkBSRdEjSh7Ztfzue2QAAAEybdMH5mnr1VTr65ltjto+p11ylSRecP2bbR3LjGAYAAKPBuQQSAccxAAAYiYQbCLAsK13SX0r6maRCl57PJf29bdvPjVGGAkkNktJjsLl3bdu+YpD9NUgqHuH2j9q2fdp/TwAAILFUrFqhtq+/Vv/x5phvO7VgsipXVcV8u8BAFatWqPWLLxVqbY35tjmGAQBIfJwPIxFUrFqh4x98qGhvb8y3zXEMAEBiSqhHBliWVSrpQ0n/qN8fBnB+0HqupGcty1p3ciWBWMtWbIYBJGmGV9GyLJ9GPgwgSVNH8V4AABBHUnJyNO/v/kbBnOyYbteflnpiu9mx3S7wQyk5OcooHs2p7+kFc7I5hgEASAJjdT4sSXP+4s84l4AR4fYORUOhmG+Xc2IAABJXwqwQYFnWZEk7Jc06+avDkv4fSU9JqteJL+jnSVolaZmkgKQVJ/93WYzjNEj6M0kZI3x/uaQ/Ovm6aZDelAGv90raNMx9DbZ9AACQQLLKSnXWP/2D9vz9P8TszijHOXFxFRhrLZ98qvbdu2O6zdSCyZr3d3+jrLLSmG4XAABMTGNxPixJR3/zpvLPmh+z7QFuatZtkCKRmG6Tc2IAABJbwgwESFqj74cBPpH0U9u2Dw+ohyR9IOkDy7KelvSETtzJv9SyrJ22bW+OVRDbtiOS/t+Rvt+yrP8+4MfBcg0cCNhv2/Z/Hel+AQBAcsgqK9V5//1fVL1mnY7uGv2zJ53+ftVt2ao5P//TGKQDTi8aCql67YaYbnPqNVepclUVd0EBAJBkYn0+LElNb+xU0c03KmfO7JhsDzid5o8/Ucsnn8Z0m5wTAwCQ+BLikQGWZV0j6e6TP7ZIuuMHwwC/x7btlyT9yYBf/bNlWVljl3DoLMvK1fcrFrRreAMBAAAAQxLMztYZf/5zzfvbXyg3BncyNe3cpfa9dgySAad36MUd6j10KCbbyj1rvub97S90xp//nAufAAAkqVifD8txVL16rZxodPTbAk4jGgqpZu36mG2Pc2IAAJJHoqwQ8GcDXv/Ctu1BrxTatr3Jsqylkn4iaZqkeyXF9pajkVkh6dSau5ts2+4YpD9R/hsCAIBxMOmC8zXpgvPVXX9AR996W+3f7lP7t/uknp7f9QRzcpQ9q1J9x46rp6HBdVvVq9fpnP/2X+XzJ8TMKSaQ/uYWHXj8Sc+ekkULJUmd+75T5/5qhTu+P40+dQxnz5mtqVddqczSmWOaFwAAxI8fng97nUukz5iuI6+9Icfl+e2d3+7T0V1vqvDan5iKjyRy6PkX1dvoeg+cgjk5OvOv/0otH3/q+fc6zokBAEg+cf9lsmVZRZJuO/ljmwa/o36gX+rEQIB04ov4cR0IsCzLr+9XLnAk/Y8hvI0VAgAAwKhlls5U2UMPKhQK6csvv5TT33/iuZSBgM658EKlpKSo7+hRffoffqZof/9pt9G1f7+OvL5TRTdebzg9El3t5q2K9va61jPLSlX6wH3yBQK/+12kp0fRcFj+YFCBjAwTMQEAQBw7dT58itu5REpurg5sf8J1O7WbtmryJRcrmDUhFiNFgug7flwHnnzas6fsoQeVO3eucufO9fx7HQAASD6JcPvWT/X9YMMztm13DeO9L+jEEIEkXWFZVkFMkw3fbZJmnXz9um3bQ1l3l7M4AAAQc77UVPkyMuRLTf3d79KmTv3dXdhu6rY8qnDncE7HAG/t3+zV0d/s8uypfGTl7w0DSFIgI0MpOTkMAwAAgBFxO5covvsupRVOdX1fqLVVB554aqzjIcnUbtziOSCbVVmhaTdc9we/P93f6wAAQPJJhIGAqwe8fnM4b7RtOyLpnZM/+iRdGatQI/TzAa9/OcT3xP0qDwAAIH4U33WH0qYVutbD7e2q3/64wURIZE4kouo13s9JnfLjK5QXi+f+AgAADEEgLU3ly5d69jS+uEPdHo/aAoajfc83OvbW2549pxuQBQAAOCURBgIuH/D6HdcudwPfc7lr1xizLGu+pFNjnDWSdgzxrawQAAAAjPGnpqqiarlnT+OOl9RVV28oERLZkTd2qmv/fte6Py1N5cuWGEwEAAAgFVx2qfLO/pFr3YlEVLNmvRzHMZgKiciJRFS9ep1nz9Srr1LumXMNJQIAAPEoru8utywrRVLZyR8jkmpHsJnvBryeM9pMozBwdYD/adt2dIjvi+v/hqcTDofHO4Kr02WbyHmBeMdnDjBvKJ+7nPPOVe45Z6v9iy9Pv5FoVNWr18r6u7+Wz+cbi5hIAuHOTtVtedSzZ8bdd8mfn6dQKGQoVezxZx1gHp87wKxE/czNXL5EbX/5f0jR01/Ca/38Cx19931NuvhCw8mQSJpeeU1dNTWudX96mooX3/8H58OJ+rkDJio+c4BZ8fiZG+988f5lcpmkU2shNdi2PZJ/m7UDXleOOtEIWJY1WdLikz/2SPIe+/x9CbdCwJ49e8Y7wrDEW14g3vGZA8w73ecuesWl0ldfu14Abf96tz5/4kkFuFMFIxR6+VVF2jtc675J+TpaUaZjX7oMpsQx/qwDzONzB5iVKJ+5wEUXKPLBR67171avVWrQL18w3i/BYjw4PT3q27rNs8d/xeXa29AgDeERFYnyuQPiBZ85wCw+c97i/Wy0ZMDrQyPcxsD3lbh2ja1VkjJPvt5m23bzMN77BwMBlmVZkuZKKpCUL6lb0lFJn9m2XT3KrAAAAPJPmaLAxRcp8v4Hrj2hV1+Xf/Ys+VISbn4RYyza1KTIR5949gRvvJ6L6wAAYFwFr75Ska92S93dp607ra2KvPu+glf92HAyJILwb96Uenpc677JkxW45CKDiQAAQLyaEFfQLMu6QdIFQ2h1JG22bbvx5M/ZA2qnP/Me3MD3ZY1wGyNmWVZA0h8P+NW/DnMTA/8bXmJZVoOkYo/9HZD0/0n6N9u2W4e5LwAAgN8JXv1jRb76WurqOn1DW7vC77ynlGuuMhsMcc1xHIVffk3yeOauf1al/GeM59O+AAAAJF96uoLXXaPwi7927Qn/9l0Fzjlbvrxcg8kQ76KHjyjyyWeePcGbGJAFAABDM1HOGBZLWjrE3vclnRoIyBzw+94R7nvgmGWaZVl+27ZPv/bt2Lhb0syTr9+xbfvzYb5/4C13U4bQP1PSP0n6Y8uyltq2/fow9wcAACBJ8qWlKXjdTxR+4VeuPZF331fg3LPlz883mAzxLPrNXkVr69wb/P4TFz99PnOhAAAAXATOPUeRTz6Tc6jx9A3hsEKvvaHUexaYDYa45TiOQi+/6j0gO2e2AnNmG0wFAADi2UQZCAgNozcy4HXagNf9I9x33w9+TtPvDwmMtZ8NeP3LEbz/W0mvSrJ1YljiG0kHJbVJCkvKkVQo6TxJt0taKCld0gxJL1mWdbtt2y+POP0YmDdvnoITdLo1HA7/wXNIJnJeIN7xmQPMG+7nzjnrLO35Zq+69n3ntkFlffCx5vzHv4h1VCSgSF+fvvq31Z49RT+9VaXXXmso0djjzzrAPD53gFnJ8Jnr/JP/oD3/59+41qN7vlG5/x7lnjXfYCrEq+O/fVf76w+41n3BoM762Z8ofXqRa08yfO6AiYTPHGBWPH7mTpfZpAnxb8a27VWSVo3grQNXBUgd4e4HDhU4GvlKA8NmWdb5kk49RKxR0jPD3YZt24cl3eTR0nryn28lPW5Z1i8kbZJ0tU7893/SsqwzBjyGYdwFg0GlxNGzhuMtLxDv+MwB5g32uZv1R6v05X/8K9c7WFo++FBdu/co/9xzxioiEkTjk0+r/9gx13rKpHyVPXCfggn+5wB/1gHm8bkDzEq0z9yk+fNUeO01atq5y7WnfsMmnfsv/02+QMBYLsSfSG+vDmzZ6tkz487blVM607PndBLtcwdMdHzmALP4zHnzj3eAURr4wNqMEW5j4GMHemzbdl+LKfZ+PuD1v9u2PZyVEkbEtu06SbdI+ujkr7Il/d1Y7xcAACSunDmzVXid9x3b1WvWKxoOG0qEeNR75IgannnOs6d8ycMKZmZ69gAAAIyHsiUPKZDhfnmyu65eh19+xWAixKOGJ59W//Fm13rq5MmauWihwUQAACARJNJAwEivDA58X5drV4xZllUo6b6TP4Yk/bupfdu23SPpTwb86l7LshhPBgAAI1b28GIFPL6o7Wlo0OFfT6inFGGCqVm/SU7IfT42xzpDU6+5ymAiAACAoUudNEkz77/Xs6fu0e0KtbcbSoR409N4WAefe8Gzp3zZEs/BEwAAgNOJ94GA4wNeF49wGwPf5z5+GXv/i75/XMFTJ5f+N8a27Q8l7T354yRJ55rcPwAASCyp+XkqfeA+z576xx5Xf2uroUSIJ62ff6Hm9z9wb/D5VLGqSj5/vP/1BQAAJLLpt92ijOIZrvVIV5fqtm4zmAjxpGbdBjkeq6rlzjtTU676sWsdAADATbxfUdsv6dQS/zMsywqOYBtlA17vG32kwVmWlSrpfx3wq381sd/TeG/Aa/e/rQAAAAxB0a03K2NmiWs90t2tui2PGkyEeBANh1W9Zr1nz7Trr1POnNmGEgEAAIyMPyVFFauqPHuOvPq6OvdXG0qEeNHyyadq+ehj9wa//8SArM9nLhQAAEgYcT0QcHLp+4aTPwYkVY5gMwOvLBoZCJB0r6Sik68/s237XUP7/aGmAa+zxykDAABIEP5gUJWDXABten2nOr41dcqFeNC44yX1NDS41gNZmSp96EGDiQAAAEZu0nnnavIlF7k3OI6qV6+V4zjuPUgq0VBI1Ws3ePYU3Xi9sisrDCUCAACJJq4HAk7aPeD15SN4/8B1lvaMMstQ/WzA618a2ufppA14fWzcUgAAgISRf87ZKrjsUs+e6tXr5ESjhhJhIutvbdWB7U949pQ+cL9S8/MMJQIAABi9ihXL5EtJca137LV19M23DCbCRHboxR3qPXTItR7MzlbpYgZkAQDAyCXCQMBrA15fPZw3nnzEwMAhgldjksh7n5dJOjUmfFzSY2O9Tw+lA143jlsKAACQUMqXL5U/NdW13rlvn5p+s8tcIExYdZsfVaS727WeWTpTRbfcZDARAADA6KUXFal4wZ2ePbUbtyjc3WMoESaq/uYWHXj8Sc+e0sUPKCU3x1AiAACQiBJhIGDHgNd3W5aVNYz33ikp9+Tr3bZt18culqufD3i9zrbtXgP7/AOWZaVKuv7kj8dkbnUEAACQ4NKnFar47rs8e+o2bVW4q8tQIkxEHd/uU9MbOz17KlZVyR8MGkoEAAAQOyULFyh1yhTXeqilRQ1PPmUwESai2k1bFO11vzycWV6moptuMJgIAAAkorgfCLBt25b06ckfcyUtG8bb/3TA6zG/U9+yrGJJC0/+GJX0b2O9Tw9/qu+HIXbYts26vQAAIGaK775LaYVTXeuhtrZB74RB4nKiUVWvXuvZU3D5Zco/+0eGEgEAAMRWID1dFcuXePYceuFX6jnovlQ8Elv7N3t1dNebnj2Vj1TJFwgYSgQAABJV3A8EnPQPA17/48kv3j1ZlrVc3z9ioFXSv45FsB/4Y0mnbnF60bbtOgP7/AOWZV0t6T+d/DEs6b+MRw4AAJC4AmlpKl++1LOn8Ve/VveBBkOJMJE07dylzn3fudb9qakqH+QCOgAAwERXcMXlyj1rvmvdCYdVs26DwUSYKJxIRNVr1nv2TLnyCuXNdz9+AAAAhipRBgKel/TOydf5kl6wLGu6W7NlWbdK+uWAX/0X27bbxjCfLMtKl/TIgF/FZADBsqzZlmXlD7HXb1nWH0t6SVLmyV//88lVFgAAAGKq4LJLledxh7cTiahm7Xo5jmMwFcZbuKtLdZu3evYUL1yg9MJCQ4kAAADGhs/nU+WqFZLf/RJsyyefqvmjjw2mwkRw5I2d6tq/37XuT0tT+TLvAWsAAIChSogHctq27ViWtUjSR5KKJZ0v6VPLsv5F0tOS6iWlS5qnE1/KL5V0aq2lZyT93wZiLpZUcPL1N7Ztvx6j7f5C0n2WZT2jE1/0fyap1rbtbsuyfJLydOL/99WSlkuaM+C9myX9dYxyAAAA/J5TF0A/+/lfStHTP52o9fMv1PzBhyq49BLD6TBeDmx/QqE291nctMKpKl5wp8FEAAAAYyervFzTb7lJjTtecu2pWbtB+eeeI39KisFkGC/hzk7Vbdnm2VOyaKHSphR49gAAAAxVoqwQINu2GyXdKGnPyV8VSfq/JH0nqU9Su6T3Ja3Q98MAj0taYtv2kG5LsyxrmWVZTZZl1VmWdcswI/5swOv/Mcz3DiZDJwYOtkraLanLsqyITjwOoEUnVk/4z/p+GKBX0l9IWjbU/+8AAAAjkVlaqum3eZ821azbqEhfn6FEGE/d9Qc8L4ZLUsWKZQqkpRlKBAAAMPZmPnCfgjk5rvXew4d16PkXDSbCeKrf9rjC7e2u9fSiaSq+83aDiQAAQKJLmIEASbJte4+kCyX9o6SDA0q+H7R+Kukh27bvt227ayjbtiwrU9K/S5oqqVTSmqHmsixrnqSzT/64TyfuzI+VjTrxhX/kB7/36w//+zbo5GCAbdv/wjAAAAAwofT++5SSl+ta72tq0qHnXjCYCOPBcRxVr10vJ/LD09bv5Z1ztiazWgQAAEgwKTk5Kn6yOeAAACAASURBVHvoQc+eA088pb5jxw0lwnjpqq1T40sve/aUr1guf2qqoUQAACAZJMQjAwaybbtH0t9YlvV3ki6RNEvSdEn9OjEk8JVt23YMdjXkL9NPDir8cCghJmzbflPSjy3LypF0rqRKnRhaSNeJFQJaJTVJ+sS27bqxyAAAAOAlmJ2lsocX67t//Z+uPQ1PPaPCa69R2tSp5oLBqOb3P1TbF1+61n2BgCpXrpDPNyanzQAAAONq2g3X6fArr6qruua09Whfn2o3bZH1l39mOBlMcRxHNWvXuz5OTZLyzz9Pky++0GAqAACQDBJuIOAU27ajkt47+U8sttdtWdYfSfpnnVhy/49isd1YsW27Q9LbJ/8BAACYUAqvu1aHX35Vnd/tP2092t+vmg2bNPd//98MJ4MJkb4+1azf6Nkz/bZblFk600wgAAAAw3yBgCofWamv/uoXrj3H3npbRTffqLz58wwmgynH331PbV997Vr3BYOqqFrOgCwAAIi5hHpkwFizbXujbduFtm2X2rbt/fBTAAAA/I7P71flIys9e46/855av/zKUCKYdPDZ59XX1ORaT8nL08z77zWYCAAAwLzcM+dq6jVXefbUrFnn+YglxKcTA7KbPHtm3H6bMkuKDSUCAADJhIEAAAAAGJFjnaHCa6/x7KkZ5BnziD+9TU06+PSznj1lSxYrmJVlKBEAAMD4KVvysPzp6a71rppaHX71dYOJYMLBp59V/7FjrvWUSfkqufceg4kAAEAyYSAAAAAAxpQteUiBjAzXenddvRpfesVgIoy12g2bFe3vd61nz5mtwmt/YjARAADA+EkrmKyZg3zxW//oNoXaOwwlwljrPXJEDc8859lTvuRhBTMzDSUCAADJhoEAAAAAGJM6adKgS8PXb9uuUFuboUQYS61ffqXj777n2VO5qko+P38tAQAAyWPGHT9V+ozprvVwR6fqt203mAhjqWb9JjmhkGs9x7IGfZQEAADAaHDlDQAAAEZNv+0WZRTPcK1HurpUt3WbwUQYC04kopo16zx7Cq/9iXKsMwwlAgAAmBj8KSmqqFru2XP4lVfVVVNrJhDGTOvnX6j5/Q/cG3w+VT7CgCwAABhbnGkAAADAKH9KiipWVXn2HHntDXV+t99QIoyFxl+/rO76A671QGamypY+ZDARAADAxDH5wgs06aIL3BuiUVWvXivHccyFQkxFw2FVDzIgO+2G65Q9e5ahRAAAIFkxEAAAAADjJp13riZfcpF7g+OoevU6LoDGqVBbm+of817mdub9i5San28oEQAAwMRTUbVcvmDQtd6+5xsde/sdg4kQS407XlJPw0HXeiArU2UPPWgwEQAASFYMBAAAAGBcVKxYJl9Kimu9w7Z1dNebBhMhVuq2blOkq9u1nlFSoum33WowEQAAwMSTMX26Ztx5u2dP7cZNivT0GEqEWOlvbdWB7U949pQ+cL9S8vIMJQIAAMmMgQAAAACMi/SiIhUvuNOzp3bTFoW7uQAaTzr2facjr73h2VO5aoX8HnfDAQAAJIuZixYqdfJk13r/8WY1PPWMwUSIhbrNjyrS7T4gm1k6U9NvvdlgIgAAkMwYCAAAAMC4KVm4QKlTprjWQy2tanjiSYOJMBpONKqaNeslj0c9TL7kYuWfe47BVAAAABNXICND5cuWePYcfO4F9TQ2GkqE0eqwv1XTGzs9eypWVckXCBhKBAAAkh0DAQAAABg3gfR0VSz3vgB66MUd6vZ49iYmjqO73lKHbbvWfSkpqqhaZiwPAABAPJhy1Y+VO+9M17oTDqtm3UZzgTBiTjSq6jXrPHsKLr9M+Wf/yFAiAAAABgIAAAAwzgquuFy5Z813rZ+4ALpBjsdd5xh/4e5u1W7e4tlTvOBOpU+bZigRAABAfPD5fKpYVSX53S/Vtnz0sVo++dRgKoxE085d6tz3nWvdn5qq8kEGogEAAGKNgQAAAACMK5/Pp8pBLoC2fvqZWj762GAqDFfDE08p1NLqWk+dMkUl99xtMBEAAED8yK6sUNGN13v2VK/doGgoZCgRhivc1aW6zVs9e4oXLlB6YaGhRAAAACcwEAAAAIBxl1Vepum33OTZU7Nug6L9/YYSYTi6Gw7q0Is7PHsqVixVIC3NUCIAAID4U7r4QQWzs13rvYcODXrOhfFzYPsTCrW1udbTCgtVvOBOg4kAAABOYCAAAAAAE8LMB+5TMCfHtd57+IgOPv+iwUQYCsdxVLN2vZxw2LUn70dnqeDyywymAgAAiD8puTkqXfyAZ8+Bx59U3/FmQ4kwVN31B9S44yXPnooVyxiQBQAA44KBAAAAAEwIKTk5Knv4Qc+ehiefVt+x44YSYShaPvpYrZ997t7g96ti5Qr5fD5zoQAAAOJU0U03KLO8zLUe7e0ddFl6mOU4jqrXrJMTibj25J1ztiZferHBVAAAAN9jIAAAAAATxrTrr1PWrErXerSvT7WbNhtMBC/R/n7VrNvg2TP9lpuV5XFRGwAAAN/zBQKqfKTKs+forjfV/s1eQ4kwmOb3P1Tbl1+51n2BgCpXVTEgCwAAxg0DAQAAAJgwTl0s83Lsrd+qbfduQ4ng5eDzL6r38BHXejA3V6UP3mcwEQAAQPzLmz9fU668wrNnsDvSYUakr0816zd69ky/7RZlziwxEwgAAOA0GAgAAADAhJJ75lxNveYqz57q1VwAHW99R4+p4cmnPXvKHn5QwexsQ4kAAAASR/mypfJ7PG++a3+1jryx02AinM7BZ59XX1OTaz0lL08z77/XYCIAAIA/xEAAAAAAJpyyJQ/Ln57uWu+urdPhV18zmAg/VLtps6J9fa71rFmVmnbdtQYTAQAAJI60KQUqWbTQs6duyzaFOzsNJcIP9TY16eDTz3r2lC15SMGsLEOJAAAATo+BAAAAAEw4aQWTNfO+RZ499Y8+plB7h6FEGKht924de/sdz57KVVXyBQKGEgEAACSe4jtvV3rRNNd6uL1d9dseN5gIA9Vu2Kxof79rPXvOHBVee42xPAAAAG4YCAAAAMCENOP225Q+Y7prPdzRqfptjxlMBElyIhFVr17n2TP1mquVe+ZcQ4kAAAASkz81VRVVyz17Gl96WV21dYYS4ZTWL7/S8Xff8+ypfKRKPj+X3wEAwPjjjAQAAAATkj8lRZUrV3j2HH7lNXVW1xhKBOnEv/Nuj4vO/vR0lS992GAiAACAxDXpoguVf/557g3RqKrXrJPjOOZCJbloOKyaNd4DsoXXXaucM+YYSgQAAOCNgQAAAABMWJMuOF+TLrrAvSEaVQ0XQI0Jtber/lHvVRlm3rdIqZMnGUoEAACQ2Hw+nyqqlssXDLr2tH+9e9C71RE7h196Rd31B1zrgcxMlS1ZbDARAACANwYCAAAAMKENegF0zzc69vZvDSZKXvWPPqZwZ6drPX3GDM24/TaDiQAAABJfZknxoOdYNes3KdLXZyhR8gq1tan+se2ePTPvv1ep+fmGEgEAAAyOgQAAAABMaBnTp6v4rjs8e2o3bFakp8dQouTUWV2tw6+85tlTuWqF/CkphhIBAAAkj5J771HKJPcvmfuPHVPDU88YTJSc6rZsU6Sr27WeUVKi6bfdYjARAADA4BgIAAAAwIRXcs/dSp082bXe39zMBdAx5DiOataslzwezTDpogs1yev5tgAAABixYGamypc+7Nlz8Nnn1XvkiKFEyadj33c68vobnj2Vq1bI77G6GQAAwHhgIAAAAAATXiAjQ+XLlnj2HHzuBfU0NhpKlFyOvfVbte/5xrXuCwZVUbXMWB4AAIBkNPXqq5RjWa51JxRSzbqN5gIlEScaVc2adZ4DspMvvUT5555jMBUAAMDQMBAAAACAuDDlqh8rd96ZrnUnHFbNug0GEyWHSE+Pajdu9uwpvusOZUyfbigRAABAcvL5/ap8pEry+Vx7mj/4UC2ffW4wVXI4uustddjfutb9qamqWLHUYCIAAIChYyAAAAAAccHn86liVZXkdz+FbfnoEzV//InBVInvwJNPq7+52bWeWjBZJffcbTARAABA8sqePUvTbrjOs6dm7XpFw2FDiRJfuLtbtZu3ePYUL7hT6dOmGUoEAAAwPAwEAAAAIG5kV1ao6KYbPHtq1m1QNBQylCix9Rw6pEPPv+jZU75sqQIZGYYSAQAAoOyhBxXIynKt9zQcVOOOXxtMlNgOPP6kQi2trvW0qVNUvHCBwUQAAADDw0AAAAAA4krpgw8omJ3tWu891KhDL+4wmChx1azbKMfj7rLceWdqypVXGEwEAACAlLw8lT54v2fPgceeUH9Li6FEiau7oUGNg/zdonz5MgXS0gwlAgAAGD4GAgAAABBXUnJzVLr4Ac+eA48/qb7j7svcY3DNH3+iFq/HL/j9qnxkpXwez7AFAADA2Jh+y03KLJ3pWo/09Khu86MGEyUex3FUs3aDnEjEtSfvR2ep4PJLDaYCAAAYPgYCAAAAEHeKbrpBWRXlrvVob6/qBnnOJ9xFQyHVrNvg2VN0042e/w0AAAAwdnyBgCpWVXn2NO38jTrsbw0lSjzNH36s1s8+d2/w+1WxqooBWQAAMOExEAAAAIC4c+IC6ArPnqO73lL7N3sNJUosh174lXoPNbrWgznZgy5TCwAAgLGVf/aPVHDFZZ491WvWyYlGDSVKHNH+ftWu9x6QnX7rzcoqKzWUCAAAYOQYCAAAAEBcyps/X1Ou+rFnT/XqtZ5LfOIP9R1v1oEnnvLsKV38oFJycwwlAgAAgJvyZUvkT011rXfu+05NO39jMFFiOPjcC+o9fMS1HszNVekD9xlMBAAAMHIMBAAAACBulS9dIn9ammu9q7pGR15/w2Ci+Fe3aYuivb2u9ayKchXdeL25QAAAAHCVXlio4oULPHvqNm9VuLPLUKL413f0mBqeesazp+zhBxXMzjaUCAAAYHQYCAAAAEDcSptSoJJFCz176rZsU7iz01Ci+Nb+zV4dffMtz56KVVXyBQKGEgEAAGAwxQvuVFphoWs91NauA48/YTBRfKvdtFnRvj7XetasWZp23bUGEwEAAIwOAwEAAACIa8V33q70oiLXerijQ/XbthtMFJ+cSETVq9d69ky56krlzZ9nKBEAAACGIpCWpooVyzx7Gne8pO76A2YCxbG2r3fr2NvvePZUPsKALAAAiC8MBAAAACCu+VNTVVG1zLOn8aVX1FVbZyRPvDry2hvqqq5xrfvT01W+7GGDiQAAADBUky+9WPnnnuNadyIRVa9ZJ8dxDKaKL6f+HXmZ+pNrlDvXMpQIAAAgNhgIAAAAQNybdNGFmnTBee4N0SgXQD2EOjpUt3WbZ8/MRQuVVlBgKBEAAACGw+fzqWLlCs8719u+/ErN739gMFV8Ofzyq+r2GCL2p6erfMlDBhMBAADEBgMBAAAAiHs+n0/lK5bLFwy69rR/vVvH33nXYKr4ceCxxxXu6HCtpxcVacadtxtMBAAAgOHKnFmi6bfd4tlTs36jIn19hhLFj1B7+6CPGZt53yKlTp5kKBEAAEDsMBAAAACAhJBZUqwZt9/m2VOzYbMivb2GEsWHrtpaNb70imdPxcrl8qekGEoEAACAkZp5/71Kyctzrfc1HdXBZ583mCg+1D/6mMKdna719BkzBv27BgAAwETFQAAAAAASRsm9i5QyKd+13n/smBqeftZgoonNcRxVr1kvRaOuPZMuOF+TL7rQYCoAAACMVDArS2WDLGt/8Oln1dvUZCjRxNdZXa3Dr7zm2VO5agUDsgAAIG4xEAAAAICEEczMUPnShz17Dj77vHoPHzaUaGI79tt31f71bte6LxhURdVyg4kAAAAwWoXXXqPsOXNc69H+ftVu2Gwu0ATmOI6qV6+THMe1Z/LFF2nS+ecZTAUAABBbDAQAAAAgoUy95mrlWJZr3QmFVLN+o7lAE1Skt1e1GzZ59sy446fKKJ5hKBEAAABiwef3q/KRKs+e4+++p9YvvjSUaOI6+ubb6vhmr2vdFwyqfMUyc4EAAADGAAMBAAAASCg+n+/EBVCfz7Wn+YOP1PLpZwZTTTwNTz+r/uPHXespkyapZNE9BhMBAAAgVnLOmKPC66717KlZu17RcNhQookn3N2j2o3eKyUU33WHMqYXGUoEAAAwNhgIAAAAQMLJnj1L0264zrOnZu16RUMhQ4kmlt7Dh3Xw2ec9e8qXPaxgZoahRAAAAIi1siWLFcjMdK131x/Q4ZdeMZhoYml46mmFWlpc66kFk1WyaKHBRAAAAGODgQAAAAAkpLKHHlQgK8u13nPwkBp3vGQw0cRRs36jHI9hiJy5lqZefZXBRAAAAIi11Px8zbz/Xs+e+se2q7+1zVCiiaPn0CEdev5Fz57yZUsVSE83lAgAAGDsMBAAAACAhJSSl6fSB+/37Dmw/Qn1e9wVlIhaPv1MzR985N7g86nykZXyeTxyAQAAAPFh+m23KKOkxLUe6epW/dZtBhNNDDXrNsrxeFxC7vx5mnLlFQYTAQAAjB0GAgAAAJCwpt9ykzLLSl3rkZ4e1W3eajDR+IqGQqpZu96zZ9qN1yt7VqWhRAAAABhL/mBQlatWePYcef0Ndez7zlCi8df88Sdq+fgT9wa/X5WrqhiQBQAACYOBAAAAACQsXyCgipXeF0Cbdu5Sh/2toUTjq3HHS+o5eMi1HsjKUtlDDxpMBAAAgLGWf+45mnzpJe4NjqOaNevkRKPmQo2ToQzIFt10o7Iqyo3kAQAAMIGBAAAAACS0/LN/pIIrLvPsqV69NuEvgPY3t+jA9ic8e8oW36+U3FxDiQAAAGBKxYpl8qemutY77G91dNdbBhONj0Mv/Eq9jYdd68GcbJUu9n7sGAAAQLxhIAAAAAAJr2L5Us8LoJ3f7VfTGzsNJjKvbstWRXp6XOuZZaUquvkmg4kAAABgSvq0QhUvuNOzp3bTFoW7uw0lMq/v+HEdeOIpz57SxQ8qJSfHUCIAAAAzGAgAAABAwkubOlUl99zt2VO35VGFO7sMJTKrw/5WTTt3efZUrqqSLxAwEwgAAADGFS9coLSpU1zrodZWHXj8SYOJzKrbtFXR3l7XelZFhYpuvN5gIgAAADMYCAAAAEBSmHHXHUorLHSth9raVT/IkvrxyIlGVb16rWdPwRWXK+9HZxlKBAAAgPEQSEtT+fJlnj2NL+5Qd0ODmUAGtX+zV0ff9H4kQuUjDMgCAIDExEAAAAAAkkIgLU0VVcs8exp3/Frd9fVG8pjS9MZOdX6337XuT01VxfKlBhMBAABgvBRcfqnnIKgTiahm7QY5jmMw1dhyIhFV/7v3gOyUq65U7rwzDSUCAAAwi4EAAAAAJI3Jl1ys/HPPcW+IRlW9Zn3CXAANd3apbsujnj0lixZ6Lh0LAACAxOHz+VSxqkryu18Wbv3sczV/+LHBVGPryGtvqKumxrXuT09X+bKHDSYCAAAwi4EAAAAAJA2fz6eKlSs8lwJt+/IrHX/vfYOpxk799scVamt3radNK1TxXXcYTAQAAIDxllVWqum33uzZU7t+g6L9/YYSjZ1QR4fqtm7z7Jm5aKHSCgoMJQIAADCPgQAAAAAklcyZJZr+01s9e2rXb1Skr89QorHRXV+vxh0vefZUVC2XPzXVUCIAAABMFKUP3Kdgbq5rvffwER187gWDicZG/bbtCnd0uNbTpxdpxp23G0wEAABgHgMBAAAASDoz71uklPx813rf0WM6+OzzBhPFluM4ql6zXopGXXvyzz1Hky++yGAqAAAATBTB7GyVPbzYs6fhqWfUd/SYoUSx11Vbq8Mvv+rZU7FyhfwpKYYSAQAAjA8GAgAAAJB0gllZKlvifQH04NPPqvdIk6FEsXX8vffV9uVXrnVfIKCKVSvk8/kMpgIAAMBEMu26nyhr1izXerSvT7UbNxtMFDuO46h69TrPAdlJF5yvyRdeYDAVAADA+GAgAAAAAEmp8CfXKPuMOa71aH+/ajdsMpgoNiJ9fapdv9GzZ/rttymzpMRMIAAAAExIvkBAlY9UefYc++07avt6t6FEsXPst++qffce17ovGFRF1XKDiQAAAMYPAwEAAABISj6/X5WPrPTsOf7e+2r94ktDiWLj4DPPeS7tmpKfr5n3LTKYCAAAABNV7lxLU39yjWdP9eq1ciIRM4FiINLbO+hg74w7fqqM4hmGEgEAAIwvBgIAAACQtHLmzFbh9dd69lSvWadoOGwo0ej0HmnSwWee8+wpX/qQgpmZhhIBAABgoitf8pACGRmu9e66eh1++VWDiUan4aln1H/8uGs9ZdIklSy6x2AiAACA8cVAAAAAAJJa2cOLFfD4grznQIMOv/SywUQjV7tho6L9/a71HOsMTb3maoOJAAAAMNGlTp406ApS9du2K9TebijRyPU0HtbBZ5/37ClftkTBTPcBCAAAgETDQAAAAACSWmp+vkofuM+zp/6xx9Xf2mYo0ci0fv6Fjr/3gXuDz6eKVVXy+fkrAAAAAH7f9J/eqvQZ7kvohzs7Vbf1MYOJRqZ2/UY5Hqt75cy1NPXqKw0mAgAAGH9cDQQAAEDSK7r1ZmXMLHGtR7q6VbflUYOJhicaDqt67XrPnsLrrlXOnNmGEgEAACCe+FNSVLlqhWfPkVdfU2d1taFEw9fy6Wdq/vAj9wafT5WPrJTP5zMXCgAAYAJgIAAAAABJzx8MqnKl9wXQpjd2qmPfd4YSDc/hX7+sngMNrvVAVqbKHl5sMBEAAADizaTzz9Pkiy9yb3AcVa9eJ8dxzIUaomgopOo13gOy0268QdmzKg0lAgAAmDgYCAAAAAAk5Z97jgouu8S9wXFUvXqtnGjUXKgh6G9tU/1jj3v2lD5wn1Lz8wwlAgAAQLwqX7FMvpQU13rHN3t19M23DSYamsZf/Vq9hw651oPZ2Sp76AGDiQAAACYOBgIAAACAk8qXL5M/NdW13vntPh3d9abBRIOr27JVke5u13rGzBIV3XKzwUQAAACIVxnTi1R81x2ePbUbNyvc3WMo0eD6m1tUv/0Jz57SB+9XSm6uoUQAAAATCwMBAAAAwEnp0wpVfPddnj21m7Yq3NVlKJG3jm/3qen1nZ49lauq5A8GDSUCAABAvCu5526lFkx2rYdaWtTw5FMGE3mr3bxV0d5e13pmWamKbr7RYCIAAICJhYEAAAAAYIDiu+9S2tQprvVQa6sOPDH+F0CdaFTVa9Z59hRcdqnyzznbUCIAAAAkgkB6usqXLfXsOfTCr9TjsUS/Ke17bR39zS7PnspHVsoXCJgJBAAAMAExEAAAAAAMEEhLU/nyZZ49jS/uUHdDg5lALpp+s0ud3+5zrftTU1W+3PtCLgAAAHA6U668Qrnz57nWnXBYNes2mgt0ugzRqKpXew/ITvnxFco7a76hRAAAABMTAwEAAADADxRcfqnyzv6Ra92JRFSzZr0cxzGY6nvhri7VbX7Us6d44QKlTys0lAgAAACJxOfzqXJVleR3v3zc8vEnav74E4Opft+R13eqa/9+17o/NVXly5YYTAQAADAxMRAAAAAA/MCJC6ArPC+Atn7+hZo//Mhgqu8deOIphVpbXetphVNVvOBOg4kAAACQaLIqylV0042ePTVr1ysaCpkJNEC4s0t1W7wHZEsWLfR8FBgAAECyYCAAAAAAOI3M0lJNv+0Wz56adRsU6eszlOiE7gMNanxxh2dPxYplCqSlGUoEAACARFW6+H4Fc7Jd672Nh3Xo+RcNJjqh/rHtCre3u9bTphWq+K47DCYCAACYuBgIAAAAAFyU3n+fgrm5rvW+I01GL4A6jqOatevlRCKuPXln/0iTL73EWCYAAAAkrpScHJUuftCz58CTT6vv+HFDiaSuuno1/vplz56KquXyp6YaSgQAADCxMRAAAAAAuAhmZ6ns4cWePQ1PPq2+o8eM5Gn+4EO1fv6Fe4Pfr8pVK+Tz+YzkAQAAQOIruvF6ZVVUuNajvb2q27TVSJZTA7KKRl178s87V5MvvshIHgAAgHjAQAAAAADgYdr11yp79izXerS/XzUbNo15jkhfn2rWbfTsmX7brcosLR3zLAAAAEgevkBAlY9UefYcffMtte/5ZsyzHH/3fbV9+ZVr3RcIqGLlcgZkAQAABmAgAAAAAPDg8/tV+chKz57j77yrtq++HtMch55/UX1NTa71lLxcld5/75hmAAAAQHLKnXemplx1pWdP9ep1no+2Gq1IX59qN2z07Jl++23KLCkZswwAAADxiIEAAAAAYBA51hkqvPYaz57qNWN3AbTv6FE1PPm0Z0/ZkocUzM4ak/0DAAAA5cselj893bXeVVOjw6++Pmb7P/j0s56P6krJz9fM+xaN2f4BAADiFQMBAAAAwBCUPfyQAhkZrvXuunodfvmVMdl3zYbNivb3u9azZ89S4bU/GZN9AwAAAJKUVlCgmYsWevbUP7pNoY6OmO+798gRNTzznGdP+dKHFMzMjPm+AQAA4h0DAQAAAMAQpE6eNOgdR3WPbleovT2m+2398isdf+ddz57KR1bK5+fUHgAAAGNrxp23K316kWs93NGp+m3bY77f2g2b5IRCrvUc6wxNvebqmO8XAAAgEXDVEAAAABii6T+9VRnFM1zrka4u1W3dFrP9OZGIatau9+wpvPYnyrHOiNk+AQAAADf+lBRVrFzh2XP45VfVVVMbs322fv6Fjr/3gXuDz6eKVVUMyAIAALjgLAkAAAAYoqFcAD3y6uvq3F8dk/0dfvkVddfVu9YDGRkqW7I4JvsCAAAAhmLyhRdo0gXnuzdEo6pes06O44x6X9FwWNVrBhmQve5a5cyZPep9AQAAJCoGAgAAAIBhmHT+eZp8yUXuDY6j6tVrR30BNNTWprpHvZdbnfnAvUqdNGlU+wEAAACGq2LlcvmCQdd6++49Ovb2O6PeT+OOl9TT0OBa23wo4wAAIABJREFUD2RlquxhBmQBAAC8MBAAAAAADFPFimXypaS41jv22jr65luj2kfdo48p0tXlWs8oKdb0W28Z1T4AAACAkciYMUMz7vipZ0/txk2K9PaOeB/9ra06sP0Jz57SB+5Tan7eiPcBAACQDBgIAAAAAIYpvahIxXfd4dlTu3GLwt09I9p+5/5qHXn1dc+eipUr5PcYSgAAAADGUsmie5TisVpV//FmNTz1zIi3X7flUUW6u13rGTNLVHTLzSPePgAAQLJgIAAAAAAYgZJ77lZqQYFrPdTSooYnnxr2dp2TjxyQxyMHJl9ysSadd+6wtw0AAADESjAzQ+XLlnj2HHz2efU0Hh72tju+3aem13d69lSuqpLf47EFAAAAOIGBAAAAAGAEAunpKl++1LPn0Au/Us/BQ8Pa7tE331LHXtu17ktJUcUK7/0CAAAAJky9+krlnDnXte6Ew6pdv3FY23SiUVWvXufZU3DZpco/5+xhbRcAACBZMRAAAAAAjNCUH1+u3LPmu9adcFg16zYMeXvh7h7Vbtzi2VO84E6lFxUNeZsAAADAWPH5fKp8pEry+Vx7mj/8SC2ffjbkbTb9Zpc69+1zrftTU1XOgCwAAMCQMRAAAAAAjJDP51PlqhWS3/20uuWTT9X80cdD2l7Dk08p1NLiWk+dMkUl99w97JwAAADAWMmurNS0G2/w7Kles17RUGjQbYW7ulS3aatnT/HCBUovLBxWRgAAgGTGQAAAAAAwClnl5Sq6+UbPnpq1G37vAmjk/2/vvuMsqcqEj/+GmSEMM+QBJMxI8lFAJSlGcNewYlhd2VVMiCiyKyqvr+vuvotpV3B91XdlMSJmxZzFLIgIigQJCvKQxSFnBhhgZuj3j6q2a5q+PbdvV917u/r3/Xz6M1XVVec8DffcU+Gpc1asYOVdy1m9YsVftq249jqu+95Jk5azw6sPZu56600vYEmSJKlmS1/xUuYtXNjx9/dddx3Xn/TDNbZNdE78569+nZV33tmxnPW2XMy2f/eC6QcsSZI0i8wbdACSJEnSTLfkZQdxy6/OYNXy5RP+/r4bbuCid72bdebN4+4rrlxjv3mLFrHhjjtw/403MrJqVcc6Ntp9NzZ/8pNqj12SJEmarvkbbcSSlx3ElZ/4ZMd9/vSlr3D/LbewYtm1E54Tb7DtNizPSyetZ4dDDzFBVpIkaYpMCOijiFgPeAKwG7ApcD9wDXBmZl5TUx1zgD2APYHFwBzgRuDczLywjjokSZK0pvmLFrH0FS/jio8d33Gfu/5w0YTbVy1fzp0XrOU0bZ112PGw1zBnkrlZJUmSpEHa+tnP4oaf/JR7/zTxbc6RBx54yCgBo1YtX87yS3LS8jd+zKPZ7An7TjtOSZKk2abVCQERsQD4JHAQ8CBwRGZ2vkvbXBybAkcBrwU27rDPacA7MvOXPdYxFzgceCvw8A77XA68F/h0Zo70Uo8kSZImttUzn84NP/kp91x5Ve1lP+yAv2HDhy+tvVxJkiSpLnPmzmXH172WPxz1jvoLN0FWkiSpZ+sMOoCmRMS2wGnASynekp8LbD2AOB4LnA+8hTWTAcY/kN8P+EVE/GcPdWwC/Bz4CGsmA4yvY2eKBImTImLDqdYjSZKkzkZvgNZt7oIFLHnZQbWXK0mSJNVt4913Y4unPLn2crd46lNYsGT72suVJEmaDVqZEBAR+wBnAXuP+1VfU0gjYifgZGBJuely4PXAUmA+sDnwV8A3KvG9PSLeNYU61gN+DDyt3HQncAywK7AA2JBiCoFjgRXlPs8BvluOKiBJkqSazN1gA+bMq3cQrpHVq7n/1ttqLVOSJElqypbPeHrtZd5x7rnc02EqAkmSJE2udVMGRMSLgc8CG5SbzgYeN4A41gG+TPHQH+AnwD9k5vLKbrcBpwKnRsSrgU9Q/D95R0ScmpmndlHVe4DRybOuAg7IzPETbl0AvDkiTgROArYCnk4xjcGURySQJEnSQ61cvpyL/+NoRlatqrXcB++/n4v/493sedwHmbdwYa1lS5IkSXVauXw5lx/34drLXXX3PZ4TS5Ik9ahVIwRExDuBr1AkA9xHMV3ARwcUzsGMJSJcARw4LhlgDZn5GeDocnUOcFxETDqiQUTsArypXH0AeOEEyQDVOs4BDmJsKoF/i4jt1vaHSJIkae2uOuHTPHBbM2/yP3DrbVx5wqcaKVuSJEmqi+fEkiRJw6c1CQER8RngXRQP028A9svMrwwwpCMry2/MzHu6OOYY4LJy+dGMTQPQyRGMjfJwbGZeuLYKylEHPluubgAc1kVckiRJmsRt55zLzb88rdE6bj71NG4/93eN1iFJkiT1ynNiSZKk4dSahABgk/LfC4HHZ+bZgwokIvYB9ihXLwN+3M1xmbkK+Fhl06GT1LEe8MpydTXwkSmE+KHK8iHl9AaSJEnq0bXf+k5f6lnWp3okSZKkqfKcWJIkaTi16UHwq4CjgCdn5p8HHMsLK8tfzMyRjns+1BcZG9L/eZM8rH8qsFm5fFpmXtNtBZl5HnBRuboEeOwU4pMkSVLFvddcw10XXdyXuu76w0Xce82gT3UlSZKkNXlOLEmSNLxakxCQmXdl5nsy8+5BxwLsX1n+5VQOzMybgT+Wq5sAj6m7jgmO2b/jXpIkSZrUzb/8VX/rO62/9UmSJElr4zmxJEnS8Jq39l00FRExD3h8uboa+G0PxZwB7FouPwk4f4J9njRu/17qeH2lrGN7KKMRq1atGnQIHU0U2zDHK810tjmp/2x3U3fXpZf1vb6VK1f2tU41xzYn9Z/tTuov29zs4DnxcLHdSf1lm5P6aya2uUHHZ0JA/ZYC65bLyzLzvh7KuLyyvEuHfR7RYf866xiIiy/uz/BidZlp8UoznW1O6j/b3eTuu6yXU7He3XXpZVx44YV9rVP9ZZuT+s92J/WXba59PCcefrY7qb9sc1J/2eYm15opA4bIDpXlq3sso3rcjuN/GRHrAtuUq6uBZdOsY4dOO0mSJKmzkQcegBUr+lvpihVFvZIkSdIQ8JxYkiRpuJkQUL/tKsvX9VhG9bjtJvj9Noz9v7spM6c8zkRm3gSMHrdxRCyaahmSJEmz3qCG+1q9ejD1SpIkSeN5TixJkjTUBj5lQEQ8E9i7i11HgM9n5vUNhzRdCyvL9/ZYRvW4DRuqA2AFMJoIsCGwfBplSZIkzT7zBnQ6PXfuYOqVJEmSxvOcWJIkaagNPCEAeDnwqi73PRMY9oSABZXl+3osozrG1oIJfl9HHaP1jCYETFTPQOy6667MG9SFxFqsWrXqIfOQDHO80kxnm5P6z3Y3decuXMjqu+/uW33zFi3isfvs07f61CzbnNR/tjupv2xzs4PnxMPFdif1l21O6q+Z2OYmirmfhuG/zMop7DsTxoFar7Lc60RW93cor846uqlnIObNm8f8+fMHHUbXZlq80kxnm5P6z3Y3uUU778Qd51/Qt/oW7rSj/z9azjYn9Z/tTuov21z7eE48/Gx3Un/Z5qT+ss1NbuAJAZl5GHDYoOOoUfWN/XV7LKP6cH7FBL+vo45u6pEkSdJaLOz3zc9ddu5bXZIkSVI3PCeWJEkaXusMOoAWuqeyvEGPZVSH779ngt/XUUc39UiSJGktFu//1P7Wt19/65MkSZLWxnNiSZKk4WVCQP2qD9YXdNxrclNJCOipjoiYw5rJBCYESJIk9WDBkiVstNuufalro913Y8GS7ftSlyRJktQtz4klSZKGlwkB9bu1srxtj2VUj7ttgt9Xt20ZEb1MirEVMLdcvg+nDJAkSerZdgf+XX/qedEL+1KPJEmSNFWeE0uSJA0nEwLqd3lleWmPZVSPu2z8LzNzOXBjuboOsN0067g8M0d6KEOSJEnApnvvxeL992u0jsVP249N996r0TokSZKkXnlOLEmSNJxMCKjfFcDqcnnbiNhgsp072Lmy/JCEgNKlleVdGqpDkiRJXdrhsENZd/PNGil73c03Y8fDXtNI2ZIkSVJdPCeWJEkaPiYE1CwzVzL2gH0usG8PxTylsnxxh30uqiw/qaE6JEmS1KX5ixax6zvfzrxFC2std96ihUW5C+stV5IkSaqb58SSJEnDx4SAZvyssrz/VA6MiC2BR5ar9wKn113HBMf8tIfjJUmSNM6GS5ew+zHvru2tqHU334zdj3k3Gy5dUkt5kiRJUtM8J5YkSRouJgQ04weV5VdExJwpHPvKyvIvMvO+Dvv9DHigXN4vIh7ebQURsTfwqHL1TuDXU4hPkiRJk9hw6RL2PO6DLH7a9OZPXfy0/djzuA9641OSJEkzjufEkiRJw2PeoANoqVOB64GHATsDz2HNJIEJRcR84B8rm77cad/MXB4RJwEvokjsOAJ4a5fxvbGy/PXMXNXlcZIkSerCvIULecSbj2Txfk9l2be+w11/uGjtB5U22n03tnvRC9l0770ajFCSJElqlufEkiRJw8GEgAZk5v0R8T7gg+WmD0XELzPz7rUc+jaKBAKAy4GvrGX/oykSAgCOjIgTM/P8yQ6IiL8GDi5XVwPvXUsdkiRJ6tGme+/Fpnvvxb3X/JmbT/sVd192OXdfcSWrli//yz7zFi1i4U47snCXnVm831NZsGT7AUYsSZIk1ctzYkmSpMEyIaA5xwNvAHYCdgC+GRF/n5nLJ9o5Ig4F/r2y6ajMXD1ZBZl5XkR8CXgZMB/4VkQ8JzMv6VDH4yhGHRidwuATmXnFVP4oSZIkTd2CJduz9BUv+8v66hUreHDVKtaZN4+5G2wwwMgkSZKk/vCcWJIkaTBMCGhIZq6IiBcAvwEWAc8CzouIDwA/BK4FNgIeS5E4cGDl8GMz82tdVvU6YHfgMRSJB2dGxIeBE4ErgbkUow4cQjEdwejZ9ZnAm3v9+yRJktS7uRtswNxBByFJkiQNkOfEkiRJ/bHOoAOYKSLikIi4KSL+FBEHdHNMZl4EPAdYVm7aCfgY8CdgJXAb8AvWTAY4DvjnbuPKzHvKOs4oN20MHAVcDKwA7gEuoHj4P5oMcArwgsy8v9t6JEmSJEmSJEmSJEkzy2xICLgFGCmXb+qlgIhYQDEFwGJgCXBCt8dm5ukUb+9/CLi18qs5leUR4DTg2Zl55NqmCpigjmuB/YG3AJd1qAMggTcBz8zMnv5bSJIkSZIkSZIkSZJmhtZPGZCZJ1F/4sPI2ndZI4bbgTdFxFuAJwNLgYcBd1NMHXBuZl4znYDKJIL/Bv47IvYEAti2/PW1wCWZef506pAkSZIkSZIkSZIkzRytTwioQ2beGxGHA+8D7gMO77GclcCpNYbWqZ7zgPOarkeSJEmSJEmSJEmSNLxMCOhSZn4W+OyAw5AkSZIkSZIkSZIkqSt1D6UvSZIkSZIkSZIkSZKGg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kAkBkiRJkiRJkiRJkiS10LxBB6BZb874DatWrRpEHF2ZKLZhjlea6WxzUv/Z7qT+ss1J/We7k/rLNif1n+1O6i/bnNRfM7HNdYjvIc9ImzJnZGSkX3VJD3Huuec+EvjjoOOQJEmSJEmSJEmSpD551N57731JPypyygBJkiRJkiRJkiRJklrIhABJkiRJkiRJkiRJklrIhABJkiRJkiRJkiRJklpo3qAD0Kx3GfCocdtuA0YGEIskSZIkSZIkSZIk1WkOsNm4bZf1rfKREZ+7SpIkSZIkSZIkSZLUNk4Z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5kQIEmSJEmSJEmSJElSC80bdABS0yJiPeAJwG7ApsD9wDXAmZl5zYBiWgg8EXgksBGwArgK+HVm3jiImKQ6RMTDgb2A7YBFwD3ATcDZmXnZAEOT1Ef2c5KkQYqIOcAewJ7AYmAOcCNwbmZeOMC45gKPAx4DbA6sBq4DzsrMSwcVlzRdEbEFxXXgTsAmwErgNuAC4ILMXDXA8CT1kX2dJM0O/XgO4HVdveaMjIwMOgapERGxKXAU8Fpg4w67nQa8IzN/2aeYtgXeBbwc2GCCXVYDPwLelpkX9CMmaboi4lHAq4EXUdwA6uQy4EPARzNzdYPx7A6cDazfYxFfz8wX1xiSVJuI2AT4M7CwxyLOzszH1xjSGuzn1DYRsTmwjN77lKpfZ+aTaygHgIg4APgevSd5vz8z/6WueKRelG3sK8AzgFXA8zPzx9Moby5wOPBW4OEddrsceC/w6czsyw2RiFgfeAvwJmDLDrudD/xHZn6nHzFp9qqr3UXEYuBVwN8Dj6e4QTuR24DPAO/JzNt6CnpqcS0Dtu3x8Jszs1MblXpSY5s7Hej1XPI+YLvMvLXH49fKvk7DZLrtLiLOonjYN133ULS9O2ooCxj++0Jqt349B/C6rhlOGaBWiojHUjS8t7BmMsD4L4b9gF9ExH/2IaanAxdSJChUH5JUY5oLPA84OyIObzomaToiYqOIOAW4mKJzHn8S8OC49V2A44DfRMTWDYa2mOk9uFlcVyBSAzal94s+aPDzbT+nllpIPckAANvUVM6orZneiG/2dxqoiNgVOIviRi0Un+etplHeJsDPgY+w5k2j8deAOwOfBE6KiA17rW8KcS2h+DuPZs2bRuPj2gP4dkR8qrwBJtWurnYXEcdRJMy9H9iXNZMBRljz870Zxb2ZiyLiKT2EPZW45tB7MgDYN6pmNfd1208jlPWZ3nXkpOzrNExqand19Qcb0vlFxV4N7X0htVc/nwN4XdccpwxQ60TETsDJFEN1QJEp9N/AD4BrKTrhxwBHUGSyzwHeHhEPZua7GorpicD3GXtAcj7wAeBU4HpgC4qswzcDTwfmAx+PiAcy8zNNxCTVYGPgr8rlB4CfAScB51BkAd4FrAfsA/wjxRvDUHzWT46Ip2Tm7Q3ENb+y/EPgV1M8/pwaY5HqVv18/4bi7eCpaGTqDvs5tdgy4H8x8YgX3Xg4RVY7FEPn1an6fXAi8IcpHn9yjbFIUxIRzwa+SjGtTFWnN4zXVt56wI8pHkwC3Al8mKJtXEXxMsQuwCEUbXID4DnAdyPib5oavSoiNgNOYeyG2Q3AscA3KKaxWx/YFTisjG0ucGj57yFNxKTZq+Z291xgXYoboGcD3wZ+S9EX3VaW+QjgZRTnfwsoEtl+GBF/lZnn9vI3dKHaN14CfG6Kx9fdV2sWq7uvY+zzfSNFXzIV91Kc19bOvk7DpMZ291aKh429mEsxcuI8itEJ6h4dZyjvC6n1+vIcwOu6ZpkQoFaJiHWALzOWDPAT4B8yc3llt9soHlCcGhGvBj5B0RbeERGnZuapNce0IcUQRaM3kj8HHJaZKyu73USRsPCDiHgb8O5y+0ci4teZmXXGJNUhM/8cEWdQDP/98Q5Dz90HnA6cHhE/AL5A0RHuSvE5f0MDoVVPjH+RmR9ooA5pUKqf799l5nsHFknJfk5tVl5M/k+vx5dvUI76/PQjWkP1++A7mfmNmsuXGhERRwL/j+KccBXwe4o5IafjPYzdNLoKOGCCvuUC4M0RcSLFzautKJLUjgKaGjHuBMZuGp0LPC8zb6j8fiXFQ9TfRsQ3ga9RvPH1qog4JTPr/t7QLNVAu/sxxQ3ZYyc5j7sYeFtEfI3i3szWFPPLfjoi9mrohm21b7xiGM6VNTs11NeNfr5vGbLPtn2dhkKd7W4611YR8SLGnrt9Z9xziToM3X0htV8fnwN4XdcgpwxQ2xzM2Pw+VwAHTtbplm8lHl2uzgGOK4eYq9NbgSXl8q+BQ8c9JBkf09HAZ8vVDSjesJSGUmY+JTOP6WYeusz8MvD2yqbDyzm96jZ/7btIM9Ywfr7t56QJRMRGjGWC30WzCQHS0IuI+RFxPMWbFHMpErWfxdTfahpf7i4UczhC8bbKCydLNMvMc4CDGBva8d8iYrvpxNAhrqdRzK0JcDvwt+NuGo2P60eseZPsff0Y+lLt1lS7y8wjMvOfuknqzMwLgQMZa3OPoRhhoAn2jRqoptpcaeg+3/Z1GgYNt7teHFlZ/lAD5Q/dd4Fmh6afA3hd1zwTAtQ21Q73jZl5TxfHHMPYUDmPBp5WVzARMR94fbk6QvHG5Pj5VCZyJMVwKADPjYgd64pJGrD/ZmwYxnnAsxuow9Fv1GZD9fm2n5MmdSjFm5AAn2vgzZCh+j6QJlOO5PYj4HXlpgT2zcxf1FD8EYy1h2PLh4+TKkeF+2y5ugHF0I51+1+V5aMy87q1HZCZnwNG/5tsBby4gbg0SzTc7qYkM39NMb3UqOc3VJV9owamD21uGD/f9nUaqGHq68p49gD2K1d/n5mnNVDNMH4XSBOZ6nMAr+saZkKAWiMi9gH2KFcvoxjCbq0ycxXwscqmQ2sM6wXA4nL55My8uMuY7mJsrrs5wKtrjEkamMy8H/h5ZdOjGqjGTFm12bB9vu3npAmUN6ZGM8JHgI80UM2wfR9IkxkBNi2XTwGemJmXT7fQco7JV5arq5laW6u+sXVI2W5rERFbM/YG9J1MbYSQalx1Xptq9mmk3U3DSZXlJq4Dwb5Rg9V0mxuqz7d9nYbEsPV11ZcVP9xQHUP1XSB1MpXnAF7X9YcJAWqTF1aWv5iZIx33fKgvMja0yPNq/NKoxvSFKR5b3f9va4hFGhbXVJa3aKB8T4zVZsP2+bafkyb2XMbml/t5N0Mq92DYvg+kjsprs+cD/wI8OzNvr6nopwKblcunZeY1k+08LqbzgIvK1SXAY2uKCeB5jL3d8q0uR64b9T3GRtF5ckNTbGkWaLDd9arp60Cwb9QA9aHNDdvn275OAzdMfV1ELKYYvhzgDornDU0Ytu8CaTLdnv95XdcHJgSoTfavLP9yKgdm5s3AH8vVTSjmtKvDfpXlKcUEnEcx3yzAoyNi08l2lmaQhZXlOxoo36Gz1GbD9vm2n5Mm1vS8kTB83wfSpDLzusx8f2aurLHYnq8BJzhm/457Td10rk1XA2eUq3Mobo5JPWmo3fWq6etAsG/UgDXV5soXl+bUWWYN7Os0FIaorzscWL9c/nRm3ttQPfZ1mkm6Pf/zuq4PTAhQK0TEPODx5epq4Lc9FHNGZflJNcS0PbB9uXptZv5pKseXXxijf8cc4InTjUkaEo+vLF/SQPlmyqrNhubzbT8nTSwidgOeXq5eBfygoaqG5vtAGqDqddsZHffqrNZrwA5lDVNc0iA1fR0I9o1qr2H8bNvXSaWImA/8U7k6Any0weqG8ftA6qTb879h7VOGNa6emBCgtlgKrFsuL8vM+3ooozq/0C7TD4lHdCh7KuqOSRqoiHg4sE+5+iDNPCQxU1ZtNkyfb/s5aWLV0QE+lpkPNlTPMH0fSIMy3b6o9n6ovCG8tFxdDVzdQzH2j2qViJgDHFjZ9L2GqrJvVFsN1Wfbvk56iH8AtimXf5SZVzRY11B9H0idTPE5gNd1fWBCgNpih8ry1T2WUT1ux54jGTOMMUmDdiRjfc9J5XQddTNTVm02TJ9v+zlpnIjYDHh5uboC+FSD1Q3T94HUdxGxLmM3XlcDy3oo5urK8g6ddpqipcDccnlZZq7qoYyrK8v2j2qDvwV2KpdvAn7YUD32jWqrYfts29dJa3pTZbmpKeNGDdv3gdRJV88BvK7rH7OJ1BbbVZav67GM6nHbddyre8MYkzQwEbGUseGzAP6roarWODGOiLnA3sASYHNgQ+BO4HrgrMy8paE4pCaM/3zPAR5DcYN1M2Bj4C6KG63nZOa1DcZiPyc91GHAgnL5S5l5W4N1jf8+WA94HMWF9ObABsDtFBfTv83MuxqMRRqEbRi7wXRTLzdoMvOmiFhFcW9k44hYlJnLpxmX/aNUUV6PHV3Z9MEeR3XsxkMekkREAI+k6Bs3Ae4FbgbOy8wrG4pDqttEn+2lFNeCmwObAvcDtwK/B/6YmSMNxmNfJ5UiYl9g33L1MuAnDVc5TPeFpAlN8TmA13V9YkKA2mJhZfneHsuoHrfhNGIZNYwxSYN0LLBeufydzDwmbqMPAAAUJklEQVSzoXqqfdvrgbcDG3XaOSLOBf6H4sHN6oZikupS/Xy/EHgJsEWnnSPiEuDDwKczc0XNsdjPSRXlA48jKps+3HCV1e+DY4DPUyQBTOTBiDgNODYzv9twXFK/1NEPQTGax6JyeUNgujeO7B+lNb0R2L1cvpZm+8dq37hvRCwDtu20c0T8Gfg48NHMvKPBuKTpqn62l0bE5YyNujGRWyLiU8D/ZOb1DcRjXyeNqU4Z99GGk3FguO4LSZ1M5TmA13V94pQBaosFleVeM82rHeKCjnt1bxhjkgYiIl5KcZIKxef6zQ1WV82U3YFJkgFKe1M8RDk9Iia7oJaGQfXzvS2TXPSVHklx4fe7iNir5ljs56Q1vQjYvlw+IzPPb7i+6vfBI+icDADFdd/TgO9ExPcjYssmA5P6pI5+CIb/OnC9iPDejWak8vrqmMqm/52ZdzdYZbVv3IJJkgFK21PEd1FEPKOxqKTpq362FzJ5MgAUn/9/BS6OiJc1EI99nQRExMOAvy9X7wE+04dqh+m+kPQQPTwH8LquT+xo1RbrVZYf6LGM+zuU16thjEnqu4jYAfhYZdM/Z+bVDVZ5BsXwXEdTnHzsSjF83rrlzxbAXsDrgFOA0czdJwC/jIglDcYmTdd5wM+ADwAvphgWbguKPmIexfBwuwOvAr4HjA6z9Ujg1IjYs8ZY7OekNfVz3kiAk4EfAG8DnkeRFLAxxQ2i9YAtKfq2I4GzKsc9Dzg5IjbpQ4xSk+roh2D4rwPHlynNCOV8sF9h7Gbq1zPzaw1XeynwU4p++OUU131bAetTnCtvCgRwEHAiYzd3twF+FBHPbjg+qVc3AScBJwCvphiefBuKhNC5FOeAO1EkqH6cYrhwKKbJODEiXlNzPPZ1UuH1jD2g/0Jm3tmHOofpvpC0hh6fA3hd1ydOGaC2qGborNtjGdXGWMfwOcMYk9RXEbE+8DWKi1OAr2XmR5usMzNPpnhI0smt5c95wAkRsR/wBWAJRWbtNyJi3z4M8SVNWWb+HnjWJLvcXv5cBHw+Ih5NcbPz0RTDZn03IqKmYeLs56RS+abFU8rV64FvNV1nZp5I0b47ubn8+S1wXET8HfApiochuwOfZOxtFmkmqqMfguG/Dhxhem/KSIPy/4B9yuXLgdc2XWFm3gD8zSS73FH+XAp8NSKOAj4H7E9xj/TrEfGIhoZYl3qWmfcBz59kl7vKnyuBb0fE24DjgQPL3x8fEedk5gU1hWRfp1kvItYDDq9sanrKOGDo7gtJfzGN5wBe1/WJIwSoLe6pLE82XOpkqkOA3NNxr+4NY0xSv53A2E2gi4G6s9KnLTNPA55BcWMI4HEU829JM155ofh04Opy0/asOb/ddNjPSWOq7er4zFw5sEg6yMxvU4wOMBrbgRHxxAGGJE1XHf0QDP914AoTVTXTRMRrgTeUq/cCL8rMuyY5ZCAy80/AAcDZ5aaFwDsHF5FUj8y8leLN4e+Vm+YC/7fGKuzrJHgZsLhcPjUzLxpkMJ00fF9Iqur1OYDXdX1iQoDaoto4e50fpMkvjGGJSeqbiPh34BXl6u3ACxueL7JnmXkZ8J7Kpibm2JMGIjNvBv6lsqmuz7f9nARExJaMJZKtpHgbayhl5q8pLtJHvXRQsUg1mHY/FBFzWPPmjteB0jRFxNOAj5SrI8CryocRQ6l8Q/INlU0vjoi5g4pHqktmPkjx2R4drviZEbF4kkOmwr5O6v+UcT1r8L6QBEz7OYDXdX1iQoDa4tbK8rY9llE97rZpxDJqGGOS+iIiDgaOKVdXAX9fPnQfZp+vLP/VwKKQmvFtYHm5/OiI2LyGMu3npMI/MjYM3DfK4YqHmf2d2qLab2wZEfM77tnZVhRvTUIxfGMdQ0vaP2rWKocl/g5jw6q+KzO/McCQupKZZwGXlKubAnsMMBypNpn5Z+AX5eo6wH41FW1fp1mtnH50tK/4M/DdAYbTrSbuC0l1PAfwuq5PTAhQW1xeWV7aYxnV4+p4cDmMMUmNi4i/oZiXeNThmXnKoOLpVmbeCFxVri6MiEWDjEeqU2auAs6pbNqmhmLt5zTrRcS6wD9VNvVl3shpOofiIh3q+S6QBiIzlwM3lqvrANv1UEy1H7q8piEcr6B4Kxpgm4iY10MZ9o+acSJie+BHjM0b+/nM/M8BhjRVv6ks2z+qTZr4bNvXabarDrn/8cxcPbBIutTQfSHNcnU8B/C6rn9MCFBbXAGMdrzbRkQvc3rsXFmuo3FeWlnepccy6o5JalRE7AN8AxjN5HtnZn56gCFN1U2V5YUDi0JqRt2fb/s5qZibdety+bxySP6hVt6sGs10t6/TTDfdvqj2fqgcfnxZuToX2LGHYuwfNaNExGbATxh7C+pnwGsHF1FPvBZUW9X+2bav02wWEUuBF5Sr97PmlGzDzr5Otan5OYDXdX1gQoBaITNXMtag5gL79lDMUyrLF087KLiasXlBHhYRD5/KweWcddW/o46YpMZExM7ADxk7ofzkDHsjBMaGfIY1hwWS2qD6+b6lhvKuxn5OmjHzRo4z+n1Qx3eBNEgXVZaf1MPxdV8DjhrWuKTalS9kfB94VLnpPODA8j7NTFL3ubI0LJr6bNvXabZ6A2NDk381M28eZDBTZF+nWjTwHGBY+5RhjasnJgSoTX5WWd5/KgdGxJbAI8vVe4HTpxtMZj4IVIdHmVJMwN7A6JDlV2Xm5ZPtLA1SRGwN/BRYXG76PsWcyjNGRMwBti9Xb83MBwYZj9SAJeW/I4wNxdUz+znNdhHxROBx5eqtwJcHGE7XyilxNilXrx9kLFINer4GnOCYn04zlqrpXJvOY82bTXXGJdWqTPD8KmOf2auA55RDv840SyrL9o9qk6Y+2/Z1mnUiYgHwmsqmmTBlXFWt94U0OzX0HMDruj4wIUBt8oPK8ivKh3vdemVl+ReZeV8DMR08xWOrMf2whlikRkTERhRzRe5QbjoTOGgmzJ81zr7A5uXyLwcZiFS3iHgYsGe5el5m3lVT0fZzms2q80Z+qsbzx6Y9t7Jsf6eZ7mfAaBLnflMZrSYi9mbsjeY7gTqn/Kj2jy+KiA2ncOwLgI3K5Ysy85r6wpJqdzzw/HL5FuDZmXnDAOPpSUSsCzyjXL2FIXiDS6rR6LnfauCMGsu1r9NsdDCwabl8VmaePchgpqLB+0KaRRp8DuB1XR+YEKA2OZWxTNedged0c1BEzGfNDKY63+76NrCiXP7riNi9y5g2Zs0HJTPijTPNPuWNk28De5SbEnheZt47uKh6dlRl+fsDi0Jqxr8Do4lydX6+7ec0K0XEtsCB5eqDwEcHGE7Xyjc5/7Wyyf5OM1r5FvJJ5eo6wBFTOPyNleWvZ+aqGuNK4Hfl6kbAIT3GZf+ooRURRzP2luS9FNeBl05yyDB7I2M3bH9QjoQlzXgRcSAQ5erpmXl7XWXb12mWmqlTxkFz94U0SzT5HMDruv4wIUCtkZn3A++rbPpQRCzstH/F2ygSCAAuB75SY0w3AZ+obDqhvBG7NscBG5fLp2ZmnRm8Ui3KUTg+D/x1uel6ijdCbh1cVL2JiH8GnleuXgF8aYDhSLWKiJcAry9X76DoY2phP6dZ7AhgXrn8/cz80yCD6UbZbx/L2MX7rzLz1MFFJNXm6MrykRGxR8c9SxHx14yNbLMaeG8Dcb27snx0mUi0trhezdhQlHcw84ah1SwREa9nLKF6FfDizPztAEPqWUTsD4zOebsK+K8BhiPVJiJ2Y82k1enM7dyJfZ1mjYh4FmNvId8EfG2A4UxJk/eFNDv06TmA13UNMyFAbXM8xcM8KIYt+WY5T+qEIuJQiuy4UUc1MMz5e4HbyuUnAJ8uRyXoFNPbWfNL7KhO+0oDdizwknL5LuCAzLx6cOEUImKPydrYuH03ioiPAu8vN60G3piZD0xymDQwEbFbOWddN/uuFxHvokhwGT3n+9fMvK3zUT2xn9OsEhHrA6+rbBrIhV1E7N3tFFkRsRXwdeAN5aZ7WfPtFmnGyszzGEvmnA98KyIe2Wn/iHgcxRsao+3nE5l5Raf9p+G7jA3NvAnwvXKo1k5xPYc13zT7r8y8s4G4pGkp3ziuflYPz8wfdNq/nyJi54jYpMt914mIIyiGvR09v35f+SaYNFQiYrtyzuZu938JxdRQW5abvpSZpzQQmn2dZpPqlHEnDOre4ZDeF1L7Nf4cwOu65s1b+y7SzJGZKyLiBcBvgEXAs4DzIuIDFPMTX0sxtMdjKW6IHlg5/NjMrD2zLzNviIh/AH5C0eYOBh4TEe+nmObgBop5yx8PvBl4euXwt2RmnXOeSLWIiGew5oOEXwEHRMQBUyzqQeCLmXldbcEVQxetHxFfpZh/6GLg2sx8oHxzeQuKtyMPoBiyfLPyuBHgHzPzRzXGItXtw8AeEfF1in7lQuDPmXlfRKxDMZfdYyj6kkOAatbquzPzE9TMfk6z0MspPtMAf8zMnw8ojnOAq8r+7mTgEuCGzFxVJuVsCewN/C3FhfvoyFkrgQMz8/wBxCw15XXA7hR94A7AmRHxYeBE4EpgLsWocIdQTBe3QXncmRR9U+0yc6TsH8+m6I/3An4XER8EvglcA6wP7FrG/6oyToBvMZawKg2N8oWLLzD2UOGPwJYR8W89FHdKZp5VW3CFo4CXRMS3KB70nwdcnZn3lkl0G1O0uf2BVwO7VI79PMUIktIweg3wtog4iWI+47OAq8ohlkfb5iOAp1D0J3tWjj0ZOLSJoOzrNFtExC4U9xGhGE3m4wMMZ+juC6nd+vwcwOu6BpkQoNbJzIvKLJwvA9sBOwEfK389wljGUNVxwD93U35E/DvwVooHHK/MzHO6iOmUiHgx8CmKTnkPii+xTjGtAt6emf/TTUzSAGw3bv255U8vbgQ+1+mXvbQ5YGuKzN2/ZO9GxCo693vLgEMz82fdBi0N0CbAYeUPABGxmuLG7ER93O0UI1+cOMHvHsJ+Tlqr6oXwR+oqtLzIPZjiwf5BmXllF4ftAPxb+TNazmT93cXAwZl57jTDlYZKZt5TXgN+FXgyxUO/o8qfTteApwAvLaeeW6vyhtfHKW46/UtmfraLuK4vh5f9OsUNoq2B/1v+dIrrq8BrMnOkm7ikPtucsRuvUAyd3OsQ+5+leKjZUS/trtz35eXPaDkPlosTjZR6H8XIkcfa7jTk5gEvLH8AiIgRigcsE03btpriIcQ7u32T2b5O6uiNjH2Wv5OZy+oqOCIOoZgGeQXdv6jU6H0haZy+PQfwuq5ZThmgVsrM0ymyiD4EVOcxqTbMEeA0irlOjuxmqoCI2Bk4hqLTfSTFUCndxvRtipEJPgfc3SGmVRQjGTw5M5uY70Sqy60UF53TNcLYUOMP0WObex/Fw5Txxj8cGQEuoJgH+lEmA2iG+AjwO4rPb9VcHnryeRnwf4BdppAMYD8nTSIidqU4x4SijX2+pnKfQdEfLQIeR3dzvP4HcPUE28f3dw8Cv6ZINtjTZAANoZvKf0eAW3otJDOvpXjr9y0U7XPU+P4xKRJ7npmZN9G9E4AlwGLg+G6Has3Mi4F9KObEvHaSuH4HvCIzD8rMe6YQl9SLXtvdcooH6HXopt6ptrvPUgzpOv7+zjo89B7oMuA9FOfKHxymm7Vqpen2dd+kGAFx/MOOOTw0GeAWijeId8vM/zPFYc3t69QmtZxjlg4q/72b4gFgLco2djxFm1tC0QbXptH7QtIE+vIcYJTXdc2ZMzLi+a7arRwy9cnAUuBhFB33tcC5mXnNFMvaBbi0sun0zHxqDzEtKGPaHtgKuKOM6cwpfnlJrTadNlfOl7wHRQe/KbAeRbbtHRQ3f85yzizNVBGxGcXn++EUb2qtDzxAkfV9PXB2Zt7QQ7n2c9IAlAkB1cS0L2bmK7s8dnuKZJztKJJ55gP3ULS7qyi+D+7uXILUThGxJxCMDZN6LXBJr9NlRMSySlkPAJtm5r1TLGMdYF+KUeweVpZzLfB75y2XHqrXdlcOn74HsCPFzd71KRJT76B4QHRuZv6pkaClBkXE+hTJqY+gmB5qA4oHLHdQPPA8PzMv7VzCWsu3r5P6qLx3cjuwbrlpWWZu3+WxjdwXkoaN13X1MSFAmqIehy+X1CPbnNRftjmp/8p5jT9EMdfcJcBLupwyQFKflENLHk9xs7XbocslTYPtTuov25zUf5UpA+4DDu9yygBJPZrNfZ0JAZIkSZIkSZIkSZIktdD4+bMkSZIkSZIkSZIkSVILmB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mRAgSZIkSZIkSZIkSVIL/X+gA73y5STFIwAAAABJRU5ErkJggg==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0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data:image/png;base64,iVBORw0KGgoAAAANSUhEUgAAAYUAAAD4CAYAAAAD6PrjAAAABHNCSVQICAgIfAhkiAAAAAlwSFlzAAALEgAACxIB0t1+/AAAADh0RVh0U29mdHdhcmUAbWF0cGxvdGxpYiB2ZXJzaW9uMy4xLjEsIGh0dHA6Ly9tYXRwbG90bGliLm9yZy8QZhcZAAAgAElEQVR4nO2de5xU1ZXvvwsQsDEREILI20hUfKG0SKozjhONEu9cNW8fuaPeZDBjnCQfRyMENfgARKMxmZtrYnKNJjBqNGM0GRyjxsnc2wVqo4AoIsjwCspLERUBgXX/WKegaKq6q7vq1Hmt7+dzPlW1zz5nrzqP/Vtr73P2FlXFcRzHcQC6RG2A4ziOEx9cFBzHcZw9uCg4juM4e3BRcBzHcfbgouA4juPsoVvUBnSGfv366fDhw6M2w3EcJ1HMmzdvo6r2bytPIkVh+PDhtLS0RG2G4zhOohCRle3l8eYjx3EcZw8uCo7jOM4eXBQcx3GcPbgoOI7jOHtwUXAcx3H2UBNREJF7RGS9iCwqs15E5MciskxEForISUXrLhaRpcFycS3siYxZs2D4cOjSxT5nzYraIqde+LnPNmk6/6pa9QKcCpwELCqz/mzgcUCAccCzQXpfYHnw2Sf43qe98saMGaOxY+ZM1YYGVdi7NDRYupNu/NxnmwSdf6BF26lfRWs0dLaIDAf+oKrHllj3M+A/VPX+4PcS4LTCoqqXlcpXjsbGRo3dewrDh8PKEo8ADxsGK1bU2xqnnvi5zzYJOv8iMk9VG9vKU68+hUHA6qLfa4K0cun7ISITRKRFRFo2bNgQmqGdZtWqjqU76cHPfbZJ2fmvlyhIiTRtI33/RNW7VbVRVRv792/zLe1oGDKkdPrQofW1w6k/5c6xn/tskLJ7v16isAYoPnKDgbVtpCeP007bP62hAaZOrbspTp254QaQVv5N9+5+7rPCOefsn5bge79eovAY8HfBU0jjgHdU9Q3gCeBMEekjIn2AM4O0ZPHOOzB7Nhx99L7ewde+BhddFJ1dTn145x3rXuzf38ThgAOgd2/40peitswJm+3b7d4fPNju/YJz8KUvJfber9UjqfcDc4AjRWSNiHxNRL4hIt8IsszGnixaBvwcuBxAVd8CbgKeD5Ybg7RkMWMGbNwIv/61dTjt3AnHHWcXy44dUVvnhMnmzXDjjfDpT8O6dbB7N/zud7B+PfzsZ1Fb54TNXXfB8uXw85/bvb9rl7UazJ4NW7ZEbV3naO/xpDgusXokddUq1Z49VS+8cN/0xx+3R9PuvDMau5z6cM01dp7nzdubtnu36qc/rXrIIaqbN0dnmxMub7+t2rev6hln2Dkv0NJi18T3vhedbWWggkdS/Y3marnuOvMOW7cfnnUWnHGGeZGbN0djmxMuq1bBnXfCV78KJ520N10EbrsNNm2CW26Jzj4nXKZNg7fftnNd3Kc0ZgxceCHccQesWROdfZ3ERaEaFiyAX/0KvvUte1a5mELF8PbbMH16JOY5IXPttfZ58837rzvpJBOLO++E1av3X+8km5Ur4cc/hv/xP2D06P3XT51qzuJ119XftipxUaiGq6+2DsXvfa/0+tGj7aL50Y9Kv9ziJJcXX4SZM+Hb37aXlEpx883WAV0QDyc9TJ5sjl8phwDMSfzWt+C++8x5TBAuCp3liSfgySfNE+jTp3y+m2+2i8crhvSgag5B374waVL5fMOGmWj8+tcwf3797HPCZd48G9voO98p/44CmLPYuzd897v1s60GuCh0hl27rFIYMQIuv7ztvEOG2MUzcya88EJ97HPC5d//HZ5+2hyC3r3bzjtpkonH1VebmDjJpuAQ9OsHEye2nbdPH7tG/vhHWxKCi0Jn+NWv4KWXrK+gR4/280+caBeRVwzJZ9cu8/w+/nH4h39oP3/v3lYxPPWURZdOspk9G555Bq6/Hg4+uP38l19uzuPVV9u1kwBcFDrK1q3WFDR2LHz5y5Vtc/DBdhH96U/w+OPh2ueEy733wqJF5hB0717ZNv/wDyYiCaoYnBLs3GkOwRFHwGWXVbZNjx52rSxcaM2ICcBFoaP88Iewdi384Af7D23QFpddZhfTd79rF5eTPN5/37z+cePgi1+sfLvu3a1iWLTIOh6dZPLLX8Irr9hjxpU6BGDO49ix5kxu3RqefTXCRaEjrF9vby+fey781V91bNvu3e1ievll8zad5HHHHfDGGx13CMBEZNw4E5X33w/HPic83nvPov1cDj7/+Y5tW3g8/S9/sUeUY46LQke44QZT+hkzOrf95z9vF9X113vFkDTWrYNbb4XPfQ6amjq+vYiJydq1Fm06yeL22+HNN/d/Ua1STj3VBs675RZzLmOMi0KlLFliY9lMmABHHtm5fRQ8hjfesIvMSQ5TpsC2bdW9odzUZKIyY4aJjJMMCmLwhS+YU9dZZswwp/LGG2tnWwi4KFTKpElw4IHw/e9Xt59czi6uW2/1iiEpvPqqDXh22WXwiU9Ut69bbjFxiXnF4BQxZYqNhlrtyARHHQV///fmXL72Wk1MCwMXhUr4f/8PHnkErrkGBgyofn/Tp9tFNmVK9ftywmfiRBsfv1qHAExULrvMKoYlS6rfnxMuixfDL35hT5CNHFn9/qZMgZ4923/HIUJcFNqj8LLKYYfBlVfWZp8jR9pF9vOfmxfqxJf/+3/h0UftJq7VjH/f/76JTIwrBifgmmugVy/rB6wFAwbYE4iPPGLOZgxxUWiPhx+GuXPhppvsRq4V119vF9s119Run05tUYWrroJBg+yt9FrRv78Jwu9+Z6LjxJM//xl+/3trOu7Xr3b7vfJKGDgwti+zuii0xY4ddkEcdxxcfHFt992vn+37scfgP/+ztvt2asNvfgPPPWfjV9XSIQATmUGDYlsxZJ7du80hGDLExq+qJb16mZM5d645nTGjVjOvjReRJSKyTET2i4lF5IciMj9YXhORzUXrdhWte6wW9tSMu+6C11+3TuGuXWu//29/2y66q66yi9CJD9u3m2gff7yNdFtrGhpMbJ59Fh56qPb7d6rjwQehpcXO0YEH1n7/l1wCxx5r11jcZmdsbxae9hagK/A6cDjQHVgAjGoj/z8C9xT9fq+jZdZl5rVysyrVmvvus1ma7r8/vDKcjnPHHXZenngivDJ27lQ9/njVww9X3bYtvHKcjrFtm+rw4aqjR6vu2hVeObNn1312Ruo089pYYJmqLlfVHcADwLlt5L8AuL8G5YbL9OmlZ1WqNV/9qs27MGmSeadO9Lz9toX3Z55pS1h07WrX1/LlFpU68eB//S9YscLOTZcQW9jHj4fTT4/d7Iy1+MeDgOKppdYEafshIsOAEcCfipJ7ikiLiMwVkfPKFSIiE4J8LRs2bKiB2W2wcqVNjFNuVqVa0qWLXXwrVsBPfhJuWU5lTJtmN+ltt4VfVkF4bropVhVDZnnrLWsyGj/eptMNk5jOzlgLUSjlRpfrOTsfeFhVi4eKHKqqjcCFwJ0i8vFSG6rq3araqKqN/Wv1aGBrZs2yGZOGDzevfcyYcMppzRln2EV43XXWx9Cli9kwa1Z9ynf2nvsuXWw4ik99yvoT6sFtt1llNGyYn/uoKJz/Qw4xcf7rv65PuSeeaK0Ft98OgwfH4/y3177U3gJ8Enii6PckYFKZvC8CuTb2dS/wxfbKDKVPYeZM1YYGa+MrLA0Nll4Ppk/ft+x6l59lSp37Aw+s37GfOVO1a1c/91ER9b3/ox/V7d6ngj4F0SofhxORbsBrwOnAX4DngQtV9eVW+Y4EngBGBMYhIn2Araq6XUT6AXOAc1X1lbbKbGxs1JaWlqrs3o/hw0vPozxsmDXthE3U5WeZqI991OVnnaiPfx3LF5F5ai0zZelWbSGqulNErsAq/K7Yk0Uvi8iNmCoVHjO9AHhA91Who4GfichurCnrlvYEITRWrepYetrKzzJRH/uoy886UR//qMtvRdWiAKCqs4HZrdKub/V7Sont8sBxtbChaoYOLa3WQ4dmo/wsE/Wxj7r8rBP18Y+6/Fb4G80Fpk6Fbq00sqHB0utVfuu3ZutZfpaZOnX/F5T83GeHqVPhgAP2Tcvy+W+v0yGOS2gvr40Yodqjh6qI6rBh9e/omznTXpgD1cMO847GejJ5sh33KM/9sGH17+R2jNGjVbt1i/78h1w+9ehojoJQOpq3boWDD7axaKZNq+2+O8Irr8Axx9h8sJdcEp0dWWP6dPje92DTJujbNzo7Lr0U/vAHm50rzJcmnb3s3m2DFH7uczZMdoqppKPZm48KPP887NzZuakWa8lRR0GfPtDcHK0dWSOfh6OPjlYQwK6/jRth6dJo7cgSr71m74lEfe/HBBeFAvm8fY4bF60dXbrAJz+51x4nfHbvtuNdzVSLtaJgg5//+lFwwOJw/mOAi0KBfN689EMOidoSuzhfecVef3fCp+ApxqFSOOoo6N3bRaGe5PN231c71WpKcFGAvZ5iXMLHgh1z5kRrR1YoeIpxOP9dupg4efNh/WhutmPufTiAi4IRJ08R4OSTbQRN9xbrQ9w8RY8U68fGjTZXdlzu/RjgogB7K984eIpgMzOdeKJ7i/Wi0J8QF0/RI8X6MXeufcbl3o8BLgpglW/fvvHxFMEqqeeegw8/jNqSdLNpE7z6arw8RY8U60dzs7202tjmU5qZwkUB4ucpgtmzdSssXBi1Jemm4I3HSRR69bJ5PFwUwiefh5NOCmfKzYTiolDwFOMWPhbs8SakcCl4iiefHLUl+9LUZPM3e6QYHjt2WDQet3s/YlwU4ugpgk24MWSIe4thE1dP0SPF8Jk/H7Zti9+9HzEuCvl8PD1F8EcTw+bDD81TjGOlULDJz394FByuOJ7/CHFRaG6Op6cIFtauWQOrV7ef1+k4L75onmIcmw+GDPFIMWyam22Cm8MOi9qSWJFtUYizpwg+5EHYxN1TzOX83IeFanyGNokZNREFERkvIktEZJmITCyx/hIR2SAi84Pl60XrLhaRpcFycS3sqZg4e4oAJ5xg46p7E0I4xN1TbGqyKNEjxdqzciWsXRvfez9CqhYFEekK/AT4LDAKuEBERpXI+qCqjg6WXwTb9gW+D5wCjAW+H8zbXB/i7il26wannOLeYhgkwVP0SDE84n7vR0gtIoWxwDJVXa6qO4AHgHMr3PYs4ElVfUtV3waeBMbXwKbKyOfj7SmCXbTz58N770VtSbpYtco8xThXCscf75FiWOTzcNBBcOyxUVsSO2ohCoOA4vh2TZDWmi+IyEIReVhEhnRwW0Rkgoi0iEjLhg0bqrdade9AWHGmqQl27bL5HpzaEadB8MpxwAEeKYZFc7MNk996Cl6nJqJQ6jXg1tO5/R4YrqrHA08B93VgW0tUvVtVG1W1sX///p02dg9J8BRh7/wOXjHUlqR4ioVI8f33o7YkPbz7rr3/Efd7PyJqIQprgCFFvwcDa4szqOomVd0e/Pw5MKbSbUMjCZ4i2CxsxxzjTQi1JimeYiFSfO65qC1JD88+a8Plx/3ej4haiMLzwEgRGSEi3YHzgceKM4jIwKKf5wCLg+9PAGeKSJ+gg/nMIC18kuIpgnk0c+bYhexUT5I8RY8Ua08+b+OcnXJK1JbEkqpFQVV3Aldglfli4Deq+rKI3Cgi5wTZviUiL4vIAuBbwCXBtm8BN2HC8jxwY5AWPvl8MjxFsMpr82ZYvLj9vE77PPecCWwSRKFPHxg1yiPFWpLPmzN48MFRWxJLalIjqupsYHartOuLvk8CJpXZ9h7gnlrYUTHvvgsLFsC119a12E5TCHPzeWtKcqqjudk8xajn466UpiZ46CETsi7Zft+0anbtsqj7wgujtiS2ZPMKS5KnCHDEEdC/vzch1IqkeYqFSPHVV6O2JPm88gps2ZKcez8CsikKSfMURXxwvFqxe7d5iknqZPRh1GtH3GZZjCHZFIWkeYpgorB0KdTiHY0s8/LLyfMUjzgC+vXzSLEWNDfDgAEwYkTUlsSW7IlCEj1F8CEPakUShzfwSLF2xHGWxZiRPVFIoqcINofsAQe4KFRLwVM8/PCoLekYTU0eKVbLunXw+uvJcwjrTPZEIYmeIkDPnjBmjHuL1ZJUT9EjxepJ6r1fZ7InCkn1FME8nJYW2L69/bzO/iTZU/RIsXryeejRwybVcsqSPVFIqqcIZvf27TYPhNNxkuwpFiJFF4XO09xs4tqjR9SWxJpsiUKSPUXweXurJemeYi5no+V6pNhxtm2DefOS6RDUmWyJQpI9RYBDD7VmL/cWO0fSPcWmJo8UO8u8ebBjR3IdwjqSPVFIsqcIex9N1JIjjDvlSIOn6JFi5yk4Up/8ZLR2JIBsiULSPUUwT2fdOviv/4rakmTxwgvJ9xQ9Uuw8+TyMHAkf+1jUlsSe7IhCGjxF8EcTO0vBu066p5jL2bn3SLFykjLLYkzIjiikwVMEGyX1ox/1JoSOks/bcBFJ9xRzOXjzTY8UO8Lrr9tLfy4KFZEdUUiLp9i1qw3k55FC5RQ8xaQ7BLDvMOpOZSRllsWYUBNREJHxIrJERJaJyMQS668UkVdEZKGIPC0iw4rW7RKR+cHyWOtta0ZaPEUwj+ell+Cdd6K2JBmkyVP0SLHj5PPQuzccfXTUliSCqkVBRLoCPwE+C4wCLhCRUa2yvQg0qurxwMPArUXrPlDV0cFyDmGQJk8R7H+o2lyzTvukabhkjxQ7Tj5vLQQ+QVFF1OIojQWWqepyVd0BPACcW5xBVZ9R1a3Bz7nA4BqUWzlp8hQBxo61C9wrhspobrZh0tPiKRYixS1borYk/mzebINgpuXerwO1EIVBwOqi32uCtHJ8DXi86HdPEWkRkbkicl65jURkQpCvZUNHR4pMk6cI1nxw3HHehFApafMUczmLFOfOjdqS+DN3rh0rF4WKqcVdUmoQoZLPy4nIV4FG4Lai5KGq2ghcCNwpIh8vta2q3q2qjara2L9//45ZmDZPEUzg5s61OWed8hQ8xbQ4BACnnOKRYqU0N1uT29ixUVuSGGohCmuAIUW/BwNrW2cSkTOAycA5qrpn8BZVXRt8Lgf+AzixBjbtS9o8RTDP5733rBnBKU8aPUWPFCsnn4cTToCDDoraksRQi1ryeWCkiIwQke7A+cA+TxGJyInAzzBBWF+U3kdEegTf+wFNwCs1sGkvafQUwV9iq5R8Pp2eYi7nkWJ77NxpD2OkySGoA1WLgqruBK4AngAWA79R1ZdF5EYRKTxNdBtwEPBQq0dPjwZaRGQB8Axwi6rWVhTS6CkCDB8OAwe6KLRHc3M6PcWmJosUFy2K2pL4snAhvP9++hzCkOlWi52o6mxgdqu064u+n1FmuzxwXC1sKEtaPUWft7d9Cp7ipZdGbUntKR4c74QTorUlriR9VOSISFEjexnS6imCeUArVsDa/bpwHLD+lrR6ih4ptk8+D4MHw9ChUVuSKNItCmlvU/R+hbYpRFFpPP8eKbaPD4LXKdItCmlvUzzxRJum0UWhNPk8DBoEQ4a0nzeJ5HIeKZZjzRpYtcpFoROkWxTS3qbYvTucfLKLQjkKQ5skcT7uSig4O3PmRGtHHEnbC6t1JP2ikGZPEUzwXngBPvggakviRRY8xUKk6E1I+5PPQ0ODd8J3gnSLQto9RbD/9+GH0NIStSXxouA9p9lT9EixPPm8PXF4wAFRW5I40isKWfAUYe/8EO4t7ktzMxx4YPo9RY8U92frVnjxxfTf+yGRXlHISptiv37wiU+4t9iarHiKuZxHiq15/nl78tBFoVOkWxSy4CmCCZ/P27uXgqeYdocA/LHkUqRllsWISLcoZMFTBKsYNm2C116L2pJ4kCVPsRApevPhXvJ5GxG5b9+oLUkk6RSFLHmK4PP2tqZwHLLiKXqkuJfdu+0hg6zc+yGQTlHIkqcIcOSR0KePe4sFmpuz5Sl6pLiXJUvgrbeyc++HQDpFIWueYpcu9l89UtjrKWapUvB+hb2k/YXVOpBOUciapwgWLi9ebF5Slil4illqPjjqKIsUXRTs3j/kEOtncTpF+kQhi54i7P2/WR/yIIueYiFS9OZDO/+5XLpfWA2Z9IlCFj1FsCetunZ1bzGfz6an6JEibNxo93/W7v0aUxNREJHxIrJERJaJyMQS63uIyIPB+mdFZHjRuklB+hIROasqQ2bNgk99yr5fe639zgoNDTZu/O23m+c4fHi2/v+sWfaf77nHnj77l3+J2qL6snWrffbrl71zD/Z/R42y7z/8Yfb+fy1R1aoWoCvwOnA40B1YAIxqledy4KfB9/OBB4Pvo4L8PYARwX66tlfmmDFjdD9mzlRtaFC1B/NsaWiw9Cwwc6Zqt27Z/P9+7lUPPDDb/z/L578DAC3aTv0qWuWzzSLySWCKqp4V/J4UiM30ojxPBHnmiEg34E2gPzCxOG9xvrbKbGxs1JbWr/UPHw4rV+6fedgwG3M+7WT5/2f5v4P//6z//w4gIvNUtbGtPLVoPhoErC76vSZIK5lHVXcC7wCHVLgtACIyQURaRKRlw4YN+2dYtaq0deXS00aW/3+W/zv4/8/6/68xtRCFUt38rcOPcnkq2dYSVe9W1UZVbezfv//+GcrNw5qV+Vmz/P+z/N/B/3/W/3+NqYUorAGKZ7EZDLSeH3BPnqD56GDgrQq3rYypU62ztZiGBkvPAln+/1n+7+D/f+rU/cc4y9L/rzXtdTq0twDdgOVYR3Gho/mYVnm+yb4dzb8Jvh/Dvh3Ny+lsR7OqdSwNG6YqYp9Z62iaOVO1Tx/raBs0KFv//4Yb7H9n+dwPG5bdTtaxY1W7ds3u+a8QKuhorloUrBzOBl7Dnh6aHKTdCJwTfO8JPAQsA54DDi/adnKw3RLgs5WUV1YUHNV58+y03n9/1JbUlzvusP/9l79EbUm0nH++6uDBUVtRX3bvVh04UPWii6K2JPZUIgrdahRtzAZmt0q7vuj7NuBLZbadCnicVyuOPx569bK3W88/P2pr6kc+b0+hHHZY1JZESy4HDzxgnaxZaVNfuRLeeCNbb7GHSPreaM463brBKadk681m1b3DG2SdLA6jnsWhTULERSGN5HKwYAG8917UltSHlSth7Vof3gAsUmxoyNY4SM3NcNBBcNxxUVuSClwU0kguB7t2wXPPRW1JfXBPcS9ZjBTzeRg3zsb+cqrGRSGNFOaRyErF4J7ivjQ1ZSdSfPddWLjQo8Qa4qKQRnr3hmOOyU4TgnuK+5KlSPHZZ224fI8Sa4aLQlpparK5FXbvjtqScCl4il4p7CVLkWI+b3MnnHJK1JakBheFtJLLwTvvwCuvRG1JuBQ8RW8+2EuWIsXmZms2PPjgqC1JDS4KaSUr8/a6p1iaXC79keKuXTB3rkeJNcZFIa0ccQT0759+UXBPsTRNTRYpLl4ctSXh8fLLsGWLR4k1xkUhrYiYB5XmJgT3FMtTOCZpPv/+KHIouCikmaYmWLYM1q+P2pJweOUV8xS9UtifLESK+TwMGAAjRkRtSapwUUgzae9XKHjB3nywP1mIFJub7dxLqWlZnM7iopBmxoyB7t3TKwruKbZNLpfeSPHNN2H5co8SQ8BFIc307GnCkFZRcE+xbQoR1Jw2pzxPJoVr2qPEmuOikHZyOWhpge3bo7aktrin2D6FSDGNTUj5PPToASeeGLUlqcNFIe00NZkgvPBC1JbUloL366JQnjRHivk8NDaaMDg1pSpREJG+IvKkiCwNPvuUyDNaROaIyMsislBEvlK07l4R+S8RmR8so6uxxylBWh9NbG62CuGkk6K2JN6kMVLctg3mzfOmo5CoNlKYCDytqiOBp4PfrdkK/J2qHgOMB+4Ukd5F669W1dHBMr9Ke5zWDBgAH/94+rxF9xQrI42R4rx5sGOHR4khUa0onAvcF3y/DzivdQZVfU1Vlwbf1wLrgf5Vlut0hFzOKlGbEzv5uKdYOWkcHK8Q9boohEK1ojBAVd8ACD4/1lZmERkLdAdeL0qeGjQr/VBEyrp9IjJBRFpEpGXDhg1Vmp0xcjlYt846ZtOAe4qVc+ihcPjh6Wo+zOdh5Eh7Oc+pOe2Kgog8JSKLSizndqQgERkI/Bq4VFULo3RNAo4CTgb6AteU215V71bVRlVt7O8XQ8dI27y9hQqu4AU7bdPUlJ5I0efjDp12RUFVz1DVY0ssjwLrgsq+UOmXfEtGRD4K/BtwrarOLdr3G2psB34JjK3Fn3JaMWoUfPSj6fEWC57ix9oMTJ0CaYoUly2DDRu86TBEqm0+egy4OPh+MfBo6wwi0h14BPiVqj7Ual1BUATrj1hUpT1OKbp2Na86DZGCe4odJ02Rog+CFzrVisItwGdEZCnwmeA3ItIoIr8I8nwZOBW4pMSjp7NE5CXgJaAfcHOV9jjlyOVg0SIbTjnJuKfYcQqRYhpEobnZJhE6+uioLUkt3arZWFU3AaeXSG8Bvh58nwnMLLP9p6sp3+kAuZx52XPnwllnRW1N53FPseN07WpzWKeh+TCft6i3i793GxZ+ZLPCKafYjZR0b9E9xc7R1JT8SPHtt21iHXcIQsVFISt85CNw/PHJ9xbdU+wcxZFiUinY7k2HoeJ3VpZoarKJ7nfujNqSzrF5s3uKnSUNkWI+b01hY/0hxTBxUcgSuRy89541IySRwiB47il2nEKkmGRRaG6G0aOhV6+oLUk1LgpZIumD4xU8xZNPjtqSZJLLWRNMEiPFnTstyvUoMXRcFLLEsGFw2GHJ9Rabm+GEE+Cgg6K2JJk0NSU3UlywALZudVGoAy4KWaIwb28SRaHgKXrTUedJ8pzdPtNa3XBRyBpNTbBiBaxdG7UlHWPhQvcUq6UQKSax+TCfh8GDYciQqC1JPS4KWSOp3mKhInNPsfMkOVIszMfthI6LQtYYPdqmaUyat+ieYm3I5ZIXKa5ebYtHiXXBRSFrdO9uz3knzVtsbvZKoRYkcXA8H9qkrrgoZJFczqZn/OCDqC2pjIKn6M0H1VOIFJMmCg0N9uSZEzouClmkqcme5nn++agtqYzCS2vuKVZPIVJMUvNhPm82H3BA1JZkAheFLJK0eXubm91TrCVJihTffx9efNEdgiUvMwwAABJaSURBVDriopBFDjkEjjoqOd6ie4q1JUmR4vPPw65d3nRYR6oSBRHpKyJPisjS4LNPmXy7iibYeawofYSIPBts/2AwS5tTDwqPJsZ93l73FGvPuHH2mYRIseC4FGx2QqfaSGEi8LSqjgSeDn6X4gNVHR0s5xSlzwB+GGz/NvC1Ku1xKiWXg7fegtdei9qStnFPsfb06wdHHpkMUcjnbea4vn2jtiQzVCsK5wL3Bd/vw+ZZrohgXuZPAw93ZnunSgqVbNybkNxTDIempvhHirt3+3zcEVCtKAxQ1TcAgs+PlcnXU0RaRGSuiBQq/kOAzapaGLJxDTCoXEEiMiHYR8uGDRuqNNvhE58w7yvu3mI+b7OsuadYW3I52LQp3pHiq6/aHBouCnWl3TmaReQp4NASqyZ3oJyhqrpWRA4H/iQiLwFbSuQr67ao6t3A3QCNjY0xdm8SQpcudrPFOVLYvdseR/3CF6K2JH0UR4pHHhmtLeXwQfAiod1IQVXPUNVjSyyPAutEZCBA8Lm+zD7WBp/Lgf8ATgQ2Ar1FpCBMg4EEvXufAnI588Y2bYraktK8+qrNy+ueYu1JQqTY3Gz9HyNHRm1Jpqi2+egx4OLg+8XAo60ziEgfEekRfO8HNAGvqKoCzwBfbGt7J0QKlW1c5+11TzE8unSx91XiLAqF/gSRqC3JFNWKwi3AZ0RkKfCZ4Dci0igivwjyHA20iMgCTARuUdVXgnXXAFeKyDKsj+H/VGmP0xFOPhm6dYtvE1Jzs71T4Z5iODQ1weLF9hRa3Niwwfo7PEqsO+32KbSFqm4CTi+R3gJ8PfieB44rs/1ywGfhjoqGBjjxxPh6i+4phkuhwp0zB/7bf4vWltb40CaR4W80Z52mJnjuOfjww6gt2ZeNG81T9Kaj8IhzpJjP2xvsjY1RW5I5XBSyTi5nY+DMnx+1JfviwyWHT5wjxeZmOOkkOPDAqC3JHC4KWSeuM7G5p1gfcrn4RYo7dtib7B4lRoKLQtYZNMjm7o1bE4J7ivWhqSl+keILL8D27R4lRoSLgrP3Jba4DHlQ8BS9UgifOEaK3nQYKS4KjnmLa9fCqlVRW2K8+KJ5it58ED5xjBTzeRgxAgYOjNqSTOKi4MTPWyxUUO4p1oc4RYqqPh93xLgoOHDccdCrV3xEwT3F+pLLWaS4enXUlsCKFfDmmx4lRoiLgmPPqo8bF48mBPcU60+chlH3KDFyXBQcI5eDBQvgvfeitaPgKXqlUD/iFCnm8/CRj8Cxx0ZtSWZxUXCMpiYbqvq556K1wwfBqz+FSDEuojBuHHTtGrUlmcVFwTHGjbMxhqJuQmhudk8xCuIQKW7ZAi+95FFixLgoOMbBB9vjidOm2bDKw4fDrFn1K3/WLCvzrrvs7doHHqhf2Y49ArxrF3z0o/U/92DljRxp0epdd9W/fGcPVY2S6qSIWbOsLX9nMDvqypUwYYJ9v+ii8MueMAG2brXf27bVr2zHjv8//7N9V63vuS+UX3z+16/38x8honF4NrmDNDY2aktLS9RmpIvhw60yaM2wYdb5m9ayneiPf9TlZwgRmaeqbQ4o5qLgGF26lH55ScRC+rSW7UR//KMuP0NUIgpV9SmISF8ReVJElgaffUrk+RsRmV+0bBOR84J194rIfxWtG12NPU4VDB3asfS0lO1Ef/yHDIm2fGcfqu1ongg8raojgaeD3/ugqs+o6mhVHQ18GtgK/LEoy9WF9aoao6EaM8bUqTa+fjENDZYeNjfeuP/savUq2yl97nv0qN/x//zn90/z8x8Z1YrCucB9wff7gPPayf9F4HFV3VpluU6tuegiuPtua8ctMGFCfTr63n/fmg/69zdxGDbMbPFOxvpQfO5F7L2Fvn3hK18Jv+wPP4R/+zc47DCLDPz8R05VfQoisllVexf9fltV92tCKlr/J+AOVf1D8Pte4JPAdoJIQ1W3l9l2AjABYOjQoWNWluqYcmrDzp1w/PH2iOKiRTbZTVi8+y4ccQQceST8+c8+H3McePRROO88ezT0G98It6yf/ASuuAIeewz++38PtyynNh3NIvIUcGiJVZOB+yoVBREZCCwEDlPVD4vS3gS6A3cDr6vqjW0ahHc014Xf/x7OOcdu2ssvD6+c666Dm2+GZ5+FsWPDK8epHFX467+GJUtg2TJ7mTAMtmwxh2DUKHjmGXcI6kBNOppV9QxVPbbE8iiwLqjYCxX8+jZ29WXgkYIgBPt+Q43twC8BrxXiwt/+rVUMU6bYzRsGf/kL3H67NVO4IMQHEfjBD+x9gdtuC6+cGTNgwwYrywUhNlTbp/AYcHHw/WLg0TbyXgDcX5xQJCiC9UcsqtIep1YUKoYNG+DWW8Mp4/rrralq2rRw9u90nrFjTaxvv92G1a41a9bAHXfABRf4PNwxo1pRuAX4jIgsBT4T/EZEGkXkF4VMIjIcGAL8udX2s0TkJeAloB9wc5X2OLWksdFu2jvuMK++lrz0Evzyl9aefPjhtd23UxumTbOO4Ouvr/2+r7vO3kFwhyB2+MtrTtusWGGdwBddBPfcU7v9fvazMHcuvP66PenixJMrr4Qf/cgGy6vVIIULFsCJJ9q+f/CD2uzTqYjQX15zMsDw4fCP/wj33gsLF9Zmn089Bf/+7zB5sgtC3Ln2Whsk77vfrd0+v/td6N3bzr8TO1wUnPaZPNlu4lpUDLt3w9VX27PoV1xR/f6ccOnb187/44/D009Xv78//tGWa6+FPmWfXncixEXBaZ8+fewmfuIJePLJ6vY1cybMn29tyT171sY+J1yuuMJE/OqrqxuLaNcu28eIEfDNb9bOPqemuCg4lfHNb9rNfPXVdnN3hg8+MHEZMwbOP7+29jnh0bOnifiLL1Y3z8Gvf21NkNOm2TAaTixxUXAqo0cPu5kXLDBvvzP86EewerV1LnbxSy9RnH++ifnkySbuHWXrVnMITj65PsNnOJ3G70yncr7yFbupr7224xXDhg0wfbq9FHfaaaGY54RIly4m5qtXw49/3PHt77zTHmv2F9Vij4uCUzmFF9rWrLGbvCPcdJPN/ztjRji2OeFz2mkm6tOmwcaNlW+3fj3ccosNm3LqqaGZ59QGFwWnY5x6qt3c06eb918Jy5bZ4Gpf/7qNc+MklxkzTNxv7sB7pjfdZM1H7hAkAhcFp+PMmGE3+U03VZZ/0iTrk7jhhnDtcsJn1CgT9//9v+3Fw/Z47TX46U/h7/8ejjoqfPucqnFRcDrOUUfZTX7XXbB0adt558yBhx+2p5YOLTXYrpM4brgBunc3sW+PSZPs6aUpU0I3y6kNLgpO55gyxW72tioGVbjqKhODf/qnupnmhMyhh5rIP/SQDVVSjuZm+Nd/tZceBwyon31OVbgoOJ1jwAC72X/7W8jnS+d55BFbd+ONcNBB9bXPCZd/+icTh6uuMvFvjaoJx8CBNsaRkxhcFJzOc+WVdtOXqhg+/BAmTrQ26EsvjcY+JzwOOsjEvrkZfve7/df/9rfWdHjTTdCrV/3tczqNi4LTeXr1spt+zhxrJijmZz+z/oZbb7U5f530cemlJvrXXGNOQIEdO8whOPZYuOSSyMxzOoeLglMdl1xiN//EiVYZALzzjnVG/s3fwNlnR2qeEyLdupnoL10Kd9+9N/2nP7Unk269Fbp2jc4+p1O4KDjV0bWr3fzLlll0APbI6saNNpWjv72abs4+28T/hhts2tbNm61Z6fTTYfz4qK1zOkFVoiAiXxKRl0Vkt4iUnbhBRMaLyBIRWSYiE4vSR4jIsyKyVEQeFJHu1djjRMT48daM8J3v2HAI06dDLmdj5TjpRsTEf8MGGDLERtTdtMmEwh2CRFJtpLAI+Dzwn+UyiEhX4CfAZ4FRwAUiUnitdQbwQ1UdCbwNfK1Ke5wo+Jd/geXLbVjlQodztSNqOsnh1VctYtyyZW/atGl+/hNKVaKgqotVdUk72cYCy1R1uaruAB4AzhURAT4NPBzkuw84rxp7nIiYPBm2bds37YMPfGatrDB58v7DqW/d6uc/odSjT2EQsLro95og7RBgs6rubJVeEhGZICItItKyodIxd5z6sGpVx9KddOHnP1W0Kwoi8pSILCqxnFthGaUaFrWN9JKo6t2q2qiqjf3796+waKcuDB3asXQnXfj5TxXtioKqnqGqx5ZYHq2wjDXAkKLfg4G1wEagt4h0a5XuJI2pU6GhYd+0hgZLd9KPn/9UUY/mo+eBkcGTRt2B84HHVFWBZ4AvBvkuBioVGidOXHSRPac+bJg9cTJsmP2+6KKoLXPqgZ//VCFaatySSjcW+Rzwz0B/YDMwX1XPEpHDgF+o6tlBvrOBO4GuwD2qOjVIPxzreO4LvAh8VVW3t1duY2OjtrS0dNpux3GcLCIi81S17OsDUKUoRIWLguM4TsepRBT8jWbHcRxnDy4KjuM4zh5cFBzHcZw9uCg4juM4e0hkR7OIbABWtpGlH/YeRFxx+zpPnG0Dt69a3L7qaM++Yara5tu/iRSF9hCRlvZ62KPE7es8cbYN3L5qcfuqoxb2efOR4ziOswcXBcdxHGcPaRWFu9vPEiluX+eJs23g9lWL21cdVduXyj4Fx3Ecp3OkNVJwHMdxOoGLguM4jrOHRIuCiIwXkSUiskxEJpZY30NEHgzWPysiw+tk1xAReUZEFovIyyLy7RJ5ThORd0RkfrBcXw/bispfISIvBWXvN7qgGD8Ojt1CETmpjrYdWXRc5ovIFhH5Tqs8dT1+InKPiKwXkUVFaX1F5EkRWRp89imz7cVBnqUicnEd7btNRF4Nzt8jItK7zLZtXgsh2jdFRP5SdA7PLrNtm/d5iPY9WGTbChGZX2bbUI9fufoktOtPVRO5YMNwvw4cDnQHFgCjWuW5HPhp8P184ME62TYQOCn4/hHgtRK2nQb8IcLjtwLo18b6s4HHsRnyxgHPRnie38Reuons+AGnAicBi4rSbgUmBt8nAjNKbNcXWB589gm+96mTfWcC3YLvM0rZV8m1EKJ9U4CrKjj/bd7nYdnXav3twPVRHL9y9UlY11+SI4WxwDJVXa6qO7B5GVpPEXoucF/w/WHgdBEpNQ1oTVHVN1T1heD7u8Bi2ph/OqacC/xKjbnYLHkDI7DjdOB1VW3rDfbQUdX/BN5qlVx8fd0HnFdi07OAJ1X1LVV9G3gSGF8P+1T1j7p3DvS52OyGkVDm+FVCJfd51bRlX1BnfBm4v9blVkIb9Uko11+SRWEQsLro9xr2r3j35AlujneAQ+piXUDQZHUi8GyJ1Z8UkQUi8riIHFNPu7D5sP8oIvNEZEKJ9ZUc33pwPuVvxiiPH8AAVX0D7MYFPlYiT1yO4//EIr9StHcthMkVQfPWPWWaP+Jw/P4KWKeqS8usr9vxa1WfhHL9JVkUSnn8rZ+vrSRPaIjIQcBvge+o6pZWq1/AmkROwGav+1297ApoUtWTgM8C3xSRU1utj/TYAYhN33oO8FCJ1VEfv0qJw3GcDOwEZpXJ0t61EBZ3AR8HRgNvYE00rYn8+AEX0HaUUJfj1059UnazEmltHr8ki8IaYEjR78HA2nJ5RKQbcDCdC2E7jIgcgJ3AWar6r63Xq+oWVX0v+D4bOEBE+tXDtqDMtcHneuARLEwvppLjGzafBV5Q1XWtV0R9/ALWFZrUgs/1JfJEehyDjsW/BS7SoJG5NRVcC6GgqutUdZeq7gZ+XqbcqI9fN+DzwIPl8tTj+JWpT0K5/pIsCs8DI0VkROBRng881irPY0Cht/2LwJ/K3Ri1JGiD/D/AYlW9o0yeQwv9GyIyFjsXm8K2LSivl4h8pPAd65Bc1CrbY8DfiTEOeKcQqtaRsh5alMeviOLr62Lg0RJ5ngDOFJE+QfPImUFa6IjIeOAa4BxV3VomTyXXQlj2FfdRfa5MuZXc52FyBvCqqq4ptbIex6+N+iSc6y+sHvN6LNgTMq9hTydMDtJuxG4CgJ5Y08My4Dng8DrZ9SksRFsIzA+Ws4FvAN8I8lwBvIw9TTEXyNXxuB0elLsgsKFw7IrtE+AnwbF9CWis87ltwCr5g4vSIjt+mDi9AXyIeV9fw/qnngaWBp99g7yNwC+Ktv2fwTW4DLi0jvYtw9qTC9dg4Um8w4DZbV0LdbLv18G1tRCr4Aa2ti/4vd99Xg/7gvR7C9dcUd66Hr826pNQrj8f5sJxHMfZQ5KbjxzHcZwa46LgOI7j7MFFwXEcx9mDi4LjOI6zBxcFx3EcZw8uCo7jOM4eXBQcx3GcPfx/tMlp1yGjuqkAAAAASUVORK5CYII=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DECDCAE-F405-460B-B011-0D8234A8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2278303"/>
            <a:ext cx="4072696" cy="27569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6C22B8D-9B94-42DC-8C7C-5608C6CE1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67" y="873719"/>
            <a:ext cx="4072696" cy="27569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4397571-1583-4442-A8AE-D789B6971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671198"/>
            <a:ext cx="4078623" cy="27609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E7688AE-26BF-4AA2-A0E2-DDD7BA785175}"/>
              </a:ext>
            </a:extLst>
          </p:cNvPr>
          <p:cNvSpPr txBox="1"/>
          <p:nvPr/>
        </p:nvSpPr>
        <p:spPr>
          <a:xfrm flipH="1">
            <a:off x="1712640" y="507522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 </a:t>
            </a:r>
            <a:r>
              <a:rPr lang="ko-KR" altLang="en-US" dirty="0"/>
              <a:t>노드 개수 </a:t>
            </a:r>
            <a:r>
              <a:rPr lang="en-US" altLang="ko-KR" dirty="0"/>
              <a:t>= 10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6C6B0C3-E7BF-4E0B-9B5A-D4ABF7972E53}"/>
              </a:ext>
            </a:extLst>
          </p:cNvPr>
          <p:cNvSpPr txBox="1"/>
          <p:nvPr/>
        </p:nvSpPr>
        <p:spPr>
          <a:xfrm>
            <a:off x="9342323" y="2817470"/>
            <a:ext cx="47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AE70FB4-6B8F-4BEB-A627-D0BB75534372}"/>
              </a:ext>
            </a:extLst>
          </p:cNvPr>
          <p:cNvSpPr txBox="1"/>
          <p:nvPr/>
        </p:nvSpPr>
        <p:spPr>
          <a:xfrm>
            <a:off x="9342323" y="5579948"/>
            <a:ext cx="47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RNN</a:t>
            </a:r>
            <a:r>
              <a:rPr lang="ko-KR" altLang="en-US" b="1" dirty="0"/>
              <a:t>을</a:t>
            </a:r>
            <a:r>
              <a:rPr lang="en-US" altLang="ko-KR" b="1" dirty="0"/>
              <a:t> </a:t>
            </a:r>
            <a:r>
              <a:rPr lang="ko-KR" altLang="en-US" b="1" dirty="0"/>
              <a:t>이용한 텍스트 생성</a:t>
            </a:r>
            <a:r>
              <a:rPr lang="en-US" altLang="ko-KR" b="1" dirty="0"/>
              <a:t>(One-to-many </a:t>
            </a:r>
            <a:r>
              <a:rPr lang="ko-KR" altLang="en-US" b="1" dirty="0"/>
              <a:t>구조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62473" y="4869160"/>
            <a:ext cx="3343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▶ </a:t>
            </a:r>
            <a:r>
              <a:rPr lang="en-US" altLang="ko-KR" sz="1600" dirty="0">
                <a:solidFill>
                  <a:srgbClr val="FF0000"/>
                </a:solidFill>
              </a:rPr>
              <a:t>02_Text_Generation-RNN.ipynb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문맥을 반영해서 텍스트 생성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문장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'</a:t>
            </a:r>
            <a:r>
              <a:rPr lang="ko-KR" altLang="en-US" sz="1600" dirty="0"/>
              <a:t>경마장에 있는 말이 뛰고 있다</a:t>
            </a:r>
            <a:r>
              <a:rPr lang="en-US" altLang="ko-KR" sz="1600" dirty="0"/>
              <a:t>‘</a:t>
            </a:r>
            <a:br>
              <a:rPr lang="en-US" altLang="ko-KR" sz="1600" dirty="0"/>
            </a:br>
            <a:r>
              <a:rPr lang="en-US" altLang="ko-KR" sz="1600" dirty="0"/>
              <a:t>'</a:t>
            </a:r>
            <a:r>
              <a:rPr lang="ko-KR" altLang="en-US" sz="1600" dirty="0"/>
              <a:t>그의 말이 법이다</a:t>
            </a:r>
            <a:r>
              <a:rPr lang="en-US" altLang="ko-KR" sz="1600" dirty="0"/>
              <a:t>‘</a:t>
            </a:r>
            <a:br>
              <a:rPr lang="en-US" altLang="ko-KR" sz="1600" dirty="0"/>
            </a:br>
            <a:r>
              <a:rPr lang="en-US" altLang="ko-KR" sz="1600" dirty="0"/>
              <a:t>'</a:t>
            </a:r>
            <a:r>
              <a:rPr lang="ko-KR" altLang="en-US" sz="1600" dirty="0"/>
              <a:t>가는 말이 고와야 오는 말이 곱다</a:t>
            </a:r>
            <a:r>
              <a:rPr lang="en-US" altLang="ko-KR" sz="160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2912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12414" y="13611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dirty="0"/>
              <a:t>. </a:t>
            </a:r>
            <a:r>
              <a:rPr lang="ko-KR" altLang="en-US" dirty="0"/>
              <a:t>순환 신경망</a:t>
            </a:r>
            <a:r>
              <a:rPr lang="en-US" altLang="ko-KR" dirty="0"/>
              <a:t>(RNN)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56" y="136110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45" y="620688"/>
            <a:ext cx="952259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■ </a:t>
            </a:r>
            <a:r>
              <a:rPr lang="en-US" altLang="ko-KR" b="1" dirty="0"/>
              <a:t>BPTT(Back Propagation Through Time) </a:t>
            </a:r>
            <a:r>
              <a:rPr lang="ko-KR" altLang="en-US" b="1" dirty="0"/>
              <a:t>문제점</a:t>
            </a:r>
          </a:p>
        </p:txBody>
      </p:sp>
      <p:sp>
        <p:nvSpPr>
          <p:cNvPr id="4" name="AutoShape 2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ë´ë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520" y="1228110"/>
            <a:ext cx="85689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그래디언트</a:t>
            </a:r>
            <a:r>
              <a:rPr lang="ko-KR" altLang="en-US" sz="1600" dirty="0"/>
              <a:t> 소실 및 폭주</a:t>
            </a:r>
            <a:r>
              <a:rPr lang="en-US" altLang="ko-KR" sz="1600" dirty="0"/>
              <a:t>(vanishing &amp; exploding gradient) </a:t>
            </a:r>
            <a:r>
              <a:rPr lang="ko-KR" altLang="en-US" sz="1600" dirty="0"/>
              <a:t>문제가 발생할 가능성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4" y="2319182"/>
            <a:ext cx="8467334" cy="24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10651</TotalTime>
  <Words>4029</Words>
  <Application>Microsoft Office PowerPoint</Application>
  <PresentationFormat>A4 용지(210x297mm)</PresentationFormat>
  <Paragraphs>707</Paragraphs>
  <Slides>54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ckkim</cp:lastModifiedBy>
  <cp:revision>448</cp:revision>
  <dcterms:created xsi:type="dcterms:W3CDTF">2018-09-14T06:04:22Z</dcterms:created>
  <dcterms:modified xsi:type="dcterms:W3CDTF">2020-07-13T14:21:24Z</dcterms:modified>
</cp:coreProperties>
</file>