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6"/>
  </p:notesMasterIdLst>
  <p:sldIdLst>
    <p:sldId id="259" r:id="rId2"/>
    <p:sldId id="322" r:id="rId3"/>
    <p:sldId id="362" r:id="rId4"/>
    <p:sldId id="364" r:id="rId5"/>
    <p:sldId id="365" r:id="rId6"/>
    <p:sldId id="366" r:id="rId7"/>
    <p:sldId id="367" r:id="rId8"/>
    <p:sldId id="368" r:id="rId9"/>
    <p:sldId id="363" r:id="rId10"/>
    <p:sldId id="372" r:id="rId11"/>
    <p:sldId id="361" r:id="rId12"/>
    <p:sldId id="391" r:id="rId13"/>
    <p:sldId id="373" r:id="rId14"/>
    <p:sldId id="374" r:id="rId15"/>
    <p:sldId id="375" r:id="rId16"/>
    <p:sldId id="390" r:id="rId17"/>
    <p:sldId id="376" r:id="rId18"/>
    <p:sldId id="377" r:id="rId19"/>
    <p:sldId id="378" r:id="rId20"/>
    <p:sldId id="379" r:id="rId21"/>
    <p:sldId id="381" r:id="rId22"/>
    <p:sldId id="380" r:id="rId23"/>
    <p:sldId id="382" r:id="rId24"/>
    <p:sldId id="383" r:id="rId25"/>
    <p:sldId id="384" r:id="rId26"/>
    <p:sldId id="388" r:id="rId27"/>
    <p:sldId id="389" r:id="rId28"/>
    <p:sldId id="392" r:id="rId29"/>
    <p:sldId id="393" r:id="rId30"/>
    <p:sldId id="394" r:id="rId31"/>
    <p:sldId id="395" r:id="rId32"/>
    <p:sldId id="396" r:id="rId33"/>
    <p:sldId id="397" r:id="rId34"/>
    <p:sldId id="398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85" autoAdjust="0"/>
    <p:restoredTop sz="94660"/>
  </p:normalViewPr>
  <p:slideViewPr>
    <p:cSldViewPr>
      <p:cViewPr varScale="1">
        <p:scale>
          <a:sx n="90" d="100"/>
          <a:sy n="90" d="100"/>
        </p:scale>
        <p:origin x="648" y="15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87415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dirty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net.co.kr/view/?no=20170309080842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naver.com/PostView.nhn?blogId=ckdgus1433&amp;logNo=22144351344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88671" y="1340768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err="1">
                <a:solidFill>
                  <a:srgbClr val="FF0000"/>
                </a:solidFill>
              </a:rPr>
              <a:t>합성곱</a:t>
            </a:r>
            <a:r>
              <a:rPr lang="ko-KR" altLang="en-US" sz="4400" b="1" dirty="0">
                <a:solidFill>
                  <a:srgbClr val="FF0000"/>
                </a:solidFill>
              </a:rPr>
              <a:t> 신경망</a:t>
            </a:r>
            <a:r>
              <a:rPr lang="en-US" altLang="ko-KR" sz="4400" b="1" dirty="0">
                <a:solidFill>
                  <a:srgbClr val="FF0000"/>
                </a:solidFill>
              </a:rPr>
              <a:t>(CNN)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11467" y="39338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2" descr="github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512498" y="160338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kera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64" y="5409601"/>
            <a:ext cx="2495600" cy="14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9C33F8-2D7E-40DF-B7A4-18A86DA4FAE4}"/>
              </a:ext>
            </a:extLst>
          </p:cNvPr>
          <p:cNvSpPr txBox="1"/>
          <p:nvPr/>
        </p:nvSpPr>
        <p:spPr>
          <a:xfrm>
            <a:off x="361308" y="136110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산업융합형 인공지능 </a:t>
            </a:r>
            <a:r>
              <a:rPr lang="ko-KR" altLang="en-US" b="1" dirty="0" err="1"/>
              <a:t>청년혁신가</a:t>
            </a:r>
            <a:r>
              <a:rPr lang="ko-KR" altLang="en-US" b="1" dirty="0"/>
              <a:t> 양성 과정</a:t>
            </a:r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MNIST </a:t>
            </a:r>
            <a:r>
              <a:rPr lang="ko-KR" altLang="en-US" b="1" dirty="0" err="1"/>
              <a:t>손글씨</a:t>
            </a:r>
            <a:r>
              <a:rPr lang="ko-KR" altLang="en-US" b="1" dirty="0"/>
              <a:t> 인식을 </a:t>
            </a:r>
            <a:r>
              <a:rPr lang="en-US" altLang="ko-KR" b="1" dirty="0"/>
              <a:t>DNN</a:t>
            </a:r>
            <a:r>
              <a:rPr lang="ko-KR" altLang="en-US" b="1" dirty="0"/>
              <a:t>으로 해결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700808"/>
            <a:ext cx="843132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3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MNIST </a:t>
            </a:r>
            <a:r>
              <a:rPr lang="ko-KR" altLang="en-US" b="1" dirty="0" err="1"/>
              <a:t>손글씨</a:t>
            </a:r>
            <a:r>
              <a:rPr lang="ko-KR" altLang="en-US" b="1" dirty="0"/>
              <a:t> 인식을 </a:t>
            </a:r>
            <a:r>
              <a:rPr lang="en-US" altLang="ko-KR" b="1" dirty="0"/>
              <a:t>DNN</a:t>
            </a:r>
            <a:r>
              <a:rPr lang="ko-KR" altLang="en-US" b="1" dirty="0"/>
              <a:t>으로 코딩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7407" y="1196752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ea typeface="D2Coding ligature" panose="020B0609020101020101" pitchFamily="49" charset="-127"/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</a:rPr>
              <a:t>01_MNIST_</a:t>
            </a:r>
            <a:r>
              <a:rPr lang="ko-KR" altLang="en-US" sz="1600" dirty="0" err="1">
                <a:solidFill>
                  <a:srgbClr val="FF0000"/>
                </a:solidFill>
              </a:rPr>
              <a:t>딥</a:t>
            </a:r>
            <a:r>
              <a:rPr lang="ko-KR" altLang="en-US" sz="1600" dirty="0">
                <a:solidFill>
                  <a:srgbClr val="FF0000"/>
                </a:solidFill>
              </a:rPr>
              <a:t> 러닝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r>
              <a:rPr lang="en-US" altLang="ko-KR" sz="1600" dirty="0" err="1">
                <a:solidFill>
                  <a:srgbClr val="FF0000"/>
                </a:solidFill>
              </a:rPr>
              <a:t>ipynb</a:t>
            </a:r>
            <a:endParaRPr lang="en-US" altLang="ko-KR" sz="1600" dirty="0">
              <a:solidFill>
                <a:srgbClr val="FF0000"/>
              </a:solidFill>
              <a:ea typeface="D2Coding ligature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00" y="1841991"/>
            <a:ext cx="5279896" cy="403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7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심층 신경망</a:t>
            </a:r>
            <a:r>
              <a:rPr lang="en-US" altLang="ko-KR" b="1" dirty="0"/>
              <a:t>(DNN)</a:t>
            </a:r>
            <a:r>
              <a:rPr lang="ko-KR" altLang="en-US" b="1" dirty="0"/>
              <a:t>으로 구현했을 때 문제점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520" y="122811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변수의 개수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네트워크의 크기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학습 시간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글자의 형상은 고려하지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글자의 크기</a:t>
            </a:r>
            <a:r>
              <a:rPr lang="en-US" altLang="ko-KR" sz="1600" dirty="0"/>
              <a:t>, </a:t>
            </a:r>
            <a:r>
              <a:rPr lang="ko-KR" altLang="en-US" sz="1600" dirty="0"/>
              <a:t>회전</a:t>
            </a:r>
            <a:r>
              <a:rPr lang="en-US" altLang="ko-KR" sz="1600" dirty="0"/>
              <a:t>, </a:t>
            </a:r>
            <a:r>
              <a:rPr lang="ko-KR" altLang="en-US" sz="1600" dirty="0"/>
              <a:t>변형에 취약함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822394"/>
            <a:ext cx="8784976" cy="36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컨볼루션</a:t>
            </a:r>
            <a:r>
              <a:rPr lang="ko-KR" altLang="en-US" b="1" dirty="0"/>
              <a:t> 신경망</a:t>
            </a:r>
            <a:r>
              <a:rPr lang="en-US" altLang="ko-KR" b="1" dirty="0"/>
              <a:t>(Convolutional Neural Network, CNN)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520" y="1228110"/>
            <a:ext cx="85689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/>
              <a:t>Mask(Filter, Window, Kernel)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74" y="2248553"/>
            <a:ext cx="2190384" cy="23608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19" y="2778905"/>
            <a:ext cx="1285581" cy="13001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4502" y="465313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주어진 이미지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93160" y="4149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필터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3264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컨볼루션</a:t>
            </a:r>
            <a:r>
              <a:rPr lang="ko-KR" altLang="en-US" b="1" dirty="0"/>
              <a:t> 신경망</a:t>
            </a:r>
            <a:r>
              <a:rPr lang="en-US" altLang="ko-KR" b="1" dirty="0"/>
              <a:t>(Convolutional Neural Network, CNN)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520" y="1228110"/>
            <a:ext cx="85689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/>
              <a:t>Convolution </a:t>
            </a:r>
            <a:r>
              <a:rPr lang="ko-KR" altLang="en-US" sz="1600" dirty="0"/>
              <a:t>과정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85" y="2132856"/>
            <a:ext cx="1609725" cy="1724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996" y="1461897"/>
            <a:ext cx="4857750" cy="51339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60" y="4060402"/>
            <a:ext cx="3533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5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컨볼루션</a:t>
            </a:r>
            <a:r>
              <a:rPr lang="ko-KR" altLang="en-US" b="1" dirty="0"/>
              <a:t> 신경망</a:t>
            </a:r>
            <a:r>
              <a:rPr lang="en-US" altLang="ko-KR" b="1" dirty="0"/>
              <a:t>(Convolutional Neural Network, CNN)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520" y="1228110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/>
              <a:t>Convolution </a:t>
            </a:r>
            <a:r>
              <a:rPr lang="ko-KR" altLang="en-US" sz="1600" dirty="0"/>
              <a:t>과정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컨볼루션을</a:t>
            </a:r>
            <a:r>
              <a:rPr lang="ko-KR" altLang="en-US" sz="1600" dirty="0"/>
              <a:t> 만들면 입력 </a:t>
            </a:r>
            <a:br>
              <a:rPr lang="en-US" altLang="ko-KR" sz="1600" dirty="0"/>
            </a:br>
            <a:r>
              <a:rPr lang="ko-KR" altLang="en-US" sz="1600" dirty="0"/>
              <a:t>데이터로부터 더욱 정교한 특징을 추출할 수 있음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이러한 마스크를 여러 개 만들 경우 여러 개의 </a:t>
            </a:r>
            <a:br>
              <a:rPr lang="en-US" altLang="ko-KR" sz="1600" dirty="0"/>
            </a:br>
            <a:r>
              <a:rPr lang="ko-KR" altLang="en-US" sz="1600" dirty="0" err="1"/>
              <a:t>컨볼루션이</a:t>
            </a:r>
            <a:r>
              <a:rPr lang="ko-KR" altLang="en-US" sz="1600" dirty="0"/>
              <a:t> 만들어짐</a:t>
            </a:r>
            <a:br>
              <a:rPr lang="en-US" altLang="ko-KR" sz="1600" dirty="0"/>
            </a:br>
            <a:r>
              <a:rPr lang="en-US" altLang="ko-KR" sz="1600" dirty="0"/>
              <a:t>(Feature Map)</a:t>
            </a:r>
            <a:endParaRPr lang="ko-KR" altLang="en-US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86" y="1445568"/>
            <a:ext cx="4590518" cy="50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0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컨볼루션</a:t>
            </a:r>
            <a:r>
              <a:rPr lang="ko-KR" altLang="en-US" b="1" dirty="0"/>
              <a:t> 신경망</a:t>
            </a:r>
            <a:r>
              <a:rPr lang="en-US" altLang="ko-KR" b="1" dirty="0"/>
              <a:t>(Convolutional Neural Network, CNN)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520" y="1228110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/>
              <a:t>Padding, Stride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패딩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합성곱</a:t>
            </a:r>
            <a:r>
              <a:rPr lang="ko-KR" altLang="en-US" sz="1600" dirty="0"/>
              <a:t> 연산을 수행하기 전</a:t>
            </a:r>
            <a:r>
              <a:rPr lang="en-US" altLang="ko-KR" sz="1600" dirty="0"/>
              <a:t>, </a:t>
            </a:r>
            <a:r>
              <a:rPr lang="ko-KR" altLang="en-US" sz="1600" dirty="0"/>
              <a:t>입력데이터 주변을 </a:t>
            </a:r>
            <a:r>
              <a:rPr lang="ko-KR" altLang="en-US" sz="1600" dirty="0" err="1"/>
              <a:t>특정값으로</a:t>
            </a:r>
            <a:r>
              <a:rPr lang="ko-KR" altLang="en-US" sz="1600" dirty="0"/>
              <a:t> 채워 늘리는 것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스트라이드</a:t>
            </a:r>
            <a:r>
              <a:rPr lang="en-US" altLang="ko-KR" sz="1600" dirty="0"/>
              <a:t>: </a:t>
            </a:r>
            <a:r>
              <a:rPr lang="ko-KR" altLang="en-US" sz="1600" dirty="0"/>
              <a:t>입력데이터에 필터를 적용할 때 이동할 간격을 조절하는 것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68" y="2924944"/>
            <a:ext cx="709644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0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컨볼루션</a:t>
            </a:r>
            <a:r>
              <a:rPr lang="ko-KR" altLang="en-US" b="1" dirty="0"/>
              <a:t> 신경망</a:t>
            </a:r>
            <a:r>
              <a:rPr lang="en-US" altLang="ko-KR" b="1" dirty="0"/>
              <a:t>(Convolutional Neural Network, CNN)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520" y="1228110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/>
              <a:t>Convolution </a:t>
            </a:r>
            <a:r>
              <a:rPr lang="ko-KR" altLang="en-US" sz="1600" dirty="0"/>
              <a:t>층 추가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Conv2D()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컨볼루션</a:t>
            </a:r>
            <a:r>
              <a:rPr lang="ko-KR" altLang="en-US" sz="1600" dirty="0"/>
              <a:t> 층을 하나 더 추가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40632" y="2796085"/>
            <a:ext cx="4390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model.add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(Conv2D(32,</a:t>
            </a:r>
          </a:p>
          <a:p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   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kernel_size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=(3, 3),</a:t>
            </a:r>
          </a:p>
          <a:p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   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input_shape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=(28, 28, 1),</a:t>
            </a:r>
          </a:p>
          <a:p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         activation='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relu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0221" y="229899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마스크의 </a:t>
            </a:r>
            <a:r>
              <a:rPr lang="ko-KR" altLang="en-US" sz="1400" b="1" dirty="0" err="1"/>
              <a:t>갯수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81151" y="269580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마스크의 크기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4792" y="3310682"/>
            <a:ext cx="331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input_shape</a:t>
            </a:r>
            <a:r>
              <a:rPr lang="en-US" altLang="ko-KR" sz="1400" b="1" dirty="0"/>
              <a:t>=(</a:t>
            </a:r>
            <a:r>
              <a:rPr lang="ko-KR" altLang="en-US" sz="1400" b="1" dirty="0"/>
              <a:t>행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컬러 또는 흑백</a:t>
            </a:r>
            <a:r>
              <a:rPr lang="en-US" altLang="ko-KR" sz="1400" b="1" dirty="0"/>
              <a:t>) </a:t>
            </a:r>
          </a:p>
          <a:p>
            <a:r>
              <a:rPr lang="ko-KR" altLang="en-US" sz="1400" b="1" dirty="0"/>
              <a:t>컬러</a:t>
            </a:r>
            <a:r>
              <a:rPr lang="en-US" altLang="ko-KR" sz="1400" b="1" dirty="0"/>
              <a:t>:3, </a:t>
            </a:r>
            <a:r>
              <a:rPr lang="ko-KR" altLang="en-US" sz="1400" b="1" dirty="0"/>
              <a:t>흑백</a:t>
            </a:r>
            <a:r>
              <a:rPr lang="en-US" altLang="ko-KR" sz="1400" b="1" dirty="0"/>
              <a:t>:1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00696" y="423334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활성화 함수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800496" y="2505152"/>
            <a:ext cx="1476559" cy="4320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384672" y="2902648"/>
            <a:ext cx="1116519" cy="250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942931" y="3540783"/>
            <a:ext cx="53822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538775" y="3833902"/>
            <a:ext cx="1061921" cy="4911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40632" y="5445224"/>
            <a:ext cx="5211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model.add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(Conv2D(64, (3, 3), activation='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relu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')))</a:t>
            </a:r>
          </a:p>
        </p:txBody>
      </p:sp>
    </p:spTree>
    <p:extLst>
      <p:ext uri="{BB962C8B-B14F-4D97-AF65-F5344CB8AC3E}">
        <p14:creationId xmlns:p14="http://schemas.microsoft.com/office/powerpoint/2010/main" val="72653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컨볼루션</a:t>
            </a:r>
            <a:r>
              <a:rPr lang="ko-KR" altLang="en-US" b="1" dirty="0"/>
              <a:t> 신경망</a:t>
            </a:r>
            <a:r>
              <a:rPr lang="en-US" altLang="ko-KR" b="1" dirty="0"/>
              <a:t>(Convolutional Neural Network, CNN)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2" y="1612151"/>
            <a:ext cx="7666701" cy="36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2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컨볼루션</a:t>
            </a:r>
            <a:r>
              <a:rPr lang="ko-KR" altLang="en-US" b="1" dirty="0"/>
              <a:t> 신경망</a:t>
            </a:r>
            <a:r>
              <a:rPr lang="en-US" altLang="ko-KR" b="1" dirty="0"/>
              <a:t>(Convolutional Neural Network, CNN)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520" y="122811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풀링</a:t>
            </a:r>
            <a:r>
              <a:rPr lang="en-US" altLang="ko-KR" sz="1600" dirty="0"/>
              <a:t>(Pooling)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Convolution </a:t>
            </a:r>
            <a:r>
              <a:rPr lang="ko-KR" altLang="en-US" sz="1600" dirty="0"/>
              <a:t>결과를 축소하는 것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풀링</a:t>
            </a:r>
            <a:r>
              <a:rPr lang="ko-KR" altLang="en-US" sz="1600" dirty="0"/>
              <a:t> 기법 중 가장 많이 사용되는 방법이 </a:t>
            </a:r>
            <a:r>
              <a:rPr lang="ko-KR" altLang="en-US" sz="1600" dirty="0" err="1"/>
              <a:t>맥스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풀링</a:t>
            </a:r>
            <a:r>
              <a:rPr lang="en-US" altLang="ko-KR" sz="1600" dirty="0"/>
              <a:t>(max pooling)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맥스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풀링은</a:t>
            </a:r>
            <a:r>
              <a:rPr lang="ko-KR" altLang="en-US" sz="1600" dirty="0"/>
              <a:t> 정해진 구역 안에서 가장 큰 값만 다음 층으로 넘기고 나머지는 버림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불필요한 정보를 간추림</a:t>
            </a:r>
            <a:endParaRPr lang="en-US" altLang="ko-KR" sz="1600" dirty="0"/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6" y="2924944"/>
            <a:ext cx="2084116" cy="220599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968" y="2958565"/>
            <a:ext cx="2070500" cy="216851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828" y="3263282"/>
            <a:ext cx="1526931" cy="155907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40632" y="5805264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model.add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(MaxPooling2D(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pool_size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=2))</a:t>
            </a:r>
          </a:p>
        </p:txBody>
      </p:sp>
    </p:spTree>
    <p:extLst>
      <p:ext uri="{BB962C8B-B14F-4D97-AF65-F5344CB8AC3E}">
        <p14:creationId xmlns:p14="http://schemas.microsoft.com/office/powerpoint/2010/main" val="215063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심층 신경망</a:t>
            </a:r>
            <a:r>
              <a:rPr lang="en-US" altLang="ko-KR" b="1" dirty="0"/>
              <a:t>(DNN: Deep Neural Network)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딥러닝</a:t>
            </a:r>
            <a:r>
              <a:rPr lang="ko-KR" altLang="en-US" sz="1600" dirty="0"/>
              <a:t> 학습의 일반적 절차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적절한 네트워크 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구조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비선형성 획득 방법</a:t>
            </a:r>
            <a:r>
              <a:rPr lang="en-US" altLang="ko-KR" sz="1600" dirty="0"/>
              <a:t>: </a:t>
            </a:r>
            <a:r>
              <a:rPr lang="ko-KR" altLang="en-US" sz="1600" dirty="0"/>
              <a:t>활성 함수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그래디언트</a:t>
            </a:r>
            <a:r>
              <a:rPr lang="ko-KR" altLang="en-US" sz="1600" dirty="0"/>
              <a:t> 체크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학습 </a:t>
            </a:r>
            <a:r>
              <a:rPr lang="ko-KR" altLang="en-US" sz="1600" dirty="0" err="1"/>
              <a:t>파라메터</a:t>
            </a:r>
            <a:r>
              <a:rPr lang="ko-KR" altLang="en-US" sz="1600" dirty="0"/>
              <a:t> 초기화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학습 </a:t>
            </a:r>
            <a:r>
              <a:rPr lang="ko-KR" altLang="en-US" sz="1600" dirty="0" err="1"/>
              <a:t>파라메터</a:t>
            </a:r>
            <a:r>
              <a:rPr lang="ko-KR" altLang="en-US" sz="1600" dirty="0"/>
              <a:t> 최적화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과적합</a:t>
            </a:r>
            <a:r>
              <a:rPr lang="ko-KR" altLang="en-US" sz="1600" dirty="0"/>
              <a:t> 방지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기타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 err="1"/>
              <a:t>학습률</a:t>
            </a:r>
            <a:r>
              <a:rPr lang="ko-KR" altLang="en-US" sz="1600" dirty="0"/>
              <a:t> 감소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2548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컨볼루션</a:t>
            </a:r>
            <a:r>
              <a:rPr lang="ko-KR" altLang="en-US" b="1" dirty="0"/>
              <a:t> 신경망</a:t>
            </a:r>
            <a:r>
              <a:rPr lang="en-US" altLang="ko-KR" b="1" dirty="0"/>
              <a:t>(Convolutional Neural Network, CNN)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556792"/>
            <a:ext cx="8290618" cy="34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9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컨볼루션</a:t>
            </a:r>
            <a:r>
              <a:rPr lang="ko-KR" altLang="en-US" b="1" dirty="0"/>
              <a:t> 신경망</a:t>
            </a:r>
            <a:r>
              <a:rPr lang="en-US" altLang="ko-KR" b="1" dirty="0"/>
              <a:t>(Convolutional Neural Network, CNN)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520" y="1228110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드롭아웃</a:t>
            </a:r>
            <a:r>
              <a:rPr lang="en-US" altLang="ko-KR" sz="1600" dirty="0"/>
              <a:t>(Drop out) , </a:t>
            </a:r>
            <a:r>
              <a:rPr lang="ko-KR" altLang="en-US" sz="1600" dirty="0" err="1"/>
              <a:t>플래튼</a:t>
            </a:r>
            <a:r>
              <a:rPr lang="en-US" altLang="ko-KR" sz="1600" dirty="0"/>
              <a:t>(Flatten)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노드가</a:t>
            </a:r>
            <a:r>
              <a:rPr lang="ko-KR" altLang="en-US" sz="1600" dirty="0"/>
              <a:t> 많아지거나 층이 많아진다고 해서 학습이 무조건 좋아지는 것이 아니다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ym typeface="Wingdings" panose="05000000000000000000" pitchFamily="2" charset="2"/>
              </a:rPr>
              <a:t>과적합</a:t>
            </a:r>
            <a:r>
              <a:rPr lang="ko-KR" altLang="en-US" sz="1600" dirty="0">
                <a:sym typeface="Wingdings" panose="05000000000000000000" pitchFamily="2" charset="2"/>
              </a:rPr>
              <a:t> 발생</a:t>
            </a:r>
            <a:endParaRPr lang="ko-KR" altLang="en-US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과접합을</a:t>
            </a:r>
            <a:r>
              <a:rPr lang="ko-KR" altLang="en-US" sz="1600" dirty="0"/>
              <a:t> 피하는 간단하지만 효과가 큰 기법이 바로 </a:t>
            </a:r>
            <a:r>
              <a:rPr lang="ko-KR" altLang="en-US" sz="1600" dirty="0" err="1"/>
              <a:t>드롭아웃</a:t>
            </a:r>
            <a:r>
              <a:rPr lang="en-US" altLang="ko-KR" sz="1600" dirty="0"/>
              <a:t>(drop out) </a:t>
            </a:r>
            <a:r>
              <a:rPr lang="ko-KR" altLang="en-US" sz="1600" dirty="0"/>
              <a:t>기법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드롭아웃은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은닉층에</a:t>
            </a:r>
            <a:r>
              <a:rPr lang="ko-KR" altLang="en-US" sz="1600" dirty="0"/>
              <a:t> 배치된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중 일부를 임의로 꺼주는 것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73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컨볼루션</a:t>
            </a:r>
            <a:r>
              <a:rPr lang="ko-KR" altLang="en-US" b="1" dirty="0"/>
              <a:t> 신경망</a:t>
            </a:r>
            <a:r>
              <a:rPr lang="en-US" altLang="ko-KR" b="1" dirty="0"/>
              <a:t>(Convolutional Neural Network, CNN)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520" y="1228110"/>
            <a:ext cx="8784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드롭아웃</a:t>
            </a:r>
            <a:r>
              <a:rPr lang="en-US" altLang="ko-KR" sz="1600" dirty="0"/>
              <a:t>(Drop out) , </a:t>
            </a:r>
            <a:r>
              <a:rPr lang="ko-KR" altLang="en-US" sz="1600" dirty="0" err="1"/>
              <a:t>플래튼</a:t>
            </a:r>
            <a:r>
              <a:rPr lang="en-US" altLang="ko-KR" sz="1600" dirty="0"/>
              <a:t>(Flatten)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25%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노드를</a:t>
            </a:r>
            <a:r>
              <a:rPr lang="ko-KR" altLang="en-US" sz="1600" dirty="0"/>
              <a:t> 끄려면 다음과 같이 코드를 작성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72" y="1611352"/>
            <a:ext cx="7037144" cy="35131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40632" y="6021288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model.out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(Dropout(0.25))</a:t>
            </a:r>
          </a:p>
        </p:txBody>
      </p:sp>
    </p:spTree>
    <p:extLst>
      <p:ext uri="{BB962C8B-B14F-4D97-AF65-F5344CB8AC3E}">
        <p14:creationId xmlns:p14="http://schemas.microsoft.com/office/powerpoint/2010/main" val="375899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컨볼루션</a:t>
            </a:r>
            <a:r>
              <a:rPr lang="ko-KR" altLang="en-US" b="1" dirty="0"/>
              <a:t> 신경망</a:t>
            </a:r>
            <a:r>
              <a:rPr lang="en-US" altLang="ko-KR" b="1" dirty="0"/>
              <a:t>(Convolutional Neural Network, CNN)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520" y="1228110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드롭아웃</a:t>
            </a:r>
            <a:r>
              <a:rPr lang="en-US" altLang="ko-KR" sz="1600" dirty="0"/>
              <a:t>(Drop out) , </a:t>
            </a:r>
            <a:r>
              <a:rPr lang="ko-KR" altLang="en-US" sz="1600" dirty="0" err="1"/>
              <a:t>플래튼</a:t>
            </a:r>
            <a:r>
              <a:rPr lang="en-US" altLang="ko-KR" sz="1600" dirty="0"/>
              <a:t>(Flatten)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콘볼루션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맥스풀링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드롭아웃</a:t>
            </a:r>
            <a:r>
              <a:rPr lang="ko-KR" altLang="en-US" sz="1600" dirty="0"/>
              <a:t> 층을 거친 후 기본 층에 연결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 err="1"/>
              <a:t>콘볼루션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맥스풀링</a:t>
            </a:r>
            <a:r>
              <a:rPr lang="en-US" altLang="ko-KR" sz="1600" dirty="0"/>
              <a:t>: 2</a:t>
            </a:r>
            <a:r>
              <a:rPr lang="ko-KR" altLang="en-US" sz="1600" dirty="0"/>
              <a:t>차원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기본 층</a:t>
            </a:r>
            <a:r>
              <a:rPr lang="en-US" altLang="ko-KR" sz="1600" dirty="0"/>
              <a:t>: 1</a:t>
            </a:r>
            <a:r>
              <a:rPr lang="ko-KR" altLang="en-US" sz="1600" dirty="0"/>
              <a:t>차원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</a:t>
            </a:r>
            <a:r>
              <a:rPr lang="ko-KR" altLang="en-US" sz="1600" dirty="0"/>
              <a:t>차원 </a:t>
            </a:r>
            <a:r>
              <a:rPr lang="en-US" altLang="ko-KR" sz="1600" dirty="0">
                <a:sym typeface="Wingdings" panose="05000000000000000000" pitchFamily="2" charset="2"/>
              </a:rPr>
              <a:t> 1</a:t>
            </a:r>
            <a:r>
              <a:rPr lang="ko-KR" altLang="en-US" sz="1600" dirty="0">
                <a:sym typeface="Wingdings" panose="05000000000000000000" pitchFamily="2" charset="2"/>
              </a:rPr>
              <a:t>차원 변환</a:t>
            </a:r>
            <a:endParaRPr lang="ko-KR" altLang="en-US" sz="1600" dirty="0"/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40632" y="321297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model.add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(Flatten())</a:t>
            </a:r>
          </a:p>
        </p:txBody>
      </p:sp>
    </p:spTree>
    <p:extLst>
      <p:ext uri="{BB962C8B-B14F-4D97-AF65-F5344CB8AC3E}">
        <p14:creationId xmlns:p14="http://schemas.microsoft.com/office/powerpoint/2010/main" val="2611535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컨볼루션</a:t>
            </a:r>
            <a:r>
              <a:rPr lang="ko-KR" altLang="en-US" b="1" dirty="0"/>
              <a:t> 신경망</a:t>
            </a:r>
            <a:r>
              <a:rPr lang="en-US" altLang="ko-KR" b="1" dirty="0"/>
              <a:t>(Convolutional Neural Network, CNN)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1412776"/>
            <a:ext cx="7489501" cy="44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83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코딩으로 확인하는 </a:t>
            </a:r>
            <a:r>
              <a:rPr lang="en-US" altLang="ko-KR" b="1" dirty="0"/>
              <a:t>MNIST </a:t>
            </a:r>
            <a:r>
              <a:rPr lang="ko-KR" altLang="en-US" b="1" dirty="0"/>
              <a:t>이미지 인식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MNIST </a:t>
            </a:r>
            <a:r>
              <a:rPr lang="ko-KR" altLang="en-US" dirty="0"/>
              <a:t>실습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67407" y="1196752"/>
            <a:ext cx="24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11_MNIST_CNN.ipynb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96" y="1678239"/>
            <a:ext cx="5544616" cy="405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80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코딩으로 확인하는 </a:t>
            </a:r>
            <a:r>
              <a:rPr lang="en-US" altLang="ko-KR" b="1" dirty="0"/>
              <a:t>MNIST </a:t>
            </a:r>
            <a:r>
              <a:rPr lang="ko-KR" altLang="en-US" b="1" dirty="0"/>
              <a:t>이미지 인식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MNIST </a:t>
            </a:r>
            <a:r>
              <a:rPr lang="ko-KR" altLang="en-US" dirty="0"/>
              <a:t>실습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1228110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결과 리뷰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0.9901, </a:t>
            </a:r>
            <a:r>
              <a:rPr lang="ko-KR" altLang="en-US" sz="1600" dirty="0"/>
              <a:t>즉 </a:t>
            </a:r>
            <a:r>
              <a:rPr lang="en-US" altLang="ko-KR" sz="1600" dirty="0"/>
              <a:t>99.01%</a:t>
            </a:r>
            <a:r>
              <a:rPr lang="ko-KR" altLang="en-US" sz="1600" dirty="0"/>
              <a:t>의 정확도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심층 신경망 코드에서는 정확도가 </a:t>
            </a:r>
            <a:r>
              <a:rPr lang="en-US" altLang="ko-KR" sz="1600" dirty="0"/>
              <a:t>97.86%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100% </a:t>
            </a:r>
            <a:r>
              <a:rPr lang="ko-KR" altLang="en-US" sz="1600" dirty="0"/>
              <a:t>다 맞히지 못한 이유는 데이터 안에 다음과 같이 확인할 수 없는 글씨가 </a:t>
            </a:r>
            <a:br>
              <a:rPr lang="ko-KR" altLang="en-US" sz="1600" dirty="0"/>
            </a:br>
            <a:r>
              <a:rPr lang="ko-KR" altLang="en-US" sz="1600" dirty="0"/>
              <a:t>들어있었기 때문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441" y="3645024"/>
            <a:ext cx="512285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2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개</a:t>
            </a:r>
            <a:r>
              <a:rPr lang="en-US" altLang="ko-KR" b="1" dirty="0"/>
              <a:t>,</a:t>
            </a:r>
            <a:r>
              <a:rPr lang="ko-KR" altLang="en-US" b="1" dirty="0"/>
              <a:t> 고양이 구분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CNN</a:t>
            </a:r>
            <a:r>
              <a:rPr lang="ko-KR" altLang="en-US" dirty="0"/>
              <a:t>을 이용한 이미지 분류 실습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1228110"/>
            <a:ext cx="90730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err="1">
                <a:hlinkClick r:id="rId2"/>
              </a:rPr>
              <a:t>Kaggle</a:t>
            </a:r>
            <a:r>
              <a:rPr lang="en-US" altLang="ko-KR" sz="1600" dirty="0">
                <a:hlinkClick r:id="rId2"/>
              </a:rPr>
              <a:t> site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2010</a:t>
            </a:r>
            <a:r>
              <a:rPr lang="ko-KR" altLang="en-US" sz="1600" dirty="0"/>
              <a:t>년 설립된 </a:t>
            </a:r>
            <a:r>
              <a:rPr lang="ko-KR" altLang="en-US" sz="1600" dirty="0" err="1"/>
              <a:t>빅데이터</a:t>
            </a:r>
            <a:r>
              <a:rPr lang="ko-KR" altLang="en-US" sz="1600" dirty="0"/>
              <a:t> 솔루션 대회 플랫폼 회사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2017</a:t>
            </a:r>
            <a:r>
              <a:rPr lang="ko-KR" altLang="en-US" sz="1600" dirty="0"/>
              <a:t>년 </a:t>
            </a:r>
            <a:r>
              <a:rPr lang="en-US" altLang="ko-KR" sz="1600" dirty="0"/>
              <a:t>Google</a:t>
            </a:r>
            <a:r>
              <a:rPr lang="ko-KR" altLang="en-US" sz="1600" dirty="0"/>
              <a:t>이 인수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ZDNet </a:t>
            </a:r>
            <a:r>
              <a:rPr lang="ko-KR" altLang="en-US" sz="1600" dirty="0">
                <a:hlinkClick r:id="rId3"/>
              </a:rPr>
              <a:t>기사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기업 및 단체에서 </a:t>
            </a:r>
            <a:r>
              <a:rPr lang="en-US" altLang="ko-KR" sz="1600" dirty="0"/>
              <a:t>Prize</a:t>
            </a:r>
            <a:r>
              <a:rPr lang="ko-KR" altLang="en-US" sz="1600" dirty="0"/>
              <a:t>를 걸고 데이터와 해결 과제를 등록하면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</a:t>
            </a:r>
            <a:r>
              <a:rPr lang="ko-KR" altLang="en-US" sz="1600" dirty="0" err="1"/>
              <a:t>사이언티스트들이</a:t>
            </a:r>
            <a:r>
              <a:rPr lang="ko-KR" altLang="en-US" sz="1600" dirty="0"/>
              <a:t> 이를 해결하기 위해 모델을 개발하고 경쟁하게 되는 시스템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err="1">
                <a:hlinkClick r:id="rId4"/>
              </a:rPr>
              <a:t>Kaggle</a:t>
            </a:r>
            <a:r>
              <a:rPr lang="en-US" altLang="ko-KR" sz="1600" dirty="0">
                <a:hlinkClick r:id="rId4"/>
              </a:rPr>
              <a:t> </a:t>
            </a:r>
            <a:r>
              <a:rPr lang="ko-KR" altLang="en-US" sz="1600" dirty="0">
                <a:hlinkClick r:id="rId4"/>
              </a:rPr>
              <a:t>구성 요소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Overview: </a:t>
            </a:r>
            <a:r>
              <a:rPr lang="ko-KR" altLang="en-US" sz="1600" dirty="0"/>
              <a:t>문제에 대한 간략한 소개와 문제 정의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Dataset: </a:t>
            </a:r>
            <a:r>
              <a:rPr lang="ko-KR" altLang="en-US" sz="1600" dirty="0"/>
              <a:t>예측 모델을 만들기 위해 필요한 </a:t>
            </a:r>
            <a:r>
              <a:rPr lang="ko-KR" altLang="en-US" sz="1600" dirty="0" err="1"/>
              <a:t>데이터셋</a:t>
            </a:r>
            <a:r>
              <a:rPr lang="ko-KR" altLang="en-US" sz="1600" dirty="0"/>
              <a:t> 및 </a:t>
            </a:r>
            <a:r>
              <a:rPr lang="en-US" altLang="ko-KR" sz="1600" dirty="0"/>
              <a:t>field</a:t>
            </a:r>
            <a:r>
              <a:rPr lang="ko-KR" altLang="en-US" sz="1600" dirty="0"/>
              <a:t>에 대한 설명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Kernels: </a:t>
            </a:r>
            <a:r>
              <a:rPr lang="ko-KR" altLang="en-US" sz="1600" dirty="0"/>
              <a:t>다른 사람들이 어떤 모델을 써서 구현을 했는지 힌트를 얻을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또한 내가 구현한 모델이 과연 올바른지에 관해서 코멘트를 주고받을 수 있음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Discussion: </a:t>
            </a:r>
            <a:r>
              <a:rPr lang="ko-KR" altLang="en-US" sz="1600" dirty="0"/>
              <a:t>게시판 역할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Leaderboard: </a:t>
            </a:r>
            <a:r>
              <a:rPr lang="ko-KR" altLang="en-US" sz="1600" dirty="0"/>
              <a:t>모델 예측 정확도 랭킹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56007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개</a:t>
            </a:r>
            <a:r>
              <a:rPr lang="en-US" altLang="ko-KR" b="1" dirty="0"/>
              <a:t>,</a:t>
            </a:r>
            <a:r>
              <a:rPr lang="ko-KR" altLang="en-US" b="1" dirty="0"/>
              <a:t> 고양이 구분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CNN</a:t>
            </a:r>
            <a:r>
              <a:rPr lang="ko-KR" altLang="en-US" dirty="0"/>
              <a:t>을 이용한 이미지 분류 실습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1228110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데이터 셋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훈련 셋</a:t>
            </a:r>
            <a:r>
              <a:rPr lang="en-US" altLang="ko-KR" sz="1600" dirty="0"/>
              <a:t>: 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고양이 사진 각각 </a:t>
            </a:r>
            <a:r>
              <a:rPr lang="en-US" altLang="ko-KR" sz="1600" dirty="0"/>
              <a:t>12,500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총 </a:t>
            </a:r>
            <a:r>
              <a:rPr lang="en-US" altLang="ko-KR" sz="1600" dirty="0"/>
              <a:t>25,000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테스트 셋</a:t>
            </a:r>
            <a:r>
              <a:rPr lang="en-US" altLang="ko-KR" sz="1600" dirty="0"/>
              <a:t>: 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고양이 사진 합쳐서 </a:t>
            </a:r>
            <a:r>
              <a:rPr lang="en-US" altLang="ko-KR" sz="1600" dirty="0"/>
              <a:t>12,500</a:t>
            </a:r>
            <a:r>
              <a:rPr lang="ko-KR" altLang="en-US" sz="1600" dirty="0"/>
              <a:t>개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2476500" y="2688009"/>
            <a:ext cx="4953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datasets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└── dogs-vs-cats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├── train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│   ├── cat.0.jpg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│   │    ...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│   ├── cat.12499.jpg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│   ├── dog.0.jpg</a:t>
            </a:r>
          </a:p>
          <a:p>
            <a:pPr lvl="0"/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│   │    </a:t>
            </a:r>
            <a:r>
              <a:rPr lang="en-US" altLang="ko-KR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...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│   └── dog.12499.jpg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└── test1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├── 1.jpg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│    ...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└── 12500.jpg</a:t>
            </a:r>
          </a:p>
        </p:txBody>
      </p:sp>
    </p:spTree>
    <p:extLst>
      <p:ext uri="{BB962C8B-B14F-4D97-AF65-F5344CB8AC3E}">
        <p14:creationId xmlns:p14="http://schemas.microsoft.com/office/powerpoint/2010/main" val="113526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개</a:t>
            </a:r>
            <a:r>
              <a:rPr lang="en-US" altLang="ko-KR" b="1" dirty="0"/>
              <a:t>,</a:t>
            </a:r>
            <a:r>
              <a:rPr lang="ko-KR" altLang="en-US" b="1" dirty="0"/>
              <a:t> 고양이 구분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CNN</a:t>
            </a:r>
            <a:r>
              <a:rPr lang="ko-KR" altLang="en-US" dirty="0"/>
              <a:t>을 이용한 이미지 분류 실습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1228110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데이터 셋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훈련 셋</a:t>
            </a:r>
            <a:r>
              <a:rPr lang="en-US" altLang="ko-KR" sz="1600" dirty="0"/>
              <a:t>: 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고양이 사진 각각 </a:t>
            </a:r>
            <a:r>
              <a:rPr lang="en-US" altLang="ko-KR" sz="1600" dirty="0"/>
              <a:t>12,500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총 </a:t>
            </a:r>
            <a:r>
              <a:rPr lang="en-US" altLang="ko-KR" sz="1600" dirty="0"/>
              <a:t>25,000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테스트 셋</a:t>
            </a:r>
            <a:r>
              <a:rPr lang="en-US" altLang="ko-KR" sz="1600" dirty="0"/>
              <a:t>: 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고양이 사진 합쳐서 </a:t>
            </a:r>
            <a:r>
              <a:rPr lang="en-US" altLang="ko-KR" sz="1600" dirty="0"/>
              <a:t>12,500</a:t>
            </a:r>
            <a:r>
              <a:rPr lang="ko-KR" altLang="en-US" sz="1600" dirty="0"/>
              <a:t>개</a:t>
            </a:r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77875" y="2773965"/>
            <a:ext cx="324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</a:rPr>
              <a:t>21_Dogs-vs-Cats-partial.ipynb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1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MNIST </a:t>
            </a:r>
            <a:r>
              <a:rPr lang="ko-KR" altLang="en-US" b="1" dirty="0" err="1"/>
              <a:t>손글씨</a:t>
            </a:r>
            <a:r>
              <a:rPr lang="ko-KR" altLang="en-US" b="1" dirty="0"/>
              <a:t> 데이터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672" y="1214663"/>
            <a:ext cx="4751144" cy="18698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2520" y="3659540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미국 국립표준기술원</a:t>
            </a:r>
            <a:r>
              <a:rPr lang="en-US" altLang="ko-KR" sz="1600" dirty="0"/>
              <a:t>(NIST)</a:t>
            </a:r>
            <a:r>
              <a:rPr lang="ko-KR" altLang="en-US" sz="1600" dirty="0"/>
              <a:t>이 고등학생과 </a:t>
            </a:r>
            <a:r>
              <a:rPr lang="ko-KR" altLang="en-US" sz="1600" dirty="0" err="1"/>
              <a:t>인구조사국</a:t>
            </a:r>
            <a:r>
              <a:rPr lang="ko-KR" altLang="en-US" sz="1600" dirty="0"/>
              <a:t> 직원 등이 쓴 </a:t>
            </a:r>
            <a:r>
              <a:rPr lang="ko-KR" altLang="en-US" sz="1600" dirty="0" err="1"/>
              <a:t>손글씨를</a:t>
            </a:r>
            <a:r>
              <a:rPr lang="ko-KR" altLang="en-US" sz="1600" dirty="0"/>
              <a:t> 이용해 만든 데이터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70,000</a:t>
            </a:r>
            <a:r>
              <a:rPr lang="ko-KR" altLang="en-US" sz="1600" dirty="0"/>
              <a:t>개의 글자 이미지에 각각 </a:t>
            </a:r>
            <a:r>
              <a:rPr lang="en-US" altLang="ko-KR" sz="1600" dirty="0"/>
              <a:t>0</a:t>
            </a:r>
            <a:r>
              <a:rPr lang="ko-KR" altLang="en-US" sz="1600" dirty="0"/>
              <a:t>부터 </a:t>
            </a:r>
            <a:r>
              <a:rPr lang="en-US" altLang="ko-KR" sz="1600" dirty="0"/>
              <a:t>9</a:t>
            </a:r>
            <a:r>
              <a:rPr lang="ko-KR" altLang="en-US" sz="1600" dirty="0"/>
              <a:t>까지 이름표를 붙인 </a:t>
            </a:r>
            <a:r>
              <a:rPr lang="ko-KR" altLang="en-US" sz="1600" dirty="0" err="1"/>
              <a:t>데이터셋</a:t>
            </a:r>
            <a:endParaRPr lang="ko-KR" altLang="en-US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/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24" y="3645024"/>
            <a:ext cx="451071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7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Cifar</a:t>
            </a:r>
            <a:r>
              <a:rPr lang="en-US" altLang="ko-KR" b="1" dirty="0"/>
              <a:t> 10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CNN</a:t>
            </a:r>
            <a:r>
              <a:rPr lang="ko-KR" altLang="en-US" dirty="0"/>
              <a:t>을 이용한 이미지 분류 실습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1228110"/>
            <a:ext cx="9073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데이터 셋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32 x 32 </a:t>
            </a:r>
            <a:r>
              <a:rPr lang="ko-KR" altLang="en-US" sz="1600" dirty="0"/>
              <a:t>크기의 컬러 이미지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훈련 셋</a:t>
            </a:r>
            <a:r>
              <a:rPr lang="en-US" altLang="ko-KR" sz="1600" dirty="0"/>
              <a:t>: 10</a:t>
            </a:r>
            <a:r>
              <a:rPr lang="ko-KR" altLang="en-US" sz="1600" dirty="0"/>
              <a:t>가지 종류의 </a:t>
            </a:r>
            <a:r>
              <a:rPr lang="en-US" altLang="ko-KR" sz="1600" dirty="0"/>
              <a:t>50,000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테스트 셋</a:t>
            </a:r>
            <a:r>
              <a:rPr lang="en-US" altLang="ko-KR" sz="1600" dirty="0"/>
              <a:t>: 10</a:t>
            </a:r>
            <a:r>
              <a:rPr lang="ko-KR" altLang="en-US" sz="1600" dirty="0"/>
              <a:t>가지 종류의 </a:t>
            </a:r>
            <a:r>
              <a:rPr lang="en-US" altLang="ko-KR" sz="1600" dirty="0"/>
              <a:t>10,000</a:t>
            </a:r>
            <a:r>
              <a:rPr lang="ko-KR" altLang="en-US" sz="1600" dirty="0"/>
              <a:t>개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17" y="2708920"/>
            <a:ext cx="502960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5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Cifar</a:t>
            </a:r>
            <a:r>
              <a:rPr lang="en-US" altLang="ko-KR" b="1" dirty="0"/>
              <a:t> 10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CNN</a:t>
            </a:r>
            <a:r>
              <a:rPr lang="ko-KR" altLang="en-US" dirty="0"/>
              <a:t>을 이용한 이미지 분류 실습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1228110"/>
            <a:ext cx="90730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데이터 부풀리기</a:t>
            </a:r>
            <a:r>
              <a:rPr lang="en-US" altLang="ko-KR" sz="1600" dirty="0"/>
              <a:t>(Data Augmentation)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원본 이미지에 인위적인 변화를 주어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변화된 이미지는 충분히 학습에 활용될 수 있는 데이터가 됨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적당한 힘으로 학습 면적을 아주 조금 골고루 넓히자는 의미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대부분의 경우 인식의 정확도가 올라감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err="1"/>
              <a:t>ImageDataGenerator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Keras</a:t>
            </a:r>
            <a:r>
              <a:rPr lang="ko-KR" altLang="en-US" sz="1600" dirty="0"/>
              <a:t>에서 제공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파라메터는</a:t>
            </a:r>
            <a:r>
              <a:rPr lang="ko-KR" altLang="en-US" sz="1600" dirty="0"/>
              <a:t> 객체 생성시 전달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i="1" dirty="0" err="1"/>
              <a:t>flow_from_directory</a:t>
            </a:r>
            <a:r>
              <a:rPr lang="ko-KR" altLang="en-US" sz="1600" dirty="0"/>
              <a:t> 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활용하면 폴더 </a:t>
            </a:r>
            <a:r>
              <a:rPr lang="ko-KR" altLang="en-US" sz="1600" dirty="0" err="1"/>
              <a:t>형태로된</a:t>
            </a:r>
            <a:r>
              <a:rPr lang="ko-KR" altLang="en-US" sz="1600" dirty="0"/>
              <a:t> 데이터 구조를 바로 가져와서 사용할 수</a:t>
            </a:r>
            <a:r>
              <a:rPr lang="en-US" altLang="ko-KR" sz="1600" dirty="0"/>
              <a:t> </a:t>
            </a:r>
            <a:r>
              <a:rPr lang="ko-KR" altLang="en-US" sz="1600" dirty="0"/>
              <a:t>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82885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Cifar</a:t>
            </a:r>
            <a:r>
              <a:rPr lang="en-US" altLang="ko-KR" b="1" dirty="0"/>
              <a:t> 10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CNN</a:t>
            </a:r>
            <a:r>
              <a:rPr lang="ko-KR" altLang="en-US" dirty="0"/>
              <a:t>을 이용한 이미지 분류 실습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1228110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err="1"/>
              <a:t>ImageDataGenerator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 사용</a:t>
            </a:r>
            <a:r>
              <a:rPr lang="en-US" altLang="ko-KR" sz="1600" dirty="0"/>
              <a:t> </a:t>
            </a:r>
            <a:r>
              <a:rPr lang="ko-KR" altLang="en-US" sz="1600" dirty="0"/>
              <a:t>사례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0592" y="1700808"/>
            <a:ext cx="790601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datagen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ImageDataGenerator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featurewise_center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=False,  # set input mean to 0 over the dataset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samplewise_center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=False,  # set each sample mean to 0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featurewise_std_normalization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=False,  # divide inputs by </a:t>
            </a:r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std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of dataset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samplewise_std_normalization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=False,  # divide each input by its </a:t>
            </a:r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std</a:t>
            </a:r>
            <a:endParaRPr lang="en-US" altLang="ko-KR" sz="1400" dirty="0">
              <a:solidFill>
                <a:srgbClr val="1D2BAD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zca_whitening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=False,  # apply ZCA whitening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zca_epsilon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=1e-06,  # epsilon for ZCA whitening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rotation_range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=0,  # randomly rotate images in the range (</a:t>
            </a:r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deg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0 to 180)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width_shift_range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=0.1,  # randomly shift images horizontally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height_shift_range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=0.1,  # randomly shift images vertically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shear_range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=0.,  # set range for random shear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zoom_range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=0.,  # set range for random zoom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channel_shift_range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=0.,  # set range for random channel shifts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fill_mode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='nearest',  # set mode for filling points outside the input boundaries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cval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=0.,  # value used for </a:t>
            </a:r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fill_mode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"constant"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horizontal_flip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=True,  # randomly flip images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vertical_flip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=False,  # randomly flip images</a:t>
            </a:r>
          </a:p>
          <a:p>
            <a:pPr lvl="1" indent="-100013"/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rescale=None,  # set rescaling factor (applied before any other transformation)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preprocessing_function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=None,  # set function that will be applied on each input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data_format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=None,  # image data format, either "</a:t>
            </a:r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channels_first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" or "</a:t>
            </a:r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channels_last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</a:p>
          <a:p>
            <a:pPr lvl="1" indent="-100013"/>
            <a:r>
              <a:rPr lang="en-US" altLang="ko-KR" sz="14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validation_split</a:t>
            </a:r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=0.0  # fraction of images reserved for validation</a:t>
            </a:r>
          </a:p>
          <a:p>
            <a:pPr indent="-100013"/>
            <a:r>
              <a:rPr lang="en-US" altLang="ko-KR" sz="14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726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Cifar</a:t>
            </a:r>
            <a:r>
              <a:rPr lang="en-US" altLang="ko-KR" b="1" dirty="0"/>
              <a:t> 10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CNN</a:t>
            </a:r>
            <a:r>
              <a:rPr lang="ko-KR" altLang="en-US" dirty="0"/>
              <a:t>을 이용한 이미지 분류 실습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1228110"/>
            <a:ext cx="90730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원본 이미지</a:t>
            </a:r>
            <a:r>
              <a:rPr lang="en-US" altLang="ko-KR" sz="1600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rotation_range</a:t>
            </a:r>
            <a:r>
              <a:rPr lang="en-US" altLang="ko-KR" sz="1600" dirty="0"/>
              <a:t> = 90, </a:t>
            </a:r>
            <a:r>
              <a:rPr lang="ko-KR" altLang="en-US" sz="1600" dirty="0"/>
              <a:t>지정된 각도 범위</a:t>
            </a:r>
            <a:r>
              <a:rPr lang="en-US" altLang="ko-KR" sz="1600" dirty="0"/>
              <a:t>(90</a:t>
            </a:r>
            <a:r>
              <a:rPr lang="ko-KR" altLang="en-US" sz="1600" dirty="0"/>
              <a:t>도</a:t>
            </a:r>
            <a:r>
              <a:rPr lang="en-US" altLang="ko-KR" sz="1600" dirty="0"/>
              <a:t>)</a:t>
            </a:r>
            <a:r>
              <a:rPr lang="ko-KR" altLang="en-US" sz="1600" dirty="0"/>
              <a:t>내에서 임의로 원본이미지를 회전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width_shift_range</a:t>
            </a:r>
            <a:r>
              <a:rPr lang="en-US" altLang="ko-KR" sz="1600" dirty="0"/>
              <a:t> = 0.1, </a:t>
            </a:r>
            <a:r>
              <a:rPr lang="ko-KR" altLang="en-US" sz="1600" dirty="0"/>
              <a:t>지정된 수평방향 이동 범위</a:t>
            </a:r>
            <a:r>
              <a:rPr lang="en-US" altLang="ko-KR" sz="1600" dirty="0"/>
              <a:t>(10%)</a:t>
            </a:r>
            <a:r>
              <a:rPr lang="ko-KR" altLang="en-US" sz="1600" dirty="0"/>
              <a:t>내에서 임의로 원본이미지를 이동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height_shift_range</a:t>
            </a:r>
            <a:r>
              <a:rPr lang="en-US" altLang="ko-KR" sz="1600" dirty="0"/>
              <a:t> = 0.1, </a:t>
            </a:r>
            <a:r>
              <a:rPr lang="ko-KR" altLang="en-US" sz="1600" dirty="0"/>
              <a:t>지정된 수직방향 이동 범위</a:t>
            </a:r>
            <a:r>
              <a:rPr lang="en-US" altLang="ko-KR" sz="1600" dirty="0"/>
              <a:t>(10%)</a:t>
            </a:r>
            <a:r>
              <a:rPr lang="ko-KR" altLang="en-US" sz="1600" dirty="0"/>
              <a:t>내에서 임의로 원본이미지를 이동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426242"/>
            <a:ext cx="7771199" cy="7942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883220"/>
            <a:ext cx="7771199" cy="8583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5445224"/>
            <a:ext cx="7771199" cy="8041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43" y="1011170"/>
            <a:ext cx="1589061" cy="83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24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Cifar</a:t>
            </a:r>
            <a:r>
              <a:rPr lang="en-US" altLang="ko-KR" b="1" dirty="0"/>
              <a:t> 10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56" y="136110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CNN</a:t>
            </a:r>
            <a:r>
              <a:rPr lang="ko-KR" altLang="en-US" dirty="0"/>
              <a:t>을 이용한 이미지 분류 실습</a:t>
            </a:r>
          </a:p>
        </p:txBody>
      </p:sp>
      <p:sp>
        <p:nvSpPr>
          <p:cNvPr id="3" name="AutoShape 2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컨볼루션 신경망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1228110"/>
            <a:ext cx="90730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zoom_range</a:t>
            </a:r>
            <a:r>
              <a:rPr lang="en-US" altLang="ko-KR" sz="1600" dirty="0"/>
              <a:t> = 0.3, </a:t>
            </a:r>
            <a:r>
              <a:rPr lang="ko-KR" altLang="en-US" sz="1600" dirty="0"/>
              <a:t>지정된 확대</a:t>
            </a:r>
            <a:r>
              <a:rPr lang="en-US" altLang="ko-KR" sz="1600" dirty="0"/>
              <a:t>/</a:t>
            </a:r>
            <a:r>
              <a:rPr lang="ko-KR" altLang="en-US" sz="1600" dirty="0"/>
              <a:t>축소 범위</a:t>
            </a:r>
            <a:r>
              <a:rPr lang="en-US" altLang="ko-KR" sz="1600" dirty="0"/>
              <a:t>(0.7 ~ 1.3</a:t>
            </a:r>
            <a:r>
              <a:rPr lang="ko-KR" altLang="en-US" sz="1600" dirty="0"/>
              <a:t>배</a:t>
            </a:r>
            <a:r>
              <a:rPr lang="en-US" altLang="ko-KR" sz="1600" dirty="0"/>
              <a:t>)</a:t>
            </a:r>
            <a:r>
              <a:rPr lang="ko-KR" altLang="en-US" sz="1600" dirty="0"/>
              <a:t>내에서 임의로 원본이미지를 확대</a:t>
            </a:r>
            <a:r>
              <a:rPr lang="en-US" altLang="ko-KR" sz="1600" dirty="0"/>
              <a:t>/</a:t>
            </a:r>
            <a:r>
              <a:rPr lang="ko-KR" altLang="en-US" sz="1600" dirty="0"/>
              <a:t>축소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horizontal_flip</a:t>
            </a:r>
            <a:r>
              <a:rPr lang="en-US" altLang="ko-KR" sz="1600" dirty="0"/>
              <a:t> = True, </a:t>
            </a:r>
            <a:r>
              <a:rPr lang="ko-KR" altLang="en-US" sz="1600" dirty="0"/>
              <a:t>수평방향으로 뒤집기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vertical_flip</a:t>
            </a:r>
            <a:r>
              <a:rPr lang="en-US" altLang="ko-KR" sz="1600" dirty="0"/>
              <a:t> = True, </a:t>
            </a:r>
            <a:r>
              <a:rPr lang="ko-KR" altLang="en-US" sz="1600" dirty="0"/>
              <a:t>수직방향으로 뒤집기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06388"/>
            <a:ext cx="7771200" cy="8119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1608"/>
            <a:ext cx="7771200" cy="7934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4653136"/>
            <a:ext cx="7771200" cy="83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3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MNIST </a:t>
            </a:r>
            <a:r>
              <a:rPr lang="ko-KR" altLang="en-US" b="1" dirty="0" err="1"/>
              <a:t>손글씨</a:t>
            </a:r>
            <a:r>
              <a:rPr lang="ko-KR" altLang="en-US" b="1" dirty="0"/>
              <a:t> 데이터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2520" y="1228110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데이터 전처리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MNIST </a:t>
            </a:r>
            <a:r>
              <a:rPr lang="ko-KR" altLang="en-US" sz="1600" dirty="0"/>
              <a:t>데이터 불러오기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9000" y="2147372"/>
            <a:ext cx="71609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from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tensorflow.keras.datasets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import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mnist</a:t>
            </a:r>
            <a:endParaRPr lang="en-US" altLang="ko-KR" sz="1600" dirty="0">
              <a:solidFill>
                <a:srgbClr val="1D2BAD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-US" altLang="ko-KR" sz="1600" dirty="0">
              <a:solidFill>
                <a:srgbClr val="1D2BAD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X_train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Y_class_train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), (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X_test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Y_class_test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 =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mnist.load_data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</a:p>
          <a:p>
            <a:endParaRPr lang="en-US" altLang="ko-KR" sz="1600" dirty="0">
              <a:solidFill>
                <a:srgbClr val="1D2BAD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print("</a:t>
            </a:r>
            <a:r>
              <a:rPr lang="ko-KR" altLang="en-US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학습셋</a:t>
            </a:r>
            <a:r>
              <a:rPr lang="ko-KR" altLang="en-US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이미지 수 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: %d </a:t>
            </a:r>
            <a:r>
              <a:rPr lang="ko-KR" altLang="en-US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개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" % (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X_train.shape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[0]))</a:t>
            </a:r>
          </a:p>
          <a:p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print("</a:t>
            </a:r>
            <a:r>
              <a:rPr lang="ko-KR" altLang="en-US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테스트셋</a:t>
            </a:r>
            <a:r>
              <a:rPr lang="ko-KR" altLang="en-US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이미지 수 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: %d </a:t>
            </a:r>
            <a:r>
              <a:rPr lang="ko-KR" altLang="en-US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개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" % (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X_test.shape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[0]))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69000" y="3992332"/>
            <a:ext cx="6570139" cy="6608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학습셋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이미지 수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60000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</a:p>
          <a:p>
            <a:pPr>
              <a:lnSpc>
                <a:spcPct val="120000"/>
              </a:lnSpc>
            </a:pPr>
            <a:r>
              <a:rPr lang="ko-KR" alt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테스트셋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이미지 수</a:t>
            </a: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10000 </a:t>
            </a:r>
            <a:r>
              <a: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69551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MNIST </a:t>
            </a:r>
            <a:r>
              <a:rPr lang="ko-KR" altLang="en-US" b="1" dirty="0" err="1"/>
              <a:t>손글씨</a:t>
            </a:r>
            <a:r>
              <a:rPr lang="ko-KR" altLang="en-US" b="1" dirty="0"/>
              <a:t> 데이터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2520" y="1228110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데이터 전처리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MNIST </a:t>
            </a:r>
            <a:r>
              <a:rPr lang="ko-KR" altLang="en-US" sz="1600" dirty="0"/>
              <a:t>데이터 이미지 보기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9000" y="214737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import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matplotlib.pyplot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as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plt</a:t>
            </a:r>
            <a:endParaRPr lang="en-US" altLang="ko-KR" sz="1600" dirty="0">
              <a:solidFill>
                <a:srgbClr val="1D2BAD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plt.imshow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X_train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[0],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cmap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='Greys')</a:t>
            </a:r>
          </a:p>
          <a:p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plt.show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85" y="2978369"/>
            <a:ext cx="3339058" cy="33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6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MNIST </a:t>
            </a:r>
            <a:r>
              <a:rPr lang="ko-KR" altLang="en-US" b="1" dirty="0" err="1"/>
              <a:t>손글씨</a:t>
            </a:r>
            <a:r>
              <a:rPr lang="ko-KR" altLang="en-US" b="1" dirty="0"/>
              <a:t> 데이터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2520" y="1228110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데이터 전처리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구조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가로 </a:t>
            </a:r>
            <a:r>
              <a:rPr lang="en-US" altLang="ko-KR" sz="1600" dirty="0"/>
              <a:t>28 × </a:t>
            </a:r>
            <a:r>
              <a:rPr lang="ko-KR" altLang="en-US" sz="1600" dirty="0"/>
              <a:t>세로 </a:t>
            </a:r>
            <a:r>
              <a:rPr lang="en-US" altLang="ko-KR" sz="1600" dirty="0"/>
              <a:t>28 = </a:t>
            </a:r>
            <a:r>
              <a:rPr lang="ko-KR" altLang="en-US" sz="1600" dirty="0"/>
              <a:t>총 </a:t>
            </a:r>
            <a:r>
              <a:rPr lang="en-US" altLang="ko-KR" sz="1600" dirty="0"/>
              <a:t>784</a:t>
            </a:r>
            <a:r>
              <a:rPr lang="ko-KR" altLang="en-US" sz="1600" dirty="0"/>
              <a:t>개의 픽셀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밝기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0(</a:t>
            </a:r>
            <a:r>
              <a:rPr lang="ko-KR" altLang="en-US" sz="1600" dirty="0"/>
              <a:t>흰색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~</a:t>
            </a:r>
            <a:r>
              <a:rPr lang="ko-KR" altLang="en-US" sz="1600" dirty="0"/>
              <a:t> </a:t>
            </a:r>
            <a:r>
              <a:rPr lang="en-US" altLang="ko-KR" sz="1600" dirty="0"/>
              <a:t>255(</a:t>
            </a:r>
            <a:r>
              <a:rPr lang="ko-KR" altLang="en-US" sz="1600" dirty="0"/>
              <a:t>검은색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32520" y="3791942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for x in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X_train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[0]:</a:t>
            </a:r>
          </a:p>
          <a:p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for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i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in x:</a:t>
            </a:r>
          </a:p>
          <a:p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sys.stdout.write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('%d\t' %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i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sys.stdout.write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('\n')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280" y="2348880"/>
            <a:ext cx="5170256" cy="41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6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MNIST </a:t>
            </a:r>
            <a:r>
              <a:rPr lang="ko-KR" altLang="en-US" b="1" dirty="0" err="1"/>
              <a:t>손글씨</a:t>
            </a:r>
            <a:r>
              <a:rPr lang="ko-KR" altLang="en-US" b="1" dirty="0"/>
              <a:t> 데이터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2520" y="122811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데이터 전처리</a:t>
            </a:r>
            <a:r>
              <a:rPr lang="en-US" altLang="ko-KR" sz="1600" dirty="0"/>
              <a:t>: </a:t>
            </a:r>
            <a:r>
              <a:rPr lang="ko-KR" altLang="en-US" sz="1600" dirty="0"/>
              <a:t>정규화</a:t>
            </a:r>
            <a:r>
              <a:rPr lang="en-US" altLang="ko-KR" sz="1600" dirty="0"/>
              <a:t>(Normalization)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케라스는</a:t>
            </a:r>
            <a:r>
              <a:rPr lang="ko-KR" altLang="en-US" sz="1600" dirty="0"/>
              <a:t> 데이터가 </a:t>
            </a:r>
            <a:r>
              <a:rPr lang="en-US" altLang="ko-KR" sz="1600" dirty="0"/>
              <a:t>0</a:t>
            </a:r>
            <a:r>
              <a:rPr lang="ko-KR" altLang="en-US" sz="1600" dirty="0"/>
              <a:t>에서 </a:t>
            </a:r>
            <a:r>
              <a:rPr lang="en-US" altLang="ko-KR" sz="1600" dirty="0"/>
              <a:t>1 </a:t>
            </a:r>
            <a:r>
              <a:rPr lang="ko-KR" altLang="en-US" sz="1600" dirty="0"/>
              <a:t>사이의 값일 때 최적의 성능을 보임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0~255 </a:t>
            </a:r>
            <a:r>
              <a:rPr lang="ko-KR" altLang="en-US" sz="1600" dirty="0"/>
              <a:t>사이의 값으로 이루어진 값을 </a:t>
            </a:r>
            <a:r>
              <a:rPr lang="en-US" altLang="ko-KR" sz="1600" dirty="0"/>
              <a:t>0~1 </a:t>
            </a:r>
            <a:r>
              <a:rPr lang="ko-KR" altLang="en-US" sz="1600" dirty="0"/>
              <a:t>사이의 값으로 바꿔야 함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569000" y="2708920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X_train = X_train.astype('float64')</a:t>
            </a:r>
          </a:p>
          <a:p>
            <a:r>
              <a:rPr lang="fr-FR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X_train = X_train / 255</a:t>
            </a:r>
          </a:p>
          <a:p>
            <a:endParaRPr lang="fr-FR" altLang="ko-KR" sz="1600" dirty="0">
              <a:solidFill>
                <a:srgbClr val="1D2BAD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X_test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X_test.astype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('float64') / 255</a:t>
            </a:r>
          </a:p>
          <a:p>
            <a:endParaRPr lang="fr-FR" altLang="ko-KR" sz="1600" dirty="0">
              <a:solidFill>
                <a:srgbClr val="1D2BAD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4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MNIST </a:t>
            </a:r>
            <a:r>
              <a:rPr lang="ko-KR" altLang="en-US" b="1" dirty="0" err="1"/>
              <a:t>손글씨</a:t>
            </a:r>
            <a:r>
              <a:rPr lang="ko-KR" altLang="en-US" b="1" dirty="0"/>
              <a:t> 데이터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2520" y="122811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데이터 전처리</a:t>
            </a:r>
            <a:r>
              <a:rPr lang="en-US" altLang="ko-KR" sz="1600" dirty="0"/>
              <a:t>: </a:t>
            </a:r>
            <a:r>
              <a:rPr lang="ko-KR" altLang="en-US" sz="1600" dirty="0"/>
              <a:t>원 </a:t>
            </a:r>
            <a:r>
              <a:rPr lang="ko-KR" altLang="en-US" sz="1600" dirty="0" err="1"/>
              <a:t>핫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r>
              <a:rPr lang="en-US" altLang="ko-KR" sz="1600" dirty="0"/>
              <a:t>(One-hot encoding)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0~9</a:t>
            </a:r>
            <a:r>
              <a:rPr lang="ko-KR" altLang="en-US" sz="1600" dirty="0"/>
              <a:t>까지의 정수형 값을 갖는 현재 형태에서 </a:t>
            </a:r>
            <a:r>
              <a:rPr lang="en-US" altLang="ko-KR" sz="1600" dirty="0"/>
              <a:t>0 </a:t>
            </a:r>
            <a:r>
              <a:rPr lang="ko-KR" altLang="en-US" sz="1600" dirty="0"/>
              <a:t>또는 </a:t>
            </a:r>
            <a:r>
              <a:rPr lang="en-US" altLang="ko-KR" sz="1600" dirty="0"/>
              <a:t>1</a:t>
            </a:r>
            <a:r>
              <a:rPr lang="ko-KR" altLang="en-US" sz="1600" dirty="0"/>
              <a:t>로만 이루어진 벡터로 </a:t>
            </a:r>
            <a:br>
              <a:rPr lang="ko-KR" altLang="en-US" sz="1600" dirty="0"/>
            </a:br>
            <a:r>
              <a:rPr lang="ko-KR" altLang="en-US" sz="1600" dirty="0"/>
              <a:t>값을 수정해야 함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예를 들어 </a:t>
            </a:r>
            <a:r>
              <a:rPr lang="en-US" altLang="ko-KR" sz="1600" dirty="0"/>
              <a:t>class</a:t>
            </a:r>
            <a:r>
              <a:rPr lang="ko-KR" altLang="en-US" sz="1600" dirty="0"/>
              <a:t>가 ‘</a:t>
            </a:r>
            <a:r>
              <a:rPr lang="en-US" altLang="ko-KR" sz="1600" dirty="0"/>
              <a:t>3’</a:t>
            </a:r>
            <a:r>
              <a:rPr lang="ko-KR" altLang="en-US" sz="1600" dirty="0"/>
              <a:t>이라면</a:t>
            </a:r>
            <a:r>
              <a:rPr lang="en-US" altLang="ko-KR" sz="1600" dirty="0"/>
              <a:t>, [3]</a:t>
            </a:r>
            <a:r>
              <a:rPr lang="ko-KR" altLang="en-US" sz="1600" dirty="0"/>
              <a:t>을 </a:t>
            </a:r>
            <a:r>
              <a:rPr lang="en-US" altLang="ko-KR" sz="1600" dirty="0"/>
              <a:t>[0,0,0,1,0,0,0,0,0,0]</a:t>
            </a:r>
            <a:r>
              <a:rPr lang="ko-KR" altLang="en-US" sz="1600" dirty="0"/>
              <a:t>로 바꿔 주어야 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9000" y="298824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Y_train = tf.keras.utils.to_categorical(Y_class_train, 10)</a:t>
            </a:r>
          </a:p>
          <a:p>
            <a:r>
              <a:rPr lang="fr-FR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Y_test = tf.keras.utils.to_categorical(Y_class_test, 10)</a:t>
            </a:r>
          </a:p>
        </p:txBody>
      </p:sp>
    </p:spTree>
    <p:extLst>
      <p:ext uri="{BB962C8B-B14F-4D97-AF65-F5344CB8AC3E}">
        <p14:creationId xmlns:p14="http://schemas.microsoft.com/office/powerpoint/2010/main" val="324426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9828" y="13611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ko-KR" dirty="0"/>
              <a:t>.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DNN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차이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MNIST </a:t>
            </a:r>
            <a:r>
              <a:rPr lang="ko-KR" altLang="en-US" b="1" dirty="0" err="1"/>
              <a:t>손글씨</a:t>
            </a:r>
            <a:r>
              <a:rPr lang="ko-KR" altLang="en-US" b="1" dirty="0"/>
              <a:t> 인식을 </a:t>
            </a:r>
            <a:r>
              <a:rPr lang="en-US" altLang="ko-KR" b="1" dirty="0"/>
              <a:t>DNN</a:t>
            </a:r>
            <a:r>
              <a:rPr lang="ko-KR" altLang="en-US" b="1" dirty="0"/>
              <a:t>으로 해결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/>
              <a:t>1</a:t>
            </a:r>
            <a:r>
              <a:rPr lang="ko-KR" altLang="en-US" sz="1600" dirty="0"/>
              <a:t>차원 배열로 전환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가로 </a:t>
            </a:r>
            <a:r>
              <a:rPr lang="en-US" altLang="ko-KR" sz="1600" dirty="0"/>
              <a:t>28, </a:t>
            </a:r>
            <a:r>
              <a:rPr lang="ko-KR" altLang="en-US" sz="1600" dirty="0"/>
              <a:t>세로 </a:t>
            </a:r>
            <a:r>
              <a:rPr lang="en-US" altLang="ko-KR" sz="1600" dirty="0"/>
              <a:t>28</a:t>
            </a:r>
            <a:r>
              <a:rPr lang="ko-KR" altLang="en-US" sz="1600" dirty="0"/>
              <a:t>의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배열을 </a:t>
            </a:r>
            <a:r>
              <a:rPr lang="en-US" altLang="ko-KR" sz="1600" dirty="0"/>
              <a:t>784</a:t>
            </a:r>
            <a:r>
              <a:rPr lang="ko-KR" altLang="en-US" sz="1600" dirty="0"/>
              <a:t>개의 </a:t>
            </a:r>
            <a:r>
              <a:rPr lang="en-US" altLang="ko-KR" sz="1600" dirty="0"/>
              <a:t>1</a:t>
            </a:r>
            <a:r>
              <a:rPr lang="ko-KR" altLang="en-US" sz="1600" dirty="0"/>
              <a:t>차원 배열로 바꿔 주어야 함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차원 배열로 전환하고 정규화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000" y="2147372"/>
            <a:ext cx="5109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X_train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X_train.reshape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X_train.shape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[0], 784)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8624" y="364502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X_train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X_train.reshape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X_train.shape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[0], 784).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astype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('float64') / 255</a:t>
            </a:r>
          </a:p>
          <a:p>
            <a:endParaRPr lang="en-US" altLang="ko-KR" sz="1600" dirty="0">
              <a:solidFill>
                <a:srgbClr val="1D2BAD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1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6436</TotalTime>
  <Words>2345</Words>
  <Application>Microsoft Office PowerPoint</Application>
  <PresentationFormat>A4 용지(210x297mm)</PresentationFormat>
  <Paragraphs>356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D2Coding</vt:lpstr>
      <vt:lpstr>D2Coding ligature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pc</cp:lastModifiedBy>
  <cp:revision>341</cp:revision>
  <dcterms:created xsi:type="dcterms:W3CDTF">2018-09-14T06:04:22Z</dcterms:created>
  <dcterms:modified xsi:type="dcterms:W3CDTF">2020-07-01T05:45:28Z</dcterms:modified>
</cp:coreProperties>
</file>