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3"/>
  </p:notesMasterIdLst>
  <p:sldIdLst>
    <p:sldId id="259" r:id="rId2"/>
    <p:sldId id="368" r:id="rId3"/>
    <p:sldId id="382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7" r:id="rId12"/>
    <p:sldId id="376" r:id="rId13"/>
    <p:sldId id="378" r:id="rId14"/>
    <p:sldId id="379" r:id="rId15"/>
    <p:sldId id="380" r:id="rId16"/>
    <p:sldId id="344" r:id="rId17"/>
    <p:sldId id="355" r:id="rId18"/>
    <p:sldId id="350" r:id="rId19"/>
    <p:sldId id="351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4" r:id="rId28"/>
    <p:sldId id="365" r:id="rId29"/>
    <p:sldId id="366" r:id="rId30"/>
    <p:sldId id="367" r:id="rId31"/>
    <p:sldId id="381" r:id="rId3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6622" autoAdjust="0"/>
    <p:restoredTop sz="94660"/>
  </p:normalViewPr>
  <p:slideViewPr>
    <p:cSldViewPr>
      <p:cViewPr varScale="1">
        <p:scale>
          <a:sx n="92" d="100"/>
          <a:sy n="92" d="100"/>
        </p:scale>
        <p:origin x="50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2020-06-24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88671" y="1340768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Word2Vec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11467" y="39338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utoShape 2" descr="github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" descr="ë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47398" y="7938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ë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512498" y="160338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1308" y="136110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산업융합형 인공지능 </a:t>
            </a:r>
            <a:r>
              <a:rPr lang="ko-KR" altLang="en-US" b="1" dirty="0" err="1"/>
              <a:t>청년혁신가</a:t>
            </a:r>
            <a:r>
              <a:rPr lang="ko-KR" altLang="en-US" b="1" dirty="0"/>
              <a:t> 양성 과정</a:t>
            </a:r>
          </a:p>
        </p:txBody>
      </p:sp>
      <p:pic>
        <p:nvPicPr>
          <p:cNvPr id="6" name="Picture 2" descr="word2vec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32" y="5373216"/>
            <a:ext cx="2748306" cy="143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개요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연속적인 </a:t>
            </a:r>
            <a:r>
              <a:rPr lang="en-US" altLang="ko-KR" dirty="0"/>
              <a:t>n </a:t>
            </a:r>
            <a:r>
              <a:rPr lang="ko-KR" altLang="en-US" dirty="0"/>
              <a:t>개의 토큰으로 구성된 단어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br>
              <a:rPr lang="en-US" altLang="ko-KR" dirty="0"/>
            </a:b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1-gram (Unigram)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Word level: [fine, thank, you]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Character level: [f, </a:t>
            </a:r>
            <a:r>
              <a:rPr lang="en-US" altLang="ko-KR" dirty="0" err="1"/>
              <a:t>i</a:t>
            </a:r>
            <a:r>
              <a:rPr lang="en-US" altLang="ko-KR" dirty="0"/>
              <a:t>, n, e,  , t, h, a, n, k,  , y, o, u]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n - </a:t>
            </a:r>
            <a:r>
              <a:rPr lang="ko-KR" altLang="en-US" b="1" dirty="0"/>
              <a:t>그램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AutoShape 2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84648" y="2514668"/>
            <a:ext cx="1967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fine thank you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개요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2-gram (Bigram)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Word level: [fine thank, thank you]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Character level: [fi, in, ne, e ,  t, </a:t>
            </a:r>
            <a:r>
              <a:rPr lang="en-US" altLang="ko-KR" dirty="0" err="1"/>
              <a:t>th</a:t>
            </a:r>
            <a:r>
              <a:rPr lang="en-US" altLang="ko-KR" dirty="0"/>
              <a:t>, ha, an, </a:t>
            </a:r>
            <a:r>
              <a:rPr lang="en-US" altLang="ko-KR" dirty="0" err="1"/>
              <a:t>nk</a:t>
            </a:r>
            <a:r>
              <a:rPr lang="en-US" altLang="ko-KR" dirty="0"/>
              <a:t>, k ,  y, </a:t>
            </a:r>
            <a:r>
              <a:rPr lang="en-US" altLang="ko-KR" dirty="0" err="1"/>
              <a:t>yo</a:t>
            </a:r>
            <a:r>
              <a:rPr lang="en-US" altLang="ko-KR" dirty="0"/>
              <a:t>, </a:t>
            </a:r>
            <a:r>
              <a:rPr lang="en-US" altLang="ko-KR" dirty="0" err="1"/>
              <a:t>ou</a:t>
            </a:r>
            <a:r>
              <a:rPr lang="en-US" altLang="ko-KR" dirty="0"/>
              <a:t>]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3-gram (Trigram)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Word level: [fine thank you]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Character level: [fin, </a:t>
            </a:r>
            <a:r>
              <a:rPr lang="en-US" altLang="ko-KR" dirty="0" err="1"/>
              <a:t>ine</a:t>
            </a:r>
            <a:r>
              <a:rPr lang="en-US" altLang="ko-KR" dirty="0"/>
              <a:t>, ne , e t,  </a:t>
            </a:r>
            <a:r>
              <a:rPr lang="en-US" altLang="ko-KR" dirty="0" err="1"/>
              <a:t>th</a:t>
            </a:r>
            <a:r>
              <a:rPr lang="en-US" altLang="ko-KR" dirty="0"/>
              <a:t>, </a:t>
            </a:r>
            <a:r>
              <a:rPr lang="en-US" altLang="ko-KR" dirty="0" err="1"/>
              <a:t>tha</a:t>
            </a:r>
            <a:r>
              <a:rPr lang="en-US" altLang="ko-KR" dirty="0"/>
              <a:t>, </a:t>
            </a:r>
            <a:r>
              <a:rPr lang="en-US" altLang="ko-KR" dirty="0" err="1"/>
              <a:t>han</a:t>
            </a:r>
            <a:r>
              <a:rPr lang="en-US" altLang="ko-KR" dirty="0"/>
              <a:t>, </a:t>
            </a:r>
            <a:r>
              <a:rPr lang="en-US" altLang="ko-KR" dirty="0" err="1"/>
              <a:t>ank</a:t>
            </a:r>
            <a:r>
              <a:rPr lang="en-US" altLang="ko-KR" dirty="0"/>
              <a:t>, </a:t>
            </a:r>
            <a:r>
              <a:rPr lang="en-US" altLang="ko-KR" dirty="0" err="1"/>
              <a:t>nk</a:t>
            </a:r>
            <a:r>
              <a:rPr lang="en-US" altLang="ko-KR" dirty="0"/>
              <a:t> , k y,  </a:t>
            </a:r>
            <a:r>
              <a:rPr lang="en-US" altLang="ko-KR" dirty="0" err="1"/>
              <a:t>yo</a:t>
            </a:r>
            <a:r>
              <a:rPr lang="en-US" altLang="ko-KR" dirty="0"/>
              <a:t>, you]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n - </a:t>
            </a:r>
            <a:r>
              <a:rPr lang="ko-KR" altLang="en-US" b="1" dirty="0"/>
              <a:t>그램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AutoShape 2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84648" y="1700808"/>
            <a:ext cx="1967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fine thank you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4648" y="4149080"/>
            <a:ext cx="1967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fine thank you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9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사용 이유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Bag of Words </a:t>
            </a:r>
            <a:r>
              <a:rPr lang="ko-KR" altLang="en-US" dirty="0"/>
              <a:t>의 약점 극복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다음 단어 예측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오타 발견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단어 추천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n - </a:t>
            </a:r>
            <a:r>
              <a:rPr lang="ko-KR" altLang="en-US" b="1" dirty="0"/>
              <a:t>그램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AutoShape 2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Bag of Words </a:t>
            </a:r>
            <a:r>
              <a:rPr lang="ko-KR" altLang="en-US" b="1" dirty="0"/>
              <a:t>약점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machine learning is fun and is not boring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machine learning </a:t>
            </a:r>
            <a:r>
              <a:rPr lang="ko-KR" altLang="en-US" dirty="0"/>
              <a:t>조합을 찾기 어려움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not </a:t>
            </a:r>
            <a:r>
              <a:rPr lang="ko-KR" altLang="en-US" dirty="0"/>
              <a:t>이 어디에 위치하는지 모름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“machine is boring and learning is not fun” </a:t>
            </a:r>
            <a:r>
              <a:rPr lang="ko-KR" altLang="en-US" dirty="0"/>
              <a:t>과 구분이 안됨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Bag of Bigram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n - </a:t>
            </a:r>
            <a:r>
              <a:rPr lang="ko-KR" altLang="en-US" b="1" dirty="0"/>
              <a:t>그램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AutoShape 2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81288"/>
              </p:ext>
            </p:extLst>
          </p:nvPr>
        </p:nvGraphicFramePr>
        <p:xfrm>
          <a:off x="1651378" y="1772816"/>
          <a:ext cx="7334072" cy="77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6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6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6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machine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learning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boring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. 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. 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2910"/>
              </p:ext>
            </p:extLst>
          </p:nvPr>
        </p:nvGraphicFramePr>
        <p:xfrm>
          <a:off x="1640632" y="4886968"/>
          <a:ext cx="7334075" cy="77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5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6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machine  learning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learning is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 fun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fun and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 is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 not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 boring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. 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. 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20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Naïve next word prediction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how are you doing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how are you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how are they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n - </a:t>
            </a:r>
            <a:r>
              <a:rPr lang="ko-KR" altLang="en-US" b="1" dirty="0"/>
              <a:t>그램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AutoShape 2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892867"/>
              </p:ext>
            </p:extLst>
          </p:nvPr>
        </p:nvGraphicFramePr>
        <p:xfrm>
          <a:off x="4376936" y="1269607"/>
          <a:ext cx="3024336" cy="15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Trigram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how are you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are you doing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how are they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504728" y="3861048"/>
            <a:ext cx="30963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how are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you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7565" y="3933056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09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Naïve spell checker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quality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quarter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quit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n - </a:t>
            </a:r>
            <a:r>
              <a:rPr lang="ko-KR" altLang="en-US" b="1" dirty="0"/>
              <a:t>그램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AutoShape 2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8716"/>
              </p:ext>
            </p:extLst>
          </p:nvPr>
        </p:nvGraphicFramePr>
        <p:xfrm>
          <a:off x="4376936" y="1269607"/>
          <a:ext cx="3024336" cy="464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Bigram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ua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er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208584" y="4653136"/>
            <a:ext cx="223224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q</a:t>
            </a:r>
            <a:r>
              <a:rPr lang="en-US" altLang="ko-KR" b="1" dirty="0" err="1">
                <a:solidFill>
                  <a:srgbClr val="FF0000"/>
                </a:solidFill>
              </a:rPr>
              <a:t>w</a:t>
            </a:r>
            <a:r>
              <a:rPr lang="en-US" altLang="ko-KR" b="1" dirty="0" err="1">
                <a:solidFill>
                  <a:schemeClr val="tx1"/>
                </a:solidFill>
              </a:rPr>
              <a:t>al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2311455" y="5409220"/>
            <a:ext cx="972108" cy="360040"/>
          </a:xfrm>
          <a:prstGeom prst="wedgeRectCallout">
            <a:avLst>
              <a:gd name="adj1" fmla="val -48828"/>
              <a:gd name="adj2" fmla="val -149142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qual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674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87460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</a:rPr>
              <a:t>■ 개요</a:t>
            </a:r>
            <a:endParaRPr lang="en-US" altLang="ko-KR" b="1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자연어 처리 인공지능 프로그램에서는 </a:t>
            </a:r>
            <a:r>
              <a:rPr lang="en-US" altLang="ko-KR" dirty="0">
                <a:latin typeface="+mn-ea"/>
              </a:rPr>
              <a:t>“</a:t>
            </a:r>
            <a:r>
              <a:rPr lang="ko-KR" altLang="en-US" dirty="0">
                <a:latin typeface="+mn-ea"/>
              </a:rPr>
              <a:t>문자</a:t>
            </a:r>
            <a:r>
              <a:rPr lang="en-US" altLang="ko-KR" dirty="0">
                <a:latin typeface="+mn-ea"/>
              </a:rPr>
              <a:t>(text)”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입력할 수 없다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오로지 </a:t>
            </a:r>
            <a:r>
              <a:rPr lang="ko-KR" altLang="en-US" b="1" u="sng" dirty="0">
                <a:latin typeface="+mn-ea"/>
              </a:rPr>
              <a:t>숫자</a:t>
            </a:r>
            <a:r>
              <a:rPr lang="ko-KR" altLang="en-US" dirty="0">
                <a:latin typeface="+mn-ea"/>
              </a:rPr>
              <a:t> 만이 입력 가능하다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인코딩</a:t>
            </a:r>
            <a:r>
              <a:rPr lang="ko-KR" altLang="en-US" dirty="0">
                <a:latin typeface="+mn-ea"/>
              </a:rPr>
              <a:t> 예</a:t>
            </a:r>
            <a:endParaRPr lang="en-US" altLang="ko-KR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“Love you. Thank you.”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247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One-hot-encoding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84711"/>
              </p:ext>
            </p:extLst>
          </p:nvPr>
        </p:nvGraphicFramePr>
        <p:xfrm>
          <a:off x="2288704" y="3464616"/>
          <a:ext cx="4968552" cy="15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7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고유한 단어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인코딩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핫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인코딩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love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 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 1,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thank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 0, 1]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11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87460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</a:rPr>
              <a:t>■ 문제점</a:t>
            </a:r>
            <a:endParaRPr lang="en-US" altLang="ko-KR" b="1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유사도</a:t>
            </a:r>
            <a:endParaRPr lang="en-US" altLang="ko-KR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두 점 사이의 거리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두 점 사이의 거리는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모두 같다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코사인 유사도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두 점 사이의 각도는 모두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90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도로</a:t>
            </a:r>
            <a:br>
              <a:rPr lang="en-US" altLang="ko-KR" dirty="0">
                <a:latin typeface="+mn-ea"/>
                <a:sym typeface="Wingdings" panose="05000000000000000000" pitchFamily="2" charset="2"/>
              </a:rPr>
            </a:br>
            <a:r>
              <a:rPr lang="en-US" altLang="ko-KR" dirty="0">
                <a:latin typeface="+mn-ea"/>
                <a:sym typeface="Wingdings" panose="05000000000000000000" pitchFamily="2" charset="2"/>
              </a:rPr>
              <a:t>   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그 값이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0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이다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247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One-hot-encoding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249144" y="1196752"/>
            <a:ext cx="3181350" cy="2886076"/>
            <a:chOff x="4953000" y="2420888"/>
            <a:chExt cx="3181350" cy="2886076"/>
          </a:xfrm>
        </p:grpSpPr>
        <p:pic>
          <p:nvPicPr>
            <p:cNvPr id="2050" name="Picture 2" descr="3차원 축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2420888"/>
              <a:ext cx="3181350" cy="2886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/>
            <p:cNvSpPr/>
            <p:nvPr/>
          </p:nvSpPr>
          <p:spPr>
            <a:xfrm>
              <a:off x="5673080" y="45091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999252" y="36068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609184" y="4195687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53200" y="3750900"/>
              <a:ext cx="7970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love</a:t>
              </a:r>
            </a:p>
            <a:p>
              <a:pPr algn="ctr"/>
              <a:r>
                <a:rPr lang="en-US" altLang="ko-KR" sz="1400" dirty="0"/>
                <a:t>[1, 0, 0]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82575" y="4509120"/>
              <a:ext cx="7970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thank</a:t>
              </a:r>
            </a:p>
            <a:p>
              <a:pPr algn="ctr"/>
              <a:r>
                <a:rPr lang="en-US" altLang="ko-KR" sz="1400" dirty="0"/>
                <a:t>[0, 0, 1]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58884" y="3481844"/>
              <a:ext cx="7970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you</a:t>
              </a:r>
            </a:p>
            <a:p>
              <a:pPr algn="ctr"/>
              <a:r>
                <a:rPr lang="en-US" altLang="ko-KR" sz="1400" dirty="0"/>
                <a:t>[1, 0, 0]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834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One-hot-encoding</a:t>
            </a:r>
            <a:r>
              <a:rPr lang="ko-KR" altLang="en-US" dirty="0">
                <a:latin typeface="+mn-ea"/>
              </a:rPr>
              <a:t>에서 해결하지 못한 </a:t>
            </a:r>
            <a:r>
              <a:rPr lang="ko-KR" altLang="en-US" dirty="0" err="1">
                <a:latin typeface="+mn-ea"/>
              </a:rPr>
              <a:t>유사도를</a:t>
            </a:r>
            <a:r>
              <a:rPr lang="ko-KR" altLang="en-US" dirty="0">
                <a:latin typeface="+mn-ea"/>
              </a:rPr>
              <a:t> 파악하기 위해 사용됨</a:t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예</a:t>
            </a:r>
            <a:r>
              <a:rPr lang="en-US" altLang="ko-KR" dirty="0"/>
              <a:t>) king, man, queen, woman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Embedding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830315" y="1988840"/>
            <a:ext cx="3803205" cy="3600400"/>
            <a:chOff x="5745088" y="2852936"/>
            <a:chExt cx="3803205" cy="3600400"/>
          </a:xfrm>
        </p:grpSpPr>
        <p:pic>
          <p:nvPicPr>
            <p:cNvPr id="3074" name="Picture 2" descr="관련 이미지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088" y="2852936"/>
              <a:ext cx="3552607" cy="36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타원 7"/>
            <p:cNvSpPr/>
            <p:nvPr/>
          </p:nvSpPr>
          <p:spPr>
            <a:xfrm>
              <a:off x="6969225" y="479715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969225" y="443711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8625409" y="479715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8620668" y="515719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3240" y="4705399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king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13241" y="4355230"/>
              <a:ext cx="5405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man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78250" y="5066371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queen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69425" y="4715270"/>
              <a:ext cx="7788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woman</a:t>
              </a:r>
              <a:endParaRPr lang="ko-KR" altLang="en-US" sz="1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30544" y="5085184"/>
            <a:ext cx="427052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 one-hot-encoding </a:t>
            </a:r>
            <a:r>
              <a:rPr lang="ko-KR" altLang="en-US" b="1" dirty="0">
                <a:sym typeface="Wingdings" panose="05000000000000000000" pitchFamily="2" charset="2"/>
              </a:rPr>
              <a:t>보다 </a:t>
            </a:r>
            <a:r>
              <a:rPr lang="ko-KR" altLang="en-US" b="1" dirty="0" err="1">
                <a:sym typeface="Wingdings" panose="05000000000000000000" pitchFamily="2" charset="2"/>
              </a:rPr>
              <a:t>저차원이고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    </a:t>
            </a:r>
            <a:r>
              <a:rPr lang="ko-KR" altLang="en-US" b="1" dirty="0" err="1">
                <a:sym typeface="Wingdings" panose="05000000000000000000" pitchFamily="2" charset="2"/>
              </a:rPr>
              <a:t>유사도를</a:t>
            </a:r>
            <a:r>
              <a:rPr lang="ko-KR" altLang="en-US" b="1" dirty="0">
                <a:sym typeface="Wingdings" panose="05000000000000000000" pitchFamily="2" charset="2"/>
              </a:rPr>
              <a:t> 갖는다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0797"/>
              </p:ext>
            </p:extLst>
          </p:nvPr>
        </p:nvGraphicFramePr>
        <p:xfrm>
          <a:off x="1280592" y="2213380"/>
          <a:ext cx="4824536" cy="19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고유한 단어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핫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인코딩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임베딩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 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 2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 1,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 3]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queen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 0, 1,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[5, 1]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 0, 0, 1]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[5, 2]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7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45695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개요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Google</a:t>
            </a:r>
            <a:r>
              <a:rPr lang="ko-KR" altLang="en-US" dirty="0"/>
              <a:t>에서 개발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ko-KR" altLang="en-US" dirty="0"/>
              <a:t> 방법 </a:t>
            </a:r>
            <a:r>
              <a:rPr lang="en-US" altLang="ko-KR" dirty="0"/>
              <a:t>(</a:t>
            </a:r>
            <a:r>
              <a:rPr lang="ko-KR" altLang="en-US" dirty="0"/>
              <a:t>단어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벡터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유사도는</a:t>
            </a:r>
            <a:r>
              <a:rPr lang="ko-KR" altLang="en-US" dirty="0"/>
              <a:t> 이웃하는 정도로 파악</a:t>
            </a:r>
            <a:br>
              <a:rPr lang="en-US" altLang="ko-KR" dirty="0"/>
            </a:b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같이 등장하는 횟수가 많을 수록 두 단어는 비슷한 의미를 가진다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생성 예</a:t>
            </a:r>
            <a:r>
              <a:rPr lang="en-US" altLang="ko-KR" dirty="0"/>
              <a:t> (window size = 1</a:t>
            </a:r>
            <a:r>
              <a:rPr lang="ko-KR" altLang="en-US" dirty="0"/>
              <a:t>인 경우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“king brave man”</a:t>
            </a:r>
            <a:br>
              <a:rPr lang="en-US" altLang="ko-KR" dirty="0"/>
            </a:br>
            <a:r>
              <a:rPr lang="en-US" altLang="ko-KR" dirty="0"/>
              <a:t>“queen beautiful woman”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Word2Vec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50274"/>
              </p:ext>
            </p:extLst>
          </p:nvPr>
        </p:nvGraphicFramePr>
        <p:xfrm>
          <a:off x="5673080" y="2825060"/>
          <a:ext cx="3024336" cy="348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이웃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brave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brave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brave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brave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queen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beautiful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beautiful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queen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beautiful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beautiful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29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Language Translation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Sentiment Analysis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Web Search Application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Customer Service Automation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Text Classification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Topic Detection from Text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Language Modeling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0. NLP </a:t>
            </a:r>
            <a:r>
              <a:rPr lang="ko-KR" altLang="en-US" b="1" dirty="0"/>
              <a:t>활용 분야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036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생성 예</a:t>
            </a:r>
            <a:r>
              <a:rPr lang="en-US" altLang="ko-KR" dirty="0"/>
              <a:t> (window size = 2</a:t>
            </a:r>
            <a:r>
              <a:rPr lang="ko-KR" altLang="en-US" dirty="0"/>
              <a:t>인 경우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Word2Vec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78176"/>
              </p:ext>
            </p:extLst>
          </p:nvPr>
        </p:nvGraphicFramePr>
        <p:xfrm>
          <a:off x="1640632" y="1196752"/>
          <a:ext cx="6768752" cy="503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one-hot-encoding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이웃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one-hot-encoding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0, 0,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brave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 1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0, 0,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0, 0,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1, 0,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brave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 1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0, 0,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0, 0,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brave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 1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0, 0,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1, 0,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1, 0,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0, 0,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1, 0,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brave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 1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0, 0,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queen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0, 1,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beautiful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0, 0, 1,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queen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0, 1,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0, 0, 0, 1]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beautiful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0, 0, 1,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queen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0, 1,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beautiful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0, 0, 1,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0, 0, 0, 1]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0, 0, 0, 1]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queen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0, 1,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0, 0, 0, 1]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beautiful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0, 0, 0, 1,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77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Word2Vec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88976" y="25649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88976" y="31409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288976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288976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88976" y="48691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288976" y="5445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00872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00872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393160" y="25649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0.1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393160" y="31409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93160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393160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393160" y="48691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393160" y="5445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3" idx="6"/>
            <a:endCxn id="12" idx="2"/>
          </p:cNvCxnSpPr>
          <p:nvPr/>
        </p:nvCxnSpPr>
        <p:spPr>
          <a:xfrm>
            <a:off x="1721024" y="2780928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" idx="6"/>
            <a:endCxn id="13" idx="2"/>
          </p:cNvCxnSpPr>
          <p:nvPr/>
        </p:nvCxnSpPr>
        <p:spPr>
          <a:xfrm>
            <a:off x="1721024" y="2780928"/>
            <a:ext cx="207984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7" idx="6"/>
            <a:endCxn id="12" idx="2"/>
          </p:cNvCxnSpPr>
          <p:nvPr/>
        </p:nvCxnSpPr>
        <p:spPr>
          <a:xfrm>
            <a:off x="1721024" y="3356992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6"/>
            <a:endCxn id="13" idx="2"/>
          </p:cNvCxnSpPr>
          <p:nvPr/>
        </p:nvCxnSpPr>
        <p:spPr>
          <a:xfrm>
            <a:off x="1721024" y="3356992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6"/>
            <a:endCxn id="12" idx="2"/>
          </p:cNvCxnSpPr>
          <p:nvPr/>
        </p:nvCxnSpPr>
        <p:spPr>
          <a:xfrm>
            <a:off x="1721024" y="3933056"/>
            <a:ext cx="207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6"/>
            <a:endCxn id="13" idx="2"/>
          </p:cNvCxnSpPr>
          <p:nvPr/>
        </p:nvCxnSpPr>
        <p:spPr>
          <a:xfrm>
            <a:off x="1721024" y="3933056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9" idx="6"/>
            <a:endCxn id="12" idx="2"/>
          </p:cNvCxnSpPr>
          <p:nvPr/>
        </p:nvCxnSpPr>
        <p:spPr>
          <a:xfrm flipV="1">
            <a:off x="1721024" y="3933056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9" idx="6"/>
            <a:endCxn id="13" idx="2"/>
          </p:cNvCxnSpPr>
          <p:nvPr/>
        </p:nvCxnSpPr>
        <p:spPr>
          <a:xfrm>
            <a:off x="1721024" y="4509120"/>
            <a:ext cx="207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6"/>
            <a:endCxn id="12" idx="2"/>
          </p:cNvCxnSpPr>
          <p:nvPr/>
        </p:nvCxnSpPr>
        <p:spPr>
          <a:xfrm flipV="1">
            <a:off x="1721024" y="3933056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0" idx="6"/>
          </p:cNvCxnSpPr>
          <p:nvPr/>
        </p:nvCxnSpPr>
        <p:spPr>
          <a:xfrm flipV="1">
            <a:off x="1721024" y="4509120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1" idx="6"/>
            <a:endCxn id="12" idx="2"/>
          </p:cNvCxnSpPr>
          <p:nvPr/>
        </p:nvCxnSpPr>
        <p:spPr>
          <a:xfrm flipV="1">
            <a:off x="1721024" y="3933056"/>
            <a:ext cx="207984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1" idx="6"/>
            <a:endCxn id="13" idx="2"/>
          </p:cNvCxnSpPr>
          <p:nvPr/>
        </p:nvCxnSpPr>
        <p:spPr>
          <a:xfrm flipV="1">
            <a:off x="1721024" y="4509120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2" idx="6"/>
            <a:endCxn id="14" idx="2"/>
          </p:cNvCxnSpPr>
          <p:nvPr/>
        </p:nvCxnSpPr>
        <p:spPr>
          <a:xfrm flipV="1">
            <a:off x="4232920" y="2780928"/>
            <a:ext cx="216024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2" idx="6"/>
            <a:endCxn id="15" idx="2"/>
          </p:cNvCxnSpPr>
          <p:nvPr/>
        </p:nvCxnSpPr>
        <p:spPr>
          <a:xfrm flipV="1">
            <a:off x="4232920" y="3356992"/>
            <a:ext cx="21602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2" idx="6"/>
            <a:endCxn id="16" idx="2"/>
          </p:cNvCxnSpPr>
          <p:nvPr/>
        </p:nvCxnSpPr>
        <p:spPr>
          <a:xfrm>
            <a:off x="4232920" y="3933056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2" idx="6"/>
            <a:endCxn id="17" idx="2"/>
          </p:cNvCxnSpPr>
          <p:nvPr/>
        </p:nvCxnSpPr>
        <p:spPr>
          <a:xfrm>
            <a:off x="4232920" y="3933056"/>
            <a:ext cx="21602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2" idx="6"/>
            <a:endCxn id="18" idx="2"/>
          </p:cNvCxnSpPr>
          <p:nvPr/>
        </p:nvCxnSpPr>
        <p:spPr>
          <a:xfrm>
            <a:off x="4232920" y="3933056"/>
            <a:ext cx="216024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2" idx="6"/>
            <a:endCxn id="19" idx="2"/>
          </p:cNvCxnSpPr>
          <p:nvPr/>
        </p:nvCxnSpPr>
        <p:spPr>
          <a:xfrm>
            <a:off x="4232920" y="3933056"/>
            <a:ext cx="216024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3" idx="6"/>
            <a:endCxn id="14" idx="2"/>
          </p:cNvCxnSpPr>
          <p:nvPr/>
        </p:nvCxnSpPr>
        <p:spPr>
          <a:xfrm flipV="1">
            <a:off x="4232920" y="2780928"/>
            <a:ext cx="216024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3" idx="6"/>
            <a:endCxn id="15" idx="2"/>
          </p:cNvCxnSpPr>
          <p:nvPr/>
        </p:nvCxnSpPr>
        <p:spPr>
          <a:xfrm flipV="1">
            <a:off x="4232920" y="3356992"/>
            <a:ext cx="216024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3" idx="6"/>
            <a:endCxn id="16" idx="2"/>
          </p:cNvCxnSpPr>
          <p:nvPr/>
        </p:nvCxnSpPr>
        <p:spPr>
          <a:xfrm flipV="1">
            <a:off x="4232920" y="3933056"/>
            <a:ext cx="21602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3" idx="6"/>
            <a:endCxn id="17" idx="2"/>
          </p:cNvCxnSpPr>
          <p:nvPr/>
        </p:nvCxnSpPr>
        <p:spPr>
          <a:xfrm>
            <a:off x="4232920" y="4509120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8" idx="2"/>
          </p:cNvCxnSpPr>
          <p:nvPr/>
        </p:nvCxnSpPr>
        <p:spPr>
          <a:xfrm>
            <a:off x="4232920" y="4509120"/>
            <a:ext cx="21602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3" idx="6"/>
            <a:endCxn id="19" idx="2"/>
          </p:cNvCxnSpPr>
          <p:nvPr/>
        </p:nvCxnSpPr>
        <p:spPr>
          <a:xfrm>
            <a:off x="4232920" y="4509120"/>
            <a:ext cx="216024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033120" y="2420888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928936" y="2420888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440832" y="2413909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9486" y="206084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817096" y="2083147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output(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898657" y="2061661"/>
            <a:ext cx="219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hidden(linear neuron)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2488" y="2611651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king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9631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Word2Vec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88976" y="25649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88976" y="31409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288976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288976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88976" y="48691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288976" y="5445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00872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00872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393160" y="25649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0.1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393160" y="31409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93160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393160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393160" y="48691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393160" y="5445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3" idx="6"/>
            <a:endCxn id="12" idx="2"/>
          </p:cNvCxnSpPr>
          <p:nvPr/>
        </p:nvCxnSpPr>
        <p:spPr>
          <a:xfrm>
            <a:off x="1721024" y="2780928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" idx="6"/>
            <a:endCxn id="13" idx="2"/>
          </p:cNvCxnSpPr>
          <p:nvPr/>
        </p:nvCxnSpPr>
        <p:spPr>
          <a:xfrm>
            <a:off x="1721024" y="2780928"/>
            <a:ext cx="207984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7" idx="6"/>
            <a:endCxn id="12" idx="2"/>
          </p:cNvCxnSpPr>
          <p:nvPr/>
        </p:nvCxnSpPr>
        <p:spPr>
          <a:xfrm>
            <a:off x="1721024" y="3356992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6"/>
            <a:endCxn id="13" idx="2"/>
          </p:cNvCxnSpPr>
          <p:nvPr/>
        </p:nvCxnSpPr>
        <p:spPr>
          <a:xfrm>
            <a:off x="1721024" y="3356992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6"/>
            <a:endCxn id="12" idx="2"/>
          </p:cNvCxnSpPr>
          <p:nvPr/>
        </p:nvCxnSpPr>
        <p:spPr>
          <a:xfrm>
            <a:off x="1721024" y="3933056"/>
            <a:ext cx="207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6"/>
            <a:endCxn id="13" idx="2"/>
          </p:cNvCxnSpPr>
          <p:nvPr/>
        </p:nvCxnSpPr>
        <p:spPr>
          <a:xfrm>
            <a:off x="1721024" y="3933056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9" idx="6"/>
            <a:endCxn id="12" idx="2"/>
          </p:cNvCxnSpPr>
          <p:nvPr/>
        </p:nvCxnSpPr>
        <p:spPr>
          <a:xfrm flipV="1">
            <a:off x="1721024" y="3933056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9" idx="6"/>
            <a:endCxn id="13" idx="2"/>
          </p:cNvCxnSpPr>
          <p:nvPr/>
        </p:nvCxnSpPr>
        <p:spPr>
          <a:xfrm>
            <a:off x="1721024" y="4509120"/>
            <a:ext cx="207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6"/>
            <a:endCxn id="12" idx="2"/>
          </p:cNvCxnSpPr>
          <p:nvPr/>
        </p:nvCxnSpPr>
        <p:spPr>
          <a:xfrm flipV="1">
            <a:off x="1721024" y="3933056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0" idx="6"/>
          </p:cNvCxnSpPr>
          <p:nvPr/>
        </p:nvCxnSpPr>
        <p:spPr>
          <a:xfrm flipV="1">
            <a:off x="1721024" y="4509120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1" idx="6"/>
            <a:endCxn id="12" idx="2"/>
          </p:cNvCxnSpPr>
          <p:nvPr/>
        </p:nvCxnSpPr>
        <p:spPr>
          <a:xfrm flipV="1">
            <a:off x="1721024" y="3933056"/>
            <a:ext cx="207984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1" idx="6"/>
            <a:endCxn id="13" idx="2"/>
          </p:cNvCxnSpPr>
          <p:nvPr/>
        </p:nvCxnSpPr>
        <p:spPr>
          <a:xfrm flipV="1">
            <a:off x="1721024" y="4509120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2" idx="6"/>
            <a:endCxn id="14" idx="2"/>
          </p:cNvCxnSpPr>
          <p:nvPr/>
        </p:nvCxnSpPr>
        <p:spPr>
          <a:xfrm flipV="1">
            <a:off x="4232920" y="2780928"/>
            <a:ext cx="216024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2" idx="6"/>
            <a:endCxn id="15" idx="2"/>
          </p:cNvCxnSpPr>
          <p:nvPr/>
        </p:nvCxnSpPr>
        <p:spPr>
          <a:xfrm flipV="1">
            <a:off x="4232920" y="3356992"/>
            <a:ext cx="21602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2" idx="6"/>
            <a:endCxn id="16" idx="2"/>
          </p:cNvCxnSpPr>
          <p:nvPr/>
        </p:nvCxnSpPr>
        <p:spPr>
          <a:xfrm>
            <a:off x="4232920" y="3933056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2" idx="6"/>
            <a:endCxn id="17" idx="2"/>
          </p:cNvCxnSpPr>
          <p:nvPr/>
        </p:nvCxnSpPr>
        <p:spPr>
          <a:xfrm>
            <a:off x="4232920" y="3933056"/>
            <a:ext cx="21602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2" idx="6"/>
            <a:endCxn id="18" idx="2"/>
          </p:cNvCxnSpPr>
          <p:nvPr/>
        </p:nvCxnSpPr>
        <p:spPr>
          <a:xfrm>
            <a:off x="4232920" y="3933056"/>
            <a:ext cx="216024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2" idx="6"/>
            <a:endCxn id="19" idx="2"/>
          </p:cNvCxnSpPr>
          <p:nvPr/>
        </p:nvCxnSpPr>
        <p:spPr>
          <a:xfrm>
            <a:off x="4232920" y="3933056"/>
            <a:ext cx="216024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3" idx="6"/>
            <a:endCxn id="14" idx="2"/>
          </p:cNvCxnSpPr>
          <p:nvPr/>
        </p:nvCxnSpPr>
        <p:spPr>
          <a:xfrm flipV="1">
            <a:off x="4232920" y="2780928"/>
            <a:ext cx="216024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3" idx="6"/>
            <a:endCxn id="15" idx="2"/>
          </p:cNvCxnSpPr>
          <p:nvPr/>
        </p:nvCxnSpPr>
        <p:spPr>
          <a:xfrm flipV="1">
            <a:off x="4232920" y="3356992"/>
            <a:ext cx="216024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3" idx="6"/>
            <a:endCxn id="16" idx="2"/>
          </p:cNvCxnSpPr>
          <p:nvPr/>
        </p:nvCxnSpPr>
        <p:spPr>
          <a:xfrm flipV="1">
            <a:off x="4232920" y="3933056"/>
            <a:ext cx="21602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3" idx="6"/>
            <a:endCxn id="17" idx="2"/>
          </p:cNvCxnSpPr>
          <p:nvPr/>
        </p:nvCxnSpPr>
        <p:spPr>
          <a:xfrm>
            <a:off x="4232920" y="4509120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8" idx="2"/>
          </p:cNvCxnSpPr>
          <p:nvPr/>
        </p:nvCxnSpPr>
        <p:spPr>
          <a:xfrm>
            <a:off x="4232920" y="4509120"/>
            <a:ext cx="21602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3" idx="6"/>
            <a:endCxn id="19" idx="2"/>
          </p:cNvCxnSpPr>
          <p:nvPr/>
        </p:nvCxnSpPr>
        <p:spPr>
          <a:xfrm>
            <a:off x="4232920" y="4509120"/>
            <a:ext cx="216024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033120" y="2420888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928936" y="2420888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440832" y="2413909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9486" y="206084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817096" y="2083147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output(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898657" y="2061661"/>
            <a:ext cx="219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hidden(linear neuron)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2488" y="2611651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king</a:t>
            </a:r>
            <a:endParaRPr lang="ko-KR" altLang="en-US" sz="1600" b="1" dirty="0"/>
          </a:p>
        </p:txBody>
      </p:sp>
      <p:sp>
        <p:nvSpPr>
          <p:cNvPr id="53" name="타원 52"/>
          <p:cNvSpPr/>
          <p:nvPr/>
        </p:nvSpPr>
        <p:spPr>
          <a:xfrm>
            <a:off x="8265368" y="25732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265368" y="31493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265368" y="37254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8265368" y="43014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8265368" y="48775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8265368" y="54536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905328" y="2429272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182" y="2082334"/>
            <a:ext cx="73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target</a:t>
            </a:r>
            <a:endParaRPr lang="ko-KR" altLang="en-US" sz="1600" dirty="0"/>
          </a:p>
        </p:txBody>
      </p:sp>
      <p:cxnSp>
        <p:nvCxnSpPr>
          <p:cNvPr id="23" name="직선 연결선 22"/>
          <p:cNvCxnSpPr>
            <a:stCxn id="14" idx="6"/>
            <a:endCxn id="53" idx="2"/>
          </p:cNvCxnSpPr>
          <p:nvPr/>
        </p:nvCxnSpPr>
        <p:spPr>
          <a:xfrm>
            <a:off x="6825208" y="2780928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15" idx="6"/>
            <a:endCxn id="55" idx="2"/>
          </p:cNvCxnSpPr>
          <p:nvPr/>
        </p:nvCxnSpPr>
        <p:spPr>
          <a:xfrm>
            <a:off x="6825208" y="3356992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6" idx="6"/>
            <a:endCxn id="57" idx="2"/>
          </p:cNvCxnSpPr>
          <p:nvPr/>
        </p:nvCxnSpPr>
        <p:spPr>
          <a:xfrm>
            <a:off x="6825208" y="3933056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7" idx="6"/>
            <a:endCxn id="59" idx="2"/>
          </p:cNvCxnSpPr>
          <p:nvPr/>
        </p:nvCxnSpPr>
        <p:spPr>
          <a:xfrm>
            <a:off x="6825208" y="4509120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18" idx="6"/>
            <a:endCxn id="61" idx="2"/>
          </p:cNvCxnSpPr>
          <p:nvPr/>
        </p:nvCxnSpPr>
        <p:spPr>
          <a:xfrm>
            <a:off x="6825208" y="5085184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9" idx="6"/>
            <a:endCxn id="63" idx="2"/>
          </p:cNvCxnSpPr>
          <p:nvPr/>
        </p:nvCxnSpPr>
        <p:spPr>
          <a:xfrm>
            <a:off x="6825208" y="5661248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24909" y="6068614"/>
            <a:ext cx="144045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cross entropy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93160" y="1196752"/>
            <a:ext cx="216024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optimizer</a:t>
            </a:r>
          </a:p>
          <a:p>
            <a:pPr algn="ctr"/>
            <a:r>
              <a:rPr lang="en-US" altLang="ko-KR" sz="1600" dirty="0"/>
              <a:t>(gradient descent)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9119709" y="3196099"/>
            <a:ext cx="72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brave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67278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Word2Vec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88976" y="25649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88976" y="31409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288976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288976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88976" y="48691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288976" y="5445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00872" y="3717032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00872" y="4293096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393160" y="2564904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0.1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393160" y="3140968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93160" y="3717032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393160" y="4293096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393160" y="4869160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393160" y="5445224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3" idx="6"/>
            <a:endCxn id="12" idx="2"/>
          </p:cNvCxnSpPr>
          <p:nvPr/>
        </p:nvCxnSpPr>
        <p:spPr>
          <a:xfrm>
            <a:off x="1721024" y="2780928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" idx="6"/>
            <a:endCxn id="13" idx="2"/>
          </p:cNvCxnSpPr>
          <p:nvPr/>
        </p:nvCxnSpPr>
        <p:spPr>
          <a:xfrm>
            <a:off x="1721024" y="2780928"/>
            <a:ext cx="207984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7" idx="6"/>
            <a:endCxn id="12" idx="2"/>
          </p:cNvCxnSpPr>
          <p:nvPr/>
        </p:nvCxnSpPr>
        <p:spPr>
          <a:xfrm>
            <a:off x="1721024" y="3356992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6"/>
            <a:endCxn id="13" idx="2"/>
          </p:cNvCxnSpPr>
          <p:nvPr/>
        </p:nvCxnSpPr>
        <p:spPr>
          <a:xfrm>
            <a:off x="1721024" y="3356992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6"/>
            <a:endCxn id="12" idx="2"/>
          </p:cNvCxnSpPr>
          <p:nvPr/>
        </p:nvCxnSpPr>
        <p:spPr>
          <a:xfrm>
            <a:off x="1721024" y="3933056"/>
            <a:ext cx="207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6"/>
            <a:endCxn id="13" idx="2"/>
          </p:cNvCxnSpPr>
          <p:nvPr/>
        </p:nvCxnSpPr>
        <p:spPr>
          <a:xfrm>
            <a:off x="1721024" y="3933056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9" idx="6"/>
            <a:endCxn id="12" idx="2"/>
          </p:cNvCxnSpPr>
          <p:nvPr/>
        </p:nvCxnSpPr>
        <p:spPr>
          <a:xfrm flipV="1">
            <a:off x="1721024" y="3933056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9" idx="6"/>
            <a:endCxn id="13" idx="2"/>
          </p:cNvCxnSpPr>
          <p:nvPr/>
        </p:nvCxnSpPr>
        <p:spPr>
          <a:xfrm>
            <a:off x="1721024" y="4509120"/>
            <a:ext cx="207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6"/>
            <a:endCxn id="12" idx="2"/>
          </p:cNvCxnSpPr>
          <p:nvPr/>
        </p:nvCxnSpPr>
        <p:spPr>
          <a:xfrm flipV="1">
            <a:off x="1721024" y="3933056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0" idx="6"/>
          </p:cNvCxnSpPr>
          <p:nvPr/>
        </p:nvCxnSpPr>
        <p:spPr>
          <a:xfrm flipV="1">
            <a:off x="1721024" y="4509120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1" idx="6"/>
            <a:endCxn id="12" idx="2"/>
          </p:cNvCxnSpPr>
          <p:nvPr/>
        </p:nvCxnSpPr>
        <p:spPr>
          <a:xfrm flipV="1">
            <a:off x="1721024" y="3933056"/>
            <a:ext cx="207984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1" idx="6"/>
            <a:endCxn id="13" idx="2"/>
          </p:cNvCxnSpPr>
          <p:nvPr/>
        </p:nvCxnSpPr>
        <p:spPr>
          <a:xfrm flipV="1">
            <a:off x="1721024" y="4509120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2" idx="6"/>
            <a:endCxn id="14" idx="2"/>
          </p:cNvCxnSpPr>
          <p:nvPr/>
        </p:nvCxnSpPr>
        <p:spPr>
          <a:xfrm flipV="1">
            <a:off x="4232920" y="2780928"/>
            <a:ext cx="2160240" cy="11521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2" idx="6"/>
            <a:endCxn id="15" idx="2"/>
          </p:cNvCxnSpPr>
          <p:nvPr/>
        </p:nvCxnSpPr>
        <p:spPr>
          <a:xfrm flipV="1">
            <a:off x="4232920" y="3356992"/>
            <a:ext cx="2160240" cy="5760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2" idx="6"/>
            <a:endCxn id="16" idx="2"/>
          </p:cNvCxnSpPr>
          <p:nvPr/>
        </p:nvCxnSpPr>
        <p:spPr>
          <a:xfrm>
            <a:off x="4232920" y="3933056"/>
            <a:ext cx="216024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2" idx="6"/>
            <a:endCxn id="17" idx="2"/>
          </p:cNvCxnSpPr>
          <p:nvPr/>
        </p:nvCxnSpPr>
        <p:spPr>
          <a:xfrm>
            <a:off x="4232920" y="3933056"/>
            <a:ext cx="2160240" cy="5760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2" idx="6"/>
            <a:endCxn id="18" idx="2"/>
          </p:cNvCxnSpPr>
          <p:nvPr/>
        </p:nvCxnSpPr>
        <p:spPr>
          <a:xfrm>
            <a:off x="4232920" y="3933056"/>
            <a:ext cx="2160240" cy="11521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2" idx="6"/>
            <a:endCxn id="19" idx="2"/>
          </p:cNvCxnSpPr>
          <p:nvPr/>
        </p:nvCxnSpPr>
        <p:spPr>
          <a:xfrm>
            <a:off x="4232920" y="3933056"/>
            <a:ext cx="2160240" cy="172819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3" idx="6"/>
            <a:endCxn id="14" idx="2"/>
          </p:cNvCxnSpPr>
          <p:nvPr/>
        </p:nvCxnSpPr>
        <p:spPr>
          <a:xfrm flipV="1">
            <a:off x="4232920" y="2780928"/>
            <a:ext cx="2160240" cy="172819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3" idx="6"/>
            <a:endCxn id="15" idx="2"/>
          </p:cNvCxnSpPr>
          <p:nvPr/>
        </p:nvCxnSpPr>
        <p:spPr>
          <a:xfrm flipV="1">
            <a:off x="4232920" y="3356992"/>
            <a:ext cx="2160240" cy="11521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3" idx="6"/>
            <a:endCxn id="16" idx="2"/>
          </p:cNvCxnSpPr>
          <p:nvPr/>
        </p:nvCxnSpPr>
        <p:spPr>
          <a:xfrm flipV="1">
            <a:off x="4232920" y="3933056"/>
            <a:ext cx="2160240" cy="5760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3" idx="6"/>
            <a:endCxn id="17" idx="2"/>
          </p:cNvCxnSpPr>
          <p:nvPr/>
        </p:nvCxnSpPr>
        <p:spPr>
          <a:xfrm>
            <a:off x="4232920" y="4509120"/>
            <a:ext cx="216024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8" idx="2"/>
          </p:cNvCxnSpPr>
          <p:nvPr/>
        </p:nvCxnSpPr>
        <p:spPr>
          <a:xfrm>
            <a:off x="4232920" y="4509120"/>
            <a:ext cx="2160240" cy="5760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3" idx="6"/>
            <a:endCxn id="19" idx="2"/>
          </p:cNvCxnSpPr>
          <p:nvPr/>
        </p:nvCxnSpPr>
        <p:spPr>
          <a:xfrm>
            <a:off x="4232920" y="4509120"/>
            <a:ext cx="2160240" cy="11521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033120" y="2420888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928936" y="2420888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440832" y="2413909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9486" y="206084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817096" y="2083147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output(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898657" y="2061661"/>
            <a:ext cx="219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hidden(linear neuron)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2488" y="2611651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king</a:t>
            </a:r>
            <a:endParaRPr lang="ko-KR" altLang="en-US" sz="1600" b="1" dirty="0"/>
          </a:p>
        </p:txBody>
      </p:sp>
      <p:sp>
        <p:nvSpPr>
          <p:cNvPr id="53" name="타원 52"/>
          <p:cNvSpPr/>
          <p:nvPr/>
        </p:nvSpPr>
        <p:spPr>
          <a:xfrm>
            <a:off x="8265368" y="25732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265368" y="31493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265368" y="37254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8265368" y="43014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8265368" y="48775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8265368" y="54536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905328" y="2429272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182" y="2082334"/>
            <a:ext cx="73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target</a:t>
            </a:r>
            <a:endParaRPr lang="ko-KR" altLang="en-US" sz="1600" dirty="0"/>
          </a:p>
        </p:txBody>
      </p:sp>
      <p:cxnSp>
        <p:nvCxnSpPr>
          <p:cNvPr id="23" name="직선 연결선 22"/>
          <p:cNvCxnSpPr>
            <a:stCxn id="14" idx="6"/>
            <a:endCxn id="53" idx="2"/>
          </p:cNvCxnSpPr>
          <p:nvPr/>
        </p:nvCxnSpPr>
        <p:spPr>
          <a:xfrm>
            <a:off x="6825208" y="2780928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15" idx="6"/>
            <a:endCxn id="55" idx="2"/>
          </p:cNvCxnSpPr>
          <p:nvPr/>
        </p:nvCxnSpPr>
        <p:spPr>
          <a:xfrm>
            <a:off x="6825208" y="3356992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6" idx="6"/>
            <a:endCxn id="57" idx="2"/>
          </p:cNvCxnSpPr>
          <p:nvPr/>
        </p:nvCxnSpPr>
        <p:spPr>
          <a:xfrm>
            <a:off x="6825208" y="3933056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7" idx="6"/>
            <a:endCxn id="59" idx="2"/>
          </p:cNvCxnSpPr>
          <p:nvPr/>
        </p:nvCxnSpPr>
        <p:spPr>
          <a:xfrm>
            <a:off x="6825208" y="4509120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18" idx="6"/>
            <a:endCxn id="61" idx="2"/>
          </p:cNvCxnSpPr>
          <p:nvPr/>
        </p:nvCxnSpPr>
        <p:spPr>
          <a:xfrm>
            <a:off x="6825208" y="5085184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9" idx="6"/>
            <a:endCxn id="63" idx="2"/>
          </p:cNvCxnSpPr>
          <p:nvPr/>
        </p:nvCxnSpPr>
        <p:spPr>
          <a:xfrm>
            <a:off x="6825208" y="5661248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24909" y="6068614"/>
            <a:ext cx="144045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cross entropy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93160" y="1196752"/>
            <a:ext cx="216024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optimizer</a:t>
            </a:r>
          </a:p>
          <a:p>
            <a:pPr algn="ctr"/>
            <a:r>
              <a:rPr lang="en-US" altLang="ko-KR" sz="1600" dirty="0"/>
              <a:t>(gradient descent)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9119709" y="3196099"/>
            <a:ext cx="72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brave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44583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Word2Vec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88976" y="25649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88976" y="31409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288976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288976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88976" y="48691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288976" y="5445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00872" y="3717032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00872" y="4293096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393160" y="2564904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0.1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393160" y="3140968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0.7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93160" y="3717032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0</a:t>
            </a:r>
            <a:r>
              <a:rPr lang="en-US" altLang="ko-KR" dirty="0">
                <a:solidFill>
                  <a:schemeClr val="bg1"/>
                </a:solidFill>
              </a:rPr>
              <a:t>.2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393160" y="4293096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393160" y="4869160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393160" y="5445224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3" idx="6"/>
            <a:endCxn id="12" idx="2"/>
          </p:cNvCxnSpPr>
          <p:nvPr/>
        </p:nvCxnSpPr>
        <p:spPr>
          <a:xfrm>
            <a:off x="1721024" y="2780928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" idx="6"/>
            <a:endCxn id="13" idx="2"/>
          </p:cNvCxnSpPr>
          <p:nvPr/>
        </p:nvCxnSpPr>
        <p:spPr>
          <a:xfrm>
            <a:off x="1721024" y="2780928"/>
            <a:ext cx="207984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7" idx="6"/>
            <a:endCxn id="12" idx="2"/>
          </p:cNvCxnSpPr>
          <p:nvPr/>
        </p:nvCxnSpPr>
        <p:spPr>
          <a:xfrm>
            <a:off x="1721024" y="3356992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6"/>
            <a:endCxn id="13" idx="2"/>
          </p:cNvCxnSpPr>
          <p:nvPr/>
        </p:nvCxnSpPr>
        <p:spPr>
          <a:xfrm>
            <a:off x="1721024" y="3356992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6"/>
            <a:endCxn id="12" idx="2"/>
          </p:cNvCxnSpPr>
          <p:nvPr/>
        </p:nvCxnSpPr>
        <p:spPr>
          <a:xfrm>
            <a:off x="1721024" y="3933056"/>
            <a:ext cx="207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6"/>
            <a:endCxn id="13" idx="2"/>
          </p:cNvCxnSpPr>
          <p:nvPr/>
        </p:nvCxnSpPr>
        <p:spPr>
          <a:xfrm>
            <a:off x="1721024" y="3933056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9" idx="6"/>
            <a:endCxn id="12" idx="2"/>
          </p:cNvCxnSpPr>
          <p:nvPr/>
        </p:nvCxnSpPr>
        <p:spPr>
          <a:xfrm flipV="1">
            <a:off x="1721024" y="3933056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9" idx="6"/>
            <a:endCxn id="13" idx="2"/>
          </p:cNvCxnSpPr>
          <p:nvPr/>
        </p:nvCxnSpPr>
        <p:spPr>
          <a:xfrm>
            <a:off x="1721024" y="4509120"/>
            <a:ext cx="207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6"/>
            <a:endCxn id="12" idx="2"/>
          </p:cNvCxnSpPr>
          <p:nvPr/>
        </p:nvCxnSpPr>
        <p:spPr>
          <a:xfrm flipV="1">
            <a:off x="1721024" y="3933056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0" idx="6"/>
          </p:cNvCxnSpPr>
          <p:nvPr/>
        </p:nvCxnSpPr>
        <p:spPr>
          <a:xfrm flipV="1">
            <a:off x="1721024" y="4509120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1" idx="6"/>
            <a:endCxn id="12" idx="2"/>
          </p:cNvCxnSpPr>
          <p:nvPr/>
        </p:nvCxnSpPr>
        <p:spPr>
          <a:xfrm flipV="1">
            <a:off x="1721024" y="3933056"/>
            <a:ext cx="207984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1" idx="6"/>
            <a:endCxn id="13" idx="2"/>
          </p:cNvCxnSpPr>
          <p:nvPr/>
        </p:nvCxnSpPr>
        <p:spPr>
          <a:xfrm flipV="1">
            <a:off x="1721024" y="4509120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2" idx="6"/>
            <a:endCxn id="14" idx="2"/>
          </p:cNvCxnSpPr>
          <p:nvPr/>
        </p:nvCxnSpPr>
        <p:spPr>
          <a:xfrm flipV="1">
            <a:off x="4232920" y="2780928"/>
            <a:ext cx="2160240" cy="11521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2" idx="6"/>
            <a:endCxn id="15" idx="2"/>
          </p:cNvCxnSpPr>
          <p:nvPr/>
        </p:nvCxnSpPr>
        <p:spPr>
          <a:xfrm flipV="1">
            <a:off x="4232920" y="3356992"/>
            <a:ext cx="2160240" cy="5760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2" idx="6"/>
            <a:endCxn id="16" idx="2"/>
          </p:cNvCxnSpPr>
          <p:nvPr/>
        </p:nvCxnSpPr>
        <p:spPr>
          <a:xfrm>
            <a:off x="4232920" y="3933056"/>
            <a:ext cx="216024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2" idx="6"/>
            <a:endCxn id="17" idx="2"/>
          </p:cNvCxnSpPr>
          <p:nvPr/>
        </p:nvCxnSpPr>
        <p:spPr>
          <a:xfrm>
            <a:off x="4232920" y="3933056"/>
            <a:ext cx="2160240" cy="5760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2" idx="6"/>
            <a:endCxn id="18" idx="2"/>
          </p:cNvCxnSpPr>
          <p:nvPr/>
        </p:nvCxnSpPr>
        <p:spPr>
          <a:xfrm>
            <a:off x="4232920" y="3933056"/>
            <a:ext cx="2160240" cy="11521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2" idx="6"/>
            <a:endCxn id="19" idx="2"/>
          </p:cNvCxnSpPr>
          <p:nvPr/>
        </p:nvCxnSpPr>
        <p:spPr>
          <a:xfrm>
            <a:off x="4232920" y="3933056"/>
            <a:ext cx="2160240" cy="172819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3" idx="6"/>
            <a:endCxn id="14" idx="2"/>
          </p:cNvCxnSpPr>
          <p:nvPr/>
        </p:nvCxnSpPr>
        <p:spPr>
          <a:xfrm flipV="1">
            <a:off x="4232920" y="2780928"/>
            <a:ext cx="2160240" cy="172819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3" idx="6"/>
            <a:endCxn id="15" idx="2"/>
          </p:cNvCxnSpPr>
          <p:nvPr/>
        </p:nvCxnSpPr>
        <p:spPr>
          <a:xfrm flipV="1">
            <a:off x="4232920" y="3356992"/>
            <a:ext cx="2160240" cy="11521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3" idx="6"/>
            <a:endCxn id="16" idx="2"/>
          </p:cNvCxnSpPr>
          <p:nvPr/>
        </p:nvCxnSpPr>
        <p:spPr>
          <a:xfrm flipV="1">
            <a:off x="4232920" y="3933056"/>
            <a:ext cx="2160240" cy="5760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3" idx="6"/>
            <a:endCxn id="17" idx="2"/>
          </p:cNvCxnSpPr>
          <p:nvPr/>
        </p:nvCxnSpPr>
        <p:spPr>
          <a:xfrm>
            <a:off x="4232920" y="4509120"/>
            <a:ext cx="216024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8" idx="2"/>
          </p:cNvCxnSpPr>
          <p:nvPr/>
        </p:nvCxnSpPr>
        <p:spPr>
          <a:xfrm>
            <a:off x="4232920" y="4509120"/>
            <a:ext cx="2160240" cy="5760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3" idx="6"/>
            <a:endCxn id="19" idx="2"/>
          </p:cNvCxnSpPr>
          <p:nvPr/>
        </p:nvCxnSpPr>
        <p:spPr>
          <a:xfrm>
            <a:off x="4232920" y="4509120"/>
            <a:ext cx="2160240" cy="11521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033120" y="2420888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928936" y="2420888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440832" y="2413909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9486" y="206084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817096" y="2083147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output(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898657" y="2061661"/>
            <a:ext cx="219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hidden(linear neuron)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2488" y="2611651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king</a:t>
            </a:r>
            <a:endParaRPr lang="ko-KR" altLang="en-US" sz="1600" b="1" dirty="0"/>
          </a:p>
        </p:txBody>
      </p:sp>
      <p:sp>
        <p:nvSpPr>
          <p:cNvPr id="53" name="타원 52"/>
          <p:cNvSpPr/>
          <p:nvPr/>
        </p:nvSpPr>
        <p:spPr>
          <a:xfrm>
            <a:off x="8265368" y="25732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265368" y="31493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265368" y="37254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8265368" y="43014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8265368" y="48775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8265368" y="54536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905328" y="2429272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182" y="2082334"/>
            <a:ext cx="73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target</a:t>
            </a:r>
            <a:endParaRPr lang="ko-KR" altLang="en-US" sz="1600" dirty="0"/>
          </a:p>
        </p:txBody>
      </p:sp>
      <p:cxnSp>
        <p:nvCxnSpPr>
          <p:cNvPr id="23" name="직선 연결선 22"/>
          <p:cNvCxnSpPr>
            <a:stCxn id="14" idx="6"/>
            <a:endCxn id="53" idx="2"/>
          </p:cNvCxnSpPr>
          <p:nvPr/>
        </p:nvCxnSpPr>
        <p:spPr>
          <a:xfrm>
            <a:off x="6825208" y="2780928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15" idx="6"/>
            <a:endCxn id="55" idx="2"/>
          </p:cNvCxnSpPr>
          <p:nvPr/>
        </p:nvCxnSpPr>
        <p:spPr>
          <a:xfrm>
            <a:off x="6825208" y="3356992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6" idx="6"/>
            <a:endCxn id="57" idx="2"/>
          </p:cNvCxnSpPr>
          <p:nvPr/>
        </p:nvCxnSpPr>
        <p:spPr>
          <a:xfrm>
            <a:off x="6825208" y="3933056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7" idx="6"/>
            <a:endCxn id="59" idx="2"/>
          </p:cNvCxnSpPr>
          <p:nvPr/>
        </p:nvCxnSpPr>
        <p:spPr>
          <a:xfrm>
            <a:off x="6825208" y="4509120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18" idx="6"/>
            <a:endCxn id="61" idx="2"/>
          </p:cNvCxnSpPr>
          <p:nvPr/>
        </p:nvCxnSpPr>
        <p:spPr>
          <a:xfrm>
            <a:off x="6825208" y="5085184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9" idx="6"/>
            <a:endCxn id="63" idx="2"/>
          </p:cNvCxnSpPr>
          <p:nvPr/>
        </p:nvCxnSpPr>
        <p:spPr>
          <a:xfrm>
            <a:off x="6825208" y="5661248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24909" y="6068614"/>
            <a:ext cx="144045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cross entropy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93160" y="1196752"/>
            <a:ext cx="216024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optimizer</a:t>
            </a:r>
          </a:p>
          <a:p>
            <a:pPr algn="ctr"/>
            <a:r>
              <a:rPr lang="en-US" altLang="ko-KR" sz="1600" dirty="0"/>
              <a:t>(gradient descent)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9119709" y="3810526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man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268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Word2Vec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88976" y="25649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88976" y="31409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288976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288976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88976" y="48691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288976" y="5445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00872" y="3717032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00872" y="4293096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393160" y="2564904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0.1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393160" y="3140968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0.7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93160" y="3717032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0</a:t>
            </a:r>
            <a:r>
              <a:rPr lang="en-US" altLang="ko-KR" dirty="0">
                <a:solidFill>
                  <a:schemeClr val="bg1"/>
                </a:solidFill>
              </a:rPr>
              <a:t>.2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393160" y="4293096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393160" y="4869160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393160" y="5445224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3" idx="6"/>
            <a:endCxn id="12" idx="2"/>
          </p:cNvCxnSpPr>
          <p:nvPr/>
        </p:nvCxnSpPr>
        <p:spPr>
          <a:xfrm>
            <a:off x="1721024" y="2780928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" idx="6"/>
            <a:endCxn id="13" idx="2"/>
          </p:cNvCxnSpPr>
          <p:nvPr/>
        </p:nvCxnSpPr>
        <p:spPr>
          <a:xfrm>
            <a:off x="1721024" y="2780928"/>
            <a:ext cx="207984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7" idx="6"/>
            <a:endCxn id="12" idx="2"/>
          </p:cNvCxnSpPr>
          <p:nvPr/>
        </p:nvCxnSpPr>
        <p:spPr>
          <a:xfrm>
            <a:off x="1721024" y="3356992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6"/>
            <a:endCxn id="13" idx="2"/>
          </p:cNvCxnSpPr>
          <p:nvPr/>
        </p:nvCxnSpPr>
        <p:spPr>
          <a:xfrm>
            <a:off x="1721024" y="3356992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6"/>
            <a:endCxn id="12" idx="2"/>
          </p:cNvCxnSpPr>
          <p:nvPr/>
        </p:nvCxnSpPr>
        <p:spPr>
          <a:xfrm>
            <a:off x="1721024" y="3933056"/>
            <a:ext cx="207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6"/>
            <a:endCxn id="13" idx="2"/>
          </p:cNvCxnSpPr>
          <p:nvPr/>
        </p:nvCxnSpPr>
        <p:spPr>
          <a:xfrm>
            <a:off x="1721024" y="3933056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9" idx="6"/>
            <a:endCxn id="12" idx="2"/>
          </p:cNvCxnSpPr>
          <p:nvPr/>
        </p:nvCxnSpPr>
        <p:spPr>
          <a:xfrm flipV="1">
            <a:off x="1721024" y="3933056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9" idx="6"/>
            <a:endCxn id="13" idx="2"/>
          </p:cNvCxnSpPr>
          <p:nvPr/>
        </p:nvCxnSpPr>
        <p:spPr>
          <a:xfrm>
            <a:off x="1721024" y="4509120"/>
            <a:ext cx="207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6"/>
            <a:endCxn id="12" idx="2"/>
          </p:cNvCxnSpPr>
          <p:nvPr/>
        </p:nvCxnSpPr>
        <p:spPr>
          <a:xfrm flipV="1">
            <a:off x="1721024" y="3933056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0" idx="6"/>
          </p:cNvCxnSpPr>
          <p:nvPr/>
        </p:nvCxnSpPr>
        <p:spPr>
          <a:xfrm flipV="1">
            <a:off x="1721024" y="4509120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1" idx="6"/>
            <a:endCxn id="12" idx="2"/>
          </p:cNvCxnSpPr>
          <p:nvPr/>
        </p:nvCxnSpPr>
        <p:spPr>
          <a:xfrm flipV="1">
            <a:off x="1721024" y="3933056"/>
            <a:ext cx="207984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1" idx="6"/>
            <a:endCxn id="13" idx="2"/>
          </p:cNvCxnSpPr>
          <p:nvPr/>
        </p:nvCxnSpPr>
        <p:spPr>
          <a:xfrm flipV="1">
            <a:off x="1721024" y="4509120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2" idx="6"/>
            <a:endCxn id="14" idx="2"/>
          </p:cNvCxnSpPr>
          <p:nvPr/>
        </p:nvCxnSpPr>
        <p:spPr>
          <a:xfrm flipV="1">
            <a:off x="4232920" y="2780928"/>
            <a:ext cx="2160240" cy="11521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2" idx="6"/>
            <a:endCxn id="15" idx="2"/>
          </p:cNvCxnSpPr>
          <p:nvPr/>
        </p:nvCxnSpPr>
        <p:spPr>
          <a:xfrm flipV="1">
            <a:off x="4232920" y="3356992"/>
            <a:ext cx="2160240" cy="5760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2" idx="6"/>
            <a:endCxn id="16" idx="2"/>
          </p:cNvCxnSpPr>
          <p:nvPr/>
        </p:nvCxnSpPr>
        <p:spPr>
          <a:xfrm>
            <a:off x="4232920" y="3933056"/>
            <a:ext cx="216024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2" idx="6"/>
            <a:endCxn id="17" idx="2"/>
          </p:cNvCxnSpPr>
          <p:nvPr/>
        </p:nvCxnSpPr>
        <p:spPr>
          <a:xfrm>
            <a:off x="4232920" y="3933056"/>
            <a:ext cx="2160240" cy="5760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2" idx="6"/>
            <a:endCxn id="18" idx="2"/>
          </p:cNvCxnSpPr>
          <p:nvPr/>
        </p:nvCxnSpPr>
        <p:spPr>
          <a:xfrm>
            <a:off x="4232920" y="3933056"/>
            <a:ext cx="2160240" cy="11521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2" idx="6"/>
            <a:endCxn id="19" idx="2"/>
          </p:cNvCxnSpPr>
          <p:nvPr/>
        </p:nvCxnSpPr>
        <p:spPr>
          <a:xfrm>
            <a:off x="4232920" y="3933056"/>
            <a:ext cx="2160240" cy="172819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3" idx="6"/>
            <a:endCxn id="14" idx="2"/>
          </p:cNvCxnSpPr>
          <p:nvPr/>
        </p:nvCxnSpPr>
        <p:spPr>
          <a:xfrm flipV="1">
            <a:off x="4232920" y="2780928"/>
            <a:ext cx="2160240" cy="172819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3" idx="6"/>
            <a:endCxn id="15" idx="2"/>
          </p:cNvCxnSpPr>
          <p:nvPr/>
        </p:nvCxnSpPr>
        <p:spPr>
          <a:xfrm flipV="1">
            <a:off x="4232920" y="3356992"/>
            <a:ext cx="2160240" cy="11521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3" idx="6"/>
            <a:endCxn id="16" idx="2"/>
          </p:cNvCxnSpPr>
          <p:nvPr/>
        </p:nvCxnSpPr>
        <p:spPr>
          <a:xfrm flipV="1">
            <a:off x="4232920" y="3933056"/>
            <a:ext cx="2160240" cy="5760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3" idx="6"/>
            <a:endCxn id="17" idx="2"/>
          </p:cNvCxnSpPr>
          <p:nvPr/>
        </p:nvCxnSpPr>
        <p:spPr>
          <a:xfrm>
            <a:off x="4232920" y="4509120"/>
            <a:ext cx="216024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8" idx="2"/>
          </p:cNvCxnSpPr>
          <p:nvPr/>
        </p:nvCxnSpPr>
        <p:spPr>
          <a:xfrm>
            <a:off x="4232920" y="4509120"/>
            <a:ext cx="2160240" cy="5760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3" idx="6"/>
            <a:endCxn id="19" idx="2"/>
          </p:cNvCxnSpPr>
          <p:nvPr/>
        </p:nvCxnSpPr>
        <p:spPr>
          <a:xfrm>
            <a:off x="4232920" y="4509120"/>
            <a:ext cx="2160240" cy="11521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033120" y="2420888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928936" y="2420888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440832" y="2413909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9486" y="206084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817096" y="2083147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output(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898657" y="2061661"/>
            <a:ext cx="219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hidden(linear neuron)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00472" y="3187715"/>
            <a:ext cx="72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brave</a:t>
            </a:r>
            <a:endParaRPr lang="ko-KR" altLang="en-US" sz="1600" b="1" dirty="0"/>
          </a:p>
        </p:txBody>
      </p:sp>
      <p:sp>
        <p:nvSpPr>
          <p:cNvPr id="53" name="타원 52"/>
          <p:cNvSpPr/>
          <p:nvPr/>
        </p:nvSpPr>
        <p:spPr>
          <a:xfrm>
            <a:off x="8265368" y="25732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265368" y="31493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265368" y="37254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8265368" y="43014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8265368" y="48775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8265368" y="54536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905328" y="2429272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182" y="2082334"/>
            <a:ext cx="73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target</a:t>
            </a:r>
            <a:endParaRPr lang="ko-KR" altLang="en-US" sz="1600" dirty="0"/>
          </a:p>
        </p:txBody>
      </p:sp>
      <p:cxnSp>
        <p:nvCxnSpPr>
          <p:cNvPr id="23" name="직선 연결선 22"/>
          <p:cNvCxnSpPr>
            <a:stCxn id="14" idx="6"/>
            <a:endCxn id="53" idx="2"/>
          </p:cNvCxnSpPr>
          <p:nvPr/>
        </p:nvCxnSpPr>
        <p:spPr>
          <a:xfrm>
            <a:off x="6825208" y="2780928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15" idx="6"/>
            <a:endCxn id="55" idx="2"/>
          </p:cNvCxnSpPr>
          <p:nvPr/>
        </p:nvCxnSpPr>
        <p:spPr>
          <a:xfrm>
            <a:off x="6825208" y="3356992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6" idx="6"/>
            <a:endCxn id="57" idx="2"/>
          </p:cNvCxnSpPr>
          <p:nvPr/>
        </p:nvCxnSpPr>
        <p:spPr>
          <a:xfrm>
            <a:off x="6825208" y="3933056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7" idx="6"/>
            <a:endCxn id="59" idx="2"/>
          </p:cNvCxnSpPr>
          <p:nvPr/>
        </p:nvCxnSpPr>
        <p:spPr>
          <a:xfrm>
            <a:off x="6825208" y="4509120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18" idx="6"/>
            <a:endCxn id="61" idx="2"/>
          </p:cNvCxnSpPr>
          <p:nvPr/>
        </p:nvCxnSpPr>
        <p:spPr>
          <a:xfrm>
            <a:off x="6825208" y="5085184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9" idx="6"/>
            <a:endCxn id="63" idx="2"/>
          </p:cNvCxnSpPr>
          <p:nvPr/>
        </p:nvCxnSpPr>
        <p:spPr>
          <a:xfrm>
            <a:off x="6825208" y="5661248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24909" y="6068614"/>
            <a:ext cx="144045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cross entropy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93160" y="1196752"/>
            <a:ext cx="216024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optimizer</a:t>
            </a:r>
          </a:p>
          <a:p>
            <a:pPr algn="ctr"/>
            <a:r>
              <a:rPr lang="en-US" altLang="ko-KR" sz="1600" dirty="0"/>
              <a:t>(gradient descent)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9111963" y="2611651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king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02479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Word2Vec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88976" y="25649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88976" y="31409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288976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288976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88976" y="48691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288976" y="5445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00872" y="3717032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00872" y="4293096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393160" y="2564904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0.1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393160" y="3140968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0.7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93160" y="3717032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0</a:t>
            </a:r>
            <a:r>
              <a:rPr lang="en-US" altLang="ko-KR" dirty="0">
                <a:solidFill>
                  <a:schemeClr val="bg1"/>
                </a:solidFill>
              </a:rPr>
              <a:t>.2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393160" y="4293096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393160" y="4869160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393160" y="5445224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3" idx="6"/>
            <a:endCxn id="12" idx="2"/>
          </p:cNvCxnSpPr>
          <p:nvPr/>
        </p:nvCxnSpPr>
        <p:spPr>
          <a:xfrm>
            <a:off x="1721024" y="2780928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" idx="6"/>
            <a:endCxn id="13" idx="2"/>
          </p:cNvCxnSpPr>
          <p:nvPr/>
        </p:nvCxnSpPr>
        <p:spPr>
          <a:xfrm>
            <a:off x="1721024" y="2780928"/>
            <a:ext cx="207984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7" idx="6"/>
            <a:endCxn id="12" idx="2"/>
          </p:cNvCxnSpPr>
          <p:nvPr/>
        </p:nvCxnSpPr>
        <p:spPr>
          <a:xfrm>
            <a:off x="1721024" y="3356992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6"/>
            <a:endCxn id="13" idx="2"/>
          </p:cNvCxnSpPr>
          <p:nvPr/>
        </p:nvCxnSpPr>
        <p:spPr>
          <a:xfrm>
            <a:off x="1721024" y="3356992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6"/>
            <a:endCxn id="12" idx="2"/>
          </p:cNvCxnSpPr>
          <p:nvPr/>
        </p:nvCxnSpPr>
        <p:spPr>
          <a:xfrm>
            <a:off x="1721024" y="3933056"/>
            <a:ext cx="207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6"/>
            <a:endCxn id="13" idx="2"/>
          </p:cNvCxnSpPr>
          <p:nvPr/>
        </p:nvCxnSpPr>
        <p:spPr>
          <a:xfrm>
            <a:off x="1721024" y="3933056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9" idx="6"/>
            <a:endCxn id="12" idx="2"/>
          </p:cNvCxnSpPr>
          <p:nvPr/>
        </p:nvCxnSpPr>
        <p:spPr>
          <a:xfrm flipV="1">
            <a:off x="1721024" y="3933056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9" idx="6"/>
            <a:endCxn id="13" idx="2"/>
          </p:cNvCxnSpPr>
          <p:nvPr/>
        </p:nvCxnSpPr>
        <p:spPr>
          <a:xfrm>
            <a:off x="1721024" y="4509120"/>
            <a:ext cx="207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6"/>
            <a:endCxn id="12" idx="2"/>
          </p:cNvCxnSpPr>
          <p:nvPr/>
        </p:nvCxnSpPr>
        <p:spPr>
          <a:xfrm flipV="1">
            <a:off x="1721024" y="3933056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0" idx="6"/>
          </p:cNvCxnSpPr>
          <p:nvPr/>
        </p:nvCxnSpPr>
        <p:spPr>
          <a:xfrm flipV="1">
            <a:off x="1721024" y="4509120"/>
            <a:ext cx="20798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1" idx="6"/>
            <a:endCxn id="12" idx="2"/>
          </p:cNvCxnSpPr>
          <p:nvPr/>
        </p:nvCxnSpPr>
        <p:spPr>
          <a:xfrm flipV="1">
            <a:off x="1721024" y="3933056"/>
            <a:ext cx="207984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1" idx="6"/>
            <a:endCxn id="13" idx="2"/>
          </p:cNvCxnSpPr>
          <p:nvPr/>
        </p:nvCxnSpPr>
        <p:spPr>
          <a:xfrm flipV="1">
            <a:off x="1721024" y="4509120"/>
            <a:ext cx="20798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2" idx="6"/>
            <a:endCxn id="14" idx="2"/>
          </p:cNvCxnSpPr>
          <p:nvPr/>
        </p:nvCxnSpPr>
        <p:spPr>
          <a:xfrm flipV="1">
            <a:off x="4232920" y="2780928"/>
            <a:ext cx="2160240" cy="11521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2" idx="6"/>
            <a:endCxn id="15" idx="2"/>
          </p:cNvCxnSpPr>
          <p:nvPr/>
        </p:nvCxnSpPr>
        <p:spPr>
          <a:xfrm flipV="1">
            <a:off x="4232920" y="3356992"/>
            <a:ext cx="2160240" cy="5760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2" idx="6"/>
            <a:endCxn id="16" idx="2"/>
          </p:cNvCxnSpPr>
          <p:nvPr/>
        </p:nvCxnSpPr>
        <p:spPr>
          <a:xfrm>
            <a:off x="4232920" y="3933056"/>
            <a:ext cx="216024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2" idx="6"/>
            <a:endCxn id="17" idx="2"/>
          </p:cNvCxnSpPr>
          <p:nvPr/>
        </p:nvCxnSpPr>
        <p:spPr>
          <a:xfrm>
            <a:off x="4232920" y="3933056"/>
            <a:ext cx="2160240" cy="5760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2" idx="6"/>
            <a:endCxn id="18" idx="2"/>
          </p:cNvCxnSpPr>
          <p:nvPr/>
        </p:nvCxnSpPr>
        <p:spPr>
          <a:xfrm>
            <a:off x="4232920" y="3933056"/>
            <a:ext cx="2160240" cy="11521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2" idx="6"/>
            <a:endCxn id="19" idx="2"/>
          </p:cNvCxnSpPr>
          <p:nvPr/>
        </p:nvCxnSpPr>
        <p:spPr>
          <a:xfrm>
            <a:off x="4232920" y="3933056"/>
            <a:ext cx="2160240" cy="172819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3" idx="6"/>
            <a:endCxn id="14" idx="2"/>
          </p:cNvCxnSpPr>
          <p:nvPr/>
        </p:nvCxnSpPr>
        <p:spPr>
          <a:xfrm flipV="1">
            <a:off x="4232920" y="2780928"/>
            <a:ext cx="2160240" cy="172819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3" idx="6"/>
            <a:endCxn id="15" idx="2"/>
          </p:cNvCxnSpPr>
          <p:nvPr/>
        </p:nvCxnSpPr>
        <p:spPr>
          <a:xfrm flipV="1">
            <a:off x="4232920" y="3356992"/>
            <a:ext cx="2160240" cy="11521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3" idx="6"/>
            <a:endCxn id="16" idx="2"/>
          </p:cNvCxnSpPr>
          <p:nvPr/>
        </p:nvCxnSpPr>
        <p:spPr>
          <a:xfrm flipV="1">
            <a:off x="4232920" y="3933056"/>
            <a:ext cx="2160240" cy="5760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3" idx="6"/>
            <a:endCxn id="17" idx="2"/>
          </p:cNvCxnSpPr>
          <p:nvPr/>
        </p:nvCxnSpPr>
        <p:spPr>
          <a:xfrm>
            <a:off x="4232920" y="4509120"/>
            <a:ext cx="216024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8" idx="2"/>
          </p:cNvCxnSpPr>
          <p:nvPr/>
        </p:nvCxnSpPr>
        <p:spPr>
          <a:xfrm>
            <a:off x="4232920" y="4509120"/>
            <a:ext cx="2160240" cy="5760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3" idx="6"/>
            <a:endCxn id="19" idx="2"/>
          </p:cNvCxnSpPr>
          <p:nvPr/>
        </p:nvCxnSpPr>
        <p:spPr>
          <a:xfrm>
            <a:off x="4232920" y="4509120"/>
            <a:ext cx="2160240" cy="11521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033120" y="2420888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928936" y="2420888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440832" y="2413909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9486" y="206084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817096" y="2083147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output(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898657" y="2061661"/>
            <a:ext cx="219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hidden(linear neuron)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00472" y="3187715"/>
            <a:ext cx="72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brave</a:t>
            </a:r>
            <a:endParaRPr lang="ko-KR" altLang="en-US" sz="1600" b="1" dirty="0"/>
          </a:p>
        </p:txBody>
      </p:sp>
      <p:sp>
        <p:nvSpPr>
          <p:cNvPr id="53" name="타원 52"/>
          <p:cNvSpPr/>
          <p:nvPr/>
        </p:nvSpPr>
        <p:spPr>
          <a:xfrm>
            <a:off x="8265368" y="25732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265368" y="31493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265368" y="37254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8265368" y="43014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8265368" y="48775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8265368" y="54536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905328" y="2429272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182" y="2082334"/>
            <a:ext cx="73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target</a:t>
            </a:r>
            <a:endParaRPr lang="ko-KR" altLang="en-US" sz="1600" dirty="0"/>
          </a:p>
        </p:txBody>
      </p:sp>
      <p:cxnSp>
        <p:nvCxnSpPr>
          <p:cNvPr id="23" name="직선 연결선 22"/>
          <p:cNvCxnSpPr>
            <a:stCxn id="14" idx="6"/>
            <a:endCxn id="53" idx="2"/>
          </p:cNvCxnSpPr>
          <p:nvPr/>
        </p:nvCxnSpPr>
        <p:spPr>
          <a:xfrm>
            <a:off x="6825208" y="2780928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15" idx="6"/>
            <a:endCxn id="55" idx="2"/>
          </p:cNvCxnSpPr>
          <p:nvPr/>
        </p:nvCxnSpPr>
        <p:spPr>
          <a:xfrm>
            <a:off x="6825208" y="3356992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6" idx="6"/>
            <a:endCxn id="57" idx="2"/>
          </p:cNvCxnSpPr>
          <p:nvPr/>
        </p:nvCxnSpPr>
        <p:spPr>
          <a:xfrm>
            <a:off x="6825208" y="3933056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7" idx="6"/>
            <a:endCxn id="59" idx="2"/>
          </p:cNvCxnSpPr>
          <p:nvPr/>
        </p:nvCxnSpPr>
        <p:spPr>
          <a:xfrm>
            <a:off x="6825208" y="4509120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18" idx="6"/>
            <a:endCxn id="61" idx="2"/>
          </p:cNvCxnSpPr>
          <p:nvPr/>
        </p:nvCxnSpPr>
        <p:spPr>
          <a:xfrm>
            <a:off x="6825208" y="5085184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9" idx="6"/>
            <a:endCxn id="63" idx="2"/>
          </p:cNvCxnSpPr>
          <p:nvPr/>
        </p:nvCxnSpPr>
        <p:spPr>
          <a:xfrm>
            <a:off x="6825208" y="5661248"/>
            <a:ext cx="1440160" cy="8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24909" y="6068614"/>
            <a:ext cx="144045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cross entropy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93160" y="1196752"/>
            <a:ext cx="216024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optimizer</a:t>
            </a:r>
          </a:p>
          <a:p>
            <a:pPr algn="ctr"/>
            <a:r>
              <a:rPr lang="en-US" altLang="ko-KR" sz="1600" dirty="0"/>
              <a:t>(gradient descent)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9118895" y="377216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man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13058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Hidden Layer </a:t>
            </a:r>
            <a:r>
              <a:rPr lang="en-US" altLang="ko-KR" b="1" dirty="0">
                <a:sym typeface="Wingdings" panose="05000000000000000000" pitchFamily="2" charset="2"/>
              </a:rPr>
              <a:t> word2vec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Word2Vec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88976" y="25649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88976" y="31409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288976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288976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88976" y="48691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288976" y="5445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00872" y="3717032"/>
            <a:ext cx="432048" cy="43204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00872" y="4293096"/>
            <a:ext cx="432048" cy="43204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393160" y="25649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0.1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393160" y="31409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93160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393160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393160" y="48691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393160" y="5445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3" idx="6"/>
            <a:endCxn id="12" idx="2"/>
          </p:cNvCxnSpPr>
          <p:nvPr/>
        </p:nvCxnSpPr>
        <p:spPr>
          <a:xfrm>
            <a:off x="1721024" y="2780928"/>
            <a:ext cx="2079848" cy="1152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" idx="6"/>
            <a:endCxn id="13" idx="2"/>
          </p:cNvCxnSpPr>
          <p:nvPr/>
        </p:nvCxnSpPr>
        <p:spPr>
          <a:xfrm>
            <a:off x="1721024" y="2780928"/>
            <a:ext cx="2079848" cy="17281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7" idx="6"/>
            <a:endCxn id="12" idx="2"/>
          </p:cNvCxnSpPr>
          <p:nvPr/>
        </p:nvCxnSpPr>
        <p:spPr>
          <a:xfrm>
            <a:off x="1721024" y="3356992"/>
            <a:ext cx="2079848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6"/>
            <a:endCxn id="13" idx="2"/>
          </p:cNvCxnSpPr>
          <p:nvPr/>
        </p:nvCxnSpPr>
        <p:spPr>
          <a:xfrm>
            <a:off x="1721024" y="3356992"/>
            <a:ext cx="2079848" cy="1152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6"/>
            <a:endCxn id="12" idx="2"/>
          </p:cNvCxnSpPr>
          <p:nvPr/>
        </p:nvCxnSpPr>
        <p:spPr>
          <a:xfrm>
            <a:off x="1721024" y="3933056"/>
            <a:ext cx="2079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6"/>
            <a:endCxn id="13" idx="2"/>
          </p:cNvCxnSpPr>
          <p:nvPr/>
        </p:nvCxnSpPr>
        <p:spPr>
          <a:xfrm>
            <a:off x="1721024" y="3933056"/>
            <a:ext cx="2079848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9" idx="6"/>
            <a:endCxn id="12" idx="2"/>
          </p:cNvCxnSpPr>
          <p:nvPr/>
        </p:nvCxnSpPr>
        <p:spPr>
          <a:xfrm flipV="1">
            <a:off x="1721024" y="3933056"/>
            <a:ext cx="2079848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9" idx="6"/>
            <a:endCxn id="13" idx="2"/>
          </p:cNvCxnSpPr>
          <p:nvPr/>
        </p:nvCxnSpPr>
        <p:spPr>
          <a:xfrm>
            <a:off x="1721024" y="4509120"/>
            <a:ext cx="2079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6"/>
            <a:endCxn id="12" idx="2"/>
          </p:cNvCxnSpPr>
          <p:nvPr/>
        </p:nvCxnSpPr>
        <p:spPr>
          <a:xfrm flipV="1">
            <a:off x="1721024" y="3933056"/>
            <a:ext cx="2079848" cy="1152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0" idx="6"/>
          </p:cNvCxnSpPr>
          <p:nvPr/>
        </p:nvCxnSpPr>
        <p:spPr>
          <a:xfrm flipV="1">
            <a:off x="1721024" y="4509120"/>
            <a:ext cx="2079848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1" idx="6"/>
            <a:endCxn id="12" idx="2"/>
          </p:cNvCxnSpPr>
          <p:nvPr/>
        </p:nvCxnSpPr>
        <p:spPr>
          <a:xfrm flipV="1">
            <a:off x="1721024" y="3933056"/>
            <a:ext cx="2079848" cy="17281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1" idx="6"/>
            <a:endCxn id="13" idx="2"/>
          </p:cNvCxnSpPr>
          <p:nvPr/>
        </p:nvCxnSpPr>
        <p:spPr>
          <a:xfrm flipV="1">
            <a:off x="1721024" y="4509120"/>
            <a:ext cx="2079848" cy="1152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2" idx="6"/>
            <a:endCxn id="14" idx="2"/>
          </p:cNvCxnSpPr>
          <p:nvPr/>
        </p:nvCxnSpPr>
        <p:spPr>
          <a:xfrm flipV="1">
            <a:off x="4232920" y="2780928"/>
            <a:ext cx="2160240" cy="1152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2" idx="6"/>
            <a:endCxn id="15" idx="2"/>
          </p:cNvCxnSpPr>
          <p:nvPr/>
        </p:nvCxnSpPr>
        <p:spPr>
          <a:xfrm flipV="1">
            <a:off x="4232920" y="3356992"/>
            <a:ext cx="216024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2" idx="6"/>
            <a:endCxn id="16" idx="2"/>
          </p:cNvCxnSpPr>
          <p:nvPr/>
        </p:nvCxnSpPr>
        <p:spPr>
          <a:xfrm>
            <a:off x="4232920" y="393305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2" idx="6"/>
            <a:endCxn id="17" idx="2"/>
          </p:cNvCxnSpPr>
          <p:nvPr/>
        </p:nvCxnSpPr>
        <p:spPr>
          <a:xfrm>
            <a:off x="4232920" y="3933056"/>
            <a:ext cx="216024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2" idx="6"/>
            <a:endCxn id="18" idx="2"/>
          </p:cNvCxnSpPr>
          <p:nvPr/>
        </p:nvCxnSpPr>
        <p:spPr>
          <a:xfrm>
            <a:off x="4232920" y="3933056"/>
            <a:ext cx="2160240" cy="1152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2" idx="6"/>
            <a:endCxn id="19" idx="2"/>
          </p:cNvCxnSpPr>
          <p:nvPr/>
        </p:nvCxnSpPr>
        <p:spPr>
          <a:xfrm>
            <a:off x="4232920" y="3933056"/>
            <a:ext cx="2160240" cy="17281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3" idx="6"/>
            <a:endCxn id="14" idx="2"/>
          </p:cNvCxnSpPr>
          <p:nvPr/>
        </p:nvCxnSpPr>
        <p:spPr>
          <a:xfrm flipV="1">
            <a:off x="4232920" y="2780928"/>
            <a:ext cx="2160240" cy="17281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3" idx="6"/>
            <a:endCxn id="15" idx="2"/>
          </p:cNvCxnSpPr>
          <p:nvPr/>
        </p:nvCxnSpPr>
        <p:spPr>
          <a:xfrm flipV="1">
            <a:off x="4232920" y="3356992"/>
            <a:ext cx="2160240" cy="1152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3" idx="6"/>
            <a:endCxn id="16" idx="2"/>
          </p:cNvCxnSpPr>
          <p:nvPr/>
        </p:nvCxnSpPr>
        <p:spPr>
          <a:xfrm flipV="1">
            <a:off x="4232920" y="3933056"/>
            <a:ext cx="216024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3" idx="6"/>
            <a:endCxn id="17" idx="2"/>
          </p:cNvCxnSpPr>
          <p:nvPr/>
        </p:nvCxnSpPr>
        <p:spPr>
          <a:xfrm>
            <a:off x="4232920" y="45091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8" idx="2"/>
          </p:cNvCxnSpPr>
          <p:nvPr/>
        </p:nvCxnSpPr>
        <p:spPr>
          <a:xfrm>
            <a:off x="4232920" y="4509120"/>
            <a:ext cx="216024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3" idx="6"/>
            <a:endCxn id="19" idx="2"/>
          </p:cNvCxnSpPr>
          <p:nvPr/>
        </p:nvCxnSpPr>
        <p:spPr>
          <a:xfrm>
            <a:off x="4232920" y="4509120"/>
            <a:ext cx="2160240" cy="1152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033120" y="2420888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928936" y="2420888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440832" y="2413909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9486" y="206084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817096" y="2083147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output(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898657" y="2061661"/>
            <a:ext cx="219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hidden(linear neuron)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2488" y="2611651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king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9677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Hidden Layer </a:t>
            </a:r>
            <a:r>
              <a:rPr lang="en-US" altLang="ko-KR" b="1" dirty="0">
                <a:sym typeface="Wingdings" panose="05000000000000000000" pitchFamily="2" charset="2"/>
              </a:rPr>
              <a:t> word2vec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Word2Vec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88976" y="25649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88976" y="31409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288976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288976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88976" y="48691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288976" y="5445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00872" y="3717032"/>
            <a:ext cx="432048" cy="43204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00872" y="4293096"/>
            <a:ext cx="432048" cy="43204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w2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3" idx="6"/>
            <a:endCxn id="12" idx="2"/>
          </p:cNvCxnSpPr>
          <p:nvPr/>
        </p:nvCxnSpPr>
        <p:spPr>
          <a:xfrm>
            <a:off x="1721024" y="2780928"/>
            <a:ext cx="2079848" cy="1152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" idx="6"/>
            <a:endCxn id="13" idx="2"/>
          </p:cNvCxnSpPr>
          <p:nvPr/>
        </p:nvCxnSpPr>
        <p:spPr>
          <a:xfrm>
            <a:off x="1721024" y="2780928"/>
            <a:ext cx="2079848" cy="17281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7" idx="6"/>
            <a:endCxn id="12" idx="2"/>
          </p:cNvCxnSpPr>
          <p:nvPr/>
        </p:nvCxnSpPr>
        <p:spPr>
          <a:xfrm>
            <a:off x="1721024" y="3356992"/>
            <a:ext cx="2079848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6"/>
            <a:endCxn id="13" idx="2"/>
          </p:cNvCxnSpPr>
          <p:nvPr/>
        </p:nvCxnSpPr>
        <p:spPr>
          <a:xfrm>
            <a:off x="1721024" y="3356992"/>
            <a:ext cx="2079848" cy="1152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6"/>
            <a:endCxn id="12" idx="2"/>
          </p:cNvCxnSpPr>
          <p:nvPr/>
        </p:nvCxnSpPr>
        <p:spPr>
          <a:xfrm>
            <a:off x="1721024" y="3933056"/>
            <a:ext cx="2079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6"/>
            <a:endCxn id="13" idx="2"/>
          </p:cNvCxnSpPr>
          <p:nvPr/>
        </p:nvCxnSpPr>
        <p:spPr>
          <a:xfrm>
            <a:off x="1721024" y="3933056"/>
            <a:ext cx="2079848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9" idx="6"/>
            <a:endCxn id="12" idx="2"/>
          </p:cNvCxnSpPr>
          <p:nvPr/>
        </p:nvCxnSpPr>
        <p:spPr>
          <a:xfrm flipV="1">
            <a:off x="1721024" y="3933056"/>
            <a:ext cx="2079848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9" idx="6"/>
            <a:endCxn id="13" idx="2"/>
          </p:cNvCxnSpPr>
          <p:nvPr/>
        </p:nvCxnSpPr>
        <p:spPr>
          <a:xfrm>
            <a:off x="1721024" y="4509120"/>
            <a:ext cx="2079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6"/>
            <a:endCxn id="12" idx="2"/>
          </p:cNvCxnSpPr>
          <p:nvPr/>
        </p:nvCxnSpPr>
        <p:spPr>
          <a:xfrm flipV="1">
            <a:off x="1721024" y="3933056"/>
            <a:ext cx="2079848" cy="1152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0" idx="6"/>
          </p:cNvCxnSpPr>
          <p:nvPr/>
        </p:nvCxnSpPr>
        <p:spPr>
          <a:xfrm flipV="1">
            <a:off x="1721024" y="4509120"/>
            <a:ext cx="2079848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1" idx="6"/>
            <a:endCxn id="12" idx="2"/>
          </p:cNvCxnSpPr>
          <p:nvPr/>
        </p:nvCxnSpPr>
        <p:spPr>
          <a:xfrm flipV="1">
            <a:off x="1721024" y="3933056"/>
            <a:ext cx="2079848" cy="17281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1" idx="6"/>
            <a:endCxn id="13" idx="2"/>
          </p:cNvCxnSpPr>
          <p:nvPr/>
        </p:nvCxnSpPr>
        <p:spPr>
          <a:xfrm flipV="1">
            <a:off x="1721024" y="4509120"/>
            <a:ext cx="2079848" cy="1152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928936" y="2420888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440832" y="2413909"/>
            <a:ext cx="115212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9486" y="206084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898657" y="2061661"/>
            <a:ext cx="219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hidden(linear neuron)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2488" y="2611651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king</a:t>
            </a:r>
            <a:endParaRPr lang="ko-KR" altLang="en-US" sz="1600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05617"/>
              </p:ext>
            </p:extLst>
          </p:nvPr>
        </p:nvGraphicFramePr>
        <p:xfrm>
          <a:off x="5673080" y="2465020"/>
          <a:ext cx="3024336" cy="290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고유 단어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word2vec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embedding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 1]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brave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 2]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 3]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queen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[5, 5]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beautiful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[5, 6]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[5, 7]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23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Hidden Layer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입력층이</a:t>
            </a:r>
            <a:r>
              <a:rPr lang="ko-KR" altLang="en-US" dirty="0"/>
              <a:t> </a:t>
            </a:r>
            <a:r>
              <a:rPr lang="en-US" altLang="ko-KR" dirty="0"/>
              <a:t>one-hot-encoding</a:t>
            </a:r>
            <a:r>
              <a:rPr lang="ko-KR" altLang="en-US" dirty="0"/>
              <a:t>이므로 </a:t>
            </a:r>
            <a:r>
              <a:rPr lang="ko-KR" altLang="en-US" dirty="0" err="1"/>
              <a:t>은닉층은</a:t>
            </a:r>
            <a:r>
              <a:rPr lang="ko-KR" altLang="en-US" dirty="0"/>
              <a:t> </a:t>
            </a:r>
            <a:r>
              <a:rPr lang="en-US" altLang="ko-KR" dirty="0"/>
              <a:t>Look-up table </a:t>
            </a:r>
            <a:r>
              <a:rPr lang="ko-KR" altLang="en-US" dirty="0"/>
              <a:t>역할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Word2Vec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928936" y="2420888"/>
            <a:ext cx="1656184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[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[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1</a:t>
            </a:r>
            <a:r>
              <a:rPr lang="en-US" altLang="ko-KR" sz="16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,0,0,0,0,0]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]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96816" y="2413909"/>
            <a:ext cx="1656184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9486" y="206084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898657" y="2061661"/>
            <a:ext cx="219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hidden(linear neuron)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2488" y="4077072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king</a:t>
            </a:r>
            <a:endParaRPr lang="ko-KR" altLang="en-US" sz="1600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25638"/>
              </p:ext>
            </p:extLst>
          </p:nvPr>
        </p:nvGraphicFramePr>
        <p:xfrm>
          <a:off x="5673080" y="2465020"/>
          <a:ext cx="3024336" cy="290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고유 단어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word2vec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embedding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[1, 1]</a:t>
                      </a:r>
                      <a:endParaRPr lang="ko-KR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brave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 2]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 3]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queen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[5, 5]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beautiful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[5, 6]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[5, 7]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48744" y="3789040"/>
            <a:ext cx="5902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×</a:t>
            </a:r>
            <a:endParaRPr lang="ko-KR" altLang="en-US" sz="4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622206" y="3215297"/>
            <a:ext cx="100540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[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[1, 1]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[1, 2],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[1, 3],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[5, 5],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[5, 6],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[5, 7]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]</a:t>
            </a:r>
            <a:endParaRPr lang="ko-KR" altLang="en-US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67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개념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백 안에 단어를 넣음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9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Bag of Words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424608" y="3573017"/>
            <a:ext cx="1870027" cy="2520280"/>
            <a:chOff x="1424608" y="3573017"/>
            <a:chExt cx="1870027" cy="2520280"/>
          </a:xfrm>
        </p:grpSpPr>
        <p:pic>
          <p:nvPicPr>
            <p:cNvPr id="1026" name="Picture 2" descr="에코백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92" t="6723" r="25312" b="5590"/>
            <a:stretch/>
          </p:blipFill>
          <p:spPr bwMode="auto">
            <a:xfrm>
              <a:off x="1424608" y="3573017"/>
              <a:ext cx="1870027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677853" y="4663880"/>
              <a:ext cx="1055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awesome</a:t>
              </a:r>
              <a:endParaRPr lang="ko-KR" alt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7853" y="5423738"/>
              <a:ext cx="5266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you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81443" y="5085184"/>
              <a:ext cx="70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thank</a:t>
              </a:r>
              <a:endParaRPr lang="ko-KR" altLang="en-US" sz="16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185248" y="3573017"/>
            <a:ext cx="1870027" cy="2520280"/>
            <a:chOff x="7185248" y="3573017"/>
            <a:chExt cx="1870027" cy="2520280"/>
          </a:xfrm>
        </p:grpSpPr>
        <p:pic>
          <p:nvPicPr>
            <p:cNvPr id="34" name="Picture 2" descr="에코백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92" t="6723" r="25312" b="5590"/>
            <a:stretch/>
          </p:blipFill>
          <p:spPr bwMode="auto">
            <a:xfrm>
              <a:off x="7185248" y="3573017"/>
              <a:ext cx="1870027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133442" y="4915907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good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3009" y="532269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not</a:t>
              </a:r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37376" y="5454776"/>
              <a:ext cx="536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bad</a:t>
              </a:r>
              <a:endParaRPr lang="ko-KR" alt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23009" y="466388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not</a:t>
              </a:r>
              <a:endParaRPr lang="ko-KR" altLang="en-US" sz="16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99541" y="3573017"/>
            <a:ext cx="1870027" cy="2520280"/>
            <a:chOff x="4299541" y="3573017"/>
            <a:chExt cx="1870027" cy="2520280"/>
          </a:xfrm>
        </p:grpSpPr>
        <p:pic>
          <p:nvPicPr>
            <p:cNvPr id="35" name="Picture 2" descr="에코백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92" t="6723" r="25312" b="5590"/>
            <a:stretch/>
          </p:blipFill>
          <p:spPr bwMode="auto">
            <a:xfrm>
              <a:off x="4299541" y="3573017"/>
              <a:ext cx="1870027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4631709" y="4663880"/>
              <a:ext cx="6658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great</a:t>
              </a:r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80016" y="5002434"/>
              <a:ext cx="70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thank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99731" y="5449856"/>
              <a:ext cx="5266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you</a:t>
              </a:r>
              <a:endParaRPr lang="ko-KR" altLang="en-US" sz="16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25959" y="2479949"/>
            <a:ext cx="23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Awesome thank you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99541" y="2484022"/>
            <a:ext cx="187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Great thank you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32495" y="2479949"/>
            <a:ext cx="21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Not good, not bad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791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유사도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word2vec</a:t>
            </a:r>
            <a:r>
              <a:rPr lang="ko-KR" altLang="en-US" dirty="0"/>
              <a:t> 결과는 </a:t>
            </a:r>
            <a:r>
              <a:rPr lang="ko-KR" altLang="en-US" dirty="0" err="1"/>
              <a:t>유사도를</a:t>
            </a:r>
            <a:r>
              <a:rPr lang="ko-KR" altLang="en-US" dirty="0"/>
              <a:t> 보여줌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Word2Vec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71612"/>
              </p:ext>
            </p:extLst>
          </p:nvPr>
        </p:nvGraphicFramePr>
        <p:xfrm>
          <a:off x="776536" y="2060848"/>
          <a:ext cx="4680520" cy="290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고유 단어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one-hot-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encoding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word2vec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embedding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 0, 0, 0,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 1]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brave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 1, 0, 0,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 2]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 0, 1, 0,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[1, 3]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queen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 0, 0, 1, 0,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[5, 5]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beautiful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 0, 0, 0, 1, 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[5, 6]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[0, 0, 0, 0, 0, 1]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[5, 7]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830315" y="1988840"/>
            <a:ext cx="3803205" cy="3600400"/>
            <a:chOff x="5830315" y="1988840"/>
            <a:chExt cx="3803205" cy="3600400"/>
          </a:xfrm>
        </p:grpSpPr>
        <p:pic>
          <p:nvPicPr>
            <p:cNvPr id="16" name="Picture 2" descr="관련 이미지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0315" y="1988840"/>
              <a:ext cx="3552607" cy="36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타원 16"/>
            <p:cNvSpPr/>
            <p:nvPr/>
          </p:nvSpPr>
          <p:spPr>
            <a:xfrm>
              <a:off x="7054452" y="426822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054452" y="3573015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8710636" y="214272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705895" y="279080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8467" y="4176470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king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98468" y="3491134"/>
              <a:ext cx="5405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man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63477" y="2699981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queen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54652" y="2060848"/>
              <a:ext cx="7788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woman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2212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CBOW Embedding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Word2Vec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4" t="15963" r="41404" b="13737"/>
          <a:stretch/>
        </p:blipFill>
        <p:spPr bwMode="auto">
          <a:xfrm>
            <a:off x="1142774" y="1700808"/>
            <a:ext cx="3594202" cy="473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32720" y="1124744"/>
            <a:ext cx="230425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복수 단어 나열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관련된 단어 추정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3040" y="692696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Skip-gram Embedding</a:t>
            </a:r>
            <a:endParaRPr lang="ko-KR" altLang="en-US" dirty="0"/>
          </a:p>
        </p:txBody>
      </p:sp>
      <p:pic>
        <p:nvPicPr>
          <p:cNvPr id="1028" name="Picture 4" descr="https://datascienceschool.net/upfiles/de649c0d600f410dacf09f71639209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3" r="15747"/>
          <a:stretch/>
        </p:blipFill>
        <p:spPr bwMode="auto">
          <a:xfrm>
            <a:off x="5897286" y="1641579"/>
            <a:ext cx="3880250" cy="482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653168" y="1124744"/>
            <a:ext cx="2396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특정한 단어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문맥 가능 단어 예측</a:t>
            </a:r>
          </a:p>
        </p:txBody>
      </p:sp>
    </p:spTree>
    <p:extLst>
      <p:ext uri="{BB962C8B-B14F-4D97-AF65-F5344CB8AC3E}">
        <p14:creationId xmlns:p14="http://schemas.microsoft.com/office/powerpoint/2010/main" val="285585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개념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Encoding – </a:t>
            </a:r>
            <a:r>
              <a:rPr lang="ko-KR" altLang="en-US" dirty="0"/>
              <a:t>단어가 들어간 횟수 기준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9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Bag of Words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761312" y="1783558"/>
            <a:ext cx="1870027" cy="2520280"/>
            <a:chOff x="1424608" y="3573017"/>
            <a:chExt cx="1870027" cy="2520280"/>
          </a:xfrm>
        </p:grpSpPr>
        <p:pic>
          <p:nvPicPr>
            <p:cNvPr id="1026" name="Picture 2" descr="에코백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92" t="6723" r="25312" b="5590"/>
            <a:stretch/>
          </p:blipFill>
          <p:spPr bwMode="auto">
            <a:xfrm>
              <a:off x="1424608" y="3573017"/>
              <a:ext cx="1870027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677853" y="4663880"/>
              <a:ext cx="1055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awesome</a:t>
              </a:r>
              <a:endParaRPr lang="ko-KR" alt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7853" y="5423738"/>
              <a:ext cx="5266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you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81443" y="5085184"/>
              <a:ext cx="70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thank</a:t>
              </a:r>
              <a:endParaRPr lang="ko-KR" altLang="en-US" sz="16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42558" y="1983502"/>
            <a:ext cx="23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Awesome thank you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7111"/>
              </p:ext>
            </p:extLst>
          </p:nvPr>
        </p:nvGraphicFramePr>
        <p:xfrm>
          <a:off x="1208584" y="2636912"/>
          <a:ext cx="6181575" cy="77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awesome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thank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great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09655" y="3870505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[1, 1, 1, 0, 0, 0, 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35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개념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9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Bag of Words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2558" y="1268760"/>
            <a:ext cx="187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Great thank you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18547"/>
              </p:ext>
            </p:extLst>
          </p:nvPr>
        </p:nvGraphicFramePr>
        <p:xfrm>
          <a:off x="1208584" y="1922170"/>
          <a:ext cx="6181575" cy="77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awesome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thank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great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09655" y="306896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[0, 1, 1, 1, 0, 0, 0]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42558" y="4124993"/>
            <a:ext cx="21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Not bad, not good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8315"/>
              </p:ext>
            </p:extLst>
          </p:nvPr>
        </p:nvGraphicFramePr>
        <p:xfrm>
          <a:off x="1208584" y="4778403"/>
          <a:ext cx="6181575" cy="77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awesome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thank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great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09655" y="5877272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[0, 0, 0, 0, 2, 1, 1]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7827932" y="3852143"/>
            <a:ext cx="1870027" cy="2520280"/>
            <a:chOff x="7185248" y="3573017"/>
            <a:chExt cx="1870027" cy="2520280"/>
          </a:xfrm>
        </p:grpSpPr>
        <p:pic>
          <p:nvPicPr>
            <p:cNvPr id="19" name="Picture 2" descr="에코백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92" t="6723" r="25312" b="5590"/>
            <a:stretch/>
          </p:blipFill>
          <p:spPr bwMode="auto">
            <a:xfrm>
              <a:off x="7185248" y="3573017"/>
              <a:ext cx="1870027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8133442" y="4915907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good</a:t>
              </a:r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3009" y="532269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not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37376" y="5454776"/>
              <a:ext cx="536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bad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3009" y="466388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not</a:t>
              </a:r>
              <a:endParaRPr lang="ko-KR" altLang="en-US" sz="16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827933" y="1042690"/>
            <a:ext cx="1870027" cy="2520280"/>
            <a:chOff x="4299541" y="3573017"/>
            <a:chExt cx="1870027" cy="2520280"/>
          </a:xfrm>
        </p:grpSpPr>
        <p:pic>
          <p:nvPicPr>
            <p:cNvPr id="28" name="Picture 2" descr="에코백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92" t="6723" r="25312" b="5590"/>
            <a:stretch/>
          </p:blipFill>
          <p:spPr bwMode="auto">
            <a:xfrm>
              <a:off x="4299541" y="3573017"/>
              <a:ext cx="1870027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4631709" y="4663880"/>
              <a:ext cx="6658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great</a:t>
              </a:r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80016" y="5002434"/>
              <a:ext cx="70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thank</a:t>
              </a:r>
              <a:endParaRPr lang="ko-KR" alt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9731" y="5449856"/>
              <a:ext cx="5266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you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369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활용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문장의 </a:t>
            </a:r>
            <a:r>
              <a:rPr lang="ko-KR" altLang="en-US" dirty="0" err="1"/>
              <a:t>유사도를</a:t>
            </a:r>
            <a:r>
              <a:rPr lang="ko-KR" altLang="en-US" dirty="0"/>
              <a:t> 알 수 있음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9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Bag of Words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8624" y="1844824"/>
            <a:ext cx="6301725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Awesome thank you    [1,  1,  1,  0,  0,  0,  0]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             x  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x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x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x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x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x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x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Great thank you      [0,  1,  1,  1,  0,  0,  0]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           = 0 + 1 + 1 + 0 + 0 + 0 + 0 = 2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Great thank you      [0,  1,  1,  1,  0,  0,  0]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             x  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x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x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x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x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x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x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Not bad, not good    [0,  0,  0,  0,  2,  1,  1]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           = 0 + 0 + 0 + 0 + 0 + 0 + 0 = 0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94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활용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머신 러닝의 </a:t>
            </a:r>
            <a:r>
              <a:rPr lang="ko-KR" altLang="en-US" dirty="0" err="1"/>
              <a:t>입력값으로</a:t>
            </a:r>
            <a:r>
              <a:rPr lang="ko-KR" altLang="en-US" dirty="0"/>
              <a:t> 사용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문장을 </a:t>
            </a:r>
            <a:r>
              <a:rPr lang="ko-KR" altLang="en-US" dirty="0" err="1">
                <a:sym typeface="Wingdings" panose="05000000000000000000" pitchFamily="2" charset="2"/>
              </a:rPr>
              <a:t>숫자값으로</a:t>
            </a:r>
            <a:r>
              <a:rPr lang="ko-KR" altLang="en-US" dirty="0">
                <a:sym typeface="Wingdings" panose="05000000000000000000" pitchFamily="2" charset="2"/>
              </a:rPr>
              <a:t> 변경 가능하기 때문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9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Bag of Words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AutoShape 2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160912" y="2132856"/>
            <a:ext cx="2858978" cy="2858978"/>
            <a:chOff x="4160912" y="2132856"/>
            <a:chExt cx="2858978" cy="2858978"/>
          </a:xfrm>
        </p:grpSpPr>
        <p:pic>
          <p:nvPicPr>
            <p:cNvPr id="2054" name="Picture 6" descr="톱니바퀴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12" y="2132856"/>
              <a:ext cx="2858978" cy="285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267235" y="3239179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머신</a:t>
              </a:r>
              <a:endParaRPr lang="en-US" altLang="ko-KR" dirty="0"/>
            </a:p>
            <a:p>
              <a:r>
                <a:rPr lang="ko-KR" altLang="en-US" dirty="0"/>
                <a:t>러닝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96573" y="2685007"/>
            <a:ext cx="70727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Awesome thank you				</a:t>
            </a:r>
            <a:r>
              <a:rPr lang="en-US" altLang="ko-KR" dirty="0">
                <a:sym typeface="Wingdings" panose="05000000000000000000" pitchFamily="2" charset="2"/>
              </a:rPr>
              <a:t>  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happy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Great thank you					</a:t>
            </a:r>
            <a:r>
              <a:rPr lang="en-US" altLang="ko-KR" dirty="0">
                <a:sym typeface="Wingdings" panose="05000000000000000000" pitchFamily="2" charset="2"/>
              </a:rPr>
              <a:t>  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happy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/>
              <a:t>Not good, not bad				</a:t>
            </a:r>
            <a:r>
              <a:rPr lang="en-US" altLang="ko-KR" dirty="0">
                <a:sym typeface="Wingdings" panose="05000000000000000000" pitchFamily="2" charset="2"/>
              </a:rPr>
              <a:t> 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unhappy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5525" y="50131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감정 </a:t>
            </a:r>
            <a:r>
              <a:rPr lang="ko-KR" altLang="en-US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174525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단점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희소성</a:t>
            </a:r>
            <a:r>
              <a:rPr lang="en-US" altLang="ko-KR" dirty="0"/>
              <a:t>(Sparsity)</a:t>
            </a:r>
            <a:br>
              <a:rPr lang="en-US" altLang="ko-KR" dirty="0"/>
            </a:br>
            <a:r>
              <a:rPr lang="en-US" altLang="ko-KR" dirty="0"/>
              <a:t>Awesome thank you </a:t>
            </a:r>
            <a:r>
              <a:rPr lang="en-US" altLang="ko-KR" dirty="0">
                <a:sym typeface="Wingdings" panose="05000000000000000000" pitchFamily="2" charset="2"/>
              </a:rPr>
              <a:t> [1, 1, 1, 0, 0, 0, 0, 0, 0, 0, 0, 0, . . . , 0, 0]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많이 출현한 단어가 더 많은 힘을 가짐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9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Bag of Words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AutoShape 2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98623"/>
              </p:ext>
            </p:extLst>
          </p:nvPr>
        </p:nvGraphicFramePr>
        <p:xfrm>
          <a:off x="5025008" y="2654720"/>
          <a:ext cx="4260475" cy="77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girl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like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love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12640" y="2924944"/>
            <a:ext cx="25796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- the man like the girl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- the man love the girl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- the </a:t>
            </a:r>
            <a:r>
              <a:rPr lang="en-US" altLang="ko-KR" dirty="0" err="1"/>
              <a:t>the</a:t>
            </a:r>
            <a:r>
              <a:rPr lang="en-US" altLang="ko-KR" dirty="0"/>
              <a:t> </a:t>
            </a:r>
            <a:r>
              <a:rPr lang="en-US" altLang="ko-KR" dirty="0" err="1"/>
              <a:t>the</a:t>
            </a:r>
            <a:r>
              <a:rPr lang="en-US" altLang="ko-KR" dirty="0"/>
              <a:t> </a:t>
            </a:r>
            <a:r>
              <a:rPr lang="en-US" altLang="ko-KR" dirty="0" err="1"/>
              <a:t>the</a:t>
            </a:r>
            <a:r>
              <a:rPr lang="en-US" altLang="ko-KR" dirty="0"/>
              <a:t> </a:t>
            </a:r>
            <a:r>
              <a:rPr lang="en-US" altLang="ko-KR" dirty="0" err="1"/>
              <a:t>the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32074"/>
              </p:ext>
            </p:extLst>
          </p:nvPr>
        </p:nvGraphicFramePr>
        <p:xfrm>
          <a:off x="5025008" y="3608537"/>
          <a:ext cx="4260475" cy="38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97411"/>
              </p:ext>
            </p:extLst>
          </p:nvPr>
        </p:nvGraphicFramePr>
        <p:xfrm>
          <a:off x="5025008" y="4149080"/>
          <a:ext cx="4260475" cy="38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87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단점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문장의 순서가 무시됨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I work at google.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I google at work.</a:t>
            </a:r>
            <a:br>
              <a:rPr lang="en-US" altLang="ko-KR" dirty="0"/>
            </a:b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오타</a:t>
            </a:r>
            <a:r>
              <a:rPr lang="en-US" altLang="ko-KR" dirty="0"/>
              <a:t>, </a:t>
            </a:r>
            <a:r>
              <a:rPr lang="ko-KR" altLang="en-US" dirty="0" err="1"/>
              <a:t>줄임말에</a:t>
            </a:r>
            <a:r>
              <a:rPr lang="ko-KR" altLang="en-US" dirty="0"/>
              <a:t> 취약함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학습을 하지 않았기 때문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9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Bag of Words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AutoShape 2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톱니바퀴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5662</TotalTime>
  <Words>2220</Words>
  <Application>Microsoft Office PowerPoint</Application>
  <PresentationFormat>A4 용지(210x297mm)</PresentationFormat>
  <Paragraphs>721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D2Coding ligature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pc</cp:lastModifiedBy>
  <cp:revision>312</cp:revision>
  <dcterms:created xsi:type="dcterms:W3CDTF">2018-09-14T06:04:22Z</dcterms:created>
  <dcterms:modified xsi:type="dcterms:W3CDTF">2020-06-23T23:41:45Z</dcterms:modified>
</cp:coreProperties>
</file>