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259" r:id="rId2"/>
    <p:sldId id="344" r:id="rId3"/>
    <p:sldId id="350" r:id="rId4"/>
    <p:sldId id="351" r:id="rId5"/>
    <p:sldId id="352" r:id="rId6"/>
    <p:sldId id="353" r:id="rId7"/>
    <p:sldId id="354" r:id="rId8"/>
    <p:sldId id="260" r:id="rId9"/>
    <p:sldId id="335" r:id="rId10"/>
    <p:sldId id="345" r:id="rId11"/>
    <p:sldId id="346" r:id="rId12"/>
    <p:sldId id="347" r:id="rId13"/>
    <p:sldId id="348" r:id="rId14"/>
    <p:sldId id="349" r:id="rId15"/>
    <p:sldId id="343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622" autoAdjust="0"/>
    <p:restoredTop sz="94660"/>
  </p:normalViewPr>
  <p:slideViewPr>
    <p:cSldViewPr>
      <p:cViewPr varScale="1">
        <p:scale>
          <a:sx n="92" d="100"/>
          <a:sy n="92" d="100"/>
        </p:scale>
        <p:origin x="55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2020-06-24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8671" y="1340768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한글 자연어 처리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(</a:t>
            </a:r>
            <a:r>
              <a:rPr lang="en-US" altLang="ko-KR" sz="4400" b="1" dirty="0" err="1">
                <a:solidFill>
                  <a:srgbClr val="FF0000"/>
                </a:solidFill>
              </a:rPr>
              <a:t>KoNLPy</a:t>
            </a:r>
            <a:r>
              <a:rPr lang="en-US" altLang="ko-KR" sz="4400" b="1" dirty="0">
                <a:solidFill>
                  <a:srgbClr val="FF0000"/>
                </a:solidFill>
              </a:rPr>
              <a:t>)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1467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47398" y="79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512498" y="1603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1308" y="13611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 과정</a:t>
            </a:r>
          </a:p>
        </p:txBody>
      </p:sp>
      <p:pic>
        <p:nvPicPr>
          <p:cNvPr id="1026" name="Picture 2" descr="konlpy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5"/>
          <a:stretch/>
        </p:blipFill>
        <p:spPr bwMode="auto">
          <a:xfrm>
            <a:off x="7113240" y="5192304"/>
            <a:ext cx="2664296" cy="16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322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품사 </a:t>
            </a:r>
            <a:r>
              <a:rPr lang="ko-KR" altLang="en-US" b="1" dirty="0" err="1"/>
              <a:t>태깅</a:t>
            </a:r>
            <a:r>
              <a:rPr lang="ko-KR" altLang="en-US" b="1" dirty="0"/>
              <a:t> 클래스 간 비교 </a:t>
            </a:r>
            <a:r>
              <a:rPr lang="en-US" altLang="ko-KR" b="1" dirty="0"/>
              <a:t>– </a:t>
            </a:r>
            <a:r>
              <a:rPr lang="ko-KR" altLang="en-US" b="1" dirty="0"/>
              <a:t>처리 성능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형태소 분석 및 품사 </a:t>
            </a:r>
            <a:r>
              <a:rPr lang="ko-KR" altLang="en-US" b="1" dirty="0" err="1"/>
              <a:t>태깅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55295"/>
              </p:ext>
            </p:extLst>
          </p:nvPr>
        </p:nvGraphicFramePr>
        <p:xfrm>
          <a:off x="992560" y="1484784"/>
          <a:ext cx="4608511" cy="232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태깅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클래스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로딩 시간</a:t>
                      </a:r>
                      <a:r>
                        <a:rPr lang="en-US" altLang="ko-KR" sz="1400" b="0" baseline="30000" dirty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실행 시간</a:t>
                      </a:r>
                      <a:r>
                        <a:rPr lang="en-US" altLang="ko-KR" sz="1400" b="0" baseline="300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Kkma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5.6988 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35.7163 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Komoran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5.4866 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25.6008 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Hannanum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0.6591 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8.8251 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ea"/>
                        </a:rPr>
                        <a:t>Okt</a:t>
                      </a:r>
                      <a:r>
                        <a:rPr lang="en-US" altLang="ko-KR" sz="1400" dirty="0">
                          <a:latin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</a:rPr>
                        <a:t>구 </a:t>
                      </a:r>
                      <a:r>
                        <a:rPr lang="en-US" altLang="ko-KR" sz="1400" dirty="0">
                          <a:latin typeface="+mn-ea"/>
                        </a:rPr>
                        <a:t>Twitter)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1.4870 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2.4714 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Mecab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0.2838 </a:t>
                      </a:r>
                      <a:r>
                        <a:rPr lang="en-US" altLang="ko-KR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D2Coding ligature" panose="020B0609020101020101" pitchFamily="49" charset="-127"/>
                        <a:ea typeface="D2Coding ligature" panose="020B0609020101020101" pitchFamily="49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8544" y="3951640"/>
            <a:ext cx="5112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AutoNum type="arabicParenR"/>
            </a:pPr>
            <a:r>
              <a:rPr lang="ko-KR" altLang="en-US" sz="1400" dirty="0"/>
              <a:t>로딩 시간</a:t>
            </a:r>
            <a:r>
              <a:rPr lang="en-US" altLang="ko-KR" sz="1400" dirty="0"/>
              <a:t>: </a:t>
            </a:r>
            <a:r>
              <a:rPr lang="ko-KR" altLang="en-US" sz="1400" dirty="0"/>
              <a:t>사전 로딩을 포함하여 클래스를 로딩하는 시간</a:t>
            </a:r>
            <a:endParaRPr lang="en-US" altLang="ko-KR" sz="1400" dirty="0"/>
          </a:p>
          <a:p>
            <a:pPr marL="271463" indent="-271463">
              <a:buAutoNum type="arabicParenR"/>
            </a:pPr>
            <a:r>
              <a:rPr lang="ko-KR" altLang="en-US" sz="1400" dirty="0"/>
              <a:t>실행시간</a:t>
            </a:r>
            <a:r>
              <a:rPr lang="en-US" altLang="ko-KR" sz="1400" dirty="0"/>
              <a:t>: 10</a:t>
            </a:r>
            <a:r>
              <a:rPr lang="ko-KR" altLang="en-US" sz="1400" dirty="0"/>
              <a:t>만 문자의 문서를 대상으로 각 클래스의 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실행하는데 소요되는 시간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7" t="24525" r="16491" b="31039"/>
          <a:stretch/>
        </p:blipFill>
        <p:spPr bwMode="auto">
          <a:xfrm>
            <a:off x="5771147" y="1340768"/>
            <a:ext cx="400395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33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32212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품사 </a:t>
            </a:r>
            <a:r>
              <a:rPr lang="ko-KR" altLang="en-US" b="1" dirty="0" err="1"/>
              <a:t>태깅</a:t>
            </a:r>
            <a:r>
              <a:rPr lang="ko-KR" altLang="en-US" b="1" dirty="0"/>
              <a:t> 클래스 간 비교 </a:t>
            </a:r>
            <a:r>
              <a:rPr lang="en-US" altLang="ko-KR" b="1" dirty="0"/>
              <a:t>- </a:t>
            </a:r>
            <a:r>
              <a:rPr lang="ko-KR" altLang="en-US" b="1" dirty="0">
                <a:latin typeface="+mn-ea"/>
              </a:rPr>
              <a:t>분석 성능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1) "</a:t>
            </a:r>
            <a:r>
              <a:rPr lang="ko-KR" altLang="en-US" i="1" dirty="0" err="1">
                <a:latin typeface="+mn-ea"/>
              </a:rPr>
              <a:t>아버지가방에들어가신다</a:t>
            </a:r>
            <a:r>
              <a:rPr lang="en-US" altLang="ko-KR" dirty="0">
                <a:latin typeface="+mn-ea"/>
              </a:rPr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형태소 분석 및 품사 </a:t>
            </a:r>
            <a:r>
              <a:rPr lang="ko-KR" altLang="en-US" b="1" dirty="0" err="1"/>
              <a:t>태깅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23776"/>
              </p:ext>
            </p:extLst>
          </p:nvPr>
        </p:nvGraphicFramePr>
        <p:xfrm>
          <a:off x="1280592" y="1772816"/>
          <a:ext cx="7344815" cy="284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Hannanum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Kkma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Komoran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Mecab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Twitter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effectLst/>
                        </a:rPr>
                        <a:t>아버지가방에들어가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/ 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아버지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effectLst/>
                        </a:rPr>
                        <a:t>아버지가방에들어가신다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/ NNP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아버지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아버지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Noun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이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가방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가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JKS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가방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Noun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시ㄴ다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에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JKM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방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에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 err="1">
                          <a:effectLst/>
                        </a:rPr>
                        <a:t>Josa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들어가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VV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에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JKB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들어가신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Verb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시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EPH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들어가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VV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다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 err="1">
                          <a:effectLst/>
                        </a:rPr>
                        <a:t>Eomi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ㄴ다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EFN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신다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EP+EC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4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32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품사 </a:t>
            </a:r>
            <a:r>
              <a:rPr lang="ko-KR" altLang="en-US" b="1" dirty="0" err="1"/>
              <a:t>태깅</a:t>
            </a:r>
            <a:r>
              <a:rPr lang="ko-KR" altLang="en-US" b="1" dirty="0"/>
              <a:t> 클래스 간 비교 </a:t>
            </a:r>
            <a:r>
              <a:rPr lang="en-US" altLang="ko-KR" b="1" dirty="0"/>
              <a:t>– </a:t>
            </a:r>
            <a:r>
              <a:rPr lang="ko-KR" altLang="en-US" b="1" dirty="0"/>
              <a:t>분석 성능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2) "</a:t>
            </a:r>
            <a:r>
              <a:rPr lang="ko-KR" altLang="en-US" i="1" dirty="0">
                <a:latin typeface="+mn-ea"/>
              </a:rPr>
              <a:t>나는 밥을 먹는다</a:t>
            </a:r>
            <a:r>
              <a:rPr lang="en-US" altLang="ko-KR" dirty="0">
                <a:latin typeface="+mn-ea"/>
              </a:rPr>
              <a:t>" vs "</a:t>
            </a:r>
            <a:r>
              <a:rPr lang="ko-KR" altLang="en-US" i="1" dirty="0">
                <a:latin typeface="+mn-ea"/>
              </a:rPr>
              <a:t>하늘을 나는 자동차</a:t>
            </a:r>
            <a:r>
              <a:rPr lang="en-US" altLang="ko-KR" dirty="0">
                <a:latin typeface="+mn-ea"/>
              </a:rPr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형태소 분석 및 품사 </a:t>
            </a:r>
            <a:r>
              <a:rPr lang="ko-KR" altLang="en-US" b="1" dirty="0" err="1"/>
              <a:t>태깅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14016"/>
              </p:ext>
            </p:extLst>
          </p:nvPr>
        </p:nvGraphicFramePr>
        <p:xfrm>
          <a:off x="1280592" y="1700808"/>
          <a:ext cx="7344815" cy="276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5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Hannanum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Kkma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Komoran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Mecab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Twitter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나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나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나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나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나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Noun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는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는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JX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Josa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밥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밥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밥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밥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밥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Noun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JKO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JKO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을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JKO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Josa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먹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먹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VV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먹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VV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먹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VV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먹는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Verb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는다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EPT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는다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는다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다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 err="1">
                          <a:effectLst/>
                        </a:rPr>
                        <a:t>Eomi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다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EFN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89498"/>
              </p:ext>
            </p:extLst>
          </p:nvPr>
        </p:nvGraphicFramePr>
        <p:xfrm>
          <a:off x="1280592" y="4624976"/>
          <a:ext cx="7344815" cy="172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</a:rPr>
                        <a:t>하늘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</a:rPr>
                        <a:t>하늘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</a:rPr>
                        <a:t>하늘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</a:rPr>
                        <a:t>하늘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</a:rPr>
                        <a:t>하늘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JKO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JKO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을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JKO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을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 err="1">
                          <a:effectLst/>
                        </a:rPr>
                        <a:t>Josa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나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날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VV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나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나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나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Noun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ETD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는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Josa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5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자동차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자동차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자동차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</a:rPr>
                        <a:t>자동차 </a:t>
                      </a:r>
                      <a:r>
                        <a:rPr lang="en-US" altLang="ko-KR" sz="1400">
                          <a:effectLst/>
                        </a:rPr>
                        <a:t>/ </a:t>
                      </a:r>
                      <a:r>
                        <a:rPr lang="en-US" sz="1400">
                          <a:effectLst/>
                        </a:rPr>
                        <a:t>NNG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자동차 </a:t>
                      </a:r>
                      <a:r>
                        <a:rPr lang="en-US" altLang="ko-KR" sz="1400" dirty="0">
                          <a:effectLst/>
                        </a:rPr>
                        <a:t>/ </a:t>
                      </a:r>
                      <a:r>
                        <a:rPr lang="en-US" sz="1400" dirty="0">
                          <a:effectLst/>
                        </a:rPr>
                        <a:t>Noun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59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322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말뭉치</a:t>
            </a:r>
            <a:r>
              <a:rPr lang="en-US" altLang="ko-KR" b="1" dirty="0"/>
              <a:t>(corpus)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자연언어 연구를 위해 특정한 목적을 가지고 언어의 표본을 추출한 집합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사용 가능한 말뭉치</a:t>
            </a:r>
            <a:endParaRPr lang="en-US" altLang="ko-KR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 err="1"/>
              <a:t>kolaw</a:t>
            </a:r>
            <a:r>
              <a:rPr lang="en-US" altLang="ko-KR" dirty="0"/>
              <a:t>: </a:t>
            </a:r>
            <a:r>
              <a:rPr lang="ko-KR" altLang="en-US" dirty="0"/>
              <a:t>한국 법률 말뭉치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constitution.txt – </a:t>
            </a:r>
            <a:r>
              <a:rPr lang="ko-KR" altLang="en-US" dirty="0"/>
              <a:t>헌법</a:t>
            </a:r>
            <a:r>
              <a:rPr lang="en-US" altLang="ko-KR" dirty="0"/>
              <a:t>)</a:t>
            </a:r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 err="1"/>
              <a:t>kobill</a:t>
            </a:r>
            <a:r>
              <a:rPr lang="en-US" altLang="ko-KR" dirty="0"/>
              <a:t>: </a:t>
            </a:r>
            <a:r>
              <a:rPr lang="ko-KR" altLang="en-US" dirty="0"/>
              <a:t>대한민국 국회 의안 말뭉치</a:t>
            </a:r>
            <a:r>
              <a:rPr lang="en-US" altLang="ko-KR" dirty="0"/>
              <a:t>. </a:t>
            </a:r>
            <a:r>
              <a:rPr lang="ko-KR" altLang="en-US" dirty="0"/>
              <a:t>파일 </a:t>
            </a:r>
            <a:r>
              <a:rPr lang="en-US" altLang="ko-KR" dirty="0"/>
              <a:t>ID</a:t>
            </a:r>
            <a:r>
              <a:rPr lang="ko-KR" altLang="en-US" dirty="0"/>
              <a:t>는 의안 번호를 의미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1809890.txt - 1809899.txt)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592" y="3394735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&gt;&gt;&gt; from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konlpy.corpus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import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kolaw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&gt;&gt;&gt; c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kolaw.open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('constitution.txt').read()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&gt;&gt;&gt; print c[:10]</a:t>
            </a:r>
          </a:p>
          <a:p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대한민국 헌법</a:t>
            </a:r>
          </a:p>
          <a:p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유구한 역사와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&gt;&gt;&gt; from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konlpy.corpus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import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kobill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&gt;&gt;&gt; d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kobill.open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('1809890.txt').read()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&gt;&gt;&gt; print d[:15]</a:t>
            </a:r>
          </a:p>
          <a:p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지방공무원법 </a:t>
            </a:r>
            <a:r>
              <a:rPr lang="ko-KR" altLang="en-US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일부개정법률안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322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사전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Hannanum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시스템 사전 </a:t>
            </a:r>
            <a:r>
              <a:rPr lang="en-US" altLang="ko-KR" dirty="0">
                <a:latin typeface="+mn-ea"/>
              </a:rPr>
              <a:t>- KAIST </a:t>
            </a:r>
            <a:r>
              <a:rPr lang="ko-KR" altLang="en-US" dirty="0">
                <a:latin typeface="+mn-ea"/>
              </a:rPr>
              <a:t>말뭉치를 이용해 생성된 사전</a:t>
            </a:r>
            <a:r>
              <a:rPr lang="en-US" altLang="ko-KR" dirty="0">
                <a:latin typeface="+mn-ea"/>
              </a:rPr>
              <a:t>. (4.7MB)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Kkma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시스템 사전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세종 말뭉치를 이용해 생성된 사전</a:t>
            </a:r>
            <a:r>
              <a:rPr lang="en-US" altLang="ko-KR" dirty="0">
                <a:latin typeface="+mn-ea"/>
              </a:rPr>
              <a:t>. (32MB)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Mecab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시스템 사전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세종 말뭉치로 만들어진 </a:t>
            </a:r>
            <a:r>
              <a:rPr lang="en-US" altLang="ko-KR" dirty="0">
                <a:latin typeface="+mn-ea"/>
              </a:rPr>
              <a:t>CSV </a:t>
            </a:r>
            <a:r>
              <a:rPr lang="ko-KR" altLang="en-US" dirty="0">
                <a:latin typeface="+mn-ea"/>
              </a:rPr>
              <a:t>형태의 사전</a:t>
            </a:r>
            <a:r>
              <a:rPr lang="en-US" altLang="ko-KR" dirty="0">
                <a:latin typeface="+mn-ea"/>
              </a:rPr>
              <a:t>. (346MB)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02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60097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KoNLPy</a:t>
            </a:r>
            <a:r>
              <a:rPr lang="en-US" altLang="ko-KR" b="1" dirty="0"/>
              <a:t> </a:t>
            </a:r>
            <a:r>
              <a:rPr lang="ko-KR" altLang="en-US" b="1" dirty="0"/>
              <a:t>예제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문서 탐색하기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말뭉치 탐색하기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연어</a:t>
            </a:r>
            <a:r>
              <a:rPr lang="en-US" altLang="ko-KR" dirty="0">
                <a:latin typeface="+mn-ea"/>
              </a:rPr>
              <a:t>(collocation) </a:t>
            </a:r>
            <a:r>
              <a:rPr lang="ko-KR" altLang="en-US" dirty="0">
                <a:latin typeface="+mn-ea"/>
              </a:rPr>
              <a:t>찾기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구문 분석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예제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8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87460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텍스트에서 </a:t>
            </a:r>
            <a:r>
              <a:rPr lang="ko-KR" altLang="en-US" dirty="0" err="1">
                <a:latin typeface="+mn-ea"/>
              </a:rPr>
              <a:t>의미있는</a:t>
            </a:r>
            <a:r>
              <a:rPr lang="ko-KR" altLang="en-US" dirty="0">
                <a:latin typeface="+mn-ea"/>
              </a:rPr>
              <a:t> 정보를 분석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추출하고 이해하는 일련의 기술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 NLP </a:t>
            </a:r>
            <a:r>
              <a:rPr lang="ko-KR" altLang="en-US" dirty="0">
                <a:latin typeface="+mn-ea"/>
              </a:rPr>
              <a:t>응용사례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텍스트 요약 </a:t>
            </a:r>
            <a:r>
              <a:rPr lang="en-US" altLang="ko-KR" dirty="0">
                <a:latin typeface="+mn-ea"/>
              </a:rPr>
              <a:t>(ex: Summly)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자동 질의응답 시스템 </a:t>
            </a:r>
            <a:r>
              <a:rPr lang="en-US" altLang="ko-KR" dirty="0">
                <a:latin typeface="+mn-ea"/>
              </a:rPr>
              <a:t>(ex: Wolfram Alpha)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대화 시스템 </a:t>
            </a:r>
            <a:r>
              <a:rPr lang="en-US" altLang="ko-KR" dirty="0">
                <a:latin typeface="+mn-ea"/>
              </a:rPr>
              <a:t>(ex: Apple Siri)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기계 번역 </a:t>
            </a:r>
            <a:r>
              <a:rPr lang="en-US" altLang="ko-KR" dirty="0">
                <a:latin typeface="+mn-ea"/>
              </a:rPr>
              <a:t>(ex: Google Translate)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검색엔진과 같은 정보검색 시스템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ko-KR" altLang="en-US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준비 사항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언어에 대한 깊은 관심과 한국어에 대한 어느 정도의 이해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기본적인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프로그래밍 방법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좋은 텍스트 에디터 또는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NLP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NLTK(Natural Language Toolkit) </a:t>
            </a:r>
            <a:r>
              <a:rPr lang="ko-KR" altLang="en-US" dirty="0">
                <a:latin typeface="+mn-ea"/>
              </a:rPr>
              <a:t>패키지는 교육용으로 개발된 자연어 처리 및 문서 분석용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패키지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말뭉치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토큰 생성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형태소 분석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>
                <a:latin typeface="+mn-ea"/>
              </a:rPr>
              <a:t>품사 부착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NLTK </a:t>
            </a:r>
            <a:r>
              <a:rPr lang="ko-KR" altLang="en-US" b="1" dirty="0"/>
              <a:t>자연어 처리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7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말뭉치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자연어 분석 작업을 위해 만든 샘플 문서 집합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사용시 </a:t>
            </a:r>
            <a:r>
              <a:rPr lang="en-US" altLang="ko-KR" dirty="0"/>
              <a:t>download </a:t>
            </a:r>
            <a:r>
              <a:rPr lang="ko-KR" altLang="en-US" dirty="0"/>
              <a:t>하여 사용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NLTK </a:t>
            </a:r>
            <a:r>
              <a:rPr lang="ko-KR" altLang="en-US" b="1" dirty="0"/>
              <a:t>자연어 처리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402" y="2339295"/>
            <a:ext cx="88900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토큰 생성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문장 분석을 위해 나뉘어진 작은 문자열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토큰 생성 함수</a:t>
            </a:r>
            <a:r>
              <a:rPr lang="en-US" altLang="ko-KR" dirty="0"/>
              <a:t>(tokenizer)</a:t>
            </a:r>
            <a:r>
              <a:rPr lang="ko-KR" altLang="en-US" dirty="0"/>
              <a:t>를 통해 만들어짐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29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형태소 분석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형태소</a:t>
            </a:r>
            <a:r>
              <a:rPr lang="en-US" altLang="ko-KR" dirty="0">
                <a:latin typeface="+mn-ea"/>
              </a:rPr>
              <a:t>(morpheme) :</a:t>
            </a:r>
            <a:r>
              <a:rPr lang="ko-KR" altLang="en-US" dirty="0">
                <a:latin typeface="+mn-ea"/>
              </a:rPr>
              <a:t> 일정한 의미가 있는 가장 작은 말의 단위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단어로부터 어근</a:t>
            </a:r>
            <a:r>
              <a:rPr lang="en-US" altLang="ko-KR" dirty="0"/>
              <a:t>, </a:t>
            </a:r>
            <a:r>
              <a:rPr lang="ko-KR" altLang="en-US" dirty="0"/>
              <a:t>접두사</a:t>
            </a:r>
            <a:r>
              <a:rPr lang="en-US" altLang="ko-KR" dirty="0"/>
              <a:t>, </a:t>
            </a:r>
            <a:r>
              <a:rPr lang="ko-KR" altLang="en-US" dirty="0"/>
              <a:t>접미사</a:t>
            </a:r>
            <a:r>
              <a:rPr lang="en-US" altLang="ko-KR" dirty="0"/>
              <a:t>, </a:t>
            </a:r>
            <a:r>
              <a:rPr lang="ko-KR" altLang="en-US" dirty="0"/>
              <a:t>품사 등 다양한 언어적 속성을 파악하고 이를 이용하여 형태소를 찾아내거나 처리하는 작업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어간 추출</a:t>
            </a:r>
            <a:r>
              <a:rPr lang="en-US" altLang="ko-KR" dirty="0"/>
              <a:t>(stemming)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/>
              <a:t>변화된 단어의 접미사나 어미를 제거하여 같은 의미를 가지는 형태소의 기본형을 찾는 방법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/>
              <a:t>단순히 어미를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원형 복원</a:t>
            </a:r>
            <a:r>
              <a:rPr lang="en-US" altLang="ko-KR" dirty="0"/>
              <a:t>(lemmatizing)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/>
              <a:t>같은 의미를 가지는 여러 단어를 </a:t>
            </a:r>
            <a:r>
              <a:rPr lang="ko-KR" altLang="en-US" dirty="0" err="1"/>
              <a:t>사전형으로</a:t>
            </a:r>
            <a:r>
              <a:rPr lang="ko-KR" altLang="en-US" dirty="0"/>
              <a:t> 통일하는 작업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/>
              <a:t>품사</a:t>
            </a:r>
            <a:r>
              <a:rPr lang="en-US" altLang="ko-KR" dirty="0"/>
              <a:t>(part of speech)</a:t>
            </a:r>
            <a:r>
              <a:rPr lang="ko-KR" altLang="en-US" dirty="0"/>
              <a:t>를 지정하는 경우 좀 더 정확한 원형을 찾을 수 있음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품사 부착</a:t>
            </a:r>
            <a:r>
              <a:rPr lang="en-US" altLang="ko-KR" dirty="0"/>
              <a:t>(Part-Of-Speech tagging)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dirty="0"/>
              <a:t>낱말을 문법적인 기능이나 형태</a:t>
            </a:r>
            <a:r>
              <a:rPr lang="en-US" altLang="ko-KR" dirty="0"/>
              <a:t>, </a:t>
            </a:r>
            <a:r>
              <a:rPr lang="ko-KR" altLang="en-US" dirty="0"/>
              <a:t>뜻에 따라 구분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NLTK</a:t>
            </a:r>
            <a:r>
              <a:rPr lang="ko-KR" altLang="en-US" dirty="0"/>
              <a:t>에서는 펜 </a:t>
            </a:r>
            <a:r>
              <a:rPr lang="ko-KR" altLang="en-US" dirty="0" err="1"/>
              <a:t>트리뱅크</a:t>
            </a:r>
            <a:r>
              <a:rPr lang="ko-KR" altLang="en-US" dirty="0"/>
              <a:t> 태그세트</a:t>
            </a:r>
            <a:r>
              <a:rPr lang="en-US" altLang="ko-KR" dirty="0"/>
              <a:t>(Penn Treebank </a:t>
            </a:r>
            <a:r>
              <a:rPr lang="en-US" altLang="ko-KR" dirty="0" err="1"/>
              <a:t>Tagset</a:t>
            </a:r>
            <a:r>
              <a:rPr lang="en-US" altLang="ko-KR" dirty="0"/>
              <a:t>)</a:t>
            </a:r>
            <a:r>
              <a:rPr lang="ko-KR" altLang="en-US" dirty="0"/>
              <a:t>라는 것을 이용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NLTK </a:t>
            </a:r>
            <a:r>
              <a:rPr lang="ko-KR" altLang="en-US" b="1" dirty="0"/>
              <a:t>자연어 처리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1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03409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품사 부착</a:t>
            </a:r>
            <a:r>
              <a:rPr lang="en-US" altLang="ko-KR" b="1" dirty="0"/>
              <a:t>(Part-Of-Speech tagging)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낱말을 문법적인 기능이나 형태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뜻에 따라 구분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품사의 구분은 언어마다 그리고 학자마다 다름</a:t>
            </a:r>
            <a:endParaRPr lang="ko-KR" altLang="en-US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NLTK</a:t>
            </a:r>
            <a:r>
              <a:rPr lang="ko-KR" altLang="en-US" dirty="0">
                <a:latin typeface="+mn-ea"/>
              </a:rPr>
              <a:t>에서는 펜 </a:t>
            </a:r>
            <a:r>
              <a:rPr lang="ko-KR" altLang="en-US" dirty="0" err="1">
                <a:latin typeface="+mn-ea"/>
              </a:rPr>
              <a:t>트리뱅크</a:t>
            </a:r>
            <a:r>
              <a:rPr lang="ko-KR" altLang="en-US" dirty="0">
                <a:latin typeface="+mn-ea"/>
              </a:rPr>
              <a:t> 태그세트</a:t>
            </a:r>
            <a:r>
              <a:rPr lang="en-US" altLang="ko-KR" dirty="0">
                <a:latin typeface="+mn-ea"/>
              </a:rPr>
              <a:t>(Penn Treebank </a:t>
            </a:r>
            <a:r>
              <a:rPr lang="en-US" altLang="ko-KR" dirty="0" err="1">
                <a:latin typeface="+mn-ea"/>
              </a:rPr>
              <a:t>Tagset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라는 것을 이용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품사의 예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NNP: </a:t>
            </a:r>
            <a:r>
              <a:rPr lang="ko-KR" altLang="en-US" dirty="0"/>
              <a:t>단수 고유명사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VB: </a:t>
            </a:r>
            <a:r>
              <a:rPr lang="ko-KR" altLang="en-US" dirty="0"/>
              <a:t>동사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VBP: </a:t>
            </a:r>
            <a:r>
              <a:rPr lang="ko-KR" altLang="en-US" dirty="0"/>
              <a:t>동사 현재형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TO: to </a:t>
            </a:r>
            <a:r>
              <a:rPr lang="ko-KR" altLang="en-US" dirty="0"/>
              <a:t>전치사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NN: </a:t>
            </a:r>
            <a:r>
              <a:rPr lang="ko-KR" altLang="en-US" dirty="0"/>
              <a:t>명사</a:t>
            </a:r>
            <a:r>
              <a:rPr lang="en-US" altLang="ko-KR" dirty="0"/>
              <a:t>(</a:t>
            </a:r>
            <a:r>
              <a:rPr lang="ko-KR" altLang="en-US" dirty="0"/>
              <a:t>단수형 혹은 </a:t>
            </a:r>
            <a:r>
              <a:rPr lang="ko-KR" altLang="en-US" dirty="0" err="1"/>
              <a:t>집합형</a:t>
            </a:r>
            <a:r>
              <a:rPr lang="en-US" altLang="ko-KR" dirty="0"/>
              <a:t>)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DT: </a:t>
            </a:r>
            <a:r>
              <a:rPr lang="ko-KR" altLang="en-US" dirty="0"/>
              <a:t>관형사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NLTK </a:t>
            </a:r>
            <a:r>
              <a:rPr lang="ko-KR" altLang="en-US" b="1" dirty="0"/>
              <a:t>자연어 처리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322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Text </a:t>
            </a:r>
            <a:r>
              <a:rPr lang="ko-KR" altLang="en-US" b="1" dirty="0"/>
              <a:t>클래스에서 사용할 수 있는 유용한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plot() - </a:t>
            </a:r>
            <a:r>
              <a:rPr lang="ko-KR" altLang="en-US" dirty="0"/>
              <a:t>각 단어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의 사용 빈도를 그래프로 보여줌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dispersion_plot</a:t>
            </a:r>
            <a:r>
              <a:rPr lang="en-US" altLang="ko-KR" dirty="0"/>
              <a:t>() - </a:t>
            </a:r>
            <a:r>
              <a:rPr lang="ko-KR" altLang="en-US" dirty="0"/>
              <a:t>단어가 사용된 위치를 시각화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concordance() - </a:t>
            </a:r>
            <a:r>
              <a:rPr lang="ko-KR" altLang="en-US" dirty="0">
                <a:latin typeface="+mn-ea"/>
              </a:rPr>
              <a:t>해당 단어의 앞과 뒤에 사용된 단어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문맥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보여줌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similar() - </a:t>
            </a:r>
            <a:r>
              <a:rPr lang="ko-KR" altLang="en-US" dirty="0">
                <a:latin typeface="+mn-ea"/>
              </a:rPr>
              <a:t>같은 문맥에서 주어진 단어 대신 사용된 횟수가 높은 단어들을 찾아줌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common_contexts</a:t>
            </a:r>
            <a:r>
              <a:rPr lang="en-US" altLang="ko-KR" dirty="0">
                <a:latin typeface="+mn-ea"/>
              </a:rPr>
              <a:t>() - </a:t>
            </a:r>
            <a:r>
              <a:rPr lang="ko-KR" altLang="en-US" dirty="0">
                <a:latin typeface="+mn-ea"/>
              </a:rPr>
              <a:t>두 단어의 공통 문맥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NLTK </a:t>
            </a:r>
            <a:r>
              <a:rPr lang="ko-KR" altLang="en-US" b="1" dirty="0"/>
              <a:t>자연어 처리 패키지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402" y="3429000"/>
            <a:ext cx="88900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FreqDist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FreqDist</a:t>
            </a:r>
            <a:r>
              <a:rPr lang="en-US" altLang="ko-KR" dirty="0"/>
              <a:t> </a:t>
            </a:r>
            <a:r>
              <a:rPr lang="ko-KR" altLang="en-US" dirty="0"/>
              <a:t>클래스는 문서에 사용된 단어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의 사용빈도 정보를 담는 클래스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Text </a:t>
            </a:r>
            <a:r>
              <a:rPr lang="ko-KR" altLang="en-US" dirty="0"/>
              <a:t>클래스의 </a:t>
            </a:r>
            <a:r>
              <a:rPr lang="en-US" altLang="ko-KR" dirty="0"/>
              <a:t>vocab </a:t>
            </a:r>
            <a:r>
              <a:rPr lang="ko-KR" altLang="en-US" dirty="0" err="1"/>
              <a:t>메서드로</a:t>
            </a:r>
            <a:r>
              <a:rPr lang="ko-KR" altLang="en-US" dirty="0"/>
              <a:t> 추출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직접 클래스 생성 가능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most_common</a:t>
            </a:r>
            <a:r>
              <a:rPr lang="en-US" altLang="ko-KR" dirty="0">
                <a:latin typeface="+mn-ea"/>
              </a:rPr>
              <a:t>() - </a:t>
            </a:r>
            <a:r>
              <a:rPr lang="ko-KR" altLang="en-US" dirty="0">
                <a:latin typeface="+mn-ea"/>
              </a:rPr>
              <a:t>가장 출현 횟수가 높은 단어를 찾아줌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94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60097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Ubuntu(Linux)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KoNLPy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08584" y="1268760"/>
            <a:ext cx="8465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apt-get update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apt-get install g++ openjdk-8-jdk 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pip3 install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konlpy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apt-get install curl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bash &lt;(curl -s https://raw.githubusercontent.com/konlpy/konlpy/master/scripts/mecab.sh)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402" y="3579981"/>
            <a:ext cx="6009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Windows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, JAVA_HOME </a:t>
            </a:r>
            <a:r>
              <a:rPr lang="ko-KR" altLang="en-US" dirty="0" err="1"/>
              <a:t>셋팅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pip upgrade: 	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pip install --upgrade pip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JPype1 </a:t>
            </a:r>
            <a:r>
              <a:rPr lang="ko-KR" altLang="en-US" dirty="0"/>
              <a:t>설치 </a:t>
            </a:r>
            <a:r>
              <a:rPr lang="en-US" altLang="ko-KR" dirty="0"/>
              <a:t>: 	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pip install JPype1-py3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: 	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pip install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konlpy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3221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형태소 분석 이란 형태소를 비롯하여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접두사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접미사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품사</a:t>
            </a:r>
            <a:r>
              <a:rPr lang="en-US" altLang="ko-KR" dirty="0">
                <a:latin typeface="+mn-ea"/>
              </a:rPr>
              <a:t>(POS, part-of-speech) </a:t>
            </a:r>
            <a:r>
              <a:rPr lang="ko-KR" altLang="en-US" dirty="0">
                <a:latin typeface="+mn-ea"/>
              </a:rPr>
              <a:t>등 다양한 언어적 속성의 구조를 파악하는 것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품사 </a:t>
            </a:r>
            <a:r>
              <a:rPr lang="ko-KR" altLang="en-US" dirty="0" err="1">
                <a:latin typeface="+mn-ea"/>
              </a:rPr>
              <a:t>태깅</a:t>
            </a:r>
            <a:r>
              <a:rPr lang="ko-KR" altLang="en-US" dirty="0">
                <a:latin typeface="+mn-ea"/>
              </a:rPr>
              <a:t> 은 형태소의 뜻과 문맥을 고려하여 그것에 </a:t>
            </a:r>
            <a:r>
              <a:rPr lang="ko-KR" altLang="en-US" dirty="0" err="1">
                <a:latin typeface="+mn-ea"/>
              </a:rPr>
              <a:t>마크업을</a:t>
            </a:r>
            <a:r>
              <a:rPr lang="ko-KR" altLang="en-US" dirty="0">
                <a:latin typeface="+mn-ea"/>
              </a:rPr>
              <a:t> 하는 일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solidFill>
                  <a:srgbClr val="FF0000"/>
                </a:solidFill>
                <a:latin typeface="+mn-ea"/>
              </a:rPr>
              <a:t>가방에 들어가신다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가방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/NNG +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에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/JKM +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들어가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/VV +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/EPH +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ㄴ다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/EFN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형태소 분석 및 품사 </a:t>
            </a:r>
            <a:r>
              <a:rPr lang="ko-KR" altLang="en-US" b="1" dirty="0" err="1"/>
              <a:t>태깅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402" y="3068960"/>
            <a:ext cx="88900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KoNLPy</a:t>
            </a:r>
            <a:r>
              <a:rPr lang="ko-KR" altLang="en-US" b="1" dirty="0"/>
              <a:t>로 품사 </a:t>
            </a:r>
            <a:r>
              <a:rPr lang="ko-KR" altLang="en-US" b="1" dirty="0" err="1"/>
              <a:t>태깅하기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</a:rPr>
              <a:t>KoNLPy</a:t>
            </a:r>
            <a:r>
              <a:rPr lang="ko-KR" altLang="en-US" dirty="0">
                <a:latin typeface="+mn-ea"/>
              </a:rPr>
              <a:t>에는 품사 </a:t>
            </a:r>
            <a:r>
              <a:rPr lang="ko-KR" altLang="en-US" dirty="0" err="1">
                <a:latin typeface="+mn-ea"/>
              </a:rPr>
              <a:t>태깅을</a:t>
            </a:r>
            <a:r>
              <a:rPr lang="ko-KR" altLang="en-US" dirty="0">
                <a:latin typeface="+mn-ea"/>
              </a:rPr>
              <a:t> 하기 위한 옵션이 여럿 있음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문구</a:t>
            </a:r>
            <a:r>
              <a:rPr lang="en-US" altLang="ko-KR" dirty="0">
                <a:latin typeface="+mn-ea"/>
              </a:rPr>
              <a:t>(phrase)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입력받아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태깅된</a:t>
            </a:r>
            <a:r>
              <a:rPr lang="ko-KR" altLang="en-US" dirty="0">
                <a:latin typeface="+mn-ea"/>
              </a:rPr>
              <a:t> 형태소를 출력하는 동일한 입출력 구조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대표적인 품사 </a:t>
            </a:r>
            <a:r>
              <a:rPr lang="ko-KR" altLang="en-US" dirty="0" err="1">
                <a:latin typeface="+mn-ea"/>
              </a:rPr>
              <a:t>태깅</a:t>
            </a:r>
            <a:r>
              <a:rPr lang="ko-KR" altLang="en-US" dirty="0">
                <a:latin typeface="+mn-ea"/>
              </a:rPr>
              <a:t> 클래스</a:t>
            </a:r>
            <a:br>
              <a:rPr lang="en-US" altLang="ko-KR" dirty="0">
                <a:latin typeface="+mn-ea"/>
              </a:rPr>
            </a:br>
            <a:r>
              <a:rPr lang="en-US" altLang="ko-KR" dirty="0" err="1">
                <a:latin typeface="+mn-ea"/>
              </a:rPr>
              <a:t>Kkma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Komoran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Hannanum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Okt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 </a:t>
            </a:r>
            <a:r>
              <a:rPr lang="en-US" altLang="ko-KR" dirty="0">
                <a:latin typeface="+mn-ea"/>
              </a:rPr>
              <a:t>Twitter), </a:t>
            </a:r>
            <a:r>
              <a:rPr lang="en-US" altLang="ko-KR" dirty="0" err="1">
                <a:latin typeface="+mn-ea"/>
              </a:rPr>
              <a:t>Mecab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39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1255</Words>
  <Application>Microsoft Office PowerPoint</Application>
  <PresentationFormat>A4 용지(210x297mm)</PresentationFormat>
  <Paragraphs>260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 ligature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269</cp:revision>
  <dcterms:created xsi:type="dcterms:W3CDTF">2018-09-14T06:04:22Z</dcterms:created>
  <dcterms:modified xsi:type="dcterms:W3CDTF">2020-06-23T23:42:54Z</dcterms:modified>
</cp:coreProperties>
</file>