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63"/>
  </p:notesMasterIdLst>
  <p:sldIdLst>
    <p:sldId id="256" r:id="rId2"/>
    <p:sldId id="834" r:id="rId3"/>
    <p:sldId id="353" r:id="rId4"/>
    <p:sldId id="790" r:id="rId5"/>
    <p:sldId id="791" r:id="rId6"/>
    <p:sldId id="792" r:id="rId7"/>
    <p:sldId id="828" r:id="rId8"/>
    <p:sldId id="829" r:id="rId9"/>
    <p:sldId id="808" r:id="rId10"/>
    <p:sldId id="809" r:id="rId11"/>
    <p:sldId id="831" r:id="rId12"/>
    <p:sldId id="832" r:id="rId13"/>
    <p:sldId id="833" r:id="rId14"/>
    <p:sldId id="837" r:id="rId15"/>
    <p:sldId id="838" r:id="rId16"/>
    <p:sldId id="839" r:id="rId17"/>
    <p:sldId id="841" r:id="rId18"/>
    <p:sldId id="842" r:id="rId19"/>
    <p:sldId id="843" r:id="rId20"/>
    <p:sldId id="844" r:id="rId21"/>
    <p:sldId id="845" r:id="rId22"/>
    <p:sldId id="846" r:id="rId23"/>
    <p:sldId id="847" r:id="rId24"/>
    <p:sldId id="848" r:id="rId25"/>
    <p:sldId id="849" r:id="rId26"/>
    <p:sldId id="850" r:id="rId27"/>
    <p:sldId id="851" r:id="rId28"/>
    <p:sldId id="852" r:id="rId29"/>
    <p:sldId id="853" r:id="rId30"/>
    <p:sldId id="864" r:id="rId31"/>
    <p:sldId id="865" r:id="rId32"/>
    <p:sldId id="872" r:id="rId33"/>
    <p:sldId id="873" r:id="rId34"/>
    <p:sldId id="874" r:id="rId35"/>
    <p:sldId id="875" r:id="rId36"/>
    <p:sldId id="876" r:id="rId37"/>
    <p:sldId id="877" r:id="rId38"/>
    <p:sldId id="878" r:id="rId39"/>
    <p:sldId id="879" r:id="rId40"/>
    <p:sldId id="880" r:id="rId41"/>
    <p:sldId id="807" r:id="rId42"/>
    <p:sldId id="367" r:id="rId43"/>
    <p:sldId id="835" r:id="rId44"/>
    <p:sldId id="854" r:id="rId45"/>
    <p:sldId id="855" r:id="rId46"/>
    <p:sldId id="856" r:id="rId47"/>
    <p:sldId id="857" r:id="rId48"/>
    <p:sldId id="858" r:id="rId49"/>
    <p:sldId id="859" r:id="rId50"/>
    <p:sldId id="860" r:id="rId51"/>
    <p:sldId id="861" r:id="rId52"/>
    <p:sldId id="862" r:id="rId53"/>
    <p:sldId id="863" r:id="rId54"/>
    <p:sldId id="827" r:id="rId55"/>
    <p:sldId id="870" r:id="rId56"/>
    <p:sldId id="422" r:id="rId57"/>
    <p:sldId id="866" r:id="rId58"/>
    <p:sldId id="867" r:id="rId59"/>
    <p:sldId id="868" r:id="rId60"/>
    <p:sldId id="869" r:id="rId61"/>
    <p:sldId id="265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9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96">
          <p15:clr>
            <a:srgbClr val="A4A3A4"/>
          </p15:clr>
        </p15:guide>
        <p15:guide id="5" orient="horz" pos="102">
          <p15:clr>
            <a:srgbClr val="A4A3A4"/>
          </p15:clr>
        </p15:guide>
        <p15:guide id="6" orient="horz" pos="2618">
          <p15:clr>
            <a:srgbClr val="A4A3A4"/>
          </p15:clr>
        </p15:guide>
        <p15:guide id="7" pos="2880">
          <p15:clr>
            <a:srgbClr val="A4A3A4"/>
          </p15:clr>
        </p15:guide>
        <p15:guide id="8" pos="156">
          <p15:clr>
            <a:srgbClr val="A4A3A4"/>
          </p15:clr>
        </p15:guide>
        <p15:guide id="9" pos="5604">
          <p15:clr>
            <a:srgbClr val="A4A3A4"/>
          </p15:clr>
        </p15:guide>
        <p15:guide id="10" pos="1038">
          <p15:clr>
            <a:srgbClr val="A4A3A4"/>
          </p15:clr>
        </p15:guide>
        <p15:guide id="11" pos="4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9BE00"/>
    <a:srgbClr val="FF470E"/>
    <a:srgbClr val="FFE100"/>
    <a:srgbClr val="0000B6"/>
    <a:srgbClr val="3E81F6"/>
    <a:srgbClr val="1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1" autoAdjust="0"/>
    <p:restoredTop sz="88551" autoAdjust="0"/>
  </p:normalViewPr>
  <p:slideViewPr>
    <p:cSldViewPr snapToGrid="0" snapToObjects="1">
      <p:cViewPr varScale="1">
        <p:scale>
          <a:sx n="93" d="100"/>
          <a:sy n="93" d="100"/>
        </p:scale>
        <p:origin x="-420" y="-96"/>
      </p:cViewPr>
      <p:guideLst>
        <p:guide orient="horz" pos="2160"/>
        <p:guide orient="horz" pos="498"/>
        <p:guide orient="horz" pos="4032"/>
        <p:guide orient="horz" pos="396"/>
        <p:guide orient="horz" pos="102"/>
        <p:guide orient="horz" pos="2618"/>
        <p:guide pos="2880"/>
        <p:guide pos="156"/>
        <p:guide pos="5604"/>
        <p:guide pos="1038"/>
        <p:guide pos="462"/>
      </p:guideLst>
    </p:cSldViewPr>
  </p:slideViewPr>
  <p:outlineViewPr>
    <p:cViewPr>
      <p:scale>
        <a:sx n="33" d="100"/>
        <a:sy n="33" d="100"/>
      </p:scale>
      <p:origin x="0" y="1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BC9E8-164A-3E46-A3BC-521612EA2447}" type="datetimeFigureOut">
              <a:rPr kumimoji="1" lang="ko-KR" altLang="en-US" smtClean="0"/>
              <a:t>2020-05-27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AE8B5-1B09-C647-964A-02340F34AD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64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AE8B5-1B09-C647-964A-02340F34AD1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89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AE8B5-1B09-C647-964A-02340F34AD1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3865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AE8B5-1B09-C647-964A-02340F34AD1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386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AE8B5-1B09-C647-964A-02340F34AD1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355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AE8B5-1B09-C647-964A-02340F34AD1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38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AE8B5-1B09-C647-964A-02340F34AD1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38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AE8B5-1B09-C647-964A-02340F34AD1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38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374537" y="5040689"/>
            <a:ext cx="8369300" cy="128111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텍스트를 입력해주세요 기본글꼴 </a:t>
            </a:r>
            <a:r>
              <a:rPr kumimoji="1" lang="en-US" altLang="ko-KR" dirty="0"/>
              <a:t>20pt</a:t>
            </a:r>
            <a:endParaRPr kumimoji="1"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" t="130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89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68000" y="161925"/>
            <a:ext cx="8207250" cy="46672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>
              <a:defRPr sz="2000" b="1" i="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ko-KR" altLang="en-US" dirty="0"/>
              <a:t>페이지 제목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8"/>
          </p:nvPr>
        </p:nvSpPr>
        <p:spPr>
          <a:xfrm>
            <a:off x="467999" y="868236"/>
            <a:ext cx="8208163" cy="4068000"/>
          </a:xfrm>
          <a:prstGeom prst="rect">
            <a:avLst/>
          </a:prstGeom>
        </p:spPr>
        <p:txBody>
          <a:bodyPr lIns="0">
            <a:normAutofit/>
          </a:bodyPr>
          <a:lstStyle>
            <a:lvl1pPr marL="108000" indent="-180000">
              <a:lnSpc>
                <a:spcPct val="100000"/>
              </a:lnSpc>
              <a:buFont typeface="+mj-lt"/>
              <a:buAutoNum type="arabicPeriod"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180000" indent="0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324000" indent="-108000">
              <a:lnSpc>
                <a:spcPct val="100000"/>
              </a:lnSpc>
              <a:buFont typeface="Arial" pitchFamily="34" charset="0"/>
              <a:buChar char="•"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324000" indent="0">
              <a:lnSpc>
                <a:spcPct val="100000"/>
              </a:lnSpc>
              <a:buNone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639450" indent="-108000">
              <a:lnSpc>
                <a:spcPct val="100000"/>
              </a:lnSpc>
              <a:buFont typeface="맑은 고딕" pitchFamily="50" charset="-127"/>
              <a:buChar char="–"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944865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68000" y="161925"/>
            <a:ext cx="8207250" cy="46672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>
              <a:defRPr sz="2000" b="1" i="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ko-KR" altLang="en-US" dirty="0"/>
              <a:t>페이지 제목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8"/>
          </p:nvPr>
        </p:nvSpPr>
        <p:spPr>
          <a:xfrm>
            <a:off x="467999" y="868236"/>
            <a:ext cx="8208163" cy="4068000"/>
          </a:xfrm>
          <a:prstGeom prst="rect">
            <a:avLst/>
          </a:prstGeom>
        </p:spPr>
        <p:txBody>
          <a:bodyPr lIns="0">
            <a:normAutofit/>
          </a:bodyPr>
          <a:lstStyle>
            <a:lvl1pPr marL="108000" indent="-180000">
              <a:lnSpc>
                <a:spcPct val="100000"/>
              </a:lnSpc>
              <a:buFont typeface="+mj-lt"/>
              <a:buAutoNum type="arabicPeriod"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180000" indent="0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324000" indent="-108000">
              <a:lnSpc>
                <a:spcPct val="100000"/>
              </a:lnSpc>
              <a:buFont typeface="Arial" pitchFamily="34" charset="0"/>
              <a:buChar char="•"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324000" indent="0">
              <a:lnSpc>
                <a:spcPct val="100000"/>
              </a:lnSpc>
              <a:buNone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639450" indent="-108000">
              <a:lnSpc>
                <a:spcPct val="100000"/>
              </a:lnSpc>
              <a:buFont typeface="맑은 고딕" pitchFamily="50" charset="-127"/>
              <a:buChar char="–"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9448650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6003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103491" y="2600325"/>
            <a:ext cx="29370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Q&amp;A</a:t>
            </a:r>
            <a:endParaRPr lang="ko-KR" altLang="en-US" sz="8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57438" y="5054084"/>
            <a:ext cx="2390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ko-KR" altLang="en-US" sz="3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kumimoji="1" lang="en-US" altLang="ko-KR" sz="3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kumimoji="1" lang="ko-KR" altLang="en-US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240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68000" y="161925"/>
            <a:ext cx="8207250" cy="46672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>
              <a:defRPr sz="2000" b="1" i="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ko-KR" altLang="en-US" dirty="0"/>
              <a:t>페이지 제목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8"/>
          </p:nvPr>
        </p:nvSpPr>
        <p:spPr>
          <a:xfrm>
            <a:off x="467999" y="868236"/>
            <a:ext cx="8208163" cy="4068000"/>
          </a:xfrm>
          <a:prstGeom prst="rect">
            <a:avLst/>
          </a:prstGeom>
        </p:spPr>
        <p:txBody>
          <a:bodyPr lIns="0">
            <a:normAutofit/>
          </a:bodyPr>
          <a:lstStyle>
            <a:lvl1pPr marL="108000" indent="-180000">
              <a:lnSpc>
                <a:spcPct val="100000"/>
              </a:lnSpc>
              <a:buFont typeface="+mj-lt"/>
              <a:buAutoNum type="arabicPeriod"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180000" indent="0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324000" indent="-108000">
              <a:lnSpc>
                <a:spcPct val="100000"/>
              </a:lnSpc>
              <a:buFont typeface="Arial" pitchFamily="34" charset="0"/>
              <a:buChar char="•"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324000" indent="0">
              <a:lnSpc>
                <a:spcPct val="100000"/>
              </a:lnSpc>
              <a:buNone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639450" indent="-108000">
              <a:lnSpc>
                <a:spcPct val="100000"/>
              </a:lnSpc>
              <a:buFont typeface="맑은 고딕" pitchFamily="50" charset="-127"/>
              <a:buChar char="–"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11564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68000" y="161925"/>
            <a:ext cx="8207250" cy="46672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>
              <a:defRPr sz="2000" b="1" i="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ko-KR" altLang="en-US" dirty="0"/>
              <a:t>페이지 제목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8"/>
          </p:nvPr>
        </p:nvSpPr>
        <p:spPr>
          <a:xfrm>
            <a:off x="467999" y="868236"/>
            <a:ext cx="8208163" cy="4068000"/>
          </a:xfrm>
          <a:prstGeom prst="rect">
            <a:avLst/>
          </a:prstGeom>
        </p:spPr>
        <p:txBody>
          <a:bodyPr lIns="0">
            <a:normAutofit/>
          </a:bodyPr>
          <a:lstStyle>
            <a:lvl1pPr marL="108000" indent="-180000">
              <a:lnSpc>
                <a:spcPct val="100000"/>
              </a:lnSpc>
              <a:buFont typeface="+mj-lt"/>
              <a:buAutoNum type="arabicPeriod"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180000" indent="0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324000" indent="-108000">
              <a:lnSpc>
                <a:spcPct val="100000"/>
              </a:lnSpc>
              <a:buFont typeface="Arial" pitchFamily="34" charset="0"/>
              <a:buChar char="•"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324000" indent="0">
              <a:lnSpc>
                <a:spcPct val="100000"/>
              </a:lnSpc>
              <a:buNone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639450" indent="-108000">
              <a:lnSpc>
                <a:spcPct val="100000"/>
              </a:lnSpc>
              <a:buFont typeface="맑은 고딕" pitchFamily="50" charset="-127"/>
              <a:buChar char="–"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11564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68000" y="161925"/>
            <a:ext cx="8207250" cy="46672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>
              <a:defRPr sz="2000" b="1" i="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ko-KR" altLang="en-US" dirty="0"/>
              <a:t>페이지 제목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8"/>
          </p:nvPr>
        </p:nvSpPr>
        <p:spPr>
          <a:xfrm>
            <a:off x="467999" y="868236"/>
            <a:ext cx="8208163" cy="4068000"/>
          </a:xfrm>
          <a:prstGeom prst="rect">
            <a:avLst/>
          </a:prstGeom>
        </p:spPr>
        <p:txBody>
          <a:bodyPr lIns="0">
            <a:normAutofit/>
          </a:bodyPr>
          <a:lstStyle>
            <a:lvl1pPr marL="108000" indent="-180000">
              <a:lnSpc>
                <a:spcPct val="100000"/>
              </a:lnSpc>
              <a:buFont typeface="+mj-lt"/>
              <a:buAutoNum type="arabicPeriod"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180000" indent="0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324000" indent="-108000">
              <a:lnSpc>
                <a:spcPct val="100000"/>
              </a:lnSpc>
              <a:buFont typeface="Arial" pitchFamily="34" charset="0"/>
              <a:buChar char="•"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324000" indent="0">
              <a:lnSpc>
                <a:spcPct val="100000"/>
              </a:lnSpc>
              <a:buNone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639450" indent="-108000">
              <a:lnSpc>
                <a:spcPct val="100000"/>
              </a:lnSpc>
              <a:buFont typeface="맑은 고딕" pitchFamily="50" charset="-127"/>
              <a:buChar char="–"/>
              <a:defRPr sz="1400" b="0" i="0" spc="-2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11564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448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179388" y="6356350"/>
            <a:ext cx="477837" cy="457200"/>
          </a:xfrm>
        </p:spPr>
        <p:txBody>
          <a:bodyPr/>
          <a:lstStyle>
            <a:lvl1pPr>
              <a:defRPr/>
            </a:lvl1pPr>
          </a:lstStyle>
          <a:p>
            <a:fld id="{06E03B4F-07FC-4AA5-8C1C-EC1D11A0169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7462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91897" y="-68923"/>
            <a:ext cx="9327794" cy="6995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2940"/>
            <a:ext cx="7886700" cy="4351338"/>
          </a:xfr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NanumSquare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 hasCustomPrompt="1"/>
          </p:nvPr>
        </p:nvSpPr>
        <p:spPr>
          <a:xfrm>
            <a:off x="628650" y="839678"/>
            <a:ext cx="7886700" cy="646331"/>
          </a:xfrm>
        </p:spPr>
        <p:txBody>
          <a:bodyPr>
            <a:noAutofit/>
          </a:bodyPr>
          <a:lstStyle>
            <a:lvl1pPr>
              <a:defRPr sz="4400" spc="-80" baseline="0">
                <a:latin typeface="+mn-ea"/>
                <a:ea typeface="+mn-ea"/>
              </a:defRPr>
            </a:lvl1pPr>
          </a:lstStyle>
          <a:p>
            <a:r>
              <a:rPr kumimoji="0" lang="ko-KR" altLang="en-US" sz="4000" b="1" i="0" u="none" strike="noStrike" kern="0" cap="none" spc="-10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ko-KR" altLang="en-US" sz="4000" b="1" i="0" dirty="0"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69" y="2122486"/>
            <a:ext cx="1195425" cy="375920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8650" y="6518164"/>
            <a:ext cx="1574904" cy="249895"/>
          </a:xfrm>
        </p:spPr>
        <p:txBody>
          <a:bodyPr>
            <a:noAutofit/>
          </a:bodyPr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/>
              <a:t>목차를 넣어주세요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4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91897" y="-68923"/>
            <a:ext cx="9327794" cy="6995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00036"/>
            <a:ext cx="7886700" cy="1325563"/>
          </a:xfrm>
        </p:spPr>
        <p:txBody>
          <a:bodyPr/>
          <a:lstStyle>
            <a:lvl1pPr>
              <a:defRPr sz="4400" b="1" i="0" spc="-8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kumimoji="0" lang="ko-KR" altLang="en-US" sz="4000" b="1" i="0" u="none" strike="noStrike" kern="0" cap="none" spc="-10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47650" y="6565407"/>
            <a:ext cx="2057400" cy="220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kern="1200">
                <a:solidFill>
                  <a:schemeClr val="tx1">
                    <a:tint val="7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48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247650" y="152690"/>
            <a:ext cx="8629650" cy="46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47650" y="6565407"/>
            <a:ext cx="2057400" cy="220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kern="1200">
                <a:solidFill>
                  <a:schemeClr val="tx1">
                    <a:tint val="7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5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247650" y="790575"/>
            <a:ext cx="8639175" cy="5594350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47650" y="6565407"/>
            <a:ext cx="2057400" cy="220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kern="1200">
                <a:solidFill>
                  <a:schemeClr val="tx1">
                    <a:tint val="7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07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8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47650" y="161925"/>
            <a:ext cx="8648700" cy="46672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>
              <a:defRPr sz="2000" b="1" i="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ko-KR" altLang="en-US" dirty="0"/>
              <a:t>페이지 제목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47650" y="6565407"/>
            <a:ext cx="2057400" cy="220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kern="1200">
                <a:solidFill>
                  <a:schemeClr val="tx1">
                    <a:tint val="7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587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" t="130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075166" y="2362200"/>
            <a:ext cx="29370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Q&amp;A</a:t>
            </a:r>
            <a:endParaRPr lang="ko-KR" altLang="en-US" sz="8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5348478" y="3900309"/>
            <a:ext cx="2390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ko-KR" altLang="en-US" sz="3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kumimoji="1" lang="en-US" altLang="ko-KR" sz="3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kumimoji="1" lang="ko-KR" altLang="en-US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26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44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50" y="152690"/>
            <a:ext cx="8629650" cy="46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790576"/>
            <a:ext cx="8629650" cy="55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7650" y="6565407"/>
            <a:ext cx="2057400" cy="220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cxnSp>
        <p:nvCxnSpPr>
          <p:cNvPr id="14" name="직선 연결선[R] 13"/>
          <p:cNvCxnSpPr/>
          <p:nvPr/>
        </p:nvCxnSpPr>
        <p:spPr>
          <a:xfrm>
            <a:off x="334763" y="6479310"/>
            <a:ext cx="8474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13"/>
          <p:cNvCxnSpPr/>
          <p:nvPr/>
        </p:nvCxnSpPr>
        <p:spPr>
          <a:xfrm>
            <a:off x="2878" y="658668"/>
            <a:ext cx="91382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9" r:id="rId5"/>
    <p:sldLayoutId id="2147483679" r:id="rId6"/>
    <p:sldLayoutId id="2147483680" r:id="rId7"/>
    <p:sldLayoutId id="2147483681" r:id="rId8"/>
    <p:sldLayoutId id="2147483688" r:id="rId9"/>
    <p:sldLayoutId id="2147483682" r:id="rId10"/>
    <p:sldLayoutId id="2147483687" r:id="rId11"/>
    <p:sldLayoutId id="2147483673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i="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NanumSquare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NanumSquare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NanumSquare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NanumSquare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NanumSquare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NanumSquare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help/2977003/the-latest-supported-visual-c-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o.to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7"/>
          <p:cNvSpPr txBox="1">
            <a:spLocks/>
          </p:cNvSpPr>
          <p:nvPr/>
        </p:nvSpPr>
        <p:spPr>
          <a:xfrm>
            <a:off x="4265709" y="2371725"/>
            <a:ext cx="4421092" cy="218192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lnSpc>
                <a:spcPct val="200000"/>
              </a:lnSpc>
              <a:defRPr/>
            </a:pPr>
            <a:r>
              <a:rPr lang="ko-KR" altLang="en-US" sz="3200" kern="0" spc="-10" dirty="0" smtClean="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  <a:latin typeface="+mj-ea"/>
                <a:ea typeface="+mj-ea"/>
              </a:rPr>
              <a:t>인공지능 </a:t>
            </a:r>
            <a:endParaRPr lang="en-US" altLang="ko-KR" sz="3200" kern="0" spc="-10" dirty="0" smtClean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latin typeface="+mj-ea"/>
              <a:ea typeface="+mj-ea"/>
            </a:endParaRPr>
          </a:p>
          <a:p>
            <a:pPr lvl="0">
              <a:lnSpc>
                <a:spcPct val="200000"/>
              </a:lnSpc>
              <a:defRPr/>
            </a:pPr>
            <a:r>
              <a:rPr lang="ko-KR" altLang="en-US" sz="3200" kern="0" spc="-10" dirty="0" smtClean="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  <a:latin typeface="+mj-ea"/>
                <a:ea typeface="+mj-ea"/>
              </a:rPr>
              <a:t>개발 환경 구축</a:t>
            </a:r>
            <a:endParaRPr lang="en-US" altLang="ko-KR" sz="3200" kern="0" spc="-10" dirty="0" smtClean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6" name="텍스트 개체 틀 8"/>
          <p:cNvSpPr txBox="1">
            <a:spLocks/>
          </p:cNvSpPr>
          <p:nvPr/>
        </p:nvSpPr>
        <p:spPr>
          <a:xfrm>
            <a:off x="1928518" y="6858000"/>
            <a:ext cx="3816350" cy="201613"/>
          </a:xfrm>
          <a:prstGeom prst="rect">
            <a:avLst/>
          </a:prstGeom>
        </p:spPr>
        <p:txBody>
          <a:bodyPr lIns="0" tIns="46800"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9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JTBC Regular" pitchFamily="2" charset="-127"/>
                <a:ea typeface="JTBC Regular" pitchFamily="2" charset="-127"/>
                <a:cs typeface="+mn-cs"/>
                <a:sym typeface="Apple SD 산돌고딕 Neo 옅은체"/>
              </a:defRPr>
            </a:lvl1pPr>
            <a:lvl2pPr marL="4572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9144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13716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18288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1875168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2187696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2500224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2812752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/>
            <a:endParaRPr lang="ko-KR" altLang="en-US" kern="0" dirty="0"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5" name="텍스트 개체 틀 9"/>
          <p:cNvSpPr txBox="1">
            <a:spLocks/>
          </p:cNvSpPr>
          <p:nvPr/>
        </p:nvSpPr>
        <p:spPr>
          <a:xfrm>
            <a:off x="4124325" y="4887028"/>
            <a:ext cx="4624388" cy="10795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JTBC Regular" pitchFamily="50" charset="-127"/>
                <a:ea typeface="JTBC Regular" pitchFamily="50" charset="-127"/>
                <a:cs typeface="+mn-cs"/>
                <a:sym typeface="Apple SD 산돌고딕 Neo 옅은체"/>
              </a:defRPr>
            </a:lvl1pPr>
            <a:lvl2pPr marL="4572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1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j-ea"/>
                <a:ea typeface="+mj-ea"/>
                <a:cs typeface="+mn-cs"/>
                <a:sym typeface="Apple SD 산돌고딕 Neo 옅은체"/>
              </a:defRPr>
            </a:lvl2pPr>
            <a:lvl3pPr marL="9144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1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j-ea"/>
                <a:ea typeface="+mj-ea"/>
                <a:cs typeface="+mn-cs"/>
                <a:sym typeface="Apple SD 산돌고딕 Neo 옅은체"/>
              </a:defRPr>
            </a:lvl3pPr>
            <a:lvl4pPr marL="13716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1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j-ea"/>
                <a:ea typeface="+mj-ea"/>
                <a:cs typeface="+mn-cs"/>
                <a:sym typeface="Apple SD 산돌고딕 Neo 옅은체"/>
              </a:defRPr>
            </a:lvl4pPr>
            <a:lvl5pPr marL="18288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1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j-ea"/>
                <a:ea typeface="+mj-ea"/>
                <a:cs typeface="+mn-cs"/>
                <a:sym typeface="Apple SD 산돌고딕 Neo 옅은체"/>
              </a:defRPr>
            </a:lvl5pPr>
            <a:lvl6pPr marL="1875168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2187696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2500224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2812752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200" kern="0" dirty="0" smtClean="0">
                <a:latin typeface="+mn-ea"/>
                <a:ea typeface="+mn-ea"/>
                <a:cs typeface="NanumSquare" charset="-127"/>
              </a:rPr>
              <a:t>가상환경 구축</a:t>
            </a:r>
            <a:endParaRPr lang="en-US" altLang="ko-KR" sz="1200" kern="0" dirty="0" smtClean="0">
              <a:latin typeface="+mn-ea"/>
              <a:ea typeface="+mn-ea"/>
              <a:cs typeface="NanumSquare" charset="-127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200" kern="0" dirty="0" err="1" smtClean="0">
                <a:latin typeface="+mn-ea"/>
                <a:ea typeface="+mn-ea"/>
                <a:cs typeface="NanumSquare" charset="-127"/>
              </a:rPr>
              <a:t>리눅스</a:t>
            </a:r>
            <a:r>
              <a:rPr lang="ko-KR" altLang="en-US" sz="1200" kern="0" dirty="0" smtClean="0">
                <a:latin typeface="+mn-ea"/>
                <a:ea typeface="+mn-ea"/>
                <a:cs typeface="NanumSquare" charset="-127"/>
              </a:rPr>
              <a:t> 환경 설정</a:t>
            </a:r>
            <a:endParaRPr lang="en-US" altLang="ko-KR" sz="1200" kern="0" dirty="0" smtClean="0">
              <a:latin typeface="+mn-ea"/>
              <a:ea typeface="+mn-ea"/>
              <a:cs typeface="NanumSquare" charset="-127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200" kern="0" dirty="0" smtClean="0">
                <a:latin typeface="+mn-ea"/>
                <a:ea typeface="+mn-ea"/>
                <a:cs typeface="NanumSquare" charset="-127"/>
              </a:rPr>
              <a:t>윈도우 환경에서 설치</a:t>
            </a:r>
            <a:endParaRPr lang="en-US" altLang="ko-KR" sz="1200" kern="0" dirty="0" smtClean="0">
              <a:latin typeface="+mn-ea"/>
              <a:ea typeface="+mn-ea"/>
              <a:cs typeface="NanumSquare" charset="-127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kern="0" dirty="0" smtClean="0">
                <a:latin typeface="+mn-ea"/>
                <a:ea typeface="+mn-ea"/>
                <a:cs typeface="NanumSquare" charset="-127"/>
              </a:rPr>
              <a:t>Google </a:t>
            </a:r>
            <a:r>
              <a:rPr lang="en-US" altLang="ko-KR" sz="1200" kern="0" dirty="0" err="1" smtClean="0">
                <a:latin typeface="+mn-ea"/>
                <a:ea typeface="+mn-ea"/>
                <a:cs typeface="NanumSquare" charset="-127"/>
              </a:rPr>
              <a:t>Colab</a:t>
            </a:r>
            <a:r>
              <a:rPr lang="en-US" altLang="ko-KR" sz="1200" kern="0" dirty="0" smtClean="0">
                <a:latin typeface="+mn-ea"/>
                <a:ea typeface="+mn-ea"/>
                <a:cs typeface="NanumSquare" charset="-127"/>
              </a:rPr>
              <a:t> </a:t>
            </a:r>
            <a:r>
              <a:rPr lang="ko-KR" altLang="en-US" sz="1200" kern="0" dirty="0" smtClean="0">
                <a:latin typeface="+mn-ea"/>
                <a:ea typeface="+mn-ea"/>
                <a:cs typeface="NanumSquare" charset="-127"/>
              </a:rPr>
              <a:t>활용</a:t>
            </a:r>
            <a:endParaRPr lang="en-US" altLang="ko-KR" sz="1200" kern="0" dirty="0">
              <a:latin typeface="+mn-ea"/>
              <a:ea typeface="+mn-ea"/>
              <a:cs typeface="NanumSquare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9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가상환경 구축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3400" y="871272"/>
            <a:ext cx="4245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우분투</a:t>
            </a:r>
            <a:r>
              <a:rPr lang="ko-KR" altLang="en-US" dirty="0" smtClean="0"/>
              <a:t> 파일 받기</a:t>
            </a:r>
            <a:endParaRPr lang="en-US" altLang="ko-KR" dirty="0" smtClean="0"/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://ubuntu.com/download/desktop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83" y="1647334"/>
            <a:ext cx="6430432" cy="452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89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가상환경 구축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983270"/>
            <a:ext cx="66675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232953" y="2270589"/>
            <a:ext cx="3590604" cy="9554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9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가상환경 구축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790575"/>
            <a:ext cx="4076700" cy="4095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69" y="3324000"/>
            <a:ext cx="5544074" cy="312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1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가상환경 구축</a:t>
            </a:r>
            <a:endParaRPr lang="ko-KR" alt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643330"/>
            <a:ext cx="40767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675" y="1643330"/>
            <a:ext cx="40767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33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가상환경 구축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381125"/>
            <a:ext cx="40767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45" y="1381125"/>
            <a:ext cx="40767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47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가상환경 구축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37" y="760485"/>
            <a:ext cx="5933526" cy="563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292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가상환경 구축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49" y="919033"/>
            <a:ext cx="7582102" cy="524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69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18981983"/>
              </p:ext>
            </p:extLst>
          </p:nvPr>
        </p:nvGraphicFramePr>
        <p:xfrm>
          <a:off x="247651" y="1485900"/>
          <a:ext cx="8648700" cy="4895851"/>
        </p:xfrm>
        <a:graphic>
          <a:graphicData uri="http://schemas.openxmlformats.org/drawingml/2006/table">
            <a:tbl>
              <a:tblPr/>
              <a:tblGrid>
                <a:gridCol w="894930"/>
                <a:gridCol w="1597476"/>
                <a:gridCol w="6156294"/>
              </a:tblGrid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8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날짜 및 시간을 확인하고 생성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altLang="ko-KR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date :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현재의 날짜와 시간을 출력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date --date ‘6 months 10 day’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: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오늘부터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개월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일뒤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날짜와 시간을 출력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실행한 명령어가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수행되는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시간을 계산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time ls : ls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명령어를 수행한 시간을 계산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계산된 시간은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real, user, sys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항목을 구분되어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- real :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프로그램이 실행되는데 사용되는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CPU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사용시간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- user :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사용자에 의한 프로세스가 사용한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CPU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수행시간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- sys :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운영체제에 의한 프로세스가 사용한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CPU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수행시간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3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달력을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altLang="ko-KR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: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월의 달력을 출력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–y :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올해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개월의 달력을 모두  출력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1" name="AutoShape 25"/>
          <p:cNvSpPr>
            <a:spLocks noChangeArrowheads="1"/>
          </p:cNvSpPr>
          <p:nvPr/>
        </p:nvSpPr>
        <p:spPr bwMode="auto">
          <a:xfrm>
            <a:off x="539750" y="974725"/>
            <a:ext cx="2592388" cy="36671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FF">
                        <a:alpha val="39999"/>
                      </a:srgbClr>
                    </a:gs>
                    <a:gs pos="100000">
                      <a:srgbClr val="0066FF">
                        <a:gamma/>
                        <a:tint val="57647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b="1"/>
              <a:t>기본 명령어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47650" y="152690"/>
            <a:ext cx="8629650" cy="466435"/>
          </a:xfrm>
        </p:spPr>
        <p:txBody>
          <a:bodyPr anchor="ctr"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환경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90177189"/>
              </p:ext>
            </p:extLst>
          </p:nvPr>
        </p:nvGraphicFramePr>
        <p:xfrm>
          <a:off x="247650" y="1484313"/>
          <a:ext cx="8648700" cy="4897439"/>
        </p:xfrm>
        <a:graphic>
          <a:graphicData uri="http://schemas.openxmlformats.org/drawingml/2006/table">
            <a:tbl>
              <a:tblPr/>
              <a:tblGrid>
                <a:gridCol w="902905"/>
                <a:gridCol w="1600215"/>
                <a:gridCol w="6145580"/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실행되고 있는 쉘을 종료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exit :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실행되고 있는 쉘을 종료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6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man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특정 명령어의 설명서를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man ls  : ls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명령어에 대한 설명서를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4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help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특정 명령어의 도움말을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help hep  : hep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자신의 명령어의 도움말을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help pwd : pwd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명령어의 도움말을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3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history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히스토리를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history  :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bash_history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불러와서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히스토리를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출력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history 5  :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최근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개의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히스토리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출력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47650" y="152690"/>
            <a:ext cx="8629650" cy="466435"/>
          </a:xfrm>
        </p:spPr>
        <p:txBody>
          <a:bodyPr anchor="ctr"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환경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5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96291768"/>
              </p:ext>
            </p:extLst>
          </p:nvPr>
        </p:nvGraphicFramePr>
        <p:xfrm>
          <a:off x="247650" y="1487488"/>
          <a:ext cx="8649770" cy="4919029"/>
        </p:xfrm>
        <a:graphic>
          <a:graphicData uri="http://schemas.openxmlformats.org/drawingml/2006/table">
            <a:tbl>
              <a:tblPr/>
              <a:tblGrid>
                <a:gridCol w="920130"/>
                <a:gridCol w="1642837"/>
                <a:gridCol w="6086803"/>
              </a:tblGrid>
              <a:tr h="206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which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명령어가 어디에 위치해 있는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알려줌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which ls : ls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명령어가 위치한 디렉토리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whereis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실행파일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소스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man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페이지의 위치를 알려줌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whereis ls  : ls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명령어의 위치와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ls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man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 위치를 알려줌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  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whereis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 find  : ls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명령어의 위치만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9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whatis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특정 명령어의 간단한 기능만 알려줌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whatis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ls  : ls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무엇을 하는 명령어인지 그 기능만 간단히 출력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47650" y="152690"/>
            <a:ext cx="8629650" cy="466435"/>
          </a:xfrm>
        </p:spPr>
        <p:txBody>
          <a:bodyPr anchor="ctr"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환경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4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50" y="161925"/>
            <a:ext cx="8207250" cy="466725"/>
          </a:xfrm>
        </p:spPr>
        <p:txBody>
          <a:bodyPr anchor="ctr"/>
          <a:lstStyle/>
          <a:p>
            <a:r>
              <a:rPr lang="en-US" altLang="ko-KR" dirty="0" err="1" smtClean="0"/>
              <a:t>Tesorflow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7650" y="1390480"/>
            <a:ext cx="8372368" cy="48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TensorFlow is tested and supported on the following 64-bit systems: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200" y="1859756"/>
            <a:ext cx="60064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altLang="ko-KR" dirty="0">
                <a:latin typeface="+mn-ea"/>
              </a:rPr>
              <a:t>Python 3.5–3.8</a:t>
            </a:r>
          </a:p>
          <a:p>
            <a:pPr>
              <a:buFont typeface="Arial"/>
              <a:buChar char="•"/>
            </a:pPr>
            <a:r>
              <a:rPr lang="en-US" altLang="ko-KR" dirty="0">
                <a:latin typeface="+mn-ea"/>
              </a:rPr>
              <a:t>Ubuntu 16.04 or later</a:t>
            </a:r>
          </a:p>
          <a:p>
            <a:pPr>
              <a:buFont typeface="Arial"/>
              <a:buChar char="•"/>
            </a:pPr>
            <a:r>
              <a:rPr lang="en-US" altLang="ko-KR" dirty="0">
                <a:latin typeface="+mn-ea"/>
              </a:rPr>
              <a:t>Windows 7 or later (with </a:t>
            </a:r>
            <a:r>
              <a:rPr lang="en-US" altLang="ko-KR" dirty="0">
                <a:latin typeface="+mn-ea"/>
                <a:hlinkClick r:id="rId3"/>
              </a:rPr>
              <a:t>C++ redistributable</a:t>
            </a:r>
            <a:r>
              <a:rPr lang="en-US" altLang="ko-KR" dirty="0">
                <a:latin typeface="+mn-ea"/>
              </a:rPr>
              <a:t>)</a:t>
            </a:r>
          </a:p>
          <a:p>
            <a:pPr>
              <a:buFont typeface="Arial"/>
              <a:buChar char="•"/>
            </a:pPr>
            <a:r>
              <a:rPr lang="en-US" altLang="ko-KR" dirty="0" err="1">
                <a:latin typeface="+mn-ea"/>
              </a:rPr>
              <a:t>macOS</a:t>
            </a:r>
            <a:r>
              <a:rPr lang="en-US" altLang="ko-KR" dirty="0">
                <a:latin typeface="+mn-ea"/>
              </a:rPr>
              <a:t> 10.12.6 (Sierra) or later (no GPU support)</a:t>
            </a:r>
          </a:p>
          <a:p>
            <a:pPr>
              <a:buFont typeface="Arial"/>
              <a:buChar char="•"/>
            </a:pPr>
            <a:r>
              <a:rPr lang="en-US" altLang="ko-KR" dirty="0" err="1">
                <a:latin typeface="+mn-ea"/>
              </a:rPr>
              <a:t>Raspbian</a:t>
            </a:r>
            <a:r>
              <a:rPr lang="en-US" altLang="ko-KR" dirty="0">
                <a:latin typeface="+mn-ea"/>
              </a:rPr>
              <a:t> 9.0 or later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968473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98876214"/>
              </p:ext>
            </p:extLst>
          </p:nvPr>
        </p:nvGraphicFramePr>
        <p:xfrm>
          <a:off x="247651" y="1504950"/>
          <a:ext cx="8629221" cy="4877753"/>
        </p:xfrm>
        <a:graphic>
          <a:graphicData uri="http://schemas.openxmlformats.org/drawingml/2006/table">
            <a:tbl>
              <a:tblPr/>
              <a:tblGrid>
                <a:gridCol w="919519"/>
                <a:gridCol w="1642756"/>
                <a:gridCol w="6066946"/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5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useradd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새로운 사용자를 생성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useradd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: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라는 사용자를 생성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useradd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 icqa21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 /home/icqa21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: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 그룹은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icqa21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하고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홈디렉토리는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/home/icqa21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하는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라는 사용자를 새로 만든다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2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userdel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사용자를 삭제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userdel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: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라는 사용자를 삭제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userdel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: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라는 사용자를 삭제하되 사용자 메일과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홈디렉토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리까지  모두 삭제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89" name="AutoShape 21"/>
          <p:cNvSpPr>
            <a:spLocks noChangeArrowheads="1"/>
          </p:cNvSpPr>
          <p:nvPr/>
        </p:nvSpPr>
        <p:spPr bwMode="auto">
          <a:xfrm>
            <a:off x="539750" y="1006475"/>
            <a:ext cx="2592388" cy="366713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FF">
                        <a:alpha val="39999"/>
                      </a:srgbClr>
                    </a:gs>
                    <a:gs pos="100000">
                      <a:srgbClr val="0066FF">
                        <a:gamma/>
                        <a:tint val="57647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b="1"/>
              <a:t>사용자 생성 및 계정관리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47650" y="152690"/>
            <a:ext cx="8629650" cy="466435"/>
          </a:xfrm>
        </p:spPr>
        <p:txBody>
          <a:bodyPr anchor="ctr"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환경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80401447"/>
              </p:ext>
            </p:extLst>
          </p:nvPr>
        </p:nvGraphicFramePr>
        <p:xfrm>
          <a:off x="247651" y="919236"/>
          <a:ext cx="8639495" cy="2765564"/>
        </p:xfrm>
        <a:graphic>
          <a:graphicData uri="http://schemas.openxmlformats.org/drawingml/2006/table">
            <a:tbl>
              <a:tblPr/>
              <a:tblGrid>
                <a:gridCol w="920556"/>
                <a:gridCol w="1637917"/>
                <a:gridCol w="6081022"/>
              </a:tblGrid>
              <a:tr h="2783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3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User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 정보를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수정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usermod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교수님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: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라는 사용자의 주석을 교수님으로 설정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usermod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 /home2/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: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라는 사용자의 홈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디렉토리를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               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/home2/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변경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passwd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사용자의 패스워드를 변경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passwd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: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로그인 한 자기 자신의 패스워드 변경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passwd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: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 변경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47650" y="152690"/>
            <a:ext cx="8629650" cy="466435"/>
          </a:xfrm>
        </p:spPr>
        <p:txBody>
          <a:bodyPr anchor="ctr"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환경 이해</a:t>
            </a:r>
            <a:endParaRPr lang="ko-KR" altLang="en-US" dirty="0"/>
          </a:p>
        </p:txBody>
      </p:sp>
      <p:pic>
        <p:nvPicPr>
          <p:cNvPr id="22530" name="Picture 2" descr="리눅스 ls 명령어 파일 권한 확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886254"/>
            <a:ext cx="523875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2386" y="4967922"/>
            <a:ext cx="8571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- </a:t>
            </a:r>
            <a:r>
              <a:rPr lang="ko-KR" altLang="en-US" sz="1600" b="1" dirty="0" smtClean="0">
                <a:latin typeface="+mn-ea"/>
              </a:rPr>
              <a:t>파일 사용자 권</a:t>
            </a:r>
            <a:r>
              <a:rPr lang="ko-KR" altLang="en-US" sz="1600" b="1" dirty="0">
                <a:latin typeface="+mn-ea"/>
              </a:rPr>
              <a:t>한</a:t>
            </a:r>
            <a:endParaRPr lang="en-US" altLang="ko-KR" sz="1600" b="1" dirty="0" smtClean="0">
              <a:latin typeface="+mn-ea"/>
            </a:endParaRPr>
          </a:p>
          <a:p>
            <a:r>
              <a:rPr lang="en-US" altLang="ko-KR" sz="1600" b="1" dirty="0" smtClean="0">
                <a:latin typeface="+mn-ea"/>
              </a:rPr>
              <a:t> : u </a:t>
            </a:r>
            <a:r>
              <a:rPr lang="ko-KR" altLang="en-US" sz="1600" b="1" dirty="0">
                <a:latin typeface="+mn-ea"/>
              </a:rPr>
              <a:t>사용자</a:t>
            </a:r>
            <a:r>
              <a:rPr lang="en-US" altLang="ko-KR" sz="1600" b="1" dirty="0">
                <a:latin typeface="+mn-ea"/>
              </a:rPr>
              <a:t>, g </a:t>
            </a:r>
            <a:r>
              <a:rPr lang="ko-KR" altLang="en-US" sz="1600" b="1" dirty="0">
                <a:latin typeface="+mn-ea"/>
              </a:rPr>
              <a:t>그룹</a:t>
            </a:r>
            <a:r>
              <a:rPr lang="en-US" altLang="ko-KR" sz="1600" b="1" dirty="0">
                <a:latin typeface="+mn-ea"/>
              </a:rPr>
              <a:t>, o </a:t>
            </a:r>
            <a:r>
              <a:rPr lang="ko-KR" altLang="en-US" sz="1600" b="1" dirty="0" err="1">
                <a:latin typeface="+mn-ea"/>
              </a:rPr>
              <a:t>다른사용자</a:t>
            </a:r>
            <a:r>
              <a:rPr lang="en-US" altLang="ko-KR" sz="1600" b="1" dirty="0">
                <a:latin typeface="+mn-ea"/>
              </a:rPr>
              <a:t>, a </a:t>
            </a:r>
            <a:r>
              <a:rPr lang="ko-KR" altLang="en-US" sz="1600" b="1" dirty="0">
                <a:latin typeface="+mn-ea"/>
              </a:rPr>
              <a:t>전부</a:t>
            </a:r>
            <a:r>
              <a:rPr lang="ko-KR" altLang="en-US" sz="1600" dirty="0">
                <a:latin typeface="+mn-ea"/>
              </a:rPr>
              <a:t>에게 권한을 지정할 수 있고</a:t>
            </a:r>
            <a:r>
              <a:rPr lang="en-US" altLang="ko-KR" sz="1600" dirty="0">
                <a:latin typeface="+mn-ea"/>
              </a:rPr>
              <a:t>,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 </a:t>
            </a:r>
            <a:r>
              <a:rPr lang="ko-KR" altLang="en-US" sz="1600" b="1" dirty="0" smtClean="0">
                <a:latin typeface="+mn-ea"/>
              </a:rPr>
              <a:t>더하기</a:t>
            </a:r>
            <a:r>
              <a:rPr lang="en-US" altLang="ko-KR" sz="1600" b="1" dirty="0" smtClean="0">
                <a:latin typeface="+mn-ea"/>
              </a:rPr>
              <a:t>(+)</a:t>
            </a:r>
            <a:r>
              <a:rPr lang="ko-KR" altLang="en-US" sz="1600" dirty="0" smtClean="0">
                <a:latin typeface="+mn-ea"/>
              </a:rPr>
              <a:t> 권한 추가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빼기</a:t>
            </a:r>
            <a:r>
              <a:rPr lang="en-US" altLang="ko-KR" sz="1600" b="1" dirty="0" smtClean="0">
                <a:latin typeface="+mn-ea"/>
              </a:rPr>
              <a:t>(-)</a:t>
            </a:r>
            <a:r>
              <a:rPr lang="ko-KR" altLang="en-US" sz="1600" dirty="0" smtClean="0">
                <a:latin typeface="+mn-ea"/>
              </a:rPr>
              <a:t> 권한 제거 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64469" y="5799767"/>
            <a:ext cx="1458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</a:rPr>
              <a:t>r w x</a:t>
            </a:r>
          </a:p>
          <a:p>
            <a:r>
              <a:rPr lang="en-US" altLang="ko-KR" sz="1600" dirty="0">
                <a:latin typeface="+mn-ea"/>
              </a:rPr>
              <a:t>4 </a:t>
            </a:r>
            <a:r>
              <a:rPr lang="en-US" altLang="ko-KR" sz="1600" dirty="0" smtClean="0">
                <a:latin typeface="+mn-ea"/>
              </a:rPr>
              <a:t>2 1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7529" y="5874778"/>
            <a:ext cx="2593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* </a:t>
            </a:r>
            <a:r>
              <a:rPr lang="en-US" altLang="ko-KR" dirty="0" err="1">
                <a:latin typeface="+mn-ea"/>
              </a:rPr>
              <a:t>chmod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g+</a:t>
            </a:r>
            <a:r>
              <a:rPr lang="en-US" altLang="ko-KR" b="1" dirty="0" err="1">
                <a:latin typeface="+mn-ea"/>
              </a:rPr>
              <a:t>rwx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file.txt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47571" y="5874778"/>
            <a:ext cx="2262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* </a:t>
            </a:r>
            <a:r>
              <a:rPr lang="en-US" altLang="ko-KR" dirty="0" err="1">
                <a:latin typeface="+mn-ea"/>
              </a:rPr>
              <a:t>chmod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700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file.txt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70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48427976"/>
              </p:ext>
            </p:extLst>
          </p:nvPr>
        </p:nvGraphicFramePr>
        <p:xfrm>
          <a:off x="247650" y="1484313"/>
          <a:ext cx="8639496" cy="4898391"/>
        </p:xfrm>
        <a:graphic>
          <a:graphicData uri="http://schemas.openxmlformats.org/drawingml/2006/table">
            <a:tbl>
              <a:tblPr/>
              <a:tblGrid>
                <a:gridCol w="911721"/>
                <a:gridCol w="1634385"/>
                <a:gridCol w="609339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1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및 디렉토리 리스트를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ls :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디렉토리의 파일 및 디렉토리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ls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al /etc : /etc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디렉토리의 파일 및 디렉토리를 출력하되 숨김파일까지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자세히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파일안의 내용을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cat /etc/passwd / : etcpasswd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라는 파일의 내용을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cat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 /etc/passwd : /etc/passwd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출력하되 각 행에 줄번호를 붙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여줌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특정파일이 어떤 종류의 파일인지 알려줌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file /bin/ls : /bin/ls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라는 파일이 어떤 종류의 파일인지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내용을 한 화면씩 끊어서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more /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etc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passwd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:  /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etc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passwd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내용을 한 화면씩 출력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ls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 /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etc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| more  :  /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etc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디렉토리의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리스트를 한 화면씩 출력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47650" y="152690"/>
            <a:ext cx="8629650" cy="466435"/>
          </a:xfrm>
        </p:spPr>
        <p:txBody>
          <a:bodyPr anchor="ctr"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환경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93372206"/>
              </p:ext>
            </p:extLst>
          </p:nvPr>
        </p:nvGraphicFramePr>
        <p:xfrm>
          <a:off x="247650" y="1484313"/>
          <a:ext cx="8608674" cy="4895978"/>
        </p:xfrm>
        <a:graphic>
          <a:graphicData uri="http://schemas.openxmlformats.org/drawingml/2006/table">
            <a:tbl>
              <a:tblPr/>
              <a:tblGrid>
                <a:gridCol w="917023"/>
                <a:gridCol w="1641451"/>
                <a:gridCol w="6050200"/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cp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및 디렉토리 복사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cp /etc/passwd . :  /etc/passwd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현재 디렉토리로 복사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cp –R /etc/rc.d . :  /etc/rc.d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하위 디렉토리를 포함한 파일 및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디렉토리를 현재  디렉토리로 복사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5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및 디렉토리를 이동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mv /etc/passwd . :   /etc/passwd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현재 디렉토리로 이동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mv –R /etc/rc.d . : /etc/rc.d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하위 디렉토리를 포함한 파일 및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디렉토리를 현재 디렉토리로 이동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특정 파일을 검색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find /etc –name passwd –print : /etc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 하위에서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passwd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           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라는 이름을 가진 파일 및 디렉토리를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            모두 찾아서 화면에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find /home –uid 500 –print :  /home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 하위에서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UID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500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       사용자 소유의 파일을 모두 찾 화면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rm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및 디렉토리를 삭제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rm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test.txt : test.txt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삭제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rm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–r test : test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파일이나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삭제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47650" y="152690"/>
            <a:ext cx="8629650" cy="466435"/>
          </a:xfrm>
        </p:spPr>
        <p:txBody>
          <a:bodyPr anchor="ctr"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환경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5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90698211"/>
              </p:ext>
            </p:extLst>
          </p:nvPr>
        </p:nvGraphicFramePr>
        <p:xfrm>
          <a:off x="247650" y="1506538"/>
          <a:ext cx="8608674" cy="4892676"/>
        </p:xfrm>
        <a:graphic>
          <a:graphicData uri="http://schemas.openxmlformats.org/drawingml/2006/table">
            <a:tbl>
              <a:tblPr/>
              <a:tblGrid>
                <a:gridCol w="917023"/>
                <a:gridCol w="1641451"/>
                <a:gridCol w="6050200"/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chmod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파일이나 디렉토리의 허용권한을 변경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chmod 755 test.txt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: test.txt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퍼미션을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755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수정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4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파일이나 디렉토리의 소유권을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변경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chown linux test.txt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: test.txt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라는 파일의 소유자를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linx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지정함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1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chgrp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파일이나 디렉토리의 소유 그룹을 변경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chgrp icqa21 test.txt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: test.txt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소유그룹을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icqa21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변경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touch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빈 파일을 생성하거나 파일 수정 일시를 변경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touch test.txt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: test.txt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파일이 존재하지 않을 경우 파일 크기가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 빈 파일을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test.txt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이름으로 생성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47650" y="152690"/>
            <a:ext cx="8629650" cy="466435"/>
          </a:xfrm>
        </p:spPr>
        <p:txBody>
          <a:bodyPr anchor="ctr"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환경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26050579"/>
              </p:ext>
            </p:extLst>
          </p:nvPr>
        </p:nvGraphicFramePr>
        <p:xfrm>
          <a:off x="247650" y="1484313"/>
          <a:ext cx="8618948" cy="4897439"/>
        </p:xfrm>
        <a:graphic>
          <a:graphicData uri="http://schemas.openxmlformats.org/drawingml/2006/table">
            <a:tbl>
              <a:tblPr/>
              <a:tblGrid>
                <a:gridCol w="927624"/>
                <a:gridCol w="1630850"/>
                <a:gridCol w="6060474"/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0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grep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특정 파일 내에서 정규표현식을 사용하여 문자열을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검색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grep linux test.txt :   test.txt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안에서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linux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찾아 화면에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rpm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qa | grep apache :  rpm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패키지중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apache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   포함된 패키지를 화면에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작업 디렉토리의 위치를 변경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cd /home :   /home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디렉토리로 이동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cd .. : 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상위 디렉토리로 이동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pwd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작업 디렉토리를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pwd : 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작업 디렉토리를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mkdir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디렉토리를 생성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mkdir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test : test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디렉토리를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생성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mkdir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 icqa21/test :   icqa21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디렉토리가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존재 하지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 않더라고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디렉토리를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먼저 생성한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 후 그 내부에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test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라는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디렉토리를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 만든다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 p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옵션이 없으면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icqa21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디렉토리가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없기 때문에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test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토리가만들어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지지 않음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47650" y="152690"/>
            <a:ext cx="8629650" cy="466435"/>
          </a:xfrm>
        </p:spPr>
        <p:txBody>
          <a:bodyPr anchor="ctr"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환경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7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477838" cy="457200"/>
          </a:xfrm>
        </p:spPr>
        <p:txBody>
          <a:bodyPr/>
          <a:lstStyle/>
          <a:p>
            <a:fld id="{2F7384FD-2779-49C6-A07F-FC15E9BD2B1E}" type="slidenum">
              <a:rPr lang="en-US" altLang="ko-KR"/>
              <a:pPr/>
              <a:t>26</a:t>
            </a:fld>
            <a:endParaRPr lang="en-US" altLang="ko-KR"/>
          </a:p>
        </p:txBody>
      </p:sp>
      <p:graphicFrame>
        <p:nvGraphicFramePr>
          <p:cNvPr id="38914" name="Group 2"/>
          <p:cNvGraphicFramePr>
            <a:graphicFrameLocks noGrp="1"/>
          </p:cNvGraphicFramePr>
          <p:nvPr>
            <p:ph idx="4294967295"/>
          </p:nvPr>
        </p:nvGraphicFramePr>
        <p:xfrm>
          <a:off x="1150938" y="1484313"/>
          <a:ext cx="7993063" cy="4900613"/>
        </p:xfrm>
        <a:graphic>
          <a:graphicData uri="http://schemas.openxmlformats.org/drawingml/2006/table">
            <a:tbl>
              <a:tblPr/>
              <a:tblGrid>
                <a:gridCol w="823913"/>
                <a:gridCol w="1482725"/>
                <a:gridCol w="5686425"/>
              </a:tblGrid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rmdir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디렉토리를 삭제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rmdir test : test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디렉토리를 삭제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rmdir - p icqa21/test : icqa21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디렉토리와 내부의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test    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디렉토리를 한꺼번에 삭제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2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특정 디렉토리의 용량을 계산하여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du /home : /home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 하위의 용량을 전부 계산하        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여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du -sh /etc : /etc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디렉토리 하위의 용량을 전부 계산하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여 출력하되 간단히 표현하면서 사람이 알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아보기 쉽게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K(kilo), M(Mega), G(Giga)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   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위로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1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하드 디스크의 사용 공간을 계산하여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df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 :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모든 하드 디스크 용량을 알아보기 쉽게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K, M, G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단위로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2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477838" cy="457200"/>
          </a:xfrm>
        </p:spPr>
        <p:txBody>
          <a:bodyPr/>
          <a:lstStyle/>
          <a:p>
            <a:fld id="{472DCDFE-CEED-4B4D-A46A-DB1DA5BA8D04}" type="slidenum">
              <a:rPr lang="en-US" altLang="ko-KR"/>
              <a:pPr/>
              <a:t>27</a:t>
            </a:fld>
            <a:endParaRPr lang="en-US" altLang="ko-KR"/>
          </a:p>
        </p:txBody>
      </p:sp>
      <p:graphicFrame>
        <p:nvGraphicFramePr>
          <p:cNvPr id="39938" name="Group 2"/>
          <p:cNvGraphicFramePr>
            <a:graphicFrameLocks noGrp="1"/>
          </p:cNvGraphicFramePr>
          <p:nvPr>
            <p:ph idx="4294967295"/>
          </p:nvPr>
        </p:nvGraphicFramePr>
        <p:xfrm>
          <a:off x="1150938" y="1484313"/>
          <a:ext cx="7993063" cy="4898392"/>
        </p:xfrm>
        <a:graphic>
          <a:graphicData uri="http://schemas.openxmlformats.org/drawingml/2006/table">
            <a:tbl>
              <a:tblPr/>
              <a:tblGrid>
                <a:gridCol w="823913"/>
                <a:gridCol w="1474787"/>
                <a:gridCol w="5694363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9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who,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users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시스템에 접속한 사용자를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확인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who, w, users :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 명령어 모두 현재 접속한 사용자를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finger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특정 사용자의 정보를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finger linux :  linux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대한 사용자 정보를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finger –s linux : linux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대한 사용자 정보를 간단히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write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특정 사용자에게 메시지를 보냄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write linux : linux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사용자에게 메시지를 보냄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1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talk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특정 사용자와 대화를 할 수 있다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talk linux : linux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사용자와 대화를 시도함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1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477838" cy="457200"/>
          </a:xfrm>
        </p:spPr>
        <p:txBody>
          <a:bodyPr/>
          <a:lstStyle/>
          <a:p>
            <a:fld id="{297C258A-E57B-4A21-A5D0-A31867325B50}" type="slidenum">
              <a:rPr lang="en-US" altLang="ko-KR"/>
              <a:pPr/>
              <a:t>28</a:t>
            </a:fld>
            <a:endParaRPr lang="en-US" altLang="ko-KR"/>
          </a:p>
        </p:txBody>
      </p:sp>
      <p:graphicFrame>
        <p:nvGraphicFramePr>
          <p:cNvPr id="40962" name="Group 2"/>
          <p:cNvGraphicFramePr>
            <a:graphicFrameLocks noGrp="1"/>
          </p:cNvGraphicFramePr>
          <p:nvPr>
            <p:ph idx="4294967295"/>
          </p:nvPr>
        </p:nvGraphicFramePr>
        <p:xfrm>
          <a:off x="1150938" y="1484313"/>
          <a:ext cx="7993063" cy="4887913"/>
        </p:xfrm>
        <a:graphic>
          <a:graphicData uri="http://schemas.openxmlformats.org/drawingml/2006/table">
            <a:tbl>
              <a:tblPr/>
              <a:tblGrid>
                <a:gridCol w="833438"/>
                <a:gridCol w="1465262"/>
                <a:gridCol w="5694363"/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8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mesg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상대방과의 대화를 허락하거나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거부함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mesg :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상대방과의 대화모드를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인지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인지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mesg y :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상대방과의 대화를 허락하는 모드로 변환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mesg n :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상대방과의 대화를 거부하는 모드로 변환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5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시스템에 접속한 모든 사용자에게 메시지를 보냄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wall “5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분 후에 재부팅”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시스템에 접속한 모든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 사용자에게 “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분 후에 재부팅”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 메시지를 보냄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상대방 컴퓨터와 네트워크 통신이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가능한지 체크함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ping icqa21.com : icqa21.com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과 네트워크 통신이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가능한지 체크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ping –s 100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hlinkClick r:id="rId3"/>
                        </a:rPr>
                        <a:t>www.soo.to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: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패킷의 크기를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100byte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하여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   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hlinkClick r:id="rId3"/>
                        </a:rPr>
                        <a:t>www.soo.to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통신이 가능한지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    체크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4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Ipconfig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네트워크 인터페이스를 확인하거나 설정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ifconfig eth0 : eth0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인터페이스 상태를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ifconfig eth0 192.168.0.1 netmask 255.255.255.0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broadcast 192.168.0.255 up : eth0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인터페이스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주소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넷마스크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브로드캐스트 설정하고 활성화 시킴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1986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64431143"/>
              </p:ext>
            </p:extLst>
          </p:nvPr>
        </p:nvGraphicFramePr>
        <p:xfrm>
          <a:off x="374865" y="1484313"/>
          <a:ext cx="8491733" cy="4902645"/>
        </p:xfrm>
        <a:graphic>
          <a:graphicData uri="http://schemas.openxmlformats.org/drawingml/2006/table">
            <a:tbl>
              <a:tblPr/>
              <a:tblGrid>
                <a:gridCol w="1238178"/>
                <a:gridCol w="1623317"/>
                <a:gridCol w="5630238"/>
              </a:tblGrid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명령어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8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Nslookup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네임서버에 도메인네임이나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조회함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nslookup soo.to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: soo.to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도메인의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차 네임서버에 조회함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nslookup icqa21.com ns.soo.to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: icqa21.com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도메인의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ns.soo.to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네임서버에 조회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Traceroute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특정 서버까지의 경로를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traceroute icqa21.com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: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호스트에 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icqa21.com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까지 경로를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8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netstat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네트워크 상태 정보를 출력</a:t>
                      </a: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indent="-96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indent="-1936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indent="-290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indent="-387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indent="-387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netstat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–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rn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: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라우팅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테이블의 상태 정보를 출력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netstat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–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atp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: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서비스 되고 있는 포트 정보를 출력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1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2687183"/>
            <a:ext cx="78867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kumimoji="1" lang="ko-KR" altLang="en-US" dirty="0" smtClean="0"/>
              <a:t>가상환경 구축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4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구축 </a:t>
            </a:r>
            <a:r>
              <a:rPr lang="en-US" altLang="ko-KR" dirty="0" smtClean="0"/>
              <a:t>- GPU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3400" y="871272"/>
            <a:ext cx="4809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GPU </a:t>
            </a:r>
            <a:r>
              <a:rPr lang="ko-KR" altLang="en-US" dirty="0" smtClean="0"/>
              <a:t>환경 </a:t>
            </a:r>
            <a:r>
              <a:rPr lang="en-US" altLang="ko-KR" dirty="0" smtClean="0"/>
              <a:t>=&gt; NVIDIA GPU </a:t>
            </a:r>
            <a:r>
              <a:rPr lang="ko-KR" altLang="en-US" dirty="0" smtClean="0"/>
              <a:t>계열 </a:t>
            </a:r>
            <a:r>
              <a:rPr lang="en-US" altLang="ko-KR" dirty="0" smtClean="0"/>
              <a:t>960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r>
              <a:rPr lang="en-US" altLang="ko-KR" dirty="0" smtClean="0"/>
              <a:t>  * Python, CUDA, </a:t>
            </a:r>
            <a:r>
              <a:rPr lang="en-US" altLang="ko-KR" dirty="0" err="1" smtClean="0"/>
              <a:t>cuDNN</a:t>
            </a:r>
            <a:r>
              <a:rPr lang="en-US" altLang="ko-KR" dirty="0" smtClean="0"/>
              <a:t>, Anaconda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NoGPU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* Python, Anaconda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313508"/>
            <a:ext cx="68675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5868796"/>
            <a:ext cx="2124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995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9" y="3707389"/>
            <a:ext cx="8046106" cy="230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구축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3400" y="871272"/>
            <a:ext cx="163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CUDA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762" y="1240604"/>
            <a:ext cx="3372117" cy="93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24876" y="1306102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* GPU </a:t>
            </a:r>
            <a:r>
              <a:rPr lang="ko-KR" altLang="en-US" dirty="0" smtClean="0"/>
              <a:t>재구성</a:t>
            </a:r>
            <a:endParaRPr lang="ko-KR" altLang="en-US" dirty="0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20" y="2050637"/>
            <a:ext cx="3969864" cy="60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24876" y="2170744"/>
            <a:ext cx="2606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* GPU Driver 390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4876" y="2627076"/>
            <a:ext cx="2615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* CUDA </a:t>
            </a:r>
            <a:r>
              <a:rPr lang="ko-KR" altLang="en-US" dirty="0" smtClean="0"/>
              <a:t>파일권한 변경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762" y="2513827"/>
            <a:ext cx="5186686" cy="60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59" y="2981312"/>
            <a:ext cx="4818466" cy="53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24876" y="3005506"/>
            <a:ext cx="1610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* CUDA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4876" y="3407462"/>
            <a:ext cx="2072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* CUDA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4876" y="6031468"/>
            <a:ext cx="2153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* CUDA </a:t>
            </a:r>
            <a:r>
              <a:rPr lang="ko-KR" altLang="en-US" dirty="0" smtClean="0"/>
              <a:t>환경 적용</a:t>
            </a:r>
            <a:endParaRPr lang="ko-KR" alt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852" y="6031468"/>
            <a:ext cx="1961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850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구축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3400" y="871272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cuDNN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24876" y="1306102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* </a:t>
            </a:r>
            <a:r>
              <a:rPr lang="ko-KR" altLang="en-US" dirty="0" smtClean="0"/>
              <a:t>다운로드 후 압축풀기</a:t>
            </a:r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53" y="1675434"/>
            <a:ext cx="6725431" cy="365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441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구축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3400" y="871272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Anaconda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24876" y="1306102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* </a:t>
            </a:r>
            <a:r>
              <a:rPr lang="ko-KR" altLang="en-US" dirty="0" smtClean="0"/>
              <a:t>다운로드 후 실</a:t>
            </a:r>
            <a:r>
              <a:rPr lang="ko-KR" altLang="en-US" dirty="0"/>
              <a:t>행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53" y="1864278"/>
            <a:ext cx="6673093" cy="62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975" y="2643693"/>
            <a:ext cx="2887111" cy="56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24876" y="273998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* </a:t>
            </a:r>
            <a:r>
              <a:rPr lang="ko-KR" altLang="en-US" dirty="0" smtClean="0"/>
              <a:t>설치 적용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4876" y="342900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* </a:t>
            </a:r>
            <a:r>
              <a:rPr lang="ko-KR" altLang="en-US" dirty="0" smtClean="0"/>
              <a:t>설치 확인</a:t>
            </a:r>
            <a:endParaRPr lang="ko-KR" altLang="en-US" dirty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27" y="3259748"/>
            <a:ext cx="1727182" cy="53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255" y="3840234"/>
            <a:ext cx="3540744" cy="63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24876" y="3971409"/>
            <a:ext cx="323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* </a:t>
            </a:r>
            <a:r>
              <a:rPr lang="ko-KR" altLang="en-US" dirty="0" smtClean="0"/>
              <a:t>아나콘다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버전 통일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4876" y="4471916"/>
            <a:ext cx="323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* </a:t>
            </a:r>
            <a:r>
              <a:rPr lang="ko-KR" altLang="en-US" dirty="0" smtClean="0"/>
              <a:t>작업을 위한 가상환경 구성</a:t>
            </a:r>
            <a:endParaRPr lang="ko-KR" altLang="en-US" dirty="0"/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255" y="4371470"/>
            <a:ext cx="3199590" cy="57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255" y="4819887"/>
            <a:ext cx="2487684" cy="5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24876" y="4874190"/>
            <a:ext cx="2143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가상환경 활성화</a:t>
            </a:r>
            <a:endParaRPr lang="ko-KR" altLang="en-US" dirty="0"/>
          </a:p>
        </p:txBody>
      </p:sp>
      <p:pic>
        <p:nvPicPr>
          <p:cNvPr id="4813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04" y="5427108"/>
            <a:ext cx="2969093" cy="38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24876" y="5261891"/>
            <a:ext cx="2641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GPU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937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구축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3400" y="871272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테스트</a:t>
            </a:r>
            <a:endParaRPr lang="en-US" altLang="ko-KR" dirty="0" smtClean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424" y="1550060"/>
            <a:ext cx="4364376" cy="325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597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구축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NoGPU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3400" y="871272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버전 확인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16430" y="1392666"/>
            <a:ext cx="3185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cs typeface="굴림" pitchFamily="50" charset="-127"/>
              </a:rPr>
              <a:t>python3 --version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cs typeface="굴림" pitchFamily="50" charset="-127"/>
              </a:rPr>
              <a:t>pip3 --version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22754" y="2252616"/>
            <a:ext cx="849849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$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sudo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update-alternatives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729FCF"/>
                </a:solidFill>
                <a:effectLst/>
                <a:latin typeface="+mn-ea"/>
                <a:cs typeface="Courier New" pitchFamily="49" charset="0"/>
              </a:rPr>
              <a:t>--install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/usr/bin/python3 python /usr/bin/python3.6 1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ea"/>
                <a:cs typeface="Courier New" pitchFamily="49" charset="0"/>
              </a:rPr>
              <a:t>$ 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+mn-ea"/>
                <a:cs typeface="Courier New" pitchFamily="49" charset="0"/>
              </a:rPr>
              <a:t>$</a:t>
            </a:r>
            <a:r>
              <a:rPr kumimoji="1" lang="en-US" altLang="ko-KR" sz="1600" dirty="0" err="1">
                <a:latin typeface="+mn-ea"/>
                <a:cs typeface="Courier New" pitchFamily="49" charset="0"/>
              </a:rPr>
              <a:t>sudo</a:t>
            </a:r>
            <a:r>
              <a:rPr kumimoji="1" lang="en-US" altLang="ko-KR" sz="1600" dirty="0">
                <a:latin typeface="+mn-ea"/>
                <a:cs typeface="Courier New" pitchFamily="49" charset="0"/>
              </a:rPr>
              <a:t>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update-alternatives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729FCF"/>
                </a:solidFill>
                <a:effectLst/>
                <a:latin typeface="+mn-ea"/>
                <a:cs typeface="Courier New" pitchFamily="49" charset="0"/>
              </a:rPr>
              <a:t>--install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/usr/bin/python3 python /usr/bin/python3.7 2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ea"/>
                <a:cs typeface="Courier New" pitchFamily="49" charset="0"/>
              </a:rPr>
              <a:t>$ 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+mn-ea"/>
                <a:cs typeface="Courier New" pitchFamily="49" charset="0"/>
              </a:rPr>
              <a:t>$</a:t>
            </a:r>
            <a:r>
              <a:rPr kumimoji="1" lang="en-US" altLang="ko-KR" sz="1600" dirty="0" err="1">
                <a:latin typeface="+mn-ea"/>
                <a:cs typeface="Courier New" pitchFamily="49" charset="0"/>
              </a:rPr>
              <a:t>sudo</a:t>
            </a:r>
            <a:r>
              <a:rPr kumimoji="1" lang="en-US" altLang="ko-KR" sz="1600" dirty="0">
                <a:latin typeface="+mn-ea"/>
                <a:cs typeface="Courier New" pitchFamily="49" charset="0"/>
              </a:rPr>
              <a:t>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update-alternatives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729FCF"/>
                </a:solidFill>
                <a:effectLst/>
                <a:latin typeface="+mn-ea"/>
                <a:cs typeface="Courier New" pitchFamily="49" charset="0"/>
              </a:rPr>
              <a:t>--config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python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There are 2 choices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729FCF"/>
                </a:solidFill>
                <a:effectLst/>
                <a:latin typeface="+mn-ea"/>
                <a:cs typeface="Courier New" pitchFamily="49" charset="0"/>
              </a:rPr>
              <a:t>for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the alternative python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providing /usr/bin/python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Selection Path Priority Status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729FCF"/>
                </a:solidFill>
                <a:effectLst/>
                <a:latin typeface="+mn-ea"/>
                <a:cs typeface="Courier New" pitchFamily="49" charset="0"/>
              </a:rPr>
              <a:t>------------------------------------------------------------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729FCF"/>
                </a:solidFill>
                <a:effectLst/>
                <a:latin typeface="+mn-ea"/>
                <a:cs typeface="Courier New" pitchFamily="49" charset="0"/>
              </a:rPr>
              <a:t>*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0 /usr/bin/python3.7 2 auto mode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*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1 /usr/bin/python3.6 1 manual mode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*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2 /usr/bin/python3.7 2 manual mode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Press &lt;enter&gt; to keep the current choice[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729FCF"/>
                </a:solidFill>
                <a:effectLst/>
                <a:latin typeface="+mn-ea"/>
                <a:cs typeface="Courier New" pitchFamily="49" charset="0"/>
              </a:rPr>
              <a:t>*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]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, or selection number: 2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ea"/>
                <a:cs typeface="Courier New" pitchFamily="49" charset="0"/>
              </a:rPr>
              <a:t>$ 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$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sudo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apt-get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install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python3-pip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ea"/>
                <a:cs typeface="Courier New" pitchFamily="49" charset="0"/>
              </a:rPr>
              <a:t>$ 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+mn-ea"/>
                <a:cs typeface="Courier New" pitchFamily="49" charset="0"/>
              </a:rPr>
              <a:t>$</a:t>
            </a:r>
            <a:r>
              <a:rPr kumimoji="1" lang="en-US" altLang="ko-KR" sz="1600" dirty="0" err="1">
                <a:latin typeface="+mn-ea"/>
                <a:cs typeface="Courier New" pitchFamily="49" charset="0"/>
              </a:rPr>
              <a:t>sudo</a:t>
            </a:r>
            <a:r>
              <a:rPr kumimoji="1" lang="en-US" altLang="ko-KR" sz="1600" dirty="0">
                <a:latin typeface="+mn-ea"/>
                <a:cs typeface="Courier New" pitchFamily="49" charset="0"/>
              </a:rPr>
              <a:t>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apt-get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install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python3.7-venv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ea"/>
                <a:cs typeface="Courier New" pitchFamily="49" charset="0"/>
              </a:rPr>
              <a:t>$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$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python3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729FCF"/>
                </a:solidFill>
                <a:effectLst/>
                <a:latin typeface="+mn-ea"/>
                <a:cs typeface="Courier New" pitchFamily="49" charset="0"/>
              </a:rPr>
              <a:t>-m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venv venv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ea"/>
                <a:cs typeface="Courier New" pitchFamily="49" charset="0"/>
              </a:rPr>
              <a:t>$ 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$source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venv/bin/activate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175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구축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NoGPU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3400" y="871272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PIP </a:t>
            </a:r>
            <a:r>
              <a:rPr lang="ko-KR" altLang="en-US" dirty="0" smtClean="0"/>
              <a:t>이용 설치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16430" y="1392666"/>
            <a:ext cx="3185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cs typeface="굴림" pitchFamily="50" charset="-127"/>
              </a:rPr>
              <a:t>python3 --version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cs typeface="굴림" pitchFamily="50" charset="-127"/>
              </a:rPr>
              <a:t>pip3 --version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20169" y="2486214"/>
            <a:ext cx="607379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$ pip install --upgrade pip </a:t>
            </a:r>
            <a:endParaRPr lang="en-US" altLang="ko-KR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/>
              <a:t>$ </a:t>
            </a:r>
            <a:r>
              <a:rPr lang="en-US" altLang="ko-KR" sz="1600" dirty="0"/>
              <a:t>pip install </a:t>
            </a:r>
            <a:r>
              <a:rPr lang="en-US" altLang="ko-KR" sz="1600" dirty="0" err="1"/>
              <a:t>setuptools</a:t>
            </a:r>
            <a:r>
              <a:rPr lang="en-US" altLang="ko-KR" sz="1600" dirty="0"/>
              <a:t> --upgrade </a:t>
            </a:r>
            <a:endParaRPr lang="en-US" altLang="ko-KR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/>
              <a:t>$ </a:t>
            </a:r>
            <a:r>
              <a:rPr lang="en-US" altLang="ko-KR" sz="1600" dirty="0"/>
              <a:t>pip install wheel $ pip install "</a:t>
            </a:r>
            <a:r>
              <a:rPr lang="en-US" altLang="ko-KR" sz="1600" dirty="0" err="1" smtClean="0"/>
              <a:t>numpy</a:t>
            </a:r>
            <a:r>
              <a:rPr lang="en-US" altLang="ko-KR" sz="1600" dirty="0" smtClean="0"/>
              <a:t>&lt;1.17“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pip install </a:t>
            </a:r>
            <a:r>
              <a:rPr lang="en-US" altLang="ko-KR" sz="1600" dirty="0" err="1"/>
              <a:t>tensorflow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507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구축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NoGPU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3400" y="871272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Anaconda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20169" y="1505222"/>
            <a:ext cx="607379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/>
              <a:t>$ cd ~/Downloads</a:t>
            </a:r>
            <a:endParaRPr lang="ko-KR" altLang="en-US" sz="1600" dirty="0"/>
          </a:p>
          <a:p>
            <a:r>
              <a:rPr lang="ko-KR" altLang="en-US" sz="1600" dirty="0"/>
              <a:t> </a:t>
            </a:r>
          </a:p>
          <a:p>
            <a:r>
              <a:rPr lang="en-US" altLang="ko-KR" sz="1600" b="1" dirty="0"/>
              <a:t>$ sha256sum Anaconda3-2019.03-Linux-x86_64.sh</a:t>
            </a:r>
            <a:endParaRPr lang="ko-KR" altLang="en-US" sz="1600" dirty="0"/>
          </a:p>
          <a:p>
            <a:r>
              <a:rPr lang="ko-KR" altLang="en-US" sz="1600" dirty="0"/>
              <a:t> </a:t>
            </a:r>
          </a:p>
          <a:p>
            <a:r>
              <a:rPr lang="en-US" altLang="ko-KR" sz="1600" b="1" dirty="0" smtClean="0"/>
              <a:t>$ </a:t>
            </a:r>
            <a:r>
              <a:rPr lang="en-US" altLang="ko-KR" sz="1600" b="1" dirty="0"/>
              <a:t>bash Anaconda3-2019.03-Linux-x86_64.sh</a:t>
            </a:r>
            <a:endParaRPr lang="ko-KR" altLang="en-US" sz="1600" dirty="0"/>
          </a:p>
          <a:p>
            <a:r>
              <a:rPr lang="ko-KR" altLang="en-US" sz="1600" dirty="0"/>
              <a:t> </a:t>
            </a:r>
            <a:endParaRPr lang="en-US" altLang="ko-KR" sz="1600" dirty="0" smtClean="0"/>
          </a:p>
          <a:p>
            <a:r>
              <a:rPr lang="en-US" altLang="ko-KR" sz="1600" b="1" dirty="0" smtClean="0"/>
              <a:t>※ </a:t>
            </a:r>
            <a:r>
              <a:rPr lang="en-US" altLang="ko-KR" sz="1600" b="1" dirty="0" err="1"/>
              <a:t>bashrc</a:t>
            </a:r>
            <a:r>
              <a:rPr lang="ko-KR" altLang="en-US" sz="1600" b="1" dirty="0"/>
              <a:t>를 읽는 두 </a:t>
            </a:r>
            <a:r>
              <a:rPr lang="ko-KR" altLang="en-US" sz="1600" b="1" dirty="0"/>
              <a:t>가지 방법이 있다</a:t>
            </a:r>
            <a:r>
              <a:rPr lang="en-US" altLang="ko-KR" sz="1600" b="1" dirty="0"/>
              <a:t>. </a:t>
            </a:r>
            <a:endParaRPr lang="ko-KR" altLang="en-US" sz="1600" dirty="0"/>
          </a:p>
          <a:p>
            <a:r>
              <a:rPr lang="ko-KR" altLang="en-US" sz="1600" b="1" dirty="0" smtClean="0"/>
              <a:t>터미널 </a:t>
            </a:r>
            <a:r>
              <a:rPr lang="ko-KR" altLang="en-US" sz="1600" b="1" dirty="0"/>
              <a:t>창을 </a:t>
            </a:r>
            <a:r>
              <a:rPr lang="ko-KR" altLang="en-US" sz="1600" b="1" dirty="0" err="1"/>
              <a:t>껏다가</a:t>
            </a:r>
            <a:r>
              <a:rPr lang="ko-KR" altLang="en-US" sz="1600" b="1" dirty="0"/>
              <a:t> 다시 킨다</a:t>
            </a:r>
            <a:r>
              <a:rPr lang="en-US" altLang="ko-KR" sz="1600" b="1" dirty="0"/>
              <a:t>.</a:t>
            </a:r>
            <a:endParaRPr lang="ko-KR" altLang="en-US" sz="1600" dirty="0"/>
          </a:p>
          <a:p>
            <a:r>
              <a:rPr lang="ko-KR" altLang="en-US" sz="1600" dirty="0"/>
              <a:t> </a:t>
            </a:r>
          </a:p>
          <a:p>
            <a:r>
              <a:rPr lang="en-US" altLang="ko-KR" sz="1600" b="1" dirty="0"/>
              <a:t>$ source ~/.</a:t>
            </a:r>
            <a:r>
              <a:rPr lang="en-US" altLang="ko-KR" sz="1600" b="1" dirty="0" err="1"/>
              <a:t>bashrc</a:t>
            </a:r>
            <a:endParaRPr lang="ko-KR" altLang="en-US" sz="1600" dirty="0"/>
          </a:p>
          <a:p>
            <a:r>
              <a:rPr lang="ko-KR" altLang="en-US" sz="1600" dirty="0"/>
              <a:t> </a:t>
            </a:r>
            <a:r>
              <a:rPr lang="en-US" altLang="ko-KR" sz="1600" dirty="0"/>
              <a:t> </a:t>
            </a:r>
          </a:p>
          <a:p>
            <a:r>
              <a:rPr lang="en-US" altLang="ko-KR" sz="1600" b="1" dirty="0"/>
              <a:t>$ </a:t>
            </a:r>
            <a:r>
              <a:rPr lang="en-US" altLang="ko-KR" sz="1600" b="1" dirty="0" err="1"/>
              <a:t>conda</a:t>
            </a:r>
            <a:r>
              <a:rPr lang="en-US" altLang="ko-KR" sz="1600" b="1" dirty="0"/>
              <a:t> --version</a:t>
            </a:r>
            <a:endParaRPr lang="ko-KR" altLang="en-US" sz="1600" dirty="0"/>
          </a:p>
          <a:p>
            <a:r>
              <a:rPr lang="ko-KR" altLang="en-US" sz="1600" dirty="0"/>
              <a:t> </a:t>
            </a:r>
          </a:p>
          <a:p>
            <a:r>
              <a:rPr lang="en-US" altLang="ko-KR" sz="1600" b="1" dirty="0"/>
              <a:t>$ </a:t>
            </a:r>
            <a:r>
              <a:rPr lang="en-US" altLang="ko-KR" sz="1600" b="1" dirty="0" err="1"/>
              <a:t>conda</a:t>
            </a:r>
            <a:r>
              <a:rPr lang="en-US" altLang="ko-KR" sz="1600" b="1" dirty="0"/>
              <a:t> search python</a:t>
            </a:r>
            <a:endParaRPr lang="ko-KR" altLang="en-US" sz="1600" dirty="0"/>
          </a:p>
          <a:p>
            <a:r>
              <a:rPr lang="ko-KR" altLang="en-US" sz="1600" b="1" dirty="0"/>
              <a:t> </a:t>
            </a:r>
            <a:endParaRPr lang="ko-KR" altLang="en-US" sz="1600" dirty="0"/>
          </a:p>
          <a:p>
            <a:endParaRPr lang="ko-KR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3349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구축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NoGPU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3400" y="871272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Anaconda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20169" y="1659285"/>
            <a:ext cx="607379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/>
              <a:t> </a:t>
            </a:r>
            <a:r>
              <a:rPr lang="en-US" altLang="ko-KR" sz="1600" b="1" dirty="0" smtClean="0"/>
              <a:t>※ </a:t>
            </a:r>
            <a:r>
              <a:rPr lang="ko-KR" altLang="en-US" sz="1600" b="1" dirty="0" smtClean="0"/>
              <a:t>설치</a:t>
            </a:r>
            <a:endParaRPr lang="ko-KR" altLang="en-US" sz="1600" dirty="0" smtClean="0"/>
          </a:p>
          <a:p>
            <a:r>
              <a:rPr lang="en-US" altLang="ko-KR" sz="1600" b="1" dirty="0" smtClean="0"/>
              <a:t>$ </a:t>
            </a:r>
            <a:r>
              <a:rPr lang="en-US" altLang="ko-KR" sz="1600" b="1" dirty="0" err="1" smtClean="0"/>
              <a:t>conda</a:t>
            </a:r>
            <a:r>
              <a:rPr lang="en-US" altLang="ko-KR" sz="1600" b="1" dirty="0" smtClean="0"/>
              <a:t> create -n py356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python=3.5.6</a:t>
            </a:r>
            <a:endParaRPr lang="ko-KR" altLang="en-US" sz="1600" dirty="0" smtClean="0"/>
          </a:p>
          <a:p>
            <a:r>
              <a:rPr lang="ko-KR" altLang="en-US" sz="1600" dirty="0"/>
              <a:t> </a:t>
            </a:r>
          </a:p>
          <a:p>
            <a:r>
              <a:rPr lang="en-US" altLang="ko-KR" sz="1600" b="1" dirty="0"/>
              <a:t>※ </a:t>
            </a:r>
            <a:r>
              <a:rPr lang="ko-KR" altLang="en-US" sz="1600" b="1" dirty="0"/>
              <a:t>제거</a:t>
            </a:r>
            <a:endParaRPr lang="ko-KR" altLang="en-US" sz="1600" dirty="0"/>
          </a:p>
          <a:p>
            <a:r>
              <a:rPr lang="en-US" altLang="ko-KR" sz="1600" b="1" dirty="0"/>
              <a:t>$ </a:t>
            </a:r>
            <a:r>
              <a:rPr lang="en-US" altLang="ko-KR" sz="1600" b="1" dirty="0" err="1"/>
              <a:t>conda</a:t>
            </a:r>
            <a:r>
              <a:rPr lang="en-US" altLang="ko-KR" sz="1600" b="1" dirty="0"/>
              <a:t> remove -name </a:t>
            </a:r>
            <a:r>
              <a:rPr lang="en-US" altLang="ko-KR" sz="1600" b="1" dirty="0"/>
              <a:t>py356 --all</a:t>
            </a:r>
            <a:endParaRPr lang="ko-KR" altLang="en-US" sz="1600" dirty="0"/>
          </a:p>
          <a:p>
            <a:r>
              <a:rPr lang="ko-KR" altLang="en-US" sz="1600" dirty="0"/>
              <a:t> </a:t>
            </a:r>
          </a:p>
          <a:p>
            <a:r>
              <a:rPr lang="en-US" altLang="ko-KR" sz="1600" b="1" dirty="0"/>
              <a:t>※ </a:t>
            </a:r>
            <a:r>
              <a:rPr lang="ko-KR" altLang="en-US" sz="1600" b="1" dirty="0"/>
              <a:t>확인</a:t>
            </a:r>
            <a:endParaRPr lang="ko-KR" altLang="en-US" sz="1600" dirty="0"/>
          </a:p>
          <a:p>
            <a:r>
              <a:rPr lang="en-US" altLang="ko-KR" sz="1600" b="1" dirty="0"/>
              <a:t>$ </a:t>
            </a:r>
            <a:r>
              <a:rPr lang="en-US" altLang="ko-KR" sz="1600" b="1" dirty="0" err="1"/>
              <a:t>conda</a:t>
            </a:r>
            <a:r>
              <a:rPr lang="en-US" altLang="ko-KR" sz="1600" b="1" dirty="0"/>
              <a:t> info --</a:t>
            </a:r>
            <a:r>
              <a:rPr lang="en-US" altLang="ko-KR" sz="1600" b="1" dirty="0" err="1"/>
              <a:t>envs</a:t>
            </a:r>
            <a:endParaRPr lang="ko-KR" altLang="en-US" sz="1600" dirty="0"/>
          </a:p>
          <a:p>
            <a:r>
              <a:rPr lang="ko-KR" altLang="en-US" sz="1600" dirty="0"/>
              <a:t> </a:t>
            </a:r>
          </a:p>
          <a:p>
            <a:r>
              <a:rPr lang="en-US" altLang="ko-KR" sz="1600" b="1" dirty="0"/>
              <a:t>※ </a:t>
            </a:r>
            <a:r>
              <a:rPr lang="ko-KR" altLang="en-US" sz="1600" b="1" dirty="0"/>
              <a:t>실행</a:t>
            </a:r>
            <a:endParaRPr lang="ko-KR" altLang="en-US" sz="1600" dirty="0"/>
          </a:p>
          <a:p>
            <a:r>
              <a:rPr lang="en-US" altLang="ko-KR" sz="1600" b="1" dirty="0"/>
              <a:t>$ </a:t>
            </a:r>
            <a:r>
              <a:rPr lang="en-US" altLang="ko-KR" sz="1600" b="1" dirty="0" err="1"/>
              <a:t>conda</a:t>
            </a:r>
            <a:r>
              <a:rPr lang="en-US" altLang="ko-KR" sz="1600" b="1" dirty="0"/>
              <a:t> activate </a:t>
            </a:r>
            <a:r>
              <a:rPr lang="en-US" altLang="ko-KR" sz="1600" b="1" dirty="0"/>
              <a:t>py356</a:t>
            </a:r>
            <a:endParaRPr lang="ko-KR" altLang="en-US" sz="1600" dirty="0"/>
          </a:p>
          <a:p>
            <a:r>
              <a:rPr lang="ko-KR" altLang="en-US" sz="1600" dirty="0"/>
              <a:t> </a:t>
            </a:r>
          </a:p>
          <a:p>
            <a:r>
              <a:rPr lang="en-US" altLang="ko-KR" sz="1600" b="1" dirty="0"/>
              <a:t>※ </a:t>
            </a:r>
            <a:r>
              <a:rPr lang="ko-KR" altLang="en-US" sz="1600" b="1" dirty="0"/>
              <a:t>종료</a:t>
            </a:r>
            <a:endParaRPr lang="ko-KR" altLang="en-US" sz="1600" dirty="0"/>
          </a:p>
          <a:p>
            <a:r>
              <a:rPr lang="en-US" altLang="ko-KR" sz="1600" b="1" dirty="0"/>
              <a:t>$ </a:t>
            </a:r>
            <a:r>
              <a:rPr lang="en-US" altLang="ko-KR" sz="1600" b="1" dirty="0" err="1"/>
              <a:t>conda</a:t>
            </a:r>
            <a:r>
              <a:rPr lang="en-US" altLang="ko-KR" sz="1600" b="1" dirty="0"/>
              <a:t> deactivate</a:t>
            </a:r>
            <a:endParaRPr lang="ko-KR" altLang="en-US" sz="1600" dirty="0">
              <a:effectLst/>
            </a:endParaRPr>
          </a:p>
        </p:txBody>
      </p:sp>
      <p:pic>
        <p:nvPicPr>
          <p:cNvPr id="5" name="Picture 2" descr="https://k.kakaocdn.net/dn/z1mf2/btquDtAiavS/WqBstqSPuwvKPlfgHpwXh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941" y="5274067"/>
            <a:ext cx="5993359" cy="102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539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구축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NoGPU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3400" y="871272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Anaconda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43674" y="1429786"/>
            <a:ext cx="833362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/>
              <a:t>1 </a:t>
            </a:r>
            <a:r>
              <a:rPr lang="ko-KR" altLang="en-US" b="1" dirty="0"/>
              <a:t>단계 </a:t>
            </a:r>
            <a:r>
              <a:rPr lang="en-US" altLang="ko-KR" b="1" dirty="0"/>
              <a:t>– </a:t>
            </a:r>
            <a:r>
              <a:rPr lang="ko-KR" altLang="en-US" b="1" dirty="0"/>
              <a:t>시스템 업데이트</a:t>
            </a:r>
          </a:p>
          <a:p>
            <a:r>
              <a:rPr lang="en-US" altLang="ko-KR" dirty="0" smtClean="0"/>
              <a:t> $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apt-get update -y &amp;&amp; </a:t>
            </a:r>
            <a:r>
              <a:rPr lang="en-US" altLang="ko-KR" dirty="0" err="1"/>
              <a:t>sudo</a:t>
            </a:r>
            <a:r>
              <a:rPr lang="en-US" altLang="ko-KR" dirty="0"/>
              <a:t> apt-get upgrade -y </a:t>
            </a:r>
          </a:p>
          <a:p>
            <a:r>
              <a:rPr lang="en-US" altLang="ko-KR" dirty="0"/>
              <a:t>  </a:t>
            </a:r>
          </a:p>
          <a:p>
            <a:r>
              <a:rPr lang="en-US" altLang="ko-KR" b="1" dirty="0"/>
              <a:t>2 </a:t>
            </a:r>
            <a:r>
              <a:rPr lang="ko-KR" altLang="en-US" b="1" dirty="0"/>
              <a:t>단계 </a:t>
            </a:r>
            <a:r>
              <a:rPr lang="en-US" altLang="ko-KR" b="1" dirty="0"/>
              <a:t>– </a:t>
            </a:r>
            <a:r>
              <a:rPr lang="ko-KR" altLang="en-US" b="1" dirty="0"/>
              <a:t>아나콘다 다운로드</a:t>
            </a:r>
          </a:p>
          <a:p>
            <a:r>
              <a:rPr lang="en-US" altLang="ko-KR" dirty="0" err="1" smtClean="0"/>
              <a:t>wget</a:t>
            </a:r>
            <a:r>
              <a:rPr lang="en-US" altLang="ko-KR" dirty="0" smtClean="0"/>
              <a:t> </a:t>
            </a:r>
            <a:r>
              <a:rPr lang="en-US" altLang="ko-KR" dirty="0"/>
              <a:t>https://repo.anaconda.com/archive/Anaconda3-5.0.1-Linux-x86_64.sh </a:t>
            </a:r>
            <a:br>
              <a:rPr lang="en-US" altLang="ko-KR" dirty="0"/>
            </a:br>
            <a:r>
              <a:rPr lang="en-US" altLang="ko-KR" dirty="0"/>
              <a:t>  </a:t>
            </a:r>
            <a:br>
              <a:rPr lang="en-US" altLang="ko-KR" dirty="0"/>
            </a:br>
            <a:r>
              <a:rPr lang="en-US" altLang="ko-KR" dirty="0" smtClean="0"/>
              <a:t>md5sum </a:t>
            </a:r>
            <a:r>
              <a:rPr lang="en-US" altLang="ko-KR" dirty="0"/>
              <a:t>Anaconda3-5.0.1-Linux-x86_64.sh  </a:t>
            </a:r>
          </a:p>
          <a:p>
            <a:r>
              <a:rPr lang="en-US" altLang="ko-KR" dirty="0" smtClean="0"/>
              <a:t>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607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50" y="161925"/>
            <a:ext cx="8207250" cy="466725"/>
          </a:xfrm>
        </p:spPr>
        <p:txBody>
          <a:bodyPr anchor="ctr"/>
          <a:lstStyle/>
          <a:p>
            <a:r>
              <a:rPr lang="ko-KR" altLang="en-US" dirty="0" smtClean="0"/>
              <a:t>프로그램 다운로드</a:t>
            </a:r>
            <a:endParaRPr lang="ko-KR" altLang="en-US" dirty="0"/>
          </a:p>
        </p:txBody>
      </p:sp>
      <p:pic>
        <p:nvPicPr>
          <p:cNvPr id="1026" name="Picture 2" descr="운영체제와 하드웨어 가상 머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44" y="1299132"/>
            <a:ext cx="8874443" cy="42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57159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구축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NoGPU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3400" y="871272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Anaconda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20169" y="1657333"/>
            <a:ext cx="607379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/>
              <a:t>3 </a:t>
            </a:r>
            <a:r>
              <a:rPr lang="ko-KR" altLang="en-US" sz="1600" b="1" dirty="0"/>
              <a:t>단계 </a:t>
            </a:r>
            <a:r>
              <a:rPr lang="en-US" altLang="ko-KR" sz="1600" b="1" dirty="0"/>
              <a:t>– </a:t>
            </a:r>
            <a:r>
              <a:rPr lang="en-US" altLang="ko-KR" sz="1600" b="1" dirty="0" smtClean="0"/>
              <a:t>Ubuntu</a:t>
            </a:r>
            <a:r>
              <a:rPr lang="ko-KR" altLang="en-US" sz="1600" b="1" dirty="0" smtClean="0"/>
              <a:t>에 </a:t>
            </a:r>
            <a:r>
              <a:rPr lang="en-US" altLang="ko-KR" sz="1600" b="1" dirty="0"/>
              <a:t>Anaconda </a:t>
            </a:r>
            <a:r>
              <a:rPr lang="ko-KR" altLang="en-US" sz="1600" b="1" dirty="0"/>
              <a:t>설치</a:t>
            </a:r>
          </a:p>
          <a:p>
            <a:r>
              <a:rPr lang="en-US" altLang="ko-KR" sz="1600" dirty="0" smtClean="0"/>
              <a:t>bash </a:t>
            </a:r>
            <a:r>
              <a:rPr lang="en-US" altLang="ko-KR" sz="1600" dirty="0"/>
              <a:t>Anaconda3-5.0.1-Linux-x86_64.sh  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b="1" dirty="0" smtClean="0"/>
              <a:t>4 </a:t>
            </a:r>
            <a:r>
              <a:rPr lang="ko-KR" altLang="en-US" sz="1600" b="1" dirty="0"/>
              <a:t>단계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설치 활성화</a:t>
            </a:r>
          </a:p>
          <a:p>
            <a:r>
              <a:rPr lang="en-US" altLang="ko-KR" sz="1600" dirty="0" smtClean="0"/>
              <a:t>source </a:t>
            </a:r>
            <a:r>
              <a:rPr lang="en-US" altLang="ko-KR" sz="1600" dirty="0"/>
              <a:t>~/.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</a:t>
            </a:r>
            <a:r>
              <a:rPr lang="ko-KR" altLang="en-US" sz="1600" b="1" dirty="0"/>
              <a:t/>
            </a:r>
            <a:br>
              <a:rPr lang="ko-KR" altLang="en-US" sz="1600" b="1" dirty="0"/>
            </a:br>
            <a:r>
              <a:rPr lang="ko-KR" altLang="en-US" sz="1600" b="1" dirty="0"/>
              <a:t> </a:t>
            </a:r>
            <a:br>
              <a:rPr lang="ko-KR" altLang="en-US" sz="1600" b="1" dirty="0"/>
            </a:br>
            <a:r>
              <a:rPr lang="en-US" altLang="ko-KR" sz="1600" b="1" dirty="0" smtClean="0"/>
              <a:t>5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단계 </a:t>
            </a:r>
            <a:r>
              <a:rPr lang="en-US" altLang="ko-KR" sz="1600" b="1" dirty="0"/>
              <a:t>– </a:t>
            </a:r>
            <a:r>
              <a:rPr lang="ko-KR" altLang="en-US" sz="1600" b="1" dirty="0"/>
              <a:t>설치 테스트</a:t>
            </a:r>
          </a:p>
          <a:p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list</a:t>
            </a:r>
            <a:r>
              <a:rPr lang="ko-KR" altLang="en-US" sz="1600" b="1" dirty="0"/>
              <a:t/>
            </a:r>
            <a:br>
              <a:rPr lang="ko-KR" altLang="en-US" sz="1600" b="1" dirty="0"/>
            </a:br>
            <a:r>
              <a:rPr lang="ko-KR" altLang="en-US" sz="1600" b="1" dirty="0"/>
              <a:t/>
            </a:r>
            <a:br>
              <a:rPr lang="ko-KR" altLang="en-US" sz="1600" b="1" dirty="0"/>
            </a:br>
            <a:r>
              <a:rPr lang="en-US" altLang="ko-KR" sz="1600" b="1" dirty="0"/>
              <a:t>6 </a:t>
            </a:r>
            <a:r>
              <a:rPr lang="ko-KR" altLang="en-US" sz="1600" b="1" dirty="0"/>
              <a:t>단계 </a:t>
            </a:r>
            <a:r>
              <a:rPr lang="en-US" altLang="ko-KR" sz="1600" b="1" dirty="0"/>
              <a:t>– </a:t>
            </a:r>
            <a:r>
              <a:rPr lang="ko-KR" altLang="en-US" sz="1600" b="1" dirty="0"/>
              <a:t>새로운 환경 만들기</a:t>
            </a:r>
          </a:p>
          <a:p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create --name </a:t>
            </a:r>
            <a:r>
              <a:rPr lang="en-US" altLang="ko-KR" sz="1600" dirty="0" err="1"/>
              <a:t>new_environment</a:t>
            </a:r>
            <a:r>
              <a:rPr lang="en-US" altLang="ko-KR" sz="1600" dirty="0"/>
              <a:t> python=3.7   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source </a:t>
            </a:r>
            <a:r>
              <a:rPr lang="en-US" altLang="ko-KR" sz="1600" dirty="0"/>
              <a:t>activate </a:t>
            </a:r>
            <a:r>
              <a:rPr lang="en-US" altLang="ko-KR" sz="1600" dirty="0" err="1"/>
              <a:t>new_environment</a:t>
            </a:r>
            <a:r>
              <a:rPr lang="en-US" altLang="ko-KR" sz="1600" dirty="0"/>
              <a:t> </a:t>
            </a:r>
          </a:p>
          <a:p>
            <a:r>
              <a:rPr lang="ko-KR" altLang="en-US" sz="1600" b="1" dirty="0"/>
              <a:t/>
            </a:r>
            <a:br>
              <a:rPr lang="ko-KR" altLang="en-US" sz="1600" b="1" dirty="0"/>
            </a:br>
            <a:r>
              <a:rPr lang="ko-KR" altLang="en-US" sz="1600" b="1" dirty="0" smtClean="0"/>
              <a:t>마무리</a:t>
            </a:r>
            <a:endParaRPr lang="ko-KR" altLang="en-US" sz="1600" b="1" dirty="0"/>
          </a:p>
          <a:p>
            <a:r>
              <a:rPr lang="en-US" altLang="ko-KR" sz="1600" dirty="0" smtClean="0"/>
              <a:t>export </a:t>
            </a:r>
            <a:r>
              <a:rPr lang="en-US" altLang="ko-KR" sz="1600" dirty="0"/>
              <a:t>PATH=~/anaconda3/bin:$PATH</a:t>
            </a:r>
            <a:endParaRPr lang="ko-KR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0689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2687183"/>
            <a:ext cx="7886700" cy="132556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kumimoji="1" lang="ko-KR" altLang="en-US" dirty="0" smtClean="0"/>
              <a:t>윈도우 환경에서 설치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574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9" y="1641878"/>
            <a:ext cx="8329903" cy="475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33400" y="871272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r>
              <a:rPr lang="en-US" altLang="ko-KR" dirty="0"/>
              <a:t>https://www.python.org/downloads/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038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smtClean="0"/>
              <a:t>Anaconda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585066"/>
            <a:ext cx="5022403" cy="461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3400" y="871272"/>
            <a:ext cx="5112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Anaconda(</a:t>
            </a:r>
            <a:r>
              <a:rPr lang="ko-KR" altLang="en-US" dirty="0" smtClean="0"/>
              <a:t>아나콘다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r>
              <a:rPr lang="en-US" altLang="ko-KR" dirty="0"/>
              <a:t>https://www.anaconda.com/products/individual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38" y="3429000"/>
            <a:ext cx="577071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75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smtClean="0"/>
              <a:t>CUDA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3400" y="871272"/>
            <a:ext cx="44838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CUDA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r>
              <a:rPr lang="en-US" altLang="ko-KR" dirty="0"/>
              <a:t>https://developer.nvidia.com/cuda-toolkit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805732" y="1695474"/>
            <a:ext cx="5532535" cy="4661525"/>
            <a:chOff x="1805732" y="1695474"/>
            <a:chExt cx="5532535" cy="4661525"/>
          </a:xfrm>
        </p:grpSpPr>
        <p:pic>
          <p:nvPicPr>
            <p:cNvPr id="286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5732" y="1695474"/>
              <a:ext cx="5532535" cy="466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880171" y="5373384"/>
              <a:ext cx="1797977" cy="44178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249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smtClean="0"/>
              <a:t>CUDA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28674" name="Picture 2" descr="https://k.kakaocdn.net/dn/bnHxfH/btqwFQeXqur/cAlVfxC1m2fJnuuepBuwB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00" y="1275402"/>
            <a:ext cx="6795503" cy="46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76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29698" name="Picture 2" descr="https://k.kakaocdn.net/dn/bphnxD/btqwCQm6FIk/1ucmcwpwUwHLbAyhDY6cd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1" y="2203450"/>
            <a:ext cx="4480389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3400" y="871272"/>
            <a:ext cx="3871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cuDNN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r>
              <a:rPr lang="en-US" altLang="ko-KR" dirty="0"/>
              <a:t>https://developer.nvidia.com/cudnn</a:t>
            </a:r>
            <a:endParaRPr lang="ko-KR" altLang="en-US" dirty="0"/>
          </a:p>
        </p:txBody>
      </p:sp>
      <p:pic>
        <p:nvPicPr>
          <p:cNvPr id="29700" name="Picture 4" descr="https://k.kakaocdn.net/dn/xkIED/btqwD30lUFZ/YBgz46rXfqbrcJM0b7qH2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760" y="2291137"/>
            <a:ext cx="4639540" cy="3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630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31746" name="Picture 2" descr="https://k.kakaocdn.net/dn/bhwguN/btqwD3sB4nj/PfprDA4A1NnmzGsN6Ocda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81" y="1128017"/>
            <a:ext cx="714375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8697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32770" name="Picture 2" descr="https://k.kakaocdn.net/dn/1sDY9/btqwFQeXVjf/ePT1GJCA5PQ82SFhkK56r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54" y="977739"/>
            <a:ext cx="5793719" cy="513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361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49322" y="958536"/>
            <a:ext cx="8630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/>
              <a:t>환경변수 등록</a:t>
            </a:r>
            <a:endParaRPr lang="en-US" altLang="ko-KR" b="1" dirty="0" smtClean="0"/>
          </a:p>
          <a:p>
            <a:r>
              <a:rPr lang="en-US" altLang="ko-KR" b="1" dirty="0" smtClean="0"/>
              <a:t>C</a:t>
            </a:r>
            <a:r>
              <a:rPr lang="en-US" altLang="ko-KR" b="1" dirty="0"/>
              <a:t>:\Program Files\NVIDIA GPU Computing Toolkit\CUDA\v10.0</a:t>
            </a:r>
            <a:endParaRPr lang="ko-KR" altLang="en-US" dirty="0"/>
          </a:p>
        </p:txBody>
      </p:sp>
      <p:pic>
        <p:nvPicPr>
          <p:cNvPr id="33794" name="Picture 2" descr="https://k.kakaocdn.net/dn/bE8wAg/btqwEyshgba/uwotLmCzVyFexA7jXOdlu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2" y="1702550"/>
            <a:ext cx="4028835" cy="451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https://k.kakaocdn.net/dn/cCJS4q/btqwExNJDIM/MD6PCJutkgcZZxt6AQ00h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35" y="1880171"/>
            <a:ext cx="4366165" cy="389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06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50" y="161925"/>
            <a:ext cx="8207250" cy="466725"/>
          </a:xfrm>
        </p:spPr>
        <p:txBody>
          <a:bodyPr anchor="ctr"/>
          <a:lstStyle/>
          <a:p>
            <a:r>
              <a:rPr lang="ko-KR" altLang="en-US" dirty="0"/>
              <a:t>프로그램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0836" y="1642943"/>
            <a:ext cx="8377149" cy="4782776"/>
            <a:chOff x="390836" y="1642943"/>
            <a:chExt cx="8377149" cy="478277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36" y="1642943"/>
              <a:ext cx="8377149" cy="4782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476"/>
            <a:stretch/>
          </p:blipFill>
          <p:spPr bwMode="auto">
            <a:xfrm>
              <a:off x="939005" y="5328592"/>
              <a:ext cx="5345801" cy="107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828942" y="5873241"/>
              <a:ext cx="3355923" cy="44438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5872537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34818" name="Picture 2" descr="https://k.kakaocdn.net/dn/bTbWb9/btqwDs7qvy3/NCVg2dd2QXKjsJZXfeSRr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3" y="2262436"/>
            <a:ext cx="8907069" cy="311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1342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35842" name="Picture 2" descr="https://k.kakaocdn.net/dn/P0HHl/btqwGhXIGpG/4b9xeu5YWYAnoFMxCQ8aW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93" y="1134287"/>
            <a:ext cx="2755165" cy="495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 descr="https://k.kakaocdn.net/dn/nxV5V/btqwD19jvH0/ruecCQ5QbJ16GDrm4DBjg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3" y="3222685"/>
            <a:ext cx="8014467" cy="266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390474" y="2121345"/>
            <a:ext cx="47363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/>
              <a:t>Tensorflow-gpu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&gt; pip install tensorflow-gpu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&gt; python -m pip install --upgrade pip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419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35842" name="Picture 2" descr="https://k.kakaocdn.net/dn/P0HHl/btqwGhXIGpG/4b9xeu5YWYAnoFMxCQ8aW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93" y="1134287"/>
            <a:ext cx="2755165" cy="495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390474" y="1134287"/>
            <a:ext cx="4736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* ‘</a:t>
            </a:r>
            <a:r>
              <a:rPr lang="en-US" altLang="ko-KR" dirty="0" err="1" smtClean="0"/>
              <a:t>wrapt</a:t>
            </a:r>
            <a:r>
              <a:rPr lang="en-US" altLang="ko-KR" dirty="0" smtClean="0"/>
              <a:t>'</a:t>
            </a:r>
            <a:r>
              <a:rPr lang="ko-KR" altLang="en-US" dirty="0" smtClean="0"/>
              <a:t> 오류 발생하면</a:t>
            </a:r>
            <a:r>
              <a:rPr lang="en-US" altLang="ko-KR" dirty="0" smtClean="0"/>
              <a:t>,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pic>
        <p:nvPicPr>
          <p:cNvPr id="36866" name="Picture 2" descr="https://k.kakaocdn.net/dn/CTTcS/btqwHdtIVY0/CIsDCorIudQNwzj6Fysxy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66" y="1737748"/>
            <a:ext cx="5541818" cy="40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https://k.kakaocdn.net/dn/DnHOo/btqwGNWnX4I/GVktiGsF8OjXGQSviAWKk0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4" y="5957790"/>
            <a:ext cx="5180423" cy="33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837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설치 완료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35842" name="Picture 2" descr="https://k.kakaocdn.net/dn/P0HHl/btqwGhXIGpG/4b9xeu5YWYAnoFMxCQ8aW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93" y="1134287"/>
            <a:ext cx="2755165" cy="495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308280" y="1380507"/>
            <a:ext cx="57535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/>
              <a:t>&gt; python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/>
              <a:t>&gt;&gt; </a:t>
            </a:r>
            <a:r>
              <a:rPr lang="en-US" altLang="ko-KR" sz="2400" dirty="0"/>
              <a:t>import </a:t>
            </a:r>
            <a:r>
              <a:rPr lang="en-US" altLang="ko-KR" sz="2400" dirty="0" err="1"/>
              <a:t>tensorflow</a:t>
            </a:r>
            <a:r>
              <a:rPr lang="en-US" altLang="ko-KR" sz="2400" dirty="0"/>
              <a:t> as </a:t>
            </a:r>
            <a:r>
              <a:rPr lang="en-US" altLang="ko-KR" sz="2400" dirty="0" err="1"/>
              <a:t>tf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989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2687183"/>
            <a:ext cx="7886700" cy="132556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kumimoji="1" lang="en-US" altLang="ko-KR" dirty="0" smtClean="0"/>
              <a:t>Google </a:t>
            </a:r>
            <a:r>
              <a:rPr kumimoji="1" lang="en-US" altLang="ko-KR" dirty="0" err="1" smtClean="0"/>
              <a:t>Colab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활용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4327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err="1" smtClean="0"/>
              <a:t>Colab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5705" y="984020"/>
            <a:ext cx="29433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버전확인하기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tf</a:t>
            </a:r>
            <a:r>
              <a:rPr lang="en-US" altLang="ko-KR" dirty="0"/>
              <a:t>.__version__)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5705" y="282883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버전확인하기 </a:t>
            </a:r>
            <a:r>
              <a:rPr lang="en-US" altLang="ko-KR" dirty="0"/>
              <a:t>- </a:t>
            </a:r>
            <a:r>
              <a:rPr lang="en-US" altLang="ko-KR" dirty="0" err="1" smtClean="0"/>
              <a:t>Pytouch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/>
              <a:t>torch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torchvision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torchtext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torch.__version</a:t>
            </a:r>
            <a:r>
              <a:rPr lang="en-US" altLang="ko-KR" dirty="0"/>
              <a:t>__)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380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드라이브 연동</a:t>
            </a:r>
            <a:endParaRPr lang="ko-KR" alt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805" y="1154342"/>
            <a:ext cx="3276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3133" y="1016077"/>
            <a:ext cx="35679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from google.colab import auth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auth.authenticate_user()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dirty="0"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from google.colab import drive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drive.mount('/content/gdrive')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</a:rPr>
              <a:t>!</a:t>
            </a:r>
            <a:r>
              <a:rPr lang="en-US" altLang="ko-KR" dirty="0">
                <a:latin typeface="+mn-ea"/>
              </a:rPr>
              <a:t>cd </a:t>
            </a:r>
            <a:r>
              <a:rPr lang="en-US" altLang="ko-KR" dirty="0" err="1">
                <a:latin typeface="+mn-ea"/>
              </a:rPr>
              <a:t>gdrive</a:t>
            </a:r>
            <a:r>
              <a:rPr lang="en-US" altLang="ko-KR" dirty="0">
                <a:latin typeface="+mn-ea"/>
              </a:rPr>
              <a:t>/data; ls-al;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029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공용 단축키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명령 처리</a:t>
            </a:r>
            <a:endParaRPr lang="ko-KR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50818"/>
            <a:ext cx="8482584" cy="198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2" y="4273105"/>
            <a:ext cx="4582274" cy="70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3160" y="3832261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쉘명령어</a:t>
            </a:r>
            <a:r>
              <a:rPr lang="ko-KR" altLang="en-US" dirty="0" smtClean="0"/>
              <a:t> 처리는 명령어 앞에 </a:t>
            </a:r>
            <a:r>
              <a:rPr lang="en-US" altLang="ko-KR" dirty="0" smtClean="0"/>
              <a:t>!</a:t>
            </a:r>
            <a:r>
              <a:rPr lang="ko-KR" altLang="en-US" dirty="0" smtClean="0"/>
              <a:t>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77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938213"/>
            <a:ext cx="696277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9965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매직명령어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927"/>
              </p:ext>
            </p:extLst>
          </p:nvPr>
        </p:nvGraphicFramePr>
        <p:xfrm>
          <a:off x="247650" y="1170623"/>
          <a:ext cx="8629650" cy="450071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43487"/>
                <a:gridCol w="6586163"/>
              </a:tblGrid>
              <a:tr h="450071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pwd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현재 디렉토리 경로 출력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0071">
                <a:tc>
                  <a:txBody>
                    <a:bodyPr/>
                    <a:lstStyle/>
                    <a:p>
                      <a:r>
                        <a:rPr lang="en-US" dirty="0"/>
                        <a:t>%time </a:t>
                      </a:r>
                      <a:r>
                        <a:rPr lang="ko-KR" altLang="en-US" dirty="0"/>
                        <a:t>코드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코드의 실행 시간을 측정하여 표시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0071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timeit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코드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코드를 여러 번 실행한 결과를 요약하여 표시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0071">
                <a:tc>
                  <a:txBody>
                    <a:bodyPr/>
                    <a:lstStyle/>
                    <a:p>
                      <a:r>
                        <a:rPr lang="en-US" dirty="0"/>
                        <a:t>%history -l 3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최근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개의 코드 실행 이력 취득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0071">
                <a:tc>
                  <a:txBody>
                    <a:bodyPr/>
                    <a:lstStyle/>
                    <a:p>
                      <a:r>
                        <a:rPr lang="en-US" dirty="0"/>
                        <a:t>%ls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윈도우의 </a:t>
                      </a:r>
                      <a:r>
                        <a:rPr lang="en-US" altLang="ko-KR" dirty="0" err="1"/>
                        <a:t>dir</a:t>
                      </a:r>
                      <a:r>
                        <a:rPr lang="en-US" altLang="ko-KR" dirty="0"/>
                        <a:t>, Linux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ls </a:t>
                      </a:r>
                      <a:r>
                        <a:rPr lang="ko-KR" altLang="en-US" dirty="0"/>
                        <a:t>명령과 같음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0071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autosave</a:t>
                      </a:r>
                      <a:r>
                        <a:rPr lang="en-US" dirty="0"/>
                        <a:t> n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자동저장 주기를 설정한다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초 단위이며</a:t>
                      </a:r>
                      <a:r>
                        <a:rPr lang="en-US" altLang="ko-KR" dirty="0"/>
                        <a:t>, 0</a:t>
                      </a:r>
                      <a:r>
                        <a:rPr lang="ko-KR" altLang="en-US" dirty="0"/>
                        <a:t>이면 무효로 한다</a:t>
                      </a:r>
                      <a:r>
                        <a:rPr lang="en-US" altLang="ko-KR" dirty="0"/>
                        <a:t>.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800285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matplotlib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그래프를 그리는 코드 위에 따로 설정한다</a:t>
                      </a:r>
                      <a:r>
                        <a:rPr lang="en-US" altLang="ko-KR" dirty="0"/>
                        <a:t>. %</a:t>
                      </a:r>
                      <a:r>
                        <a:rPr lang="en-US" altLang="ko-KR" dirty="0" err="1"/>
                        <a:t>matplotlib</a:t>
                      </a:r>
                      <a:r>
                        <a:rPr lang="en-US" altLang="ko-KR" dirty="0"/>
                        <a:t> inline</a:t>
                      </a:r>
                      <a:r>
                        <a:rPr lang="ko-KR" altLang="en-US" dirty="0"/>
                        <a:t>으로 설정하면 코드 셀의 바로 아래에</a:t>
                      </a:r>
                      <a:r>
                        <a:rPr lang="en-US" altLang="ko-KR" dirty="0"/>
                        <a:t>, %</a:t>
                      </a:r>
                      <a:r>
                        <a:rPr lang="en-US" altLang="ko-KR" dirty="0" err="1"/>
                        <a:t>matplotlib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tk</a:t>
                      </a:r>
                      <a:r>
                        <a:rPr lang="ko-KR" altLang="en-US" dirty="0"/>
                        <a:t>로 설정하면 별도 창에 그래프가 출력된다</a:t>
                      </a:r>
                      <a:r>
                        <a:rPr lang="en-US" altLang="ko-KR" dirty="0"/>
                        <a:t>. %</a:t>
                      </a:r>
                      <a:r>
                        <a:rPr lang="en-US" altLang="ko-KR" dirty="0" err="1"/>
                        <a:t>matplotlib</a:t>
                      </a:r>
                      <a:r>
                        <a:rPr lang="en-US" altLang="ko-KR" dirty="0"/>
                        <a:t> notebook</a:t>
                      </a:r>
                      <a:r>
                        <a:rPr lang="ko-KR" altLang="en-US" dirty="0"/>
                        <a:t>으로 하면 코드 셀 바로 아래에 동적으로 그래프를 조작할 수 있는 그래프가 생성된다</a:t>
                      </a:r>
                      <a:r>
                        <a:rPr lang="en-US" altLang="ko-KR" dirty="0"/>
                        <a:t>.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11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47650" y="161925"/>
            <a:ext cx="8207250" cy="466725"/>
          </a:xfrm>
        </p:spPr>
        <p:txBody>
          <a:bodyPr anchor="ctr"/>
          <a:lstStyle/>
          <a:p>
            <a:r>
              <a:rPr lang="ko-KR" altLang="en-US" dirty="0"/>
              <a:t>프로그램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9" y="836276"/>
            <a:ext cx="8322746" cy="489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68398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매직명령어 실행 예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8310" y="778776"/>
            <a:ext cx="5414481" cy="56292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# 코드 실행 시간 측정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%time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sum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(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range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(10000))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# 결과: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# CPU times: user 225 us, sys: 0 ns, total: 225 us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# Wall time: 228 us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# 499950000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# 1000회 반복, 3회 실행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%timeit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sum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(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range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(10000))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# 결과: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# 1000 loops, best of 3: 238 us for loop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# 옵션 지정하기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%timeit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-n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2000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-r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5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sum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(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range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(10000))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# 셀 전체의 시간 측정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%%timeit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-n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1000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-r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3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s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=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0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for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i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in </a:t>
            </a:r>
            <a:r>
              <a:rPr kumimoji="1" lang="en-US" altLang="ko-KR" sz="1400" dirty="0" smtClean="0">
                <a:latin typeface="Arial Unicode MS" pitchFamily="50" charset="-127"/>
                <a:ea typeface="굴림" pitchFamily="50" charset="-127"/>
                <a:cs typeface="굴림" pitchFamily="50" charset="-127"/>
              </a:rPr>
              <a:t>range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(10000):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>
                <a:latin typeface="Arial Unicode MS" pitchFamily="50" charset="-127"/>
                <a:ea typeface="굴림" pitchFamily="50" charset="-127"/>
              </a:rPr>
              <a:t> </a:t>
            </a:r>
            <a:r>
              <a:rPr kumimoji="1" lang="en-US" altLang="ko-KR" sz="1400" dirty="0" smtClean="0">
                <a:latin typeface="Arial Unicode MS" pitchFamily="50" charset="-127"/>
                <a:ea typeface="굴림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s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+=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i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3425" y="6550223"/>
            <a:ext cx="81629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https://zzsza.github.io/data/2018/08/30/google-colab/#</a:t>
            </a:r>
            <a:r>
              <a:rPr lang="ko-KR" altLang="en-US" sz="1200" dirty="0" err="1"/>
              <a:t>구글</a:t>
            </a:r>
            <a:r>
              <a:rPr lang="en-US" altLang="ko-KR" sz="1200" dirty="0"/>
              <a:t>-</a:t>
            </a:r>
            <a:r>
              <a:rPr lang="ko-KR" altLang="en-US" sz="1200" dirty="0"/>
              <a:t>드라이브와</a:t>
            </a:r>
            <a:r>
              <a:rPr lang="en-US" altLang="ko-KR" sz="1200" dirty="0"/>
              <a:t>-</a:t>
            </a:r>
            <a:r>
              <a:rPr lang="ko-KR" altLang="en-US" sz="1200" dirty="0"/>
              <a:t>로컬</a:t>
            </a:r>
            <a:r>
              <a:rPr lang="en-US" altLang="ko-KR" sz="1200" dirty="0"/>
              <a:t>-</a:t>
            </a:r>
            <a:r>
              <a:rPr lang="ko-KR" altLang="en-US" sz="1200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38448455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/>
          <p:cNvSpPr txBox="1">
            <a:spLocks/>
          </p:cNvSpPr>
          <p:nvPr/>
        </p:nvSpPr>
        <p:spPr>
          <a:xfrm>
            <a:off x="1928518" y="6858000"/>
            <a:ext cx="3816350" cy="201613"/>
          </a:xfrm>
          <a:prstGeom prst="rect">
            <a:avLst/>
          </a:prstGeom>
        </p:spPr>
        <p:txBody>
          <a:bodyPr lIns="0" tIns="46800"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9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JTBC Regular" pitchFamily="2" charset="-127"/>
                <a:ea typeface="JTBC Regular" pitchFamily="2" charset="-127"/>
                <a:cs typeface="+mn-cs"/>
                <a:sym typeface="Apple SD 산돌고딕 Neo 옅은체"/>
              </a:defRPr>
            </a:lvl1pPr>
            <a:lvl2pPr marL="4572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9144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13716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18288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1875168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2187696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2500224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2812752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/>
            <a:endParaRPr lang="ko-KR" altLang="en-US" kern="0" dirty="0">
              <a:latin typeface="NanumSquare" charset="-127"/>
              <a:ea typeface="NanumSquare" charset="-127"/>
              <a:cs typeface="NanumSquare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43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47650" y="161925"/>
            <a:ext cx="8207250" cy="466725"/>
          </a:xfrm>
        </p:spPr>
        <p:txBody>
          <a:bodyPr anchor="ctr"/>
          <a:lstStyle/>
          <a:p>
            <a:r>
              <a:rPr lang="ko-KR" altLang="en-US" dirty="0"/>
              <a:t>프로그램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695664"/>
            <a:ext cx="47148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3686" y="1056610"/>
            <a:ext cx="3794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재부팅</a:t>
            </a:r>
            <a:r>
              <a:rPr lang="ko-KR" altLang="en-US" dirty="0" smtClean="0"/>
              <a:t> 필요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재부팅</a:t>
            </a:r>
            <a:r>
              <a:rPr lang="ko-KR" altLang="en-US" dirty="0" smtClean="0"/>
              <a:t> 후 설치 실행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1695664"/>
            <a:ext cx="47148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5693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47650" y="161925"/>
            <a:ext cx="8207250" cy="466725"/>
          </a:xfrm>
        </p:spPr>
        <p:txBody>
          <a:bodyPr anchor="ctr"/>
          <a:lstStyle/>
          <a:p>
            <a:r>
              <a:rPr lang="ko-KR" altLang="en-US" dirty="0"/>
              <a:t>프로그램 </a:t>
            </a:r>
            <a:r>
              <a:rPr lang="ko-KR" altLang="en-US" dirty="0" smtClean="0"/>
              <a:t>설치 완료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983270"/>
            <a:ext cx="66675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1264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2687183"/>
            <a:ext cx="78867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kumimoji="1" lang="ko-KR" altLang="en-US" spc="-300" dirty="0" err="1" smtClean="0"/>
              <a:t>리눅스</a:t>
            </a:r>
            <a:r>
              <a:rPr kumimoji="1" lang="ko-KR" altLang="en-US" spc="-300" dirty="0" smtClean="0"/>
              <a:t> 환경 설정</a:t>
            </a:r>
            <a:endParaRPr kumimoji="1" lang="ko-KR" altLang="en-US" spc="-300" dirty="0"/>
          </a:p>
        </p:txBody>
      </p:sp>
    </p:spTree>
    <p:extLst>
      <p:ext uri="{BB962C8B-B14F-4D97-AF65-F5344CB8AC3E}">
        <p14:creationId xmlns:p14="http://schemas.microsoft.com/office/powerpoint/2010/main" val="16608544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25018</TotalTime>
  <Words>2340</Words>
  <Application>Microsoft Office PowerPoint</Application>
  <PresentationFormat>화면 슬라이드 쇼(4:3)</PresentationFormat>
  <Paragraphs>758</Paragraphs>
  <Slides>61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1_Office 테마</vt:lpstr>
      <vt:lpstr>PowerPoint 프레젠테이션</vt:lpstr>
      <vt:lpstr>Tesorflow 조건</vt:lpstr>
      <vt:lpstr>가상환경 구축</vt:lpstr>
      <vt:lpstr>프로그램 다운로드</vt:lpstr>
      <vt:lpstr>프로그램 다운로드</vt:lpstr>
      <vt:lpstr>프로그램 다운로드</vt:lpstr>
      <vt:lpstr>프로그램 다운로드</vt:lpstr>
      <vt:lpstr>프로그램 설치 완료</vt:lpstr>
      <vt:lpstr>리눅스 환경 설정</vt:lpstr>
      <vt:lpstr>가상환경 구축</vt:lpstr>
      <vt:lpstr>가상환경 구축</vt:lpstr>
      <vt:lpstr>가상환경 구축</vt:lpstr>
      <vt:lpstr>가상환경 구축</vt:lpstr>
      <vt:lpstr>가상환경 구축</vt:lpstr>
      <vt:lpstr>가상환경 구축</vt:lpstr>
      <vt:lpstr>가상환경 구축</vt:lpstr>
      <vt:lpstr>Linux 환경 이해</vt:lpstr>
      <vt:lpstr>Linux 환경 이해</vt:lpstr>
      <vt:lpstr>Linux 환경 이해</vt:lpstr>
      <vt:lpstr>Linux 환경 이해</vt:lpstr>
      <vt:lpstr>Linux 환경 이해</vt:lpstr>
      <vt:lpstr>Linux 환경 이해</vt:lpstr>
      <vt:lpstr>Linux 환경 이해</vt:lpstr>
      <vt:lpstr>Linux 환경 이해</vt:lpstr>
      <vt:lpstr>Linux 환경 이해</vt:lpstr>
      <vt:lpstr>PowerPoint 프레젠테이션</vt:lpstr>
      <vt:lpstr>PowerPoint 프레젠테이션</vt:lpstr>
      <vt:lpstr>PowerPoint 프레젠테이션</vt:lpstr>
      <vt:lpstr>PowerPoint 프레젠테이션</vt:lpstr>
      <vt:lpstr>Tensorflow 환경 구축 - GPU</vt:lpstr>
      <vt:lpstr>Tensorflow 환경 구축</vt:lpstr>
      <vt:lpstr>Tensorflow 환경 구축</vt:lpstr>
      <vt:lpstr>Tensorflow 환경 구축</vt:lpstr>
      <vt:lpstr>Tensorflow 환경 구축</vt:lpstr>
      <vt:lpstr>Tensorflow 환경 구축 - NoGPU</vt:lpstr>
      <vt:lpstr>Tensorflow 환경 구축 - NoGPU</vt:lpstr>
      <vt:lpstr>Tensorflow 환경 구축 - NoGPU</vt:lpstr>
      <vt:lpstr>Tensorflow 환경 구축 - NoGPU</vt:lpstr>
      <vt:lpstr>Tensorflow 환경 구축 - NoGPU</vt:lpstr>
      <vt:lpstr>Tensorflow 환경 구축 - NoGPU</vt:lpstr>
      <vt:lpstr>윈도우 환경에서 설치</vt:lpstr>
      <vt:lpstr>Python 설치</vt:lpstr>
      <vt:lpstr>Anaconda 설치</vt:lpstr>
      <vt:lpstr>CUDA 설치</vt:lpstr>
      <vt:lpstr>CUDA 설치</vt:lpstr>
      <vt:lpstr>cuDNN 설치</vt:lpstr>
      <vt:lpstr>cuDNN 설치</vt:lpstr>
      <vt:lpstr>cuDNN 설치</vt:lpstr>
      <vt:lpstr>cuDNN 설치</vt:lpstr>
      <vt:lpstr>cuDNN 설치</vt:lpstr>
      <vt:lpstr>cuDNN 설치</vt:lpstr>
      <vt:lpstr>cuDNN 설치</vt:lpstr>
      <vt:lpstr>설치 완료 테스트</vt:lpstr>
      <vt:lpstr>Google Colab 활용</vt:lpstr>
      <vt:lpstr>Colab 사용</vt:lpstr>
      <vt:lpstr>드라이브 연동</vt:lpstr>
      <vt:lpstr>공용 단축키 &amp; 쉘 명령 처리</vt:lpstr>
      <vt:lpstr>Jupyter Notebook 명령어</vt:lpstr>
      <vt:lpstr>매직명령어</vt:lpstr>
      <vt:lpstr>매직명령어 실행 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병걸</dc:creator>
  <cp:lastModifiedBy>KSA</cp:lastModifiedBy>
  <cp:revision>1281</cp:revision>
  <cp:lastPrinted>2017-04-05T08:02:42Z</cp:lastPrinted>
  <dcterms:created xsi:type="dcterms:W3CDTF">2017-02-01T11:13:31Z</dcterms:created>
  <dcterms:modified xsi:type="dcterms:W3CDTF">2020-05-26T22:49:37Z</dcterms:modified>
</cp:coreProperties>
</file>