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3"/>
  </p:notesMasterIdLst>
  <p:sldIdLst>
    <p:sldId id="259" r:id="rId2"/>
    <p:sldId id="257" r:id="rId3"/>
    <p:sldId id="260" r:id="rId4"/>
    <p:sldId id="266" r:id="rId5"/>
    <p:sldId id="268" r:id="rId6"/>
    <p:sldId id="261" r:id="rId7"/>
    <p:sldId id="262" r:id="rId8"/>
    <p:sldId id="263" r:id="rId9"/>
    <p:sldId id="264" r:id="rId10"/>
    <p:sldId id="265" r:id="rId11"/>
    <p:sldId id="269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36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E9BE4-BA73-4D39-86BF-4ECBF107F1A2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21AB8-59BF-44A0-9CE9-7409A38CA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991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419872" y="6597352"/>
            <a:ext cx="2133600" cy="241002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‹#›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1845987-2C55-46C3-B831-AE09533DBD3E}" type="datetime1">
              <a:rPr lang="ko-KR" altLang="en-US" smtClean="0"/>
              <a:t>2020-05-24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984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5BBE-F44D-4F1F-A330-F82D13529371}" type="datetime1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282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841B-9C56-4B13-96CD-0F02E1FA3938}" type="datetime1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093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20A8-D685-4CF2-B639-02FF1506B0EE}" type="datetime1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66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1EE05-8720-4A70-86E4-81F89E9A0E97}" type="datetime1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93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758F-DBB4-457E-A726-1AAB5F25B981}" type="datetime1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842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01672-9529-4A60-880B-20248A654710}" type="datetime1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252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78CF-F6D9-4B1C-9763-19B11B300263}" type="datetime1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009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2D0F6-4AA9-49FC-859A-85F46D10708C}" type="datetime1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021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55FF-F5DC-4391-BDEA-D69D740997F9}" type="datetime1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13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606D-0E2F-4E15-83D6-FE608293D64D}" type="datetime1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116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773C4-A1CC-40B4-8E1B-E8B2DF0E5786}" type="datetime1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7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691680" y="1659927"/>
            <a:ext cx="5472608" cy="1800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 smtClean="0">
                <a:solidFill>
                  <a:srgbClr val="FF0000"/>
                </a:solidFill>
              </a:rPr>
              <a:t>Orientation</a:t>
            </a:r>
            <a:endParaRPr lang="ko-KR" altLang="en-US" sz="4400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0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6443288"/>
            <a:ext cx="914400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33515" y="136110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파이썬</a:t>
            </a:r>
            <a:r>
              <a:rPr lang="ko-KR" altLang="en-US" b="1" dirty="0" smtClean="0"/>
              <a:t> 프로그래밍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835800" y="4253026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2020.05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íì´ì¬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48" b="7637"/>
          <a:stretch/>
        </p:blipFill>
        <p:spPr bwMode="auto">
          <a:xfrm>
            <a:off x="4830191" y="5445224"/>
            <a:ext cx="4278313" cy="1406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90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3515" y="136110"/>
            <a:ext cx="2209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5. </a:t>
            </a:r>
            <a:r>
              <a:rPr lang="en-US" altLang="ko-KR" b="1" dirty="0" err="1" smtClean="0"/>
              <a:t>Tensorflow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설치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9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3672" y="620688"/>
            <a:ext cx="868282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</a:t>
            </a:r>
            <a:r>
              <a:rPr lang="en-US" altLang="ko-KR" b="1" dirty="0" err="1" smtClean="0">
                <a:latin typeface="+mn-ea"/>
              </a:rPr>
              <a:t>Tensorflow</a:t>
            </a:r>
            <a:r>
              <a:rPr lang="en-US" altLang="ko-KR" b="1" dirty="0" smtClean="0">
                <a:latin typeface="+mn-ea"/>
              </a:rPr>
              <a:t> </a:t>
            </a:r>
            <a:r>
              <a:rPr lang="ko-KR" altLang="en-US" b="1" dirty="0" smtClean="0">
                <a:latin typeface="+mn-ea"/>
              </a:rPr>
              <a:t>설치</a:t>
            </a:r>
            <a:endParaRPr lang="en-US" altLang="ko-KR" b="1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dirty="0" smtClean="0">
                <a:latin typeface="+mn-ea"/>
              </a:rPr>
              <a:t>가상환경 생성 및 적용</a:t>
            </a:r>
            <a:r>
              <a:rPr lang="en-US" altLang="ko-KR" dirty="0">
                <a:ea typeface="D2Coding ligature" pitchFamily="49" charset="-127"/>
              </a:rPr>
              <a:t/>
            </a:r>
            <a:br>
              <a:rPr lang="en-US" altLang="ko-KR" dirty="0">
                <a:ea typeface="D2Coding ligature" pitchFamily="49" charset="-127"/>
              </a:rPr>
            </a:br>
            <a:r>
              <a:rPr lang="en-US" altLang="ko-KR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D2Coding ligature" pitchFamily="49" charset="-127"/>
              </a:rPr>
              <a:t>conda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D2Coding ligature" pitchFamily="49" charset="-127"/>
              </a:rPr>
              <a:t> create –n tf2</a:t>
            </a:r>
            <a:b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D2Coding ligature" pitchFamily="49" charset="-127"/>
              </a:rPr>
            </a:br>
            <a:r>
              <a:rPr lang="en-US" altLang="ko-KR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D2Coding ligature" pitchFamily="49" charset="-127"/>
              </a:rPr>
              <a:t>conda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D2Coding ligature" pitchFamily="49" charset="-127"/>
              </a:rPr>
              <a:t> activate tf2</a:t>
            </a:r>
            <a:r>
              <a:rPr lang="en-US" altLang="ko-KR" dirty="0">
                <a:solidFill>
                  <a:srgbClr val="0070C0"/>
                </a:solidFill>
                <a:latin typeface="Consolas" pitchFamily="49" charset="0"/>
                <a:ea typeface="D2Coding ligature" pitchFamily="49" charset="-127"/>
                <a:cs typeface="Consolas" pitchFamily="49" charset="0"/>
              </a:rPr>
              <a:t/>
            </a:r>
            <a:br>
              <a:rPr lang="en-US" altLang="ko-KR" dirty="0">
                <a:solidFill>
                  <a:srgbClr val="0070C0"/>
                </a:solidFill>
                <a:latin typeface="Consolas" pitchFamily="49" charset="0"/>
                <a:ea typeface="D2Coding ligature" pitchFamily="49" charset="-127"/>
                <a:cs typeface="Consolas" pitchFamily="49" charset="0"/>
              </a:rPr>
            </a:br>
            <a:endParaRPr lang="en-US" altLang="ko-KR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dirty="0" err="1" smtClean="0">
                <a:latin typeface="+mn-ea"/>
              </a:rPr>
              <a:t>Tensorflow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및 </a:t>
            </a:r>
            <a:r>
              <a:rPr lang="en-US" altLang="ko-KR" dirty="0" err="1" smtClean="0">
                <a:latin typeface="+mn-ea"/>
              </a:rPr>
              <a:t>Keras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설치</a:t>
            </a:r>
            <a:r>
              <a:rPr lang="en-US" altLang="ko-KR" dirty="0">
                <a:solidFill>
                  <a:srgbClr val="0070C0"/>
                </a:solidFill>
                <a:latin typeface="Consolas" pitchFamily="49" charset="0"/>
                <a:ea typeface="D2Coding ligature" pitchFamily="49" charset="-127"/>
                <a:cs typeface="Consolas" pitchFamily="49" charset="0"/>
              </a:rPr>
              <a:t/>
            </a:r>
            <a:br>
              <a:rPr lang="en-US" altLang="ko-KR" dirty="0">
                <a:solidFill>
                  <a:srgbClr val="0070C0"/>
                </a:solidFill>
                <a:latin typeface="Consolas" pitchFamily="49" charset="0"/>
                <a:ea typeface="D2Coding ligature" pitchFamily="49" charset="-127"/>
                <a:cs typeface="Consolas" pitchFamily="49" charset="0"/>
              </a:rPr>
            </a:b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D2Coding ligature" pitchFamily="49" charset="-127"/>
                <a:cs typeface="Consolas" pitchFamily="49" charset="0"/>
              </a:rPr>
              <a:t>pip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D2Coding ligature" pitchFamily="49" charset="-127"/>
                <a:cs typeface="Consolas" pitchFamily="49" charset="0"/>
              </a:rPr>
              <a:t>install </a:t>
            </a:r>
            <a:r>
              <a:rPr lang="en-US" altLang="ko-KR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D2Coding ligature" pitchFamily="49" charset="-127"/>
                <a:cs typeface="Consolas" pitchFamily="49" charset="0"/>
              </a:rPr>
              <a:t>tensorflow-gpu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D2Coding ligature" pitchFamily="49" charset="-127"/>
                <a:cs typeface="Consolas" pitchFamily="49" charset="0"/>
              </a:rPr>
              <a:t>==2.0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D2Coding ligature" pitchFamily="49" charset="-127"/>
                <a:cs typeface="Consolas" pitchFamily="49" charset="0"/>
              </a:rPr>
              <a:t/>
            </a:r>
            <a:br>
              <a:rPr lang="en-US" altLang="ko-KR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D2Coding ligature" pitchFamily="49" charset="-127"/>
                <a:cs typeface="Consolas" pitchFamily="49" charset="0"/>
              </a:rPr>
            </a:b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D2Coding ligature" pitchFamily="49" charset="-127"/>
                <a:cs typeface="Consolas" pitchFamily="49" charset="0"/>
              </a:rPr>
              <a:t>pip install </a:t>
            </a:r>
            <a:r>
              <a:rPr lang="en-US" altLang="ko-KR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D2Coding ligature" pitchFamily="49" charset="-127"/>
                <a:cs typeface="Consolas" pitchFamily="49" charset="0"/>
              </a:rPr>
              <a:t>keras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D2Coding ligature" pitchFamily="49" charset="-127"/>
                <a:cs typeface="Consolas" pitchFamily="49" charset="0"/>
              </a:rPr>
              <a:t>==2.3.1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dirty="0">
              <a:solidFill>
                <a:srgbClr val="0070C0"/>
              </a:solidFill>
              <a:latin typeface="Consolas" pitchFamily="49" charset="0"/>
              <a:ea typeface="D2Coding ligature" pitchFamily="49" charset="-127"/>
              <a:cs typeface="Consolas" pitchFamily="49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dirty="0">
                <a:latin typeface="+mn-ea"/>
              </a:rPr>
              <a:t>CPU version</a:t>
            </a:r>
            <a:r>
              <a:rPr lang="en-US" altLang="ko-KR" dirty="0" smtClean="0">
                <a:solidFill>
                  <a:srgbClr val="0070C0"/>
                </a:solidFill>
                <a:latin typeface="Consolas" pitchFamily="49" charset="0"/>
                <a:ea typeface="D2Coding ligature" pitchFamily="49" charset="-127"/>
                <a:cs typeface="Consolas" pitchFamily="49" charset="0"/>
              </a:rPr>
              <a:t/>
            </a:r>
            <a:br>
              <a:rPr lang="en-US" altLang="ko-KR" dirty="0" smtClean="0">
                <a:solidFill>
                  <a:srgbClr val="0070C0"/>
                </a:solidFill>
                <a:latin typeface="Consolas" pitchFamily="49" charset="0"/>
                <a:ea typeface="D2Coding ligature" pitchFamily="49" charset="-127"/>
                <a:cs typeface="Consolas" pitchFamily="49" charset="0"/>
              </a:rPr>
            </a:br>
            <a:r>
              <a:rPr lang="en-US" altLang="ko-KR" dirty="0" err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D2Coding ligature" pitchFamily="49" charset="-127"/>
              </a:rPr>
              <a:t>conda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D2Coding ligature" pitchFamily="49" charset="-127"/>
              </a:rPr>
              <a:t> create –n </a:t>
            </a:r>
            <a:r>
              <a:rPr lang="en-US" altLang="ko-KR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D2Coding ligature" pitchFamily="49" charset="-127"/>
              </a:rPr>
              <a:t>cpu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D2Coding ligature" pitchFamily="49" charset="-127"/>
              </a:rPr>
              <a:t/>
            </a:r>
            <a:br>
              <a:rPr lang="en-US" altLang="ko-KR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D2Coding ligature" pitchFamily="49" charset="-127"/>
              </a:rPr>
            </a:br>
            <a:r>
              <a:rPr lang="en-US" altLang="ko-KR" dirty="0" err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D2Coding ligature" pitchFamily="49" charset="-127"/>
              </a:rPr>
              <a:t>conda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D2Coding ligature" pitchFamily="49" charset="-127"/>
              </a:rPr>
              <a:t> activate </a:t>
            </a:r>
            <a:r>
              <a:rPr lang="en-US" altLang="ko-KR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D2Coding ligature" pitchFamily="49" charset="-127"/>
              </a:rPr>
              <a:t>cpu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D2Coding ligature" pitchFamily="49" charset="-127"/>
                <a:cs typeface="Consolas" pitchFamily="49" charset="0"/>
              </a:rPr>
              <a:t/>
            </a:r>
            <a:br>
              <a:rPr lang="en-US" altLang="ko-KR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D2Coding ligature" pitchFamily="49" charset="-127"/>
                <a:cs typeface="Consolas" pitchFamily="49" charset="0"/>
              </a:rPr>
            </a:b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D2Coding ligature" pitchFamily="49" charset="-127"/>
                <a:cs typeface="Consolas" pitchFamily="49" charset="0"/>
              </a:rPr>
              <a:t>pip install </a:t>
            </a:r>
            <a:r>
              <a:rPr lang="en-US" altLang="ko-KR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D2Coding ligature" pitchFamily="49" charset="-127"/>
                <a:cs typeface="Consolas" pitchFamily="49" charset="0"/>
              </a:rPr>
              <a:t>tensorflow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D2Coding ligature" pitchFamily="49" charset="-127"/>
                <a:cs typeface="Consolas" pitchFamily="49" charset="0"/>
              </a:rPr>
              <a:t>==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D2Coding ligature" pitchFamily="49" charset="-127"/>
                <a:cs typeface="Consolas" pitchFamily="49" charset="0"/>
              </a:rPr>
              <a:t>2.0</a:t>
            </a:r>
            <a:br>
              <a:rPr lang="en-US" altLang="ko-KR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D2Coding ligature" pitchFamily="49" charset="-127"/>
                <a:cs typeface="Consolas" pitchFamily="49" charset="0"/>
              </a:rPr>
            </a:b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D2Coding ligature" pitchFamily="49" charset="-127"/>
                <a:cs typeface="Consolas" pitchFamily="49" charset="0"/>
              </a:rPr>
              <a:t>pip install </a:t>
            </a:r>
            <a:r>
              <a:rPr lang="en-US" altLang="ko-KR" dirty="0" err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D2Coding ligature" pitchFamily="49" charset="-127"/>
                <a:cs typeface="Consolas" pitchFamily="49" charset="0"/>
              </a:rPr>
              <a:t>keras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D2Coding ligature" pitchFamily="49" charset="-127"/>
                <a:cs typeface="Consolas" pitchFamily="49" charset="0"/>
              </a:rPr>
              <a:t>==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D2Coding ligature" pitchFamily="49" charset="-127"/>
                <a:cs typeface="Consolas" pitchFamily="49" charset="0"/>
              </a:rPr>
              <a:t>2.3.1</a:t>
            </a:r>
            <a:endParaRPr lang="en-US" altLang="ko-KR" dirty="0">
              <a:solidFill>
                <a:schemeClr val="tx2">
                  <a:lumMod val="75000"/>
                </a:schemeClr>
              </a:solidFill>
              <a:latin typeface="Consolas" pitchFamily="49" charset="0"/>
              <a:ea typeface="D2Coding ligature" pitchFamily="49" charset="-127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01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3515" y="136110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6. </a:t>
            </a:r>
            <a:r>
              <a:rPr lang="ko-KR" altLang="en-US" b="1" dirty="0" smtClean="0"/>
              <a:t>제언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10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0344" y="620688"/>
            <a:ext cx="7432869" cy="3000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</a:t>
            </a:r>
            <a:r>
              <a:rPr lang="ko-KR" altLang="en-US" b="1" dirty="0">
                <a:latin typeface="+mn-ea"/>
              </a:rPr>
              <a:t>코로나</a:t>
            </a:r>
            <a:r>
              <a:rPr lang="en-US" altLang="ko-KR" b="1" dirty="0">
                <a:latin typeface="+mn-ea"/>
              </a:rPr>
              <a:t>19</a:t>
            </a:r>
            <a:r>
              <a:rPr lang="ko-KR" altLang="en-US" b="1" dirty="0">
                <a:latin typeface="+mn-ea"/>
              </a:rPr>
              <a:t>가 낳은 </a:t>
            </a:r>
            <a:r>
              <a:rPr lang="en-US" altLang="ko-KR" b="1" dirty="0">
                <a:latin typeface="+mn-ea"/>
              </a:rPr>
              <a:t>4</a:t>
            </a:r>
            <a:r>
              <a:rPr lang="ko-KR" altLang="en-US" b="1" dirty="0">
                <a:latin typeface="+mn-ea"/>
              </a:rPr>
              <a:t>계급</a:t>
            </a:r>
            <a:r>
              <a:rPr lang="en-US" altLang="ko-KR" b="1" dirty="0">
                <a:latin typeface="+mn-ea"/>
              </a:rPr>
              <a:t>···</a:t>
            </a:r>
            <a:r>
              <a:rPr lang="ko-KR" altLang="en-US" b="1" dirty="0">
                <a:latin typeface="+mn-ea"/>
              </a:rPr>
              <a:t>당신의 클래스는</a:t>
            </a:r>
            <a:r>
              <a:rPr lang="en-US" altLang="ko-KR" b="1" dirty="0" smtClean="0">
                <a:latin typeface="+mn-ea"/>
              </a:rPr>
              <a:t>?</a:t>
            </a:r>
            <a:endParaRPr lang="en-US" altLang="ko-KR" dirty="0" smtClean="0">
              <a:ea typeface="D2Coding ligature" pitchFamily="49" charset="-127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dirty="0" smtClean="0">
                <a:latin typeface="+mn-ea"/>
              </a:rPr>
              <a:t>Robert Reich </a:t>
            </a:r>
            <a:r>
              <a:rPr lang="ko-KR" altLang="en-US" dirty="0" smtClean="0">
                <a:latin typeface="+mn-ea"/>
              </a:rPr>
              <a:t>미국 </a:t>
            </a:r>
            <a:r>
              <a:rPr lang="ko-KR" altLang="en-US" dirty="0" err="1" smtClean="0">
                <a:latin typeface="+mn-ea"/>
              </a:rPr>
              <a:t>버클리대</a:t>
            </a:r>
            <a:r>
              <a:rPr lang="ko-KR" altLang="en-US" dirty="0" smtClean="0">
                <a:latin typeface="+mn-ea"/>
              </a:rPr>
              <a:t> 교수 </a:t>
            </a:r>
            <a:r>
              <a:rPr lang="en-US" altLang="ko-KR" dirty="0" smtClean="0">
                <a:latin typeface="+mn-ea"/>
              </a:rPr>
              <a:t>– </a:t>
            </a:r>
            <a:r>
              <a:rPr lang="ko-KR" altLang="en-US" dirty="0" smtClean="0">
                <a:latin typeface="+mn-ea"/>
              </a:rPr>
              <a:t>사회적 불평등 연구의 석학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dirty="0" smtClean="0">
                <a:latin typeface="+mn-ea"/>
              </a:rPr>
              <a:t>원격 근무가 가능한 노동자 </a:t>
            </a:r>
            <a:r>
              <a:rPr lang="en-US" altLang="ko-KR" dirty="0" smtClean="0">
                <a:latin typeface="+mn-ea"/>
              </a:rPr>
              <a:t>(The Remotes)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dirty="0" smtClean="0">
                <a:latin typeface="+mn-ea"/>
              </a:rPr>
              <a:t>필수적 일을 해내는 노동자 </a:t>
            </a:r>
            <a:r>
              <a:rPr lang="en-US" altLang="ko-KR" dirty="0" smtClean="0">
                <a:latin typeface="+mn-ea"/>
              </a:rPr>
              <a:t>(The Essentials)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dirty="0">
                <a:latin typeface="+mn-ea"/>
              </a:rPr>
              <a:t>임금을 받지 못한 </a:t>
            </a:r>
            <a:r>
              <a:rPr lang="ko-KR" altLang="en-US" dirty="0" smtClean="0">
                <a:latin typeface="+mn-ea"/>
              </a:rPr>
              <a:t>노동자 </a:t>
            </a:r>
            <a:r>
              <a:rPr lang="en-US" altLang="ko-KR" dirty="0" smtClean="0">
                <a:latin typeface="+mn-ea"/>
              </a:rPr>
              <a:t>(</a:t>
            </a:r>
            <a:r>
              <a:rPr lang="en-US" altLang="ko-KR" dirty="0">
                <a:latin typeface="+mn-ea"/>
              </a:rPr>
              <a:t>The Unpaid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dirty="0"/>
              <a:t>잊혀진 </a:t>
            </a:r>
            <a:r>
              <a:rPr lang="ko-KR" altLang="en-US" dirty="0" smtClean="0"/>
              <a:t>노동자 </a:t>
            </a:r>
            <a:r>
              <a:rPr lang="en-US" altLang="ko-KR" dirty="0" smtClean="0"/>
              <a:t>(</a:t>
            </a:r>
            <a:r>
              <a:rPr lang="en-US" altLang="ko-KR" dirty="0"/>
              <a:t>The Forgotten)</a:t>
            </a:r>
            <a:endParaRPr lang="en-US" altLang="ko-KR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6382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672" y="2571869"/>
            <a:ext cx="6644768" cy="3831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특징</a:t>
            </a:r>
            <a:endParaRPr lang="en-US" altLang="ko-KR" b="1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dirty="0" smtClean="0">
                <a:ea typeface="D2Coding ligature" pitchFamily="49" charset="-127"/>
              </a:rPr>
              <a:t>쉽고 간결함 </a:t>
            </a:r>
            <a:r>
              <a:rPr lang="en-US" altLang="ko-KR" dirty="0" smtClean="0">
                <a:ea typeface="D2Coding ligature" pitchFamily="49" charset="-127"/>
              </a:rPr>
              <a:t>(</a:t>
            </a:r>
            <a:r>
              <a:rPr lang="ko-KR" altLang="en-US" dirty="0" smtClean="0">
                <a:ea typeface="D2Coding ligature" pitchFamily="49" charset="-127"/>
              </a:rPr>
              <a:t>초보자들이 처음 배우는 프로그래밍 언어</a:t>
            </a:r>
            <a:r>
              <a:rPr lang="en-US" altLang="ko-KR" dirty="0" smtClean="0">
                <a:ea typeface="D2Coding ligature" pitchFamily="49" charset="-127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dirty="0" smtClean="0">
                <a:ea typeface="D2Coding ligature" pitchFamily="49" charset="-127"/>
              </a:rPr>
              <a:t>들여쓰기</a:t>
            </a:r>
            <a:r>
              <a:rPr lang="en-US" altLang="ko-KR" dirty="0" smtClean="0">
                <a:ea typeface="D2Coding ligature" pitchFamily="49" charset="-127"/>
              </a:rPr>
              <a:t>(indentation)</a:t>
            </a:r>
            <a:r>
              <a:rPr lang="ko-KR" altLang="en-US" dirty="0" smtClean="0">
                <a:ea typeface="D2Coding ligature" pitchFamily="49" charset="-127"/>
              </a:rPr>
              <a:t>로 블록</a:t>
            </a:r>
            <a:r>
              <a:rPr lang="en-US" altLang="ko-KR" dirty="0" smtClean="0">
                <a:ea typeface="D2Coding ligature" pitchFamily="49" charset="-127"/>
              </a:rPr>
              <a:t>(block)</a:t>
            </a:r>
            <a:r>
              <a:rPr lang="ko-KR" altLang="en-US" dirty="0" smtClean="0">
                <a:ea typeface="D2Coding ligature" pitchFamily="49" charset="-127"/>
              </a:rPr>
              <a:t>을 구분</a:t>
            </a:r>
            <a:endParaRPr lang="en-US" altLang="ko-KR" dirty="0" smtClean="0">
              <a:ea typeface="D2Coding ligature" pitchFamily="49" charset="-127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dirty="0" smtClean="0">
                <a:ea typeface="D2Coding ligature" pitchFamily="49" charset="-127"/>
              </a:rPr>
              <a:t>높은 생산성</a:t>
            </a:r>
            <a:endParaRPr lang="en-US" altLang="ko-KR" dirty="0" smtClean="0">
              <a:ea typeface="D2Coding ligature" pitchFamily="49" charset="-127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dirty="0" smtClean="0">
                <a:ea typeface="D2Coding ligature" pitchFamily="49" charset="-127"/>
              </a:rPr>
              <a:t>만능 언어</a:t>
            </a:r>
            <a:r>
              <a:rPr lang="en-US" altLang="ko-KR" dirty="0">
                <a:ea typeface="D2Coding ligature" pitchFamily="49" charset="-127"/>
              </a:rPr>
              <a:t/>
            </a:r>
            <a:br>
              <a:rPr lang="en-US" altLang="ko-KR" dirty="0">
                <a:ea typeface="D2Coding ligature" pitchFamily="49" charset="-127"/>
              </a:rPr>
            </a:br>
            <a:r>
              <a:rPr lang="en-US" altLang="ko-KR" dirty="0" smtClean="0">
                <a:ea typeface="D2Coding ligature" pitchFamily="49" charset="-127"/>
              </a:rPr>
              <a:t>	- 2018</a:t>
            </a:r>
            <a:r>
              <a:rPr lang="ko-KR" altLang="en-US" dirty="0" smtClean="0">
                <a:ea typeface="D2Coding ligature" pitchFamily="49" charset="-127"/>
              </a:rPr>
              <a:t>년 </a:t>
            </a:r>
            <a:r>
              <a:rPr lang="en-US" altLang="ko-KR" dirty="0" smtClean="0">
                <a:ea typeface="D2Coding ligature" pitchFamily="49" charset="-127"/>
              </a:rPr>
              <a:t>10</a:t>
            </a:r>
            <a:r>
              <a:rPr lang="ko-KR" altLang="en-US" dirty="0" smtClean="0">
                <a:ea typeface="D2Coding ligature" pitchFamily="49" charset="-127"/>
              </a:rPr>
              <a:t>월 기준</a:t>
            </a:r>
            <a:r>
              <a:rPr lang="en-US" altLang="ko-KR" dirty="0" smtClean="0">
                <a:ea typeface="D2Coding ligature" pitchFamily="49" charset="-127"/>
              </a:rPr>
              <a:t>, 155,800</a:t>
            </a:r>
            <a:r>
              <a:rPr lang="ko-KR" altLang="en-US" dirty="0" err="1" smtClean="0">
                <a:ea typeface="D2Coding ligature" pitchFamily="49" charset="-127"/>
              </a:rPr>
              <a:t>여개의</a:t>
            </a:r>
            <a:r>
              <a:rPr lang="ko-KR" altLang="en-US" dirty="0" smtClean="0">
                <a:ea typeface="D2Coding ligature" pitchFamily="49" charset="-127"/>
              </a:rPr>
              <a:t> 패키지</a:t>
            </a:r>
            <a:r>
              <a:rPr lang="en-US" altLang="ko-KR" dirty="0" smtClean="0">
                <a:ea typeface="D2Coding ligature" pitchFamily="49" charset="-127"/>
              </a:rPr>
              <a:t/>
            </a:r>
            <a:br>
              <a:rPr lang="en-US" altLang="ko-KR" dirty="0" smtClean="0">
                <a:ea typeface="D2Coding ligature" pitchFamily="49" charset="-127"/>
              </a:rPr>
            </a:br>
            <a:r>
              <a:rPr lang="en-US" altLang="ko-KR" dirty="0" smtClean="0">
                <a:ea typeface="D2Coding ligature" pitchFamily="49" charset="-127"/>
              </a:rPr>
              <a:t>	- </a:t>
            </a:r>
            <a:r>
              <a:rPr lang="ko-KR" altLang="en-US" dirty="0" smtClean="0">
                <a:ea typeface="D2Coding ligature" pitchFamily="49" charset="-127"/>
              </a:rPr>
              <a:t>웹 사이트 구축</a:t>
            </a:r>
            <a:r>
              <a:rPr lang="en-US" altLang="ko-KR" dirty="0" smtClean="0">
                <a:ea typeface="D2Coding ligature" pitchFamily="49" charset="-127"/>
              </a:rPr>
              <a:t>, </a:t>
            </a:r>
            <a:r>
              <a:rPr lang="ko-KR" altLang="en-US" dirty="0" smtClean="0">
                <a:ea typeface="D2Coding ligature" pitchFamily="49" charset="-127"/>
              </a:rPr>
              <a:t>기계 학습</a:t>
            </a:r>
            <a:r>
              <a:rPr lang="en-US" altLang="ko-KR" dirty="0" smtClean="0">
                <a:ea typeface="D2Coding ligature" pitchFamily="49" charset="-127"/>
              </a:rPr>
              <a:t>, GUI </a:t>
            </a:r>
            <a:r>
              <a:rPr lang="ko-KR" altLang="en-US" dirty="0" smtClean="0">
                <a:ea typeface="D2Coding ligature" pitchFamily="49" charset="-127"/>
              </a:rPr>
              <a:t>프로그램</a:t>
            </a:r>
            <a:r>
              <a:rPr lang="en-US" altLang="ko-KR" dirty="0" smtClean="0">
                <a:ea typeface="D2Coding ligature" pitchFamily="49" charset="-127"/>
              </a:rPr>
              <a:t>, </a:t>
            </a:r>
            <a:r>
              <a:rPr lang="ko-KR" altLang="en-US" dirty="0" smtClean="0">
                <a:ea typeface="D2Coding ligature" pitchFamily="49" charset="-127"/>
              </a:rPr>
              <a:t>게임 등</a:t>
            </a:r>
            <a:endParaRPr lang="en-US" altLang="ko-KR" dirty="0" smtClean="0">
              <a:ea typeface="D2Coding ligature" pitchFamily="49" charset="-127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dirty="0" smtClean="0">
                <a:ea typeface="D2Coding ligature" pitchFamily="49" charset="-127"/>
              </a:rPr>
              <a:t>멀티 패러다임</a:t>
            </a:r>
            <a:r>
              <a:rPr lang="en-US" altLang="ko-KR" dirty="0" smtClean="0">
                <a:ea typeface="D2Coding ligature" pitchFamily="49" charset="-127"/>
              </a:rPr>
              <a:t/>
            </a:r>
            <a:br>
              <a:rPr lang="en-US" altLang="ko-KR" dirty="0" smtClean="0">
                <a:ea typeface="D2Coding ligature" pitchFamily="49" charset="-127"/>
              </a:rPr>
            </a:br>
            <a:r>
              <a:rPr lang="en-US" altLang="ko-KR" dirty="0" smtClean="0">
                <a:ea typeface="D2Coding ligature" pitchFamily="49" charset="-127"/>
              </a:rPr>
              <a:t>	- </a:t>
            </a:r>
            <a:r>
              <a:rPr lang="ko-KR" altLang="en-US" dirty="0" smtClean="0">
                <a:ea typeface="D2Coding ligature" pitchFamily="49" charset="-127"/>
              </a:rPr>
              <a:t>절차 지향</a:t>
            </a:r>
            <a:r>
              <a:rPr lang="en-US" altLang="ko-KR" dirty="0" smtClean="0">
                <a:ea typeface="D2Coding ligature" pitchFamily="49" charset="-127"/>
              </a:rPr>
              <a:t>, </a:t>
            </a:r>
            <a:r>
              <a:rPr lang="ko-KR" altLang="en-US" dirty="0" smtClean="0">
                <a:ea typeface="D2Coding ligature" pitchFamily="49" charset="-127"/>
              </a:rPr>
              <a:t>객체 지향</a:t>
            </a:r>
            <a:r>
              <a:rPr lang="en-US" altLang="ko-KR" dirty="0" smtClean="0">
                <a:ea typeface="D2Coding ligature" pitchFamily="49" charset="-127"/>
              </a:rPr>
              <a:t>, </a:t>
            </a:r>
            <a:r>
              <a:rPr lang="ko-KR" altLang="en-US" dirty="0" smtClean="0">
                <a:ea typeface="D2Coding ligature" pitchFamily="49" charset="-127"/>
              </a:rPr>
              <a:t>함수형</a:t>
            </a:r>
            <a:endParaRPr lang="en-US" altLang="ko-KR" dirty="0" smtClean="0">
              <a:ea typeface="D2Coding ligature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err="1" smtClean="0"/>
              <a:t>파이썬</a:t>
            </a:r>
            <a:r>
              <a:rPr lang="ko-KR" altLang="en-US" b="1" dirty="0" smtClean="0"/>
              <a:t> 개요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1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0344" y="620688"/>
            <a:ext cx="87457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역사</a:t>
            </a:r>
            <a:endParaRPr lang="en-US" altLang="ko-KR" b="1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dirty="0" smtClean="0"/>
              <a:t>창시자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/>
              <a:t>귀도 반 </a:t>
            </a:r>
            <a:r>
              <a:rPr lang="ko-KR" altLang="en-US" dirty="0" err="1"/>
              <a:t>로섬</a:t>
            </a:r>
            <a:r>
              <a:rPr lang="en-US" altLang="ko-KR" dirty="0"/>
              <a:t>(Guido van </a:t>
            </a:r>
            <a:r>
              <a:rPr lang="en-US" altLang="ko-KR" dirty="0" err="1" smtClean="0"/>
              <a:t>Rossum</a:t>
            </a:r>
            <a:r>
              <a:rPr lang="en-US" altLang="ko-KR" dirty="0"/>
              <a:t>,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네덜란드 발음으론 </a:t>
            </a:r>
            <a:r>
              <a:rPr lang="en-US" altLang="ko-KR" dirty="0"/>
              <a:t>'</a:t>
            </a:r>
            <a:r>
              <a:rPr lang="ko-KR" altLang="en-US" dirty="0" err="1"/>
              <a:t>히도</a:t>
            </a:r>
            <a:r>
              <a:rPr lang="ko-KR" altLang="en-US" dirty="0"/>
              <a:t> 판 </a:t>
            </a:r>
            <a:r>
              <a:rPr lang="ko-KR" altLang="en-US" dirty="0" err="1" smtClean="0"/>
              <a:t>로쉼</a:t>
            </a:r>
            <a:r>
              <a:rPr lang="en-US" altLang="ko-KR" dirty="0" smtClean="0"/>
              <a:t>’)</a:t>
            </a:r>
            <a:endParaRPr lang="en-US" altLang="ko-KR" dirty="0" smtClean="0">
              <a:ea typeface="D2Coding ligature" pitchFamily="49" charset="-127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dirty="0"/>
              <a:t>1989</a:t>
            </a:r>
            <a:r>
              <a:rPr lang="ko-KR" altLang="en-US" dirty="0"/>
              <a:t>년 크리스마스 주에</a:t>
            </a:r>
            <a:r>
              <a:rPr lang="en-US" altLang="ko-KR" dirty="0"/>
              <a:t>, </a:t>
            </a:r>
            <a:r>
              <a:rPr lang="ko-KR" altLang="en-US" dirty="0"/>
              <a:t>연구실이 닫혀있어서 </a:t>
            </a:r>
            <a:r>
              <a:rPr lang="ko-KR" altLang="en-US" dirty="0" smtClean="0"/>
              <a:t>심심해서 만들었다 함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dirty="0" smtClean="0">
                <a:ea typeface="D2Coding ligature" pitchFamily="49" charset="-127"/>
              </a:rPr>
              <a:t>1991</a:t>
            </a:r>
            <a:r>
              <a:rPr lang="ko-KR" altLang="en-US" dirty="0" smtClean="0">
                <a:ea typeface="D2Coding ligature" pitchFamily="49" charset="-127"/>
              </a:rPr>
              <a:t>년 발</a:t>
            </a:r>
            <a:r>
              <a:rPr lang="ko-KR" altLang="en-US" dirty="0">
                <a:ea typeface="D2Coding ligature" pitchFamily="49" charset="-127"/>
              </a:rPr>
              <a:t>표</a:t>
            </a:r>
            <a:r>
              <a:rPr lang="en-US" altLang="ko-KR" dirty="0" smtClean="0">
                <a:ea typeface="D2Coding ligature" pitchFamily="49" charset="-127"/>
              </a:rPr>
              <a:t>, 2000</a:t>
            </a:r>
            <a:r>
              <a:rPr lang="ko-KR" altLang="en-US" dirty="0" smtClean="0">
                <a:ea typeface="D2Coding ligature" pitchFamily="49" charset="-127"/>
              </a:rPr>
              <a:t>년에 </a:t>
            </a:r>
            <a:r>
              <a:rPr lang="en-US" altLang="ko-KR" dirty="0" smtClean="0">
                <a:ea typeface="D2Coding ligature" pitchFamily="49" charset="-127"/>
              </a:rPr>
              <a:t>Python 2, 2008</a:t>
            </a:r>
            <a:r>
              <a:rPr lang="ko-KR" altLang="en-US" dirty="0" smtClean="0">
                <a:ea typeface="D2Coding ligature" pitchFamily="49" charset="-127"/>
              </a:rPr>
              <a:t>년에 </a:t>
            </a:r>
            <a:r>
              <a:rPr lang="en-US" altLang="ko-KR" dirty="0" smtClean="0">
                <a:ea typeface="D2Coding ligature" pitchFamily="49" charset="-127"/>
              </a:rPr>
              <a:t>Python 3</a:t>
            </a:r>
          </a:p>
        </p:txBody>
      </p:sp>
    </p:spTree>
    <p:extLst>
      <p:ext uri="{BB962C8B-B14F-4D97-AF65-F5344CB8AC3E}">
        <p14:creationId xmlns:p14="http://schemas.microsoft.com/office/powerpoint/2010/main" val="386065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3515" y="136110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강의 관련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2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3672" y="620688"/>
            <a:ext cx="1502334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강의 교재</a:t>
            </a:r>
            <a:endParaRPr lang="en-US" altLang="ko-KR" b="1" dirty="0" smtClean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3672" y="4050938"/>
            <a:ext cx="53532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강의 참고자료</a:t>
            </a:r>
            <a:endParaRPr lang="en-US" altLang="ko-KR" b="1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dirty="0" err="1" smtClean="0">
                <a:latin typeface="+mn-ea"/>
              </a:rPr>
              <a:t>파이썬</a:t>
            </a:r>
            <a:r>
              <a:rPr lang="ko-KR" altLang="en-US" dirty="0" smtClean="0">
                <a:latin typeface="+mn-ea"/>
              </a:rPr>
              <a:t> 코딩도장 </a:t>
            </a:r>
            <a:r>
              <a:rPr lang="en-US" altLang="ko-KR" dirty="0" smtClean="0">
                <a:latin typeface="+mn-ea"/>
              </a:rPr>
              <a:t>- </a:t>
            </a:r>
            <a:r>
              <a:rPr lang="ko-KR" altLang="en-US" dirty="0" smtClean="0">
                <a:latin typeface="+mn-ea"/>
              </a:rPr>
              <a:t>온라인 사이트</a:t>
            </a:r>
            <a:r>
              <a:rPr lang="en-US" altLang="ko-KR" dirty="0">
                <a:ea typeface="D2Coding ligature" pitchFamily="49" charset="-127"/>
              </a:rPr>
              <a:t/>
            </a:r>
            <a:br>
              <a:rPr lang="en-US" altLang="ko-KR" dirty="0">
                <a:ea typeface="D2Coding ligature" pitchFamily="49" charset="-127"/>
              </a:rPr>
            </a:br>
            <a:r>
              <a:rPr lang="en-US" altLang="ko-KR" dirty="0" smtClean="0">
                <a:latin typeface="+mn-ea"/>
              </a:rPr>
              <a:t>	</a:t>
            </a:r>
            <a:r>
              <a:rPr lang="en-US" altLang="ko-KR" dirty="0" smtClean="0">
                <a:latin typeface="+mn-ea"/>
                <a:cs typeface="Consolas" pitchFamily="49" charset="0"/>
              </a:rPr>
              <a:t>(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+mn-ea"/>
                <a:cs typeface="Consolas" pitchFamily="49" charset="0"/>
              </a:rPr>
              <a:t>https://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+mn-ea"/>
                <a:cs typeface="Consolas" pitchFamily="49" charset="0"/>
              </a:rPr>
              <a:t>dojang.io/course/view.php?id=7</a:t>
            </a:r>
            <a:r>
              <a:rPr lang="en-US" altLang="ko-KR" dirty="0" smtClean="0">
                <a:latin typeface="+mn-ea"/>
                <a:cs typeface="Consolas" pitchFamily="49" charset="0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dirty="0" err="1" smtClean="0">
                <a:latin typeface="+mn-ea"/>
              </a:rPr>
              <a:t>파이썬으로</a:t>
            </a:r>
            <a:r>
              <a:rPr lang="ko-KR" altLang="en-US" dirty="0" smtClean="0">
                <a:latin typeface="+mn-ea"/>
              </a:rPr>
              <a:t> 데이터 주무르기</a:t>
            </a:r>
            <a:endParaRPr lang="en-US" altLang="ko-KR" dirty="0" smtClean="0">
              <a:latin typeface="+mn-ea"/>
            </a:endParaRPr>
          </a:p>
        </p:txBody>
      </p:sp>
      <p:pic>
        <p:nvPicPr>
          <p:cNvPr id="1026" name="Picture 2" descr="파이썬 입문 - YES2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04" b="24769"/>
          <a:stretch/>
        </p:blipFill>
        <p:spPr bwMode="auto">
          <a:xfrm>
            <a:off x="1691680" y="1074978"/>
            <a:ext cx="4392488" cy="2872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535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3515" y="136110"/>
            <a:ext cx="247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 </a:t>
            </a:r>
            <a:r>
              <a:rPr lang="ko-KR" altLang="en-US" b="1" dirty="0" smtClean="0"/>
              <a:t>유용한 </a:t>
            </a:r>
            <a:r>
              <a:rPr lang="ko-KR" altLang="en-US" b="1" dirty="0" err="1" smtClean="0"/>
              <a:t>파이썬</a:t>
            </a:r>
            <a:r>
              <a:rPr lang="ko-KR" altLang="en-US" b="1" dirty="0" smtClean="0"/>
              <a:t> 모듈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3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396506"/>
              </p:ext>
            </p:extLst>
          </p:nvPr>
        </p:nvGraphicFramePr>
        <p:xfrm>
          <a:off x="611560" y="980728"/>
          <a:ext cx="8208912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/>
                <a:gridCol w="1656184"/>
                <a:gridCol w="468052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  분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모듈명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rowSpan="6"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Web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개발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requests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Send HTTP requests easily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Django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Web framework for Python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Flask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Simple web framework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Twisted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Online game development, online interaction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BeautifulSoup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Web scraping(crawling)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selenium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Automation on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websites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rowSpan="5"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Data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science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numpy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Any kind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of mathematical operations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pandas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Working with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dataframes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and data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matplotlib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Data visualization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nltk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Text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processing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opencv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Image and video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data processing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813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3515" y="136110"/>
            <a:ext cx="247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 </a:t>
            </a:r>
            <a:r>
              <a:rPr lang="ko-KR" altLang="en-US" b="1" dirty="0" smtClean="0"/>
              <a:t>유용한 </a:t>
            </a:r>
            <a:r>
              <a:rPr lang="ko-KR" altLang="en-US" b="1" dirty="0" err="1" smtClean="0"/>
              <a:t>파이썬</a:t>
            </a:r>
            <a:r>
              <a:rPr lang="ko-KR" altLang="en-US" b="1" dirty="0" smtClean="0"/>
              <a:t> 모듈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4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706636"/>
              </p:ext>
            </p:extLst>
          </p:nvPr>
        </p:nvGraphicFramePr>
        <p:xfrm>
          <a:off x="611560" y="980728"/>
          <a:ext cx="8208912" cy="2788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/>
                <a:gridCol w="1656184"/>
                <a:gridCol w="468052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  분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모듈명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Machine Learning and AI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Tensorflow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Powerful module for machine(deep) learning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Keras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Higher-level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API for </a:t>
                      </a: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Tensorflow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(Google)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PyTorch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Leading module for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ML (Facebook)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scikit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-learn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Faster module for ML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39486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GUI (Graphical User Interface)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kivy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Cross-platform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user interface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1589">
                <a:tc vMerge="1"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PyQt5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Qt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cross platform application toolkit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3691">
                <a:tc vMerge="1"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pygame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Python wrapper for the SDL library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075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3515" y="136110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4. </a:t>
            </a:r>
            <a:r>
              <a:rPr lang="ko-KR" altLang="en-US" b="1" dirty="0" smtClean="0"/>
              <a:t>환경 설정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5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53672" y="620688"/>
            <a:ext cx="8667757" cy="4662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</a:t>
            </a:r>
            <a:r>
              <a:rPr lang="ko-KR" altLang="en-US" b="1" dirty="0" err="1" smtClean="0">
                <a:latin typeface="+mn-ea"/>
              </a:rPr>
              <a:t>파이썬</a:t>
            </a:r>
            <a:r>
              <a:rPr lang="ko-KR" altLang="en-US" b="1" dirty="0" smtClean="0">
                <a:latin typeface="+mn-ea"/>
              </a:rPr>
              <a:t> 개발 환경</a:t>
            </a:r>
            <a:endParaRPr lang="en-US" altLang="ko-KR" b="1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dirty="0" smtClean="0">
                <a:ea typeface="D2Coding ligature" pitchFamily="49" charset="-127"/>
              </a:rPr>
              <a:t>자바 </a:t>
            </a:r>
            <a:r>
              <a:rPr lang="en-US" altLang="ko-KR" dirty="0" smtClean="0">
                <a:ea typeface="D2Coding ligature" pitchFamily="49" charset="-127"/>
              </a:rPr>
              <a:t>JDK </a:t>
            </a:r>
            <a:r>
              <a:rPr lang="ko-KR" altLang="en-US" dirty="0" smtClean="0">
                <a:ea typeface="D2Coding ligature" pitchFamily="49" charset="-127"/>
              </a:rPr>
              <a:t>설치</a:t>
            </a:r>
            <a:br>
              <a:rPr lang="ko-KR" altLang="en-US" dirty="0" smtClean="0">
                <a:ea typeface="D2Coding ligature" pitchFamily="49" charset="-127"/>
              </a:rPr>
            </a:b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https://www.oracle.com/technetwork/java/javase/downloads/index.html</a:t>
            </a:r>
            <a:endParaRPr lang="en-US" altLang="ko-KR" dirty="0" smtClean="0">
              <a:solidFill>
                <a:schemeClr val="tx2">
                  <a:lumMod val="75000"/>
                </a:schemeClr>
              </a:solidFill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dirty="0" smtClean="0">
                <a:latin typeface="+mn-ea"/>
              </a:rPr>
              <a:t>아나콘다 설치</a:t>
            </a:r>
            <a:r>
              <a:rPr lang="en-US" altLang="ko-KR" dirty="0" smtClean="0">
                <a:latin typeface="+mn-ea"/>
              </a:rPr>
              <a:t> (</a:t>
            </a:r>
            <a:r>
              <a:rPr lang="ko-KR" altLang="en-US" dirty="0" smtClean="0">
                <a:latin typeface="+mn-ea"/>
              </a:rPr>
              <a:t>향후 </a:t>
            </a:r>
            <a:r>
              <a:rPr lang="ko-KR" altLang="en-US" dirty="0" err="1" smtClean="0">
                <a:latin typeface="+mn-ea"/>
              </a:rPr>
              <a:t>머신러닝을</a:t>
            </a:r>
            <a:r>
              <a:rPr lang="ko-KR" altLang="en-US" dirty="0" smtClean="0">
                <a:latin typeface="+mn-ea"/>
              </a:rPr>
              <a:t> 위한 </a:t>
            </a:r>
            <a:r>
              <a:rPr lang="en-US" altLang="ko-KR" dirty="0" err="1" smtClean="0">
                <a:latin typeface="+mn-ea"/>
              </a:rPr>
              <a:t>Tensorflow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설치를 위함</a:t>
            </a:r>
            <a:r>
              <a:rPr lang="en-US" altLang="ko-KR" dirty="0">
                <a:latin typeface="+mn-ea"/>
              </a:rPr>
              <a:t>)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https://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www.anaconda.com/products/individual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dirty="0" smtClean="0">
                <a:latin typeface="+mn-ea"/>
              </a:rPr>
              <a:t>아나콘다 업그레이드 </a:t>
            </a:r>
            <a:r>
              <a:rPr lang="en-US" altLang="ko-KR" dirty="0" smtClean="0">
                <a:latin typeface="+mn-ea"/>
                <a:sym typeface="Wingdings" panose="05000000000000000000" pitchFamily="2" charset="2"/>
              </a:rPr>
              <a:t> </a:t>
            </a:r>
            <a:r>
              <a:rPr lang="en-US" altLang="ko-KR" dirty="0" err="1" smtClean="0">
                <a:latin typeface="+mn-ea"/>
                <a:sym typeface="Wingdings" panose="05000000000000000000" pitchFamily="2" charset="2"/>
              </a:rPr>
              <a:t>Tensorflow</a:t>
            </a:r>
            <a:r>
              <a:rPr lang="en-US" altLang="ko-KR" dirty="0" smtClean="0"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+mn-ea"/>
                <a:sym typeface="Wingdings" panose="05000000000000000000" pitchFamily="2" charset="2"/>
              </a:rPr>
              <a:t>설치를 위해 업그레이드 하지 말 것</a:t>
            </a:r>
            <a:r>
              <a:rPr lang="en-US" altLang="ko-KR" dirty="0" smtClean="0">
                <a:latin typeface="+mn-ea"/>
              </a:rPr>
              <a:t/>
            </a:r>
            <a:br>
              <a:rPr lang="en-US" altLang="ko-KR" dirty="0" smtClean="0">
                <a:latin typeface="+mn-ea"/>
              </a:rPr>
            </a:br>
            <a:r>
              <a:rPr lang="en-US" altLang="ko-KR" dirty="0" err="1" smtClean="0">
                <a:solidFill>
                  <a:schemeClr val="tx2">
                    <a:lumMod val="7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conda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 activate base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/>
            </a:r>
            <a:br>
              <a:rPr lang="en-US" altLang="ko-KR" dirty="0">
                <a:solidFill>
                  <a:schemeClr val="tx2">
                    <a:lumMod val="7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lang="en-US" altLang="ko-KR" dirty="0" err="1" smtClean="0">
                <a:solidFill>
                  <a:schemeClr val="tx2">
                    <a:lumMod val="7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conda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 update </a:t>
            </a:r>
            <a:r>
              <a:rPr lang="en-US" altLang="ko-KR" dirty="0" err="1" smtClean="0">
                <a:solidFill>
                  <a:schemeClr val="tx2">
                    <a:lumMod val="7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conda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/>
            </a:r>
            <a:b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lang="en-US" altLang="ko-KR" dirty="0" err="1" smtClean="0">
                <a:solidFill>
                  <a:schemeClr val="tx2">
                    <a:lumMod val="7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conda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 update --all</a:t>
            </a:r>
            <a:b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lang="sv-SE" altLang="ko-KR" dirty="0">
                <a:solidFill>
                  <a:schemeClr val="tx2">
                    <a:lumMod val="7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python -m pip install --upgrade </a:t>
            </a:r>
            <a:r>
              <a:rPr lang="sv-SE" altLang="ko-KR" dirty="0" smtClean="0">
                <a:solidFill>
                  <a:schemeClr val="tx2">
                    <a:lumMod val="7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pip</a:t>
            </a:r>
            <a:br>
              <a:rPr lang="sv-SE" altLang="ko-KR" dirty="0" smtClean="0">
                <a:solidFill>
                  <a:schemeClr val="tx2">
                    <a:lumMod val="7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lang="sv-SE" altLang="ko-KR" dirty="0" smtClean="0">
                <a:solidFill>
                  <a:schemeClr val="tx2">
                    <a:lumMod val="7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conda --version</a:t>
            </a:r>
            <a:endParaRPr lang="en-US" altLang="ko-KR" dirty="0" smtClean="0">
              <a:solidFill>
                <a:schemeClr val="tx2">
                  <a:lumMod val="75000"/>
                </a:schemeClr>
              </a:solidFill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286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3515" y="136110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4. </a:t>
            </a:r>
            <a:r>
              <a:rPr lang="ko-KR" altLang="en-US" b="1" dirty="0" smtClean="0"/>
              <a:t>환경 설정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6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53672" y="620688"/>
            <a:ext cx="6426759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개발 툴</a:t>
            </a:r>
            <a:endParaRPr lang="en-US" altLang="ko-KR" b="1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dirty="0" smtClean="0">
                <a:ea typeface="D2Coding ligature" pitchFamily="49" charset="-127"/>
              </a:rPr>
              <a:t>한글 폰트 </a:t>
            </a:r>
            <a:r>
              <a:rPr lang="en-US" altLang="ko-KR" dirty="0" smtClean="0">
                <a:ea typeface="D2Coding ligature" pitchFamily="49" charset="-127"/>
              </a:rPr>
              <a:t>– </a:t>
            </a:r>
            <a:r>
              <a:rPr lang="ko-KR" altLang="en-US" dirty="0" err="1" smtClean="0">
                <a:ea typeface="D2Coding ligature" pitchFamily="49" charset="-127"/>
              </a:rPr>
              <a:t>네이버</a:t>
            </a:r>
            <a:r>
              <a:rPr lang="ko-KR" altLang="en-US" dirty="0" smtClean="0">
                <a:ea typeface="D2Coding ligature" pitchFamily="49" charset="-127"/>
              </a:rPr>
              <a:t> </a:t>
            </a:r>
            <a:r>
              <a:rPr lang="en-US" altLang="ko-KR" dirty="0" smtClean="0">
                <a:ea typeface="D2Coding ligature" pitchFamily="49" charset="-127"/>
              </a:rPr>
              <a:t>D2 coding</a:t>
            </a:r>
            <a:r>
              <a:rPr lang="en-US" altLang="ko-KR" dirty="0">
                <a:ea typeface="D2Coding ligature" pitchFamily="49" charset="-127"/>
              </a:rPr>
              <a:t/>
            </a:r>
            <a:br>
              <a:rPr lang="en-US" altLang="ko-KR" dirty="0">
                <a:ea typeface="D2Coding ligature" pitchFamily="49" charset="-127"/>
              </a:rPr>
            </a:br>
            <a:r>
              <a:rPr lang="en-US" altLang="ko-KR" dirty="0" smtClean="0">
                <a:ea typeface="D2Coding ligature" pitchFamily="49" charset="-127"/>
              </a:rPr>
              <a:t>	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https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://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github.com/naver/d2codingfont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dirty="0" err="1" smtClean="0">
                <a:ea typeface="D2Coding ligature" pitchFamily="49" charset="-127"/>
              </a:rPr>
              <a:t>PyCharm</a:t>
            </a:r>
            <a:r>
              <a:rPr lang="ko-KR" altLang="en-US" dirty="0" smtClean="0">
                <a:ea typeface="D2Coding ligature" pitchFamily="49" charset="-127"/>
              </a:rPr>
              <a:t> </a:t>
            </a:r>
            <a:r>
              <a:rPr lang="en-US" altLang="ko-KR" dirty="0" smtClean="0">
                <a:ea typeface="D2Coding ligature" pitchFamily="49" charset="-127"/>
              </a:rPr>
              <a:t>– </a:t>
            </a:r>
            <a:r>
              <a:rPr lang="en-US" altLang="ko-KR" dirty="0">
                <a:ea typeface="D2Coding ligature" pitchFamily="49" charset="-127"/>
              </a:rPr>
              <a:t>Community version</a:t>
            </a:r>
            <a:br>
              <a:rPr lang="en-US" altLang="ko-KR" dirty="0">
                <a:ea typeface="D2Coding ligature" pitchFamily="49" charset="-127"/>
              </a:rPr>
            </a:br>
            <a:r>
              <a:rPr lang="en-US" altLang="ko-KR" dirty="0">
                <a:ea typeface="D2Coding ligature" pitchFamily="49" charset="-127"/>
              </a:rPr>
              <a:t>	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D2Coding ligature" pitchFamily="49" charset="-127"/>
                <a:cs typeface="Consolas" pitchFamily="49" charset="0"/>
              </a:rPr>
              <a:t>https://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D2Coding ligature" pitchFamily="49" charset="-127"/>
                <a:cs typeface="Consolas" pitchFamily="49" charset="0"/>
              </a:rPr>
              <a:t>www.jetbrains.com/pycharm/download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3672" y="2905759"/>
            <a:ext cx="828784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</a:t>
            </a:r>
            <a:r>
              <a:rPr lang="en-US" altLang="ko-KR" b="1" dirty="0" err="1" smtClean="0">
                <a:latin typeface="+mn-ea"/>
              </a:rPr>
              <a:t>Jupyter</a:t>
            </a:r>
            <a:r>
              <a:rPr lang="en-US" altLang="ko-KR" b="1" dirty="0" smtClean="0">
                <a:latin typeface="+mn-ea"/>
              </a:rPr>
              <a:t> Notebook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dirty="0" err="1">
                <a:ea typeface="D2Coding ligature" pitchFamily="49" charset="-127"/>
              </a:rPr>
              <a:t>Jupyter</a:t>
            </a:r>
            <a:r>
              <a:rPr lang="en-US" altLang="ko-KR" dirty="0">
                <a:ea typeface="D2Coding ligature" pitchFamily="49" charset="-127"/>
              </a:rPr>
              <a:t> Notebook </a:t>
            </a:r>
            <a:r>
              <a:rPr lang="ko-KR" altLang="en-US" dirty="0">
                <a:ea typeface="D2Coding ligature" pitchFamily="49" charset="-127"/>
              </a:rPr>
              <a:t>환경 설정 파일 생성</a:t>
            </a:r>
            <a:r>
              <a:rPr lang="en-US" altLang="ko-KR" dirty="0" smtClean="0">
                <a:ea typeface="D2Coding ligature" pitchFamily="49" charset="-127"/>
              </a:rPr>
              <a:t/>
            </a:r>
            <a:br>
              <a:rPr lang="en-US" altLang="ko-KR" dirty="0" smtClean="0">
                <a:ea typeface="D2Coding ligature" pitchFamily="49" charset="-127"/>
              </a:rPr>
            </a:br>
            <a:r>
              <a:rPr lang="en-US" altLang="ko-KR" dirty="0" smtClean="0">
                <a:ea typeface="D2Coding ligature" pitchFamily="49" charset="-127"/>
              </a:rPr>
              <a:t>	</a:t>
            </a:r>
            <a:r>
              <a:rPr lang="en-US" altLang="ko-KR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jupyter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notebook --generate-</a:t>
            </a:r>
            <a:r>
              <a:rPr lang="en-US" altLang="ko-KR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config</a:t>
            </a:r>
            <a:endParaRPr lang="en-US" altLang="ko-KR" dirty="0" smtClean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dirty="0" smtClean="0">
                <a:ea typeface="D2Coding ligature" pitchFamily="49" charset="-127"/>
              </a:rPr>
              <a:t>경로 설정</a:t>
            </a:r>
            <a:endParaRPr lang="en-US" altLang="ko-KR" dirty="0">
              <a:ea typeface="D2Coding ligature" pitchFamily="49" charset="-127"/>
            </a:endParaRPr>
          </a:p>
          <a:p>
            <a:pPr lvl="2">
              <a:lnSpc>
                <a:spcPct val="150000"/>
              </a:lnSpc>
            </a:pP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D2Coding ligature" pitchFamily="49" charset="-127"/>
                <a:cs typeface="Consolas" pitchFamily="49" charset="0"/>
              </a:rPr>
              <a:t>①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D2Coding ligature" pitchFamily="49" charset="-127"/>
                <a:cs typeface="Consolas" pitchFamily="49" charset="0"/>
              </a:rPr>
              <a:t>"jupyter_notebook_config.py"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D2Coding ligature" pitchFamily="49" charset="-127"/>
                <a:cs typeface="Consolas" pitchFamily="49" charset="0"/>
              </a:rPr>
              <a:t>파일을 텍스트 편집기로 </a:t>
            </a: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D2Coding ligature" pitchFamily="49" charset="-127"/>
                <a:cs typeface="Consolas" pitchFamily="49" charset="0"/>
              </a:rPr>
              <a:t>열기</a:t>
            </a:r>
            <a:endParaRPr lang="en-US" altLang="ko-KR" dirty="0">
              <a:solidFill>
                <a:schemeClr val="tx2">
                  <a:lumMod val="75000"/>
                </a:schemeClr>
              </a:solidFill>
              <a:latin typeface="Consolas" pitchFamily="49" charset="0"/>
              <a:ea typeface="D2Coding ligature" pitchFamily="49" charset="-127"/>
              <a:cs typeface="Consolas" pitchFamily="49" charset="0"/>
            </a:endParaRPr>
          </a:p>
          <a:p>
            <a:pPr lvl="2">
              <a:lnSpc>
                <a:spcPct val="150000"/>
              </a:lnSpc>
            </a:pP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D2Coding ligature" pitchFamily="49" charset="-127"/>
                <a:cs typeface="Consolas" pitchFamily="49" charset="0"/>
              </a:rPr>
              <a:t>②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D2Coding ligature" pitchFamily="49" charset="-127"/>
                <a:cs typeface="Consolas" pitchFamily="49" charset="0"/>
              </a:rPr>
              <a:t>찾기 기능으로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D2Coding ligature" pitchFamily="49" charset="-127"/>
                <a:cs typeface="Consolas" pitchFamily="49" charset="0"/>
              </a:rPr>
              <a:t>"</a:t>
            </a:r>
            <a:r>
              <a:rPr lang="en-US" altLang="ko-KR" dirty="0" err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D2Coding ligature" pitchFamily="49" charset="-127"/>
                <a:cs typeface="Consolas" pitchFamily="49" charset="0"/>
              </a:rPr>
              <a:t>notebook_dir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D2Coding ligature" pitchFamily="49" charset="-127"/>
                <a:cs typeface="Consolas" pitchFamily="49" charset="0"/>
              </a:rPr>
              <a:t>"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D2Coding ligature" pitchFamily="49" charset="-127"/>
                <a:cs typeface="Consolas" pitchFamily="49" charset="0"/>
              </a:rPr>
              <a:t>를 찾기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D2Coding ligature" pitchFamily="49" charset="-127"/>
                <a:cs typeface="Consolas" pitchFamily="49" charset="0"/>
              </a:rPr>
              <a:t>③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D2Coding ligature" pitchFamily="49" charset="-127"/>
                <a:cs typeface="Consolas" pitchFamily="49" charset="0"/>
              </a:rPr>
              <a:t>기본적으로 주석처리 되어 있으므로 주석을 해제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D2Coding ligature" pitchFamily="49" charset="-127"/>
                <a:cs typeface="Consolas" pitchFamily="49" charset="0"/>
              </a:rPr>
              <a:t>( #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D2Coding ligature" pitchFamily="49" charset="-127"/>
                <a:cs typeface="Consolas" pitchFamily="49" charset="0"/>
              </a:rPr>
              <a:t>삭제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D2Coding ligature" pitchFamily="49" charset="-127"/>
                <a:cs typeface="Consolas" pitchFamily="49" charset="0"/>
              </a:rPr>
              <a:t>)</a:t>
            </a:r>
          </a:p>
          <a:p>
            <a:pPr lvl="2">
              <a:lnSpc>
                <a:spcPct val="150000"/>
              </a:lnSpc>
            </a:pP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D2Coding ligature" pitchFamily="49" charset="-127"/>
                <a:cs typeface="Consolas" pitchFamily="49" charset="0"/>
              </a:rPr>
              <a:t>④ </a:t>
            </a:r>
            <a:r>
              <a:rPr lang="en-US" altLang="ko-KR" dirty="0" err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D2Coding ligature" pitchFamily="49" charset="-127"/>
                <a:cs typeface="Consolas" pitchFamily="49" charset="0"/>
              </a:rPr>
              <a:t>c.NotebookApp.notebook_dir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D2Coding ligature" pitchFamily="49" charset="-127"/>
                <a:cs typeface="Consolas" pitchFamily="49" charset="0"/>
              </a:rPr>
              <a:t> = ' ' </a:t>
            </a: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D2Coding ligature" pitchFamily="49" charset="-127"/>
                <a:cs typeface="Consolas" pitchFamily="49" charset="0"/>
              </a:rPr>
              <a:t>에 입력</a:t>
            </a:r>
            <a:endParaRPr lang="en-US" altLang="ko-KR" dirty="0" smtClean="0">
              <a:solidFill>
                <a:schemeClr val="tx2">
                  <a:lumMod val="75000"/>
                </a:schemeClr>
              </a:solidFill>
              <a:latin typeface="Consolas" pitchFamily="49" charset="0"/>
              <a:ea typeface="D2Coding ligature" pitchFamily="49" charset="-127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74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3515" y="136110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4. </a:t>
            </a:r>
            <a:r>
              <a:rPr lang="ko-KR" altLang="en-US" b="1" dirty="0" smtClean="0"/>
              <a:t>환경 설정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7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3672" y="620688"/>
            <a:ext cx="5657318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+mn-ea"/>
              </a:rPr>
              <a:t>■ </a:t>
            </a:r>
            <a:r>
              <a:rPr lang="en-US" altLang="ko-KR" b="1" dirty="0" err="1" smtClean="0">
                <a:latin typeface="+mn-ea"/>
              </a:rPr>
              <a:t>Jupyter</a:t>
            </a:r>
            <a:r>
              <a:rPr lang="en-US" altLang="ko-KR" b="1" dirty="0" smtClean="0">
                <a:latin typeface="+mn-ea"/>
              </a:rPr>
              <a:t> Notebook</a:t>
            </a:r>
          </a:p>
          <a:p>
            <a:endParaRPr lang="en-US" altLang="ko-KR" b="1" dirty="0" smtClean="0">
              <a:latin typeface="+mn-ea"/>
            </a:endParaRPr>
          </a:p>
          <a:p>
            <a:pPr marL="742950" lvl="1" indent="-285750">
              <a:buFont typeface="Wingdings" pitchFamily="2" charset="2"/>
              <a:buChar char="§"/>
            </a:pPr>
            <a:r>
              <a:rPr lang="ko-KR" altLang="en-US" dirty="0" smtClean="0">
                <a:ea typeface="D2Coding ligature" pitchFamily="49" charset="-127"/>
              </a:rPr>
              <a:t>폰트 변경</a:t>
            </a:r>
            <a:r>
              <a:rPr lang="en-US" altLang="ko-KR" dirty="0">
                <a:ea typeface="D2Coding ligature" pitchFamily="49" charset="-127"/>
              </a:rPr>
              <a:t/>
            </a:r>
            <a:br>
              <a:rPr lang="en-US" altLang="ko-KR" dirty="0">
                <a:ea typeface="D2Coding ligature" pitchFamily="49" charset="-127"/>
              </a:rPr>
            </a:b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D2Coding ligature" pitchFamily="49" charset="-127"/>
                <a:cs typeface="Consolas" pitchFamily="49" charset="0"/>
              </a:rPr>
              <a:t>~/.</a:t>
            </a:r>
            <a:r>
              <a:rPr lang="en-US" altLang="ko-KR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D2Coding ligature" pitchFamily="49" charset="-127"/>
                <a:cs typeface="Consolas" pitchFamily="49" charset="0"/>
              </a:rPr>
              <a:t>jupyter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D2Coding ligature" pitchFamily="49" charset="-127"/>
                <a:cs typeface="Consolas" pitchFamily="49" charset="0"/>
              </a:rPr>
              <a:t>/custom/custom.css </a:t>
            </a: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D2Coding ligature" pitchFamily="49" charset="-127"/>
                <a:cs typeface="Consolas" pitchFamily="49" charset="0"/>
              </a:rPr>
              <a:t>파일 생성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D2Coding ligature" pitchFamily="49" charset="-127"/>
                <a:cs typeface="Consolas" pitchFamily="49" charset="0"/>
              </a:rPr>
              <a:t/>
            </a:r>
            <a:br>
              <a:rPr lang="en-US" altLang="ko-KR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D2Coding ligature" pitchFamily="49" charset="-127"/>
                <a:cs typeface="Consolas" pitchFamily="49" charset="0"/>
              </a:rPr>
            </a:b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D2Coding ligature" pitchFamily="49" charset="-127"/>
                <a:cs typeface="Consolas" pitchFamily="49" charset="0"/>
              </a:rPr>
              <a:t/>
            </a:r>
            <a:br>
              <a:rPr lang="en-US" altLang="ko-KR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D2Coding ligature" pitchFamily="49" charset="-127"/>
                <a:cs typeface="Consolas" pitchFamily="49" charset="0"/>
              </a:rPr>
            </a:br>
            <a:r>
              <a:rPr lang="en-US" altLang="ko-KR" dirty="0" err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D2Coding ligature" pitchFamily="49" charset="-127"/>
                <a:cs typeface="Consolas" pitchFamily="49" charset="0"/>
              </a:rPr>
              <a:t>div.CodeMirror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D2Coding ligature" pitchFamily="49" charset="-127"/>
                <a:cs typeface="Consolas" pitchFamily="49" charset="0"/>
              </a:rPr>
              <a:t>, </a:t>
            </a:r>
            <a:r>
              <a:rPr lang="en-US" altLang="ko-KR" dirty="0" err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D2Coding ligature" pitchFamily="49" charset="-127"/>
                <a:cs typeface="Consolas" pitchFamily="49" charset="0"/>
              </a:rPr>
              <a:t>div.CodeMirror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D2Coding ligature" pitchFamily="49" charset="-127"/>
                <a:cs typeface="Consolas" pitchFamily="49" charset="0"/>
              </a:rPr>
              <a:t> pre 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D2Coding ligature" pitchFamily="49" charset="-127"/>
                <a:cs typeface="Consolas" pitchFamily="49" charset="0"/>
              </a:rPr>
              <a:t>{</a:t>
            </a:r>
            <a:b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D2Coding ligature" pitchFamily="49" charset="-127"/>
                <a:cs typeface="Consolas" pitchFamily="49" charset="0"/>
              </a:rPr>
            </a:b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D2Coding ligature" pitchFamily="49" charset="-127"/>
                <a:cs typeface="Consolas" pitchFamily="49" charset="0"/>
              </a:rPr>
              <a:t>   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D2Coding ligature" pitchFamily="49" charset="-127"/>
                <a:cs typeface="Consolas" pitchFamily="49" charset="0"/>
              </a:rPr>
              <a:t>font-family: 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D2Coding ligature" pitchFamily="49" charset="-127"/>
                <a:cs typeface="Consolas" pitchFamily="49" charset="0"/>
              </a:rPr>
              <a:t>D2Coding;</a:t>
            </a:r>
            <a:b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D2Coding ligature" pitchFamily="49" charset="-127"/>
                <a:cs typeface="Consolas" pitchFamily="49" charset="0"/>
              </a:rPr>
            </a:b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D2Coding ligature" pitchFamily="49" charset="-127"/>
                <a:cs typeface="Consolas" pitchFamily="49" charset="0"/>
              </a:rPr>
              <a:t>   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D2Coding ligature" pitchFamily="49" charset="-127"/>
                <a:cs typeface="Consolas" pitchFamily="49" charset="0"/>
              </a:rPr>
              <a:t>font-size: 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D2Coding ligature" pitchFamily="49" charset="-127"/>
                <a:cs typeface="Consolas" pitchFamily="49" charset="0"/>
              </a:rPr>
              <a:t>16pt;</a:t>
            </a:r>
            <a:b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D2Coding ligature" pitchFamily="49" charset="-127"/>
                <a:cs typeface="Consolas" pitchFamily="49" charset="0"/>
              </a:rPr>
            </a:b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D2Coding ligature" pitchFamily="49" charset="-127"/>
                <a:cs typeface="Consolas" pitchFamily="49" charset="0"/>
              </a:rPr>
              <a:t>   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D2Coding ligature" pitchFamily="49" charset="-127"/>
                <a:cs typeface="Consolas" pitchFamily="49" charset="0"/>
              </a:rPr>
              <a:t>line-height: 140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D2Coding ligature" pitchFamily="49" charset="-127"/>
                <a:cs typeface="Consolas" pitchFamily="49" charset="0"/>
              </a:rPr>
              <a:t>%;</a:t>
            </a:r>
            <a:b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D2Coding ligature" pitchFamily="49" charset="-127"/>
                <a:cs typeface="Consolas" pitchFamily="49" charset="0"/>
              </a:rPr>
            </a:b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D2Coding ligature" pitchFamily="49" charset="-127"/>
                <a:cs typeface="Consolas" pitchFamily="49" charset="0"/>
              </a:rPr>
              <a:t>}</a:t>
            </a:r>
            <a:b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D2Coding ligature" pitchFamily="49" charset="-127"/>
                <a:cs typeface="Consolas" pitchFamily="49" charset="0"/>
              </a:rPr>
            </a:b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D2Coding ligature" pitchFamily="49" charset="-127"/>
                <a:cs typeface="Consolas" pitchFamily="49" charset="0"/>
              </a:rPr>
              <a:t/>
            </a:r>
            <a:b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D2Coding ligature" pitchFamily="49" charset="-127"/>
                <a:cs typeface="Consolas" pitchFamily="49" charset="0"/>
              </a:rPr>
            </a:br>
            <a:r>
              <a:rPr lang="en-US" altLang="ko-KR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D2Coding ligature" pitchFamily="49" charset="-127"/>
                <a:cs typeface="Consolas" pitchFamily="49" charset="0"/>
              </a:rPr>
              <a:t>div.output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D2Coding ligature" pitchFamily="49" charset="-127"/>
                <a:cs typeface="Consolas" pitchFamily="49" charset="0"/>
              </a:rPr>
              <a:t>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D2Coding ligature" pitchFamily="49" charset="-127"/>
                <a:cs typeface="Consolas" pitchFamily="49" charset="0"/>
              </a:rPr>
              <a:t>pre, </a:t>
            </a:r>
            <a:r>
              <a:rPr lang="en-US" altLang="ko-KR" dirty="0" err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D2Coding ligature" pitchFamily="49" charset="-127"/>
                <a:cs typeface="Consolas" pitchFamily="49" charset="0"/>
              </a:rPr>
              <a:t>div.output_area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D2Coding ligature" pitchFamily="49" charset="-127"/>
                <a:cs typeface="Consolas" pitchFamily="49" charset="0"/>
              </a:rPr>
              <a:t> pre 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D2Coding ligature" pitchFamily="49" charset="-127"/>
                <a:cs typeface="Consolas" pitchFamily="49" charset="0"/>
              </a:rPr>
              <a:t>{</a:t>
            </a:r>
            <a:b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D2Coding ligature" pitchFamily="49" charset="-127"/>
                <a:cs typeface="Consolas" pitchFamily="49" charset="0"/>
              </a:rPr>
            </a:b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D2Coding ligature" pitchFamily="49" charset="-127"/>
                <a:cs typeface="Consolas" pitchFamily="49" charset="0"/>
              </a:rPr>
              <a:t>   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D2Coding ligature" pitchFamily="49" charset="-127"/>
                <a:cs typeface="Consolas" pitchFamily="49" charset="0"/>
              </a:rPr>
              <a:t>font-family: Consolas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D2Coding ligature" pitchFamily="49" charset="-127"/>
                <a:cs typeface="Consolas" pitchFamily="49" charset="0"/>
              </a:rPr>
              <a:t>;</a:t>
            </a:r>
            <a:b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D2Coding ligature" pitchFamily="49" charset="-127"/>
                <a:cs typeface="Consolas" pitchFamily="49" charset="0"/>
              </a:rPr>
            </a:b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D2Coding ligature" pitchFamily="49" charset="-127"/>
                <a:cs typeface="Consolas" pitchFamily="49" charset="0"/>
              </a:rPr>
              <a:t>   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D2Coding ligature" pitchFamily="49" charset="-127"/>
                <a:cs typeface="Consolas" pitchFamily="49" charset="0"/>
              </a:rPr>
              <a:t>font-size: 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D2Coding ligature" pitchFamily="49" charset="-127"/>
                <a:cs typeface="Consolas" pitchFamily="49" charset="0"/>
              </a:rPr>
              <a:t>14pt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D2Coding ligature" pitchFamily="49" charset="-127"/>
                <a:cs typeface="Consolas" pitchFamily="49" charset="0"/>
              </a:rPr>
              <a:t>; 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D2Coding ligature" pitchFamily="49" charset="-127"/>
                <a:cs typeface="Consolas" pitchFamily="49" charset="0"/>
              </a:rPr>
              <a:t/>
            </a:r>
            <a:b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D2Coding ligature" pitchFamily="49" charset="-127"/>
                <a:cs typeface="Consolas" pitchFamily="49" charset="0"/>
              </a:rPr>
            </a:b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D2Coding ligature" pitchFamily="49" charset="-127"/>
                <a:cs typeface="Consolas" pitchFamily="49" charset="0"/>
              </a:rPr>
              <a:t>}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D2Coding ligature" pitchFamily="49" charset="-127"/>
                <a:cs typeface="Consolas" pitchFamily="49" charset="0"/>
              </a:rPr>
              <a:t/>
            </a:r>
            <a:br>
              <a:rPr lang="en-US" altLang="ko-KR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D2Coding ligature" pitchFamily="49" charset="-127"/>
                <a:cs typeface="Consolas" pitchFamily="49" charset="0"/>
              </a:rPr>
            </a:b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D2Coding ligature" pitchFamily="49" charset="-127"/>
                <a:cs typeface="Consolas" pitchFamily="49" charset="0"/>
              </a:rPr>
              <a:t/>
            </a:r>
            <a:br>
              <a:rPr lang="en-US" altLang="ko-KR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D2Coding ligature" pitchFamily="49" charset="-127"/>
                <a:cs typeface="Consolas" pitchFamily="49" charset="0"/>
              </a:rPr>
            </a:br>
            <a:r>
              <a:rPr lang="en-US" altLang="ko-KR" dirty="0" err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D2Coding ligature" pitchFamily="49" charset="-127"/>
                <a:cs typeface="Consolas" pitchFamily="49" charset="0"/>
              </a:rPr>
              <a:t>div#notebook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D2Coding ligature" pitchFamily="49" charset="-127"/>
                <a:cs typeface="Consolas" pitchFamily="49" charset="0"/>
              </a:rPr>
              <a:t>, </a:t>
            </a:r>
            <a:r>
              <a:rPr lang="en-US" altLang="ko-KR" dirty="0" err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D2Coding ligature" pitchFamily="49" charset="-127"/>
                <a:cs typeface="Consolas" pitchFamily="49" charset="0"/>
              </a:rPr>
              <a:t>div.prompt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D2Coding ligature" pitchFamily="49" charset="-127"/>
                <a:cs typeface="Consolas" pitchFamily="49" charset="0"/>
              </a:rPr>
              <a:t> 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D2Coding ligature" pitchFamily="49" charset="-127"/>
                <a:cs typeface="Consolas" pitchFamily="49" charset="0"/>
              </a:rPr>
              <a:t>{</a:t>
            </a:r>
            <a:b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D2Coding ligature" pitchFamily="49" charset="-127"/>
                <a:cs typeface="Consolas" pitchFamily="49" charset="0"/>
              </a:rPr>
            </a:b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D2Coding ligature" pitchFamily="49" charset="-127"/>
                <a:cs typeface="Consolas" pitchFamily="49" charset="0"/>
              </a:rPr>
              <a:t>   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D2Coding ligature" pitchFamily="49" charset="-127"/>
                <a:cs typeface="Consolas" pitchFamily="49" charset="0"/>
              </a:rPr>
              <a:t>font-family: Consolas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D2Coding ligature" pitchFamily="49" charset="-127"/>
                <a:cs typeface="Consolas" pitchFamily="49" charset="0"/>
              </a:rPr>
              <a:t>;</a:t>
            </a:r>
            <a:b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D2Coding ligature" pitchFamily="49" charset="-127"/>
                <a:cs typeface="Consolas" pitchFamily="49" charset="0"/>
              </a:rPr>
            </a:b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D2Coding ligature" pitchFamily="49" charset="-127"/>
                <a:cs typeface="Consolas" pitchFamily="49" charset="0"/>
              </a:rPr>
              <a:t>   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D2Coding ligature" pitchFamily="49" charset="-127"/>
                <a:cs typeface="Consolas" pitchFamily="49" charset="0"/>
              </a:rPr>
              <a:t>font-size: 14px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D2Coding ligature" pitchFamily="49" charset="-127"/>
                <a:cs typeface="Consolas" pitchFamily="49" charset="0"/>
              </a:rPr>
              <a:t>;</a:t>
            </a:r>
            <a:b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D2Coding ligature" pitchFamily="49" charset="-127"/>
                <a:cs typeface="Consolas" pitchFamily="49" charset="0"/>
              </a:rPr>
            </a:b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D2Coding ligature" pitchFamily="49" charset="-127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9950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3515" y="136110"/>
            <a:ext cx="2209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5. </a:t>
            </a:r>
            <a:r>
              <a:rPr lang="en-US" altLang="ko-KR" b="1" dirty="0" err="1" smtClean="0"/>
              <a:t>Tensorflow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설치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8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3672" y="620688"/>
            <a:ext cx="8330807" cy="4985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</a:t>
            </a:r>
            <a:r>
              <a:rPr lang="en-US" altLang="ko-KR" b="1" dirty="0" smtClean="0">
                <a:latin typeface="+mn-ea"/>
              </a:rPr>
              <a:t>NVIDIA GeForce 1050 GPU </a:t>
            </a:r>
            <a:r>
              <a:rPr lang="ko-KR" altLang="en-US" b="1" dirty="0" smtClean="0">
                <a:latin typeface="+mn-ea"/>
              </a:rPr>
              <a:t>사용</a:t>
            </a:r>
            <a:endParaRPr lang="en-US" altLang="ko-KR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D2Coding ligature" pitchFamily="49" charset="-127"/>
                <a:cs typeface="Consolas" pitchFamily="49" charset="0"/>
              </a:rPr>
              <a:t>(https://wordbe.tistory.com/entry/Windows-tensorflow-GPU-%EC%84%A4%EC%B9%98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D2Coding ligature" pitchFamily="49" charset="-127"/>
                <a:cs typeface="Consolas" pitchFamily="49" charset="0"/>
              </a:rPr>
              <a:t>참조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D2Coding ligature" pitchFamily="49" charset="-127"/>
                <a:cs typeface="Consolas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b="1" dirty="0" smtClean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dirty="0">
                <a:latin typeface="+mn-ea"/>
              </a:rPr>
              <a:t>GPU </a:t>
            </a:r>
            <a:r>
              <a:rPr lang="en-US" altLang="ko-KR" dirty="0" err="1">
                <a:latin typeface="+mn-ea"/>
              </a:rPr>
              <a:t>Nvidia</a:t>
            </a:r>
            <a:r>
              <a:rPr lang="en-US" altLang="ko-KR" dirty="0">
                <a:latin typeface="+mn-ea"/>
              </a:rPr>
              <a:t> driver </a:t>
            </a:r>
            <a:r>
              <a:rPr lang="ko-KR" altLang="en-US" dirty="0">
                <a:latin typeface="+mn-ea"/>
              </a:rPr>
              <a:t>설치</a:t>
            </a:r>
            <a:r>
              <a:rPr lang="en-US" altLang="ko-KR" dirty="0">
                <a:ea typeface="D2Coding ligature" pitchFamily="49" charset="-127"/>
              </a:rPr>
              <a:t/>
            </a:r>
            <a:br>
              <a:rPr lang="en-US" altLang="ko-KR" dirty="0">
                <a:ea typeface="D2Coding ligature" pitchFamily="49" charset="-127"/>
              </a:rPr>
            </a:b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D2Coding ligature" pitchFamily="49" charset="-127"/>
                <a:cs typeface="Consolas" pitchFamily="49" charset="0"/>
              </a:rPr>
              <a:t>https://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D2Coding ligature" pitchFamily="49" charset="-127"/>
                <a:cs typeface="Consolas" pitchFamily="49" charset="0"/>
              </a:rPr>
              <a:t>www.nvidia.co.kr/Download/index.aspx?lang=kr</a:t>
            </a:r>
            <a:r>
              <a:rPr lang="en-US" altLang="ko-KR" dirty="0">
                <a:solidFill>
                  <a:srgbClr val="0070C0"/>
                </a:solidFill>
                <a:latin typeface="Consolas" pitchFamily="49" charset="0"/>
                <a:ea typeface="D2Coding ligature" pitchFamily="49" charset="-127"/>
                <a:cs typeface="Consolas" pitchFamily="49" charset="0"/>
              </a:rPr>
              <a:t/>
            </a:r>
            <a:br>
              <a:rPr lang="en-US" altLang="ko-KR" dirty="0">
                <a:solidFill>
                  <a:srgbClr val="0070C0"/>
                </a:solidFill>
                <a:latin typeface="Consolas" pitchFamily="49" charset="0"/>
                <a:ea typeface="D2Coding ligature" pitchFamily="49" charset="-127"/>
                <a:cs typeface="Consolas" pitchFamily="49" charset="0"/>
              </a:rPr>
            </a:br>
            <a:endParaRPr lang="en-US" altLang="ko-KR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dirty="0" smtClean="0">
                <a:latin typeface="+mn-ea"/>
              </a:rPr>
              <a:t>CUDA </a:t>
            </a:r>
            <a:r>
              <a:rPr lang="ko-KR" altLang="en-US" dirty="0" smtClean="0">
                <a:latin typeface="+mn-ea"/>
              </a:rPr>
              <a:t>설치 </a:t>
            </a:r>
            <a:r>
              <a:rPr lang="en-US" altLang="ko-KR" dirty="0" smtClean="0">
                <a:latin typeface="+mn-ea"/>
              </a:rPr>
              <a:t>(v10.1)</a:t>
            </a:r>
            <a:r>
              <a:rPr lang="en-US" altLang="ko-KR" dirty="0">
                <a:solidFill>
                  <a:srgbClr val="0070C0"/>
                </a:solidFill>
                <a:latin typeface="Consolas" pitchFamily="49" charset="0"/>
                <a:ea typeface="D2Coding ligature" pitchFamily="49" charset="-127"/>
                <a:cs typeface="Consolas" pitchFamily="49" charset="0"/>
              </a:rPr>
              <a:t/>
            </a:r>
            <a:br>
              <a:rPr lang="en-US" altLang="ko-KR" dirty="0">
                <a:solidFill>
                  <a:srgbClr val="0070C0"/>
                </a:solidFill>
                <a:latin typeface="Consolas" pitchFamily="49" charset="0"/>
                <a:ea typeface="D2Coding ligature" pitchFamily="49" charset="-127"/>
                <a:cs typeface="Consolas" pitchFamily="49" charset="0"/>
              </a:rPr>
            </a:b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D2Coding ligature" pitchFamily="49" charset="-127"/>
                <a:cs typeface="Consolas" pitchFamily="49" charset="0"/>
              </a:rPr>
              <a:t>https://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D2Coding ligature" pitchFamily="49" charset="-127"/>
                <a:cs typeface="Consolas" pitchFamily="49" charset="0"/>
              </a:rPr>
              <a:t>developer.nvidia.com/cuda-downloads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dirty="0">
              <a:solidFill>
                <a:srgbClr val="0070C0"/>
              </a:solidFill>
              <a:latin typeface="Consolas" pitchFamily="49" charset="0"/>
              <a:ea typeface="D2Coding ligature" pitchFamily="49" charset="-127"/>
              <a:cs typeface="Consolas" pitchFamily="49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dirty="0" err="1" smtClean="0">
                <a:latin typeface="+mn-ea"/>
              </a:rPr>
              <a:t>cuDNN</a:t>
            </a:r>
            <a:r>
              <a:rPr lang="en-US" altLang="ko-KR" dirty="0" smtClean="0">
                <a:latin typeface="+mn-ea"/>
              </a:rPr>
              <a:t>(</a:t>
            </a:r>
            <a:r>
              <a:rPr lang="en-US" altLang="ko-KR" sz="1600" dirty="0" smtClean="0">
                <a:latin typeface="+mn-ea"/>
              </a:rPr>
              <a:t>GPU-accelerated </a:t>
            </a:r>
            <a:r>
              <a:rPr lang="en-US" altLang="ko-KR" sz="1600" dirty="0">
                <a:latin typeface="+mn-ea"/>
              </a:rPr>
              <a:t>library of primitives for deep neural networks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설치</a:t>
            </a:r>
            <a:r>
              <a:rPr lang="en-US" altLang="ko-KR" dirty="0" smtClean="0">
                <a:solidFill>
                  <a:srgbClr val="0070C0"/>
                </a:solidFill>
                <a:latin typeface="Consolas" pitchFamily="49" charset="0"/>
                <a:ea typeface="D2Coding ligature" pitchFamily="49" charset="-127"/>
                <a:cs typeface="Consolas" pitchFamily="49" charset="0"/>
              </a:rPr>
              <a:t/>
            </a:r>
            <a:br>
              <a:rPr lang="en-US" altLang="ko-KR" dirty="0" smtClean="0">
                <a:solidFill>
                  <a:srgbClr val="0070C0"/>
                </a:solidFill>
                <a:latin typeface="Consolas" pitchFamily="49" charset="0"/>
                <a:ea typeface="D2Coding ligature" pitchFamily="49" charset="-127"/>
                <a:cs typeface="Consolas" pitchFamily="49" charset="0"/>
              </a:rPr>
            </a:b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D2Coding ligature" pitchFamily="49" charset="-127"/>
                <a:cs typeface="Consolas" pitchFamily="49" charset="0"/>
              </a:rPr>
              <a:t>다운받은 </a:t>
            </a:r>
            <a:r>
              <a:rPr lang="en-US" altLang="ko-KR" dirty="0" err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D2Coding ligature" pitchFamily="49" charset="-127"/>
                <a:cs typeface="Consolas" pitchFamily="49" charset="0"/>
              </a:rPr>
              <a:t>cuDNN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D2Coding ligature" pitchFamily="49" charset="-127"/>
                <a:cs typeface="Consolas" pitchFamily="49" charset="0"/>
              </a:rPr>
              <a:t>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D2Coding ligature" pitchFamily="49" charset="-127"/>
                <a:cs typeface="Consolas" pitchFamily="49" charset="0"/>
              </a:rPr>
              <a:t>파일을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D2Coding ligature" pitchFamily="49" charset="-127"/>
                <a:cs typeface="Consolas" pitchFamily="49" charset="0"/>
              </a:rPr>
              <a:t>CUDA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D2Coding ligature" pitchFamily="49" charset="-127"/>
                <a:cs typeface="Consolas" pitchFamily="49" charset="0"/>
              </a:rPr>
              <a:t>경로 안으로 </a:t>
            </a: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D2Coding ligature" pitchFamily="49" charset="-127"/>
                <a:cs typeface="Consolas" pitchFamily="49" charset="0"/>
              </a:rPr>
              <a:t>복사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D2Coding ligature" pitchFamily="49" charset="-127"/>
                <a:cs typeface="Consolas" pitchFamily="49" charset="0"/>
              </a:rPr>
              <a:t/>
            </a:r>
            <a:b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D2Coding ligature" pitchFamily="49" charset="-127"/>
                <a:cs typeface="Consolas" pitchFamily="49" charset="0"/>
              </a:rPr>
            </a:b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D2Coding ligature" pitchFamily="49" charset="-127"/>
                <a:cs typeface="Consolas" pitchFamily="49" charset="0"/>
              </a:rPr>
              <a:t>환경변수 설정</a:t>
            </a:r>
            <a:endParaRPr lang="en-US" altLang="ko-KR" dirty="0">
              <a:solidFill>
                <a:schemeClr val="tx2">
                  <a:lumMod val="75000"/>
                </a:schemeClr>
              </a:solidFill>
              <a:latin typeface="Consolas" pitchFamily="49" charset="0"/>
              <a:ea typeface="D2Coding ligature" pitchFamily="49" charset="-127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70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2706</TotalTime>
  <Words>367</Words>
  <Application>Microsoft Office PowerPoint</Application>
  <PresentationFormat>화면 슬라이드 쇼(4:3)</PresentationFormat>
  <Paragraphs>120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713-02</dc:creator>
  <cp:lastModifiedBy>ckkim</cp:lastModifiedBy>
  <cp:revision>135</cp:revision>
  <dcterms:created xsi:type="dcterms:W3CDTF">2018-09-14T06:04:22Z</dcterms:created>
  <dcterms:modified xsi:type="dcterms:W3CDTF">2020-05-24T08:06:25Z</dcterms:modified>
</cp:coreProperties>
</file>