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94" r:id="rId4"/>
    <p:sldId id="319" r:id="rId5"/>
    <p:sldId id="320" r:id="rId6"/>
    <p:sldId id="321" r:id="rId7"/>
    <p:sldId id="322" r:id="rId8"/>
    <p:sldId id="323" r:id="rId9"/>
    <p:sldId id="324" r:id="rId10"/>
    <p:sldId id="326" r:id="rId11"/>
    <p:sldId id="32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22" autoAdjust="0"/>
    <p:restoredTop sz="94660"/>
  </p:normalViewPr>
  <p:slideViewPr>
    <p:cSldViewPr>
      <p:cViewPr varScale="1">
        <p:scale>
          <a:sx n="107" d="100"/>
          <a:sy n="107" d="100"/>
        </p:scale>
        <p:origin x="6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2020-06-03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5696" y="1340768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>
                <a:solidFill>
                  <a:srgbClr val="FF0000"/>
                </a:solidFill>
              </a:rPr>
              <a:t>Matplotlib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산업융합형 인공지능 </a:t>
            </a:r>
            <a:r>
              <a:rPr lang="ko-KR" altLang="en-US" b="1" dirty="0" err="1"/>
              <a:t>청년혁신가</a:t>
            </a:r>
            <a:r>
              <a:rPr lang="ko-KR" altLang="en-US" b="1" dirty="0"/>
              <a:t> 양성과정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9816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2" descr="matplotlib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831037"/>
            <a:ext cx="4154438" cy="9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seaborn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sns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sns.load_dataset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anscombe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ans.shape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();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ans.head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();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ans.tail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ans.groupby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('dataset').describe()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ds1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['dataset'] == 'I'];    ds2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['dataset'] == 'II']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ds3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['dataset'] == 'III'];  ds4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['dataset'] == 'IV']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fig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plt.figure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axes1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fig.add_subplot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(2, 2, 1);	 axes2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fig.add_subplot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(2, 2, 2)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axes3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fig.add_subplot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(2, 2, 3);    axes4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fig.add_subplot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(2, 2, 4)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axes1.plot(ds1['x'], ds1['y'], 'o'); axes2.plot(ds2['x'], ds2['y'], 'o')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axes3.plot(ds3['x'], ds3['y'], 'o'); axes4.plot(ds4['x'], ds4['y'], 'o')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axes1.set_title('Dataset 1');	 axes2.set_title('Dataset 2')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axes3.set_title('Dataset 3');	 axes4.set_title('Dataset 4')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fig.suptitle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Anscombe's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Quartet")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fig.tight_layout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여러 개의 그래프를 그리는 방법</a:t>
            </a:r>
            <a:r>
              <a:rPr lang="en-US" altLang="ko-KR" b="1" dirty="0"/>
              <a:t>(Subplot)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24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다른 시각화 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66479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Seaborn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세련된 그래프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https://seaborn.pydata.org/examples/index.html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Bokeh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웹 기반 </a:t>
            </a:r>
            <a:r>
              <a:rPr lang="ko-KR" altLang="en-US" dirty="0" err="1">
                <a:latin typeface="+mn-ea"/>
              </a:rPr>
              <a:t>인터랙티브</a:t>
            </a:r>
            <a:r>
              <a:rPr lang="ko-KR" altLang="en-US" dirty="0">
                <a:latin typeface="+mn-ea"/>
              </a:rPr>
              <a:t> 플롯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https://bokeh.pydata.org/en/latest/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Folium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지도데이터에 </a:t>
            </a:r>
            <a:r>
              <a:rPr lang="en-US" altLang="ko-KR" dirty="0">
                <a:latin typeface="+mn-ea"/>
              </a:rPr>
              <a:t>‘Leaflet.js’</a:t>
            </a:r>
            <a:r>
              <a:rPr lang="ko-KR" altLang="en-US" dirty="0">
                <a:latin typeface="+mn-ea"/>
              </a:rPr>
              <a:t>를 이용하여 위치정보를 시각화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웹에서 사용 가능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77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654698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개요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latin typeface="+mn-ea"/>
              </a:rPr>
              <a:t>파이썬에서</a:t>
            </a:r>
            <a:r>
              <a:rPr lang="ko-KR" altLang="en-US" dirty="0">
                <a:latin typeface="+mn-ea"/>
              </a:rPr>
              <a:t> 자료를 시각화</a:t>
            </a:r>
            <a:r>
              <a:rPr lang="en-US" altLang="ko-KR" dirty="0">
                <a:latin typeface="+mn-ea"/>
              </a:rPr>
              <a:t>(Visualization)</a:t>
            </a:r>
            <a:r>
              <a:rPr lang="ko-KR" altLang="en-US" dirty="0">
                <a:latin typeface="+mn-ea"/>
              </a:rPr>
              <a:t>해주는 패키지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Pandas</a:t>
            </a:r>
            <a:r>
              <a:rPr lang="ko-KR" altLang="en-US" dirty="0">
                <a:latin typeface="+mn-ea"/>
              </a:rPr>
              <a:t> 시리즈와 데이터프레임의</a:t>
            </a:r>
            <a:r>
              <a:rPr lang="en-US" altLang="ko-KR" dirty="0">
                <a:latin typeface="+mn-ea"/>
              </a:rPr>
              <a:t> plot 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활용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그릴 수 있는 </a:t>
            </a:r>
            <a:r>
              <a:rPr lang="en-US" altLang="ko-KR" b="1" dirty="0"/>
              <a:t>Chart / Plot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라인 플롯</a:t>
            </a:r>
            <a:r>
              <a:rPr lang="en-US" altLang="ko-KR" dirty="0">
                <a:latin typeface="+mn-ea"/>
              </a:rPr>
              <a:t>(line plot)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latin typeface="+mn-ea"/>
              </a:rPr>
              <a:t>산점도</a:t>
            </a:r>
            <a:r>
              <a:rPr lang="en-US" altLang="ko-KR" dirty="0">
                <a:latin typeface="+mn-ea"/>
              </a:rPr>
              <a:t>(scatter plot)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막대 그래프</a:t>
            </a:r>
            <a:r>
              <a:rPr lang="en-US" altLang="ko-KR" dirty="0">
                <a:latin typeface="+mn-ea"/>
              </a:rPr>
              <a:t>(bar chart), </a:t>
            </a:r>
            <a:r>
              <a:rPr lang="ko-KR" altLang="en-US" dirty="0">
                <a:latin typeface="+mn-ea"/>
              </a:rPr>
              <a:t>히스토그램</a:t>
            </a:r>
            <a:r>
              <a:rPr lang="en-US" altLang="ko-KR" dirty="0">
                <a:latin typeface="+mn-ea"/>
              </a:rPr>
              <a:t>(histogram)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박스 플롯</a:t>
            </a:r>
            <a:r>
              <a:rPr lang="en-US" altLang="ko-KR" dirty="0">
                <a:latin typeface="+mn-ea"/>
              </a:rPr>
              <a:t>(box plot)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파이 차트</a:t>
            </a:r>
            <a:r>
              <a:rPr lang="en-US" altLang="ko-KR" dirty="0">
                <a:latin typeface="+mn-ea"/>
              </a:rPr>
              <a:t>(pie chart)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latin typeface="+mn-ea"/>
              </a:rPr>
              <a:t>컨투어</a:t>
            </a:r>
            <a:r>
              <a:rPr lang="ko-KR" altLang="en-US" dirty="0">
                <a:latin typeface="+mn-ea"/>
              </a:rPr>
              <a:t> 플롯</a:t>
            </a:r>
            <a:r>
              <a:rPr lang="en-US" altLang="ko-KR" dirty="0">
                <a:latin typeface="+mn-ea"/>
              </a:rPr>
              <a:t>(contour plot), </a:t>
            </a:r>
            <a:r>
              <a:rPr lang="ko-KR" altLang="en-US" dirty="0" err="1">
                <a:latin typeface="+mn-ea"/>
              </a:rPr>
              <a:t>서피스</a:t>
            </a:r>
            <a:r>
              <a:rPr lang="ko-KR" altLang="en-US" dirty="0">
                <a:latin typeface="+mn-ea"/>
              </a:rPr>
              <a:t> 플롯</a:t>
            </a:r>
            <a:r>
              <a:rPr lang="en-US" altLang="ko-KR" dirty="0">
                <a:latin typeface="+mn-ea"/>
              </a:rPr>
              <a:t>(surface plot)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■ 참고 사이트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갤러리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http://matplotlib.org/gallery.html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matplotlib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mpl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matplotlib.pyplot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matplotlib.font_manager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fm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numpy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pandas as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pd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mpl.rcParams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axes.unicode_minus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'] = False   # minus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표시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[(f.name,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f.fname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 for f in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fm.fontManager.ttflist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if 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Nanum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 in f.name]</a:t>
            </a:r>
          </a:p>
          <a:p>
            <a:pPr marL="0"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 ('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NanumMyeongjo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', 'C:\\Windows\\Fonts\\NanumMyeongjoBold.ttf'),</a:t>
            </a:r>
          </a:p>
          <a:p>
            <a:pPr marL="0"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 ('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NanumSquare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', 'C:\\WINDOWS\\Fonts\\NanumSquareB.ttf'),</a:t>
            </a:r>
          </a:p>
          <a:p>
            <a:pPr marL="0"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 ('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NanumGothic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', 'C:\\Windows\\Fonts\\NanumGothicLight.ttf'),</a:t>
            </a:r>
          </a:p>
          <a:p>
            <a:pPr marL="0"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NanumBarunGothic</a:t>
            </a:r>
            <a:r>
              <a:rPr lang="en-US" altLang="ko-KR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', 'C:\\Windows\\Fonts\\NanumBarunGothic.ttf'),</a:t>
            </a:r>
          </a:p>
          <a:p>
            <a:pPr marL="0"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 ('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NanumBarunpen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', 'C:\\Windows\\Fonts\\NanumBarunpenR.ttf'),</a:t>
            </a:r>
          </a:p>
          <a:p>
            <a:pPr marL="0"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 ('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NanumSquareRound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 ligature" pitchFamily="49" charset="-127"/>
                <a:ea typeface="D2Coding ligature" pitchFamily="49" charset="-127"/>
              </a:rPr>
              <a:t>', 'C:\\WINDOWS\\Fonts\\NanumSquareRoundEB.ttf')</a:t>
            </a:r>
          </a:p>
          <a:p>
            <a:pPr marL="0"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0"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plt.rcParams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["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font.family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"] = 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NanumBarunGothic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</a:t>
            </a:r>
          </a:p>
          <a:p>
            <a:pPr marL="0"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plt.rcParams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["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font.size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"] =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한글 설정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8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lvl="1" indent="-2746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데이터가 시간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순서 등에 따라 어떻게 변화하는지 보여주기 위해 사용</a:t>
            </a:r>
            <a:endParaRPr lang="en-US" altLang="ko-KR" dirty="0">
              <a:solidFill>
                <a:prstClr val="black"/>
              </a:solidFill>
            </a:endParaRPr>
          </a:p>
          <a:p>
            <a:pPr marL="274638" lvl="1" indent="-27463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</a:rPr>
              <a:t>Series </a:t>
            </a:r>
            <a:r>
              <a:rPr lang="ko-KR" altLang="en-US" dirty="0">
                <a:solidFill>
                  <a:prstClr val="black"/>
                </a:solidFill>
              </a:rPr>
              <a:t>타입에서 </a:t>
            </a:r>
            <a:r>
              <a:rPr lang="en-US" altLang="ko-KR" dirty="0">
                <a:solidFill>
                  <a:prstClr val="black"/>
                </a:solidFill>
              </a:rPr>
              <a:t>value</a:t>
            </a:r>
            <a:r>
              <a:rPr lang="ko-KR" altLang="en-US" dirty="0">
                <a:solidFill>
                  <a:prstClr val="black"/>
                </a:solidFill>
              </a:rPr>
              <a:t>가 </a:t>
            </a:r>
            <a:r>
              <a:rPr lang="en-US" altLang="ko-KR" dirty="0">
                <a:solidFill>
                  <a:prstClr val="black"/>
                </a:solidFill>
              </a:rPr>
              <a:t>y</a:t>
            </a:r>
            <a:r>
              <a:rPr lang="ko-KR" altLang="en-US" dirty="0">
                <a:solidFill>
                  <a:prstClr val="black"/>
                </a:solidFill>
              </a:rPr>
              <a:t>축</a:t>
            </a:r>
            <a:r>
              <a:rPr lang="en-US" altLang="ko-KR" dirty="0">
                <a:solidFill>
                  <a:prstClr val="black"/>
                </a:solidFill>
              </a:rPr>
              <a:t>, index</a:t>
            </a:r>
            <a:r>
              <a:rPr lang="ko-KR" altLang="en-US" dirty="0">
                <a:solidFill>
                  <a:prstClr val="black"/>
                </a:solidFill>
              </a:rPr>
              <a:t>가 </a:t>
            </a:r>
            <a:r>
              <a:rPr lang="en-US" altLang="ko-KR" dirty="0">
                <a:solidFill>
                  <a:prstClr val="black"/>
                </a:solidFill>
              </a:rPr>
              <a:t>x</a:t>
            </a:r>
            <a:r>
              <a:rPr lang="ko-KR" altLang="en-US" dirty="0">
                <a:solidFill>
                  <a:prstClr val="black"/>
                </a:solidFill>
              </a:rPr>
              <a:t>축</a:t>
            </a:r>
            <a:endParaRPr lang="en-US" altLang="ko-KR" dirty="0">
              <a:solidFill>
                <a:prstClr val="black"/>
              </a:solidFill>
            </a:endParaRP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x = [0, 1, 2, 3]</a:t>
            </a:r>
          </a:p>
          <a:p>
            <a:pPr marL="44450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y = [0, 1, 4, 9]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(x, y)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plt.show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pd.Series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(10).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cumsum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(), index=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(10))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(s)		#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df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pd.DataFrame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(10, 4).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cumsum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(axis=0),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columns=(['A','B','C','D']), index=(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(0,100,10)))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(s, color='g', marker='o',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linestyle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='-')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(s, ‘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--')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color: blue, green, red, cyan, magenta, yellow, black(</a:t>
            </a:r>
            <a:r>
              <a:rPr lang="en-US" altLang="ko-KR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k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), white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marker: circle(o),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삼각형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(^),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역삼각형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(v),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사각형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(s),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별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(*),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플러스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(+)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linestyle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직선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(-), dashed(--), dash-dot(-.), dotted(:)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Line Plot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9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lvl="1" indent="-27463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solidFill>
                  <a:prstClr val="black"/>
                </a:solidFill>
              </a:rPr>
              <a:t>Anscombe's</a:t>
            </a:r>
            <a:r>
              <a:rPr lang="en-US" altLang="ko-KR" dirty="0">
                <a:solidFill>
                  <a:prstClr val="black"/>
                </a:solidFill>
              </a:rPr>
              <a:t> quartet: </a:t>
            </a:r>
            <a:r>
              <a:rPr lang="ko-KR" altLang="en-US" dirty="0">
                <a:solidFill>
                  <a:prstClr val="black"/>
                </a:solidFill>
              </a:rPr>
              <a:t>기술 통계치가 거의 같은 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가지 데이터 셋</a:t>
            </a:r>
            <a:endParaRPr lang="en-US" altLang="ko-KR" dirty="0">
              <a:solidFill>
                <a:prstClr val="black"/>
              </a:solidFill>
            </a:endParaRPr>
          </a:p>
          <a:p>
            <a:pPr marL="274638" lvl="1" indent="-27463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</a:rPr>
              <a:t>x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en-US" altLang="ko-KR" dirty="0">
                <a:solidFill>
                  <a:prstClr val="black"/>
                </a:solidFill>
              </a:rPr>
              <a:t>y</a:t>
            </a:r>
            <a:r>
              <a:rPr lang="ko-KR" altLang="en-US" dirty="0">
                <a:solidFill>
                  <a:prstClr val="black"/>
                </a:solidFill>
              </a:rPr>
              <a:t>의 관계를 눈으로 확인하고자 할 때</a:t>
            </a:r>
            <a:endParaRPr lang="en-US" altLang="ko-KR" dirty="0">
              <a:solidFill>
                <a:prstClr val="black"/>
              </a:solidFill>
            </a:endParaRP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x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(100)</a:t>
            </a:r>
          </a:p>
          <a:p>
            <a:pPr marL="44450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y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(100)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plt.scatter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(x, y)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plt.show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x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(100)</a:t>
            </a:r>
          </a:p>
          <a:p>
            <a:pPr marL="44450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y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(100)</a:t>
            </a:r>
          </a:p>
          <a:p>
            <a:pPr marL="444500"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colors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(100)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area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np.pi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* (15 *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(100))**2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plt.scatter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(x, y, label='Samples', s=area, c=colors, alpha=0.5)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s: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도형의 크기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(size)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c: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도형의 색상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(color)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alpha: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투명도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(0-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완전 투명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1-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완전 불투명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x1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np.random.normal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(1, 1, size=(100, 1))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x2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np.random.normal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(-2, 4, size=(100, 1))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plt.scatter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(x1, x2, color='r', marker='s')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75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lvl="1" indent="-2746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특정 그룹의 데이터의 추세와 정량적인 분포</a:t>
            </a:r>
            <a:endParaRPr lang="en-US" altLang="ko-KR" dirty="0">
              <a:solidFill>
                <a:prstClr val="black"/>
              </a:solidFill>
            </a:endParaRP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s2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pd.Series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(10), index=list('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abcdefghij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(s2, kind='bar‘)	# s2.plot(kind='bar')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plt.show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df2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pd.DataFrame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(6, 4),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index = ['one', 'two', 'three', 'four', 'five', 'six'],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columns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pd.Index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(['A','B','C','D'], name='Genus'))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df2.plot(kind='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barh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df2.plot(kind='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barh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', stacked=True)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s3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pd.Series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(200))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plt.hist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(s3)			# s3.hist()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plt.hist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(s3, bins=50)	# default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10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plt.hist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(s3, bins=100, normed=True)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545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막대 그래프</a:t>
            </a:r>
            <a:r>
              <a:rPr lang="en-US" altLang="ko-KR" b="1" dirty="0"/>
              <a:t>(Bar chart), </a:t>
            </a:r>
            <a:r>
              <a:rPr lang="ko-KR" altLang="en-US" b="1" dirty="0"/>
              <a:t>히스토그램</a:t>
            </a:r>
            <a:r>
              <a:rPr lang="en-US" altLang="ko-KR" b="1" dirty="0"/>
              <a:t>(histogram)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41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lvl="1" indent="-2746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기초 통계량 확인하고자 할 때</a:t>
            </a:r>
            <a:endParaRPr lang="en-US" altLang="ko-KR" dirty="0">
              <a:solidFill>
                <a:prstClr val="black"/>
              </a:solidFill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s4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np.random.randn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(1000)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s5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np.random.normal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loc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=10, scale=2, size=1000)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plt.boxplot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([s4, s5])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박스 플롯</a:t>
            </a:r>
            <a:r>
              <a:rPr lang="en-US" altLang="ko-KR" b="1" dirty="0"/>
              <a:t>(Box plot)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026" name="Picture 2" descr="https://t1.daumcdn.net/cfile/tistory/2744E743585C560E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22" y="1959516"/>
            <a:ext cx="6145820" cy="456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4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math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xs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ysin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ycos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[], [], []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for x in range(360):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xs.append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(x)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ysin.append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math.sin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math.pi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* x / 180))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ycos.append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math.cos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math.pi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* x / 180))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xs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(0, 2*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np.pi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0.01)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ysin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np.sin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xs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);	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ycos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np.cos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xs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xs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ysin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label='Sine curve')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xs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ycos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label='Cosine curve')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plt.xlim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([-20, 380]);	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plt.ylim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([-1.2, 1.2])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plt.xlabel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('X-Value');	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plt.ylabel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('Y-Value')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plt.title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삼각함수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plt.legend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loc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='center')		# label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을 범례로 표시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plt.axhline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(y=0, color='k',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linewidth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=0.5)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수평선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(x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plt.axvline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(x=0, color='k',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linewidth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=0.5)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수직선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(y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plt.axvline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(x=360, color='k',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linewidth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=0.5)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제목</a:t>
            </a:r>
            <a:r>
              <a:rPr lang="en-US" altLang="ko-KR" b="1" dirty="0"/>
              <a:t>, </a:t>
            </a:r>
            <a:r>
              <a:rPr lang="ko-KR" altLang="en-US" b="1" dirty="0"/>
              <a:t>레이블</a:t>
            </a:r>
            <a:r>
              <a:rPr lang="en-US" altLang="ko-KR" b="1" dirty="0"/>
              <a:t>, </a:t>
            </a:r>
            <a:r>
              <a:rPr lang="ko-KR" altLang="en-US" b="1" dirty="0"/>
              <a:t>범례 작성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def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f(t):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return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np.exp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(-t) *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np.cos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(2*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np.pi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*t)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def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g(t):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return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np.sin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np.pi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*t)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t1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(0.0, 5.0, 0.01)</a:t>
            </a:r>
          </a:p>
          <a:p>
            <a:pPr lvl="2" indent="-469900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t2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(0.0, 5.0, 0.01)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plt.subplot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(221)		# 2 x 2,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그래프중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첫번째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(t1, f(t1))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plt.subplot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(2, 2, 2)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(t2, g(t2))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plt.subplot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(223)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(t1, f(t1), 'r-')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plt.subplot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(224)</a:t>
            </a: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(t2, g(t2), 'r-')</a:t>
            </a:r>
          </a:p>
          <a:p>
            <a:pPr lvl="2" indent="-469900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 indent="-469900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plt.show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여러 개의 그래프를 그리는 방법</a:t>
            </a:r>
            <a:r>
              <a:rPr lang="en-US" altLang="ko-KR" b="1" dirty="0"/>
              <a:t>(Subplot)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1684</Words>
  <Application>Microsoft Office PowerPoint</Application>
  <PresentationFormat>화면 슬라이드 쇼(4:3)</PresentationFormat>
  <Paragraphs>188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pc</cp:lastModifiedBy>
  <cp:revision>200</cp:revision>
  <dcterms:created xsi:type="dcterms:W3CDTF">2018-09-14T06:04:22Z</dcterms:created>
  <dcterms:modified xsi:type="dcterms:W3CDTF">2020-06-03T07:19:57Z</dcterms:modified>
</cp:coreProperties>
</file>