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5"/>
  </p:notesMasterIdLst>
  <p:sldIdLst>
    <p:sldId id="259" r:id="rId2"/>
    <p:sldId id="260" r:id="rId3"/>
    <p:sldId id="294" r:id="rId4"/>
    <p:sldId id="295" r:id="rId5"/>
    <p:sldId id="297" r:id="rId6"/>
    <p:sldId id="298" r:id="rId7"/>
    <p:sldId id="296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1" r:id="rId19"/>
    <p:sldId id="310" r:id="rId20"/>
    <p:sldId id="312" r:id="rId21"/>
    <p:sldId id="313" r:id="rId22"/>
    <p:sldId id="314" r:id="rId23"/>
    <p:sldId id="315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9607" autoAdjust="0"/>
    <p:restoredTop sz="94660"/>
  </p:normalViewPr>
  <p:slideViewPr>
    <p:cSldViewPr>
      <p:cViewPr varScale="1">
        <p:scale>
          <a:sx n="107" d="100"/>
          <a:sy n="107" d="100"/>
        </p:scale>
        <p:origin x="67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2020-06-03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35696" y="1340768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err="1">
                <a:solidFill>
                  <a:srgbClr val="FF0000"/>
                </a:solidFill>
              </a:rPr>
              <a:t>Numpy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3515" y="136110"/>
            <a:ext cx="458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산업융합형 인공지능 </a:t>
            </a:r>
            <a:r>
              <a:rPr lang="ko-KR" altLang="en-US" b="1" dirty="0" err="1"/>
              <a:t>청년혁신가</a:t>
            </a:r>
            <a:r>
              <a:rPr lang="ko-KR" altLang="en-US" b="1" dirty="0"/>
              <a:t> 양성과정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79816" y="39338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2020.06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AutoShape 2" descr="github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" descr="ëíì´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ëíì´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96" y="5285184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664797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eye (</a:t>
            </a:r>
            <a:r>
              <a:rPr lang="ko-KR" altLang="en-US" b="1" dirty="0"/>
              <a:t>대각선이 </a:t>
            </a:r>
            <a:r>
              <a:rPr lang="en-US" altLang="ko-KR" b="1" dirty="0"/>
              <a:t>1</a:t>
            </a:r>
            <a:r>
              <a:rPr lang="ko-KR" altLang="en-US" b="1" dirty="0"/>
              <a:t>인 행렬</a:t>
            </a:r>
            <a:r>
              <a:rPr lang="en-US" altLang="ko-KR" b="1" dirty="0"/>
              <a:t>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np.eye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(N=3, M=5,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dtype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=np.int8)		</a:t>
            </a:r>
          </a:p>
          <a:p>
            <a:pPr marL="1200150" lvl="2" indent="-285750">
              <a:buFont typeface="Wingdings"/>
              <a:buChar char="è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array([1, 0, 0, 0, 0],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[0, 1, 0, 0, 0],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[0, 0, 1, 0, 0]],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dtype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=int8)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np.eye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(5)	</a:t>
            </a:r>
          </a:p>
          <a:p>
            <a:pPr marL="1200150" lvl="2" indent="-285750">
              <a:buFont typeface="Wingdings"/>
              <a:buChar char="è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array([1., 0., 0., 0., 0.],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[0., 1., 0., 0., 0.],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[0., 0., 1., 0., 0.],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[0., 0., 0., 1., 0.],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[0., 0., 0., 0., 1.]])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np.eye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(3, 5, k=2)	# k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 start index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</a:p>
          <a:p>
            <a:pPr marL="1200150" lvl="2" indent="-285750">
              <a:buFont typeface="Wingdings"/>
              <a:buChar char="è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array([0., 0., 1., 0., 0.],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[0., 0., 0., 1., 0.],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[0., 0., 0., 0., 1.],</a:t>
            </a:r>
          </a:p>
          <a:p>
            <a:pPr marL="1200150" lvl="2" indent="-285750">
              <a:buFont typeface="Wingdings"/>
              <a:buChar char="è"/>
            </a:pPr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 err="1"/>
              <a:t>diag</a:t>
            </a:r>
            <a:r>
              <a:rPr lang="en-US" altLang="ko-KR" b="1" dirty="0"/>
              <a:t> (</a:t>
            </a:r>
            <a:r>
              <a:rPr lang="ko-KR" altLang="en-US" b="1" dirty="0"/>
              <a:t>대각 행렬의</a:t>
            </a:r>
            <a:r>
              <a:rPr lang="en-US" altLang="ko-KR" b="1" dirty="0"/>
              <a:t> </a:t>
            </a:r>
            <a:r>
              <a:rPr lang="ko-KR" altLang="en-US" b="1" dirty="0"/>
              <a:t>값을 추출</a:t>
            </a:r>
            <a:r>
              <a:rPr lang="en-US" altLang="ko-KR" b="1" dirty="0"/>
              <a:t>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matrix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np.arange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(9).reshape(3,3)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np.diag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(matrix)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np.diag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(matrix, k=1)	# k  start index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3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Creation function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55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494633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Random sampling(</a:t>
            </a:r>
            <a:r>
              <a:rPr lang="ko-KR" altLang="en-US" b="1" dirty="0"/>
              <a:t>데이터 분포에 따른 </a:t>
            </a:r>
            <a:r>
              <a:rPr lang="en-US" altLang="ko-KR" b="1" dirty="0"/>
              <a:t>sampling</a:t>
            </a:r>
            <a:r>
              <a:rPr lang="ko-KR" altLang="en-US" b="1" dirty="0"/>
              <a:t>으로 </a:t>
            </a:r>
            <a:r>
              <a:rPr lang="en-US" altLang="ko-KR" b="1" dirty="0"/>
              <a:t>array</a:t>
            </a:r>
            <a:r>
              <a:rPr lang="ko-KR" altLang="en-US" b="1" dirty="0"/>
              <a:t>를 생성</a:t>
            </a:r>
            <a:r>
              <a:rPr lang="en-US" altLang="ko-KR" b="1" dirty="0"/>
              <a:t>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np.random.seed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(seed=1000)	 # 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시드로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난수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 생성 초기값 지정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np.random.uniform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(0, 1, 10).reshape(2,5)	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균등 분포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        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최소 최대 개수</a:t>
            </a:r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np.random.normal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(0, 1, 10).reshape(2,5)		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정규 분포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       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평균 표준편차 개수</a:t>
            </a:r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np.random.binomial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(n, p, size)		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이항 분포</a:t>
            </a:r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np.random.poisson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(lam. size)		# 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포아송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분포</a:t>
            </a:r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np.random.standard_t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df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, size)		# t-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분포</a:t>
            </a:r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np.random.f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dfnum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dfden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, size)		# F-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분포</a:t>
            </a:r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import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matplotlib.pyplot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as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rand_norm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np.random.normal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(0., 3., size=1000)	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평균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표준편차</a:t>
            </a:r>
            <a:endParaRPr lang="en-US" altLang="ko-KR" sz="2800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count, bins, ignored = 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plt.hist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rand_norm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normed=False)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rand_pois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 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np.random.poisson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(lam=20, size=1000)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unique, counts = 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np.unique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rand_pois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return_counts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=True)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np.asarray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((unique, counts)).T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plt.bar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(unique, counts, width=0.5, color='red', align='center')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3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Creation function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97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758733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Sum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np.arange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(1,11)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test_array.sum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dtype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=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np.float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)    55.0</a:t>
            </a:r>
          </a:p>
          <a:p>
            <a:pPr lvl="2"/>
            <a:endParaRPr lang="en-US" altLang="ko-KR" b="1" dirty="0"/>
          </a:p>
          <a:p>
            <a:r>
              <a:rPr lang="ko-KR" altLang="en-US" b="1" dirty="0"/>
              <a:t>■ </a:t>
            </a:r>
            <a:r>
              <a:rPr lang="en-US" altLang="ko-KR" b="1" dirty="0"/>
              <a:t>Axis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  <a:sym typeface="Wingdings" pitchFamily="2" charset="2"/>
              </a:rPr>
              <a:t>모든 </a:t>
            </a:r>
            <a:r>
              <a:rPr lang="en-US" altLang="ko-KR" dirty="0">
                <a:latin typeface="+mn-ea"/>
                <a:sym typeface="Wingdings" pitchFamily="2" charset="2"/>
              </a:rPr>
              <a:t>operation function</a:t>
            </a:r>
            <a:r>
              <a:rPr lang="ko-KR" altLang="en-US" dirty="0">
                <a:latin typeface="+mn-ea"/>
                <a:sym typeface="Wingdings" pitchFamily="2" charset="2"/>
              </a:rPr>
              <a:t>을 실행할 때</a:t>
            </a:r>
            <a:r>
              <a:rPr lang="en-US" altLang="ko-KR" dirty="0">
                <a:latin typeface="+mn-ea"/>
                <a:sym typeface="Wingdings" pitchFamily="2" charset="2"/>
              </a:rPr>
              <a:t>, </a:t>
            </a:r>
            <a:r>
              <a:rPr lang="ko-KR" altLang="en-US" dirty="0">
                <a:latin typeface="+mn-ea"/>
                <a:sym typeface="Wingdings" pitchFamily="2" charset="2"/>
              </a:rPr>
              <a:t>기준이 되는 </a:t>
            </a:r>
            <a:r>
              <a:rPr lang="en-US" altLang="ko-KR" dirty="0">
                <a:latin typeface="+mn-ea"/>
                <a:sym typeface="Wingdings" pitchFamily="2" charset="2"/>
              </a:rPr>
              <a:t>dimension </a:t>
            </a:r>
            <a:r>
              <a:rPr lang="ko-KR" altLang="en-US" dirty="0">
                <a:latin typeface="+mn-ea"/>
                <a:sym typeface="Wingdings" pitchFamily="2" charset="2"/>
              </a:rPr>
              <a:t>축</a:t>
            </a:r>
            <a:endParaRPr lang="en-US" altLang="ko-KR" dirty="0">
              <a:latin typeface="+mn-ea"/>
              <a:sym typeface="Wingdings" pitchFamily="2" charset="2"/>
            </a:endParaRP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np.arange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(1,13).reshape(3,4)</a:t>
            </a:r>
          </a:p>
          <a:p>
            <a:pPr marL="1200150" lvl="2" indent="-285750">
              <a:buFont typeface="Wingdings"/>
              <a:buChar char="è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array([1, 2, 3, 4],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[5, 6, 7, 8],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[9,10,11,12]])</a:t>
            </a:r>
          </a:p>
          <a:p>
            <a:pPr marL="1200150" lvl="2" indent="-285750">
              <a:buFont typeface="Wingdings"/>
              <a:buChar char="è"/>
            </a:pP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test_array.sum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(axis=1)	</a:t>
            </a:r>
          </a:p>
          <a:p>
            <a:pPr marL="1200150" lvl="2" indent="-285750">
              <a:buFont typeface="Wingdings"/>
              <a:buChar char="è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array([10, 26, 42])</a:t>
            </a:r>
          </a:p>
          <a:p>
            <a:pPr marL="1200150" lvl="2" indent="-285750">
              <a:buFont typeface="Wingdings"/>
              <a:buChar char="è"/>
            </a:pPr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test_array.sum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(axis=0)</a:t>
            </a:r>
          </a:p>
          <a:p>
            <a:pPr marL="1200150" lvl="2" indent="-285750">
              <a:buFont typeface="Wingdings"/>
              <a:buChar char="è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array([15, 18, 21, 24])</a:t>
            </a:r>
          </a:p>
          <a:p>
            <a:pPr marL="1200150" lvl="2" indent="-285750">
              <a:buFont typeface="Wingdings"/>
              <a:buChar char="è"/>
            </a:pPr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6. Operation function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284087"/>
              </p:ext>
            </p:extLst>
          </p:nvPr>
        </p:nvGraphicFramePr>
        <p:xfrm>
          <a:off x="5724128" y="3789040"/>
          <a:ext cx="2376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5724128" y="3645024"/>
            <a:ext cx="23762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580112" y="3789040"/>
            <a:ext cx="0" cy="10801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84097" y="329036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axis=1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23787" y="414443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axis=0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97108" y="494859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(3,4)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0152" y="551723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axis=0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05652" y="551723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axis=1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6597108" y="5317923"/>
            <a:ext cx="199369" cy="19930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970895" y="5317923"/>
            <a:ext cx="193393" cy="19930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2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6100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mean &amp; </a:t>
            </a:r>
            <a:r>
              <a:rPr lang="en-US" altLang="ko-KR" b="1" dirty="0" err="1"/>
              <a:t>std</a:t>
            </a:r>
            <a:endParaRPr lang="en-US" altLang="ko-KR" b="1" dirty="0"/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np.arange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(1,13).reshape(3,4)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test_array.mean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()  6.5	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평균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(Mean)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test_array.mean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(axis=0)</a:t>
            </a:r>
          </a:p>
          <a:p>
            <a:pPr marL="1200150" lvl="2" indent="-285750">
              <a:buFont typeface="Wingdings"/>
              <a:buChar char="è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array([5., 6., 7., 8.])</a:t>
            </a:r>
          </a:p>
          <a:p>
            <a:pPr marL="1200150" lvl="2" indent="-285750">
              <a:buFont typeface="Wingdings"/>
              <a:buChar char="è"/>
            </a:pPr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test_array.std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()		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표준 편차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(Standard Deviation)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test_array.std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(axis=0)</a:t>
            </a:r>
          </a:p>
          <a:p>
            <a:pPr lvl="2"/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Mathematical functions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지수 함수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exp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expml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exp2, log, log10,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loglp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log2, power,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sqrt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삼각 함수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: sin,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cos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tan,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arcsin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arccos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arctan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Hyperbolic: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sinh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cosh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tanh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arcsinh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arccosh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arctanh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np.exp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np.sqrt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6. Operation function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43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7455887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Concatenate (</a:t>
            </a:r>
            <a:r>
              <a:rPr lang="en-US" altLang="ko-KR" b="1" dirty="0" err="1"/>
              <a:t>Numpy</a:t>
            </a:r>
            <a:r>
              <a:rPr lang="en-US" altLang="ko-KR" b="1" dirty="0"/>
              <a:t> array</a:t>
            </a:r>
            <a:r>
              <a:rPr lang="ko-KR" altLang="en-US" b="1" dirty="0"/>
              <a:t>를 합치는 함수</a:t>
            </a:r>
            <a:r>
              <a:rPr lang="en-US" altLang="ko-KR" b="1" dirty="0"/>
              <a:t>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([[1, 2], [3, 4]])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b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([[5, 6]])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np.vstack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a,b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))</a:t>
            </a:r>
          </a:p>
          <a:p>
            <a:pPr marL="1200150" lvl="2" indent="-285750">
              <a:buFont typeface="Wingdings"/>
              <a:buChar char="è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array([[1, 2],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 [3, 4],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 [5, 6]])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np.concatenate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a,b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), axis=0)	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위의 결과와 동일</a:t>
            </a:r>
            <a:endParaRPr lang="en-US" altLang="ko-KR" dirty="0"/>
          </a:p>
          <a:p>
            <a:pPr marL="1200150" lvl="2" indent="-285750">
              <a:buFont typeface="Wingdings"/>
              <a:buChar char="è"/>
            </a:pPr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([[1], [2], [3]])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b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([[2], [3], [4]])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np.hstack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a,b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))</a:t>
            </a:r>
          </a:p>
          <a:p>
            <a:pPr marL="1200150" lvl="2" indent="-285750">
              <a:buFont typeface="Wingdings"/>
              <a:buChar char="è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array([[1, 2],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 [2, 3],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 [3, 4]])</a:t>
            </a:r>
          </a:p>
          <a:p>
            <a:pPr marL="1200150" lvl="2" indent="-285750">
              <a:buFont typeface="Wingdings"/>
              <a:buChar char="è"/>
            </a:pPr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([[1, 2], [3, 4]])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b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([[5, 6]])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np.concatenate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a,b.T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), axis=1)		# T - Transpose</a:t>
            </a:r>
          </a:p>
          <a:p>
            <a:pPr marL="1200150" lvl="2" indent="-285750">
              <a:buFont typeface="Wingdings"/>
              <a:buChar char="è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array([[1, 2, 5],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 [3, 4, 6]])</a:t>
            </a:r>
          </a:p>
          <a:p>
            <a:pPr lvl="2"/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6. Operation function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71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840882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Operations btw arrays (</a:t>
            </a:r>
            <a:r>
              <a:rPr lang="ko-KR" altLang="en-US" b="1" dirty="0"/>
              <a:t>기본적인 사칙 연산 지원</a:t>
            </a:r>
            <a:r>
              <a:rPr lang="en-US" altLang="ko-KR" b="1" dirty="0"/>
              <a:t>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([[1,2,3], [4,5,6]], float)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+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marL="1200150" lvl="2" indent="-285750">
              <a:buFont typeface="Wingdings"/>
              <a:buChar char="è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array([2., 4., 6.], </a:t>
            </a:r>
          </a:p>
          <a:p>
            <a:pPr marL="896938" lvl="2" indent="17463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   [8., 10., 12.]])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-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*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	# Matrix element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들 간의 곱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shape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이 같을 때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                 	# Element-wise product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Dot product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np.arange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(1,7).reshape(2,3)	# Matrix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곱셈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test_b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np.arange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(7,13).reshape(3,2)	# 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l,m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 x 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m,n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 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l,n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)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test_a.dot(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test_b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1200150" lvl="2" indent="-285750">
              <a:buFont typeface="Wingdings"/>
              <a:buChar char="è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array([ 58,  64],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[139, 154]])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Transpose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np.arange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(1,7).reshape(2,3)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test_a.tranpose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test_a.T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7. Array operation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182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7340471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Broadcasting (Shape</a:t>
            </a:r>
            <a:r>
              <a:rPr lang="ko-KR" altLang="en-US" b="1" dirty="0"/>
              <a:t>이 다른 배열간 연산 지원</a:t>
            </a:r>
            <a:r>
              <a:rPr lang="en-US" altLang="ko-KR" b="1" dirty="0"/>
              <a:t>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test_matrix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([[1,2,3], [4,5,6]], float)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scalar = 3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test_matrix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+ scalar 		# Matrix – Scalar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덧셈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marL="1200150" lvl="2" indent="-285750">
              <a:buFont typeface="Wingdings"/>
              <a:buChar char="è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array([4., 5., 6.], </a:t>
            </a:r>
          </a:p>
          <a:p>
            <a:pPr marL="896938" lvl="2" indent="17463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   [7., 8., 9.]])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test_matrix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– scalar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test_matrix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* scalar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test_matrix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/ scalar		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나누기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test_matrix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// scalar		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몫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test_matrix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** 2		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제곱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# Matrix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와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Vector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간의 연산도 가능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test_matrix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np.arange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(1,13).reshape(4,3)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test_vector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np.arange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(10,40,10)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test_matrix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+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test_vector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marL="1200150" lvl="2" indent="-285750">
              <a:buFont typeface="Wingdings"/>
              <a:buChar char="è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array([11, 22, 33],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[14, 25, 36],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[17, 28, 39],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[20, 31, 42]])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7. Array operation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185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84088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All &amp; Any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np.arange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(10)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array([0, 1, 2, 3, 4, 5, 6, 7, 8, 9])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np.any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(a&gt;5) 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anose="05000000000000000000" pitchFamily="2" charset="2"/>
              </a:rPr>
              <a:t>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True	# any –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하나라도 조건에 만족하면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True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np.any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(a&lt;0) 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False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np.all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(a&gt;5) 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anose="05000000000000000000" pitchFamily="2" charset="2"/>
              </a:rPr>
              <a:t>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False	# all –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모두가 조건을 만족해야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True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np.all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(a&lt;10)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anose="05000000000000000000" pitchFamily="2" charset="2"/>
              </a:rPr>
              <a:t>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True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 &gt; 5</a:t>
            </a:r>
          </a:p>
          <a:p>
            <a:pPr marL="1200150" lvl="2" indent="-285750">
              <a:buFont typeface="Wingdings"/>
              <a:buChar char="è"/>
            </a:pPr>
            <a:r>
              <a:rPr lang="en-US" altLang="ko-KR" sz="1500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array([False, False, False, False, False, False, True, True, True, True], </a:t>
            </a:r>
            <a:br>
              <a:rPr lang="en-US" altLang="ko-KR" sz="1500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sz="1500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    </a:t>
            </a:r>
            <a:r>
              <a:rPr lang="en-US" altLang="ko-KR" sz="1500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dtype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=</a:t>
            </a:r>
            <a:r>
              <a:rPr lang="en-US" altLang="ko-KR" sz="1500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bool</a:t>
            </a:r>
            <a:r>
              <a:rPr lang="en-US" altLang="ko-KR" sz="1500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)</a:t>
            </a:r>
          </a:p>
          <a:p>
            <a:pPr marL="1200150" lvl="2" indent="-285750">
              <a:buFont typeface="Wingdings"/>
              <a:buChar char="è"/>
            </a:pPr>
            <a:endParaRPr lang="en-US" altLang="ko-KR" sz="1500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([1, 3, 0], float)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test_b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([5, 2, 1], float)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&gt;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test_b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	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배열의 크기가 동일할 때 원소간 비교 가능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 array([False, True, False],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dtype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=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bool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)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test_b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&gt;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test_b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).any()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7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8. Comparison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194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7455887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Logical operation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([1, 3, 0], float)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b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np.logical_and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(a&gt;0, a&lt;3)	# and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조건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array([True, False, False],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dtype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=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bool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np.logical_not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(b)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 array([False, True, True],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dtype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=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bool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)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np.logical_or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b,c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array([True, True, False],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dtype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=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bool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np.where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(a&gt;0, 3, 2)	# where(condition, True, False)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 array([3., 3., 2.], 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np.arange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(10, 20)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np.where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(a&gt;15)		# index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값 반환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 (array([6, 7, 8, 9],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dtype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=int64),)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([1,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np.NaN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np.Inf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], float)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np.isnan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(a)		# is Not a Number?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np.isfinite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(a)		# is finite number?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7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8. Comparison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002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7274043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 err="1"/>
              <a:t>argmax</a:t>
            </a:r>
            <a:r>
              <a:rPr lang="en-US" altLang="ko-KR" b="1" dirty="0"/>
              <a:t> &amp; </a:t>
            </a:r>
            <a:r>
              <a:rPr lang="en-US" altLang="ko-KR" b="1" dirty="0" err="1"/>
              <a:t>argmin</a:t>
            </a:r>
            <a:r>
              <a:rPr lang="en-US" altLang="ko-KR" b="1" dirty="0"/>
              <a:t> (array</a:t>
            </a:r>
            <a:r>
              <a:rPr lang="ko-KR" altLang="en-US" b="1" dirty="0"/>
              <a:t>내 최대값 또는 최소값의 </a:t>
            </a:r>
            <a:r>
              <a:rPr lang="en-US" altLang="ko-KR" b="1" dirty="0"/>
              <a:t>index</a:t>
            </a:r>
            <a:r>
              <a:rPr lang="ko-KR" altLang="en-US" b="1" dirty="0"/>
              <a:t>를 리턴</a:t>
            </a:r>
            <a:r>
              <a:rPr lang="en-US" altLang="ko-KR" b="1" dirty="0"/>
              <a:t>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([1,2,4,5,8,78,23,3])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np.argmax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(a),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np.argmin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(a)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(5, 0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([[1,2,4,7],[9,88,6,45],[8,78,23,3]])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np.argmax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(a, axis=1)</a:t>
            </a:r>
          </a:p>
          <a:p>
            <a:pPr marL="1200150" lvl="2" indent="-285750">
              <a:buFont typeface="Wingdings"/>
              <a:buChar char="è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array([3, 1, 1]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np.argmax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(a, axis=0)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 array([1, 1, 2, 1]) 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np.argmin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(a, axis=1)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array([0, 2, 3]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np.argmin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(a, axis=0)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 array([0, 0, 0, 2]) 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7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8. Comparison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692957"/>
              </p:ext>
            </p:extLst>
          </p:nvPr>
        </p:nvGraphicFramePr>
        <p:xfrm>
          <a:off x="6444208" y="2564904"/>
          <a:ext cx="2376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05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9089668" cy="5863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파이썬</a:t>
            </a:r>
            <a:r>
              <a:rPr lang="ko-KR" altLang="en-US" b="1" dirty="0"/>
              <a:t> 과학 처리 패키지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ea typeface="D2Coding ligature" pitchFamily="49" charset="-127"/>
              </a:rPr>
              <a:t>Numerical Python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>
                <a:ea typeface="D2Coding ligature" pitchFamily="49" charset="-127"/>
              </a:rPr>
              <a:t>파이썬의</a:t>
            </a:r>
            <a:r>
              <a:rPr lang="ko-KR" altLang="en-US" dirty="0">
                <a:ea typeface="D2Coding ligature" pitchFamily="49" charset="-127"/>
              </a:rPr>
              <a:t> 고성능 과학 계산용 패키지</a:t>
            </a:r>
            <a:endParaRPr lang="en-US" altLang="ko-KR" dirty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ea typeface="D2Coding ligature" pitchFamily="49" charset="-127"/>
              </a:rPr>
              <a:t>Matrix</a:t>
            </a:r>
            <a:r>
              <a:rPr lang="ko-KR" altLang="en-US" dirty="0">
                <a:ea typeface="D2Coding ligature" pitchFamily="49" charset="-127"/>
              </a:rPr>
              <a:t>와 </a:t>
            </a:r>
            <a:r>
              <a:rPr lang="en-US" altLang="ko-KR" dirty="0">
                <a:ea typeface="D2Coding ligature" pitchFamily="49" charset="-127"/>
              </a:rPr>
              <a:t>Vector</a:t>
            </a:r>
            <a:r>
              <a:rPr lang="ko-KR" altLang="en-US" dirty="0">
                <a:ea typeface="D2Coding ligature" pitchFamily="49" charset="-127"/>
              </a:rPr>
              <a:t>와 같은 </a:t>
            </a:r>
            <a:r>
              <a:rPr lang="en-US" altLang="ko-KR" dirty="0">
                <a:ea typeface="D2Coding ligature" pitchFamily="49" charset="-127"/>
              </a:rPr>
              <a:t>Array </a:t>
            </a:r>
            <a:r>
              <a:rPr lang="ko-KR" altLang="en-US" dirty="0">
                <a:ea typeface="D2Coding ligature" pitchFamily="49" charset="-127"/>
              </a:rPr>
              <a:t>연산의 사실상의 표준</a:t>
            </a:r>
            <a:endParaRPr lang="en-US" altLang="ko-KR" dirty="0"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특징</a:t>
            </a:r>
            <a:endParaRPr lang="en-US" altLang="ko-KR" dirty="0"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/>
              <a:t>일반 </a:t>
            </a:r>
            <a:r>
              <a:rPr lang="en-US" altLang="ko-KR" dirty="0"/>
              <a:t>List</a:t>
            </a:r>
            <a:r>
              <a:rPr lang="ko-KR" altLang="en-US" dirty="0"/>
              <a:t>에 비해 빠르고</a:t>
            </a:r>
            <a:r>
              <a:rPr lang="en-US" altLang="ko-KR" dirty="0"/>
              <a:t>, </a:t>
            </a:r>
            <a:r>
              <a:rPr lang="ko-KR" altLang="en-US" dirty="0"/>
              <a:t>메모리를 효율적으로 사용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>
                <a:latin typeface="+mn-ea"/>
              </a:rPr>
              <a:t>반복문</a:t>
            </a:r>
            <a:r>
              <a:rPr lang="ko-KR" altLang="en-US" dirty="0">
                <a:latin typeface="+mn-ea"/>
              </a:rPr>
              <a:t> 없이 데이터 배열에 대한 처리를 지원함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선형대수와 관련된 다양한 기능을 제공함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C, C++ </a:t>
            </a:r>
            <a:r>
              <a:rPr lang="ko-KR" altLang="en-US" dirty="0">
                <a:latin typeface="+mn-ea"/>
              </a:rPr>
              <a:t>등의 언어와 통합 가능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References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</a:rPr>
              <a:t>https://docs.scipy.org/doc/numpy/user/quickstart.html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</a:rPr>
              <a:t>데이터 </a:t>
            </a:r>
            <a:r>
              <a:rPr lang="ko-KR" altLang="en-US" dirty="0" err="1">
                <a:latin typeface="+mn-ea"/>
              </a:rPr>
              <a:t>사이언스</a:t>
            </a:r>
            <a:r>
              <a:rPr lang="ko-KR" altLang="en-US" dirty="0">
                <a:latin typeface="+mn-ea"/>
              </a:rPr>
              <a:t> 스쿨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데이터 과학을 위한 </a:t>
            </a:r>
            <a:r>
              <a:rPr lang="ko-KR" altLang="en-US" dirty="0" err="1">
                <a:latin typeface="+mn-ea"/>
              </a:rPr>
              <a:t>파이썬</a:t>
            </a:r>
            <a:r>
              <a:rPr lang="ko-KR" altLang="en-US" dirty="0">
                <a:latin typeface="+mn-ea"/>
              </a:rPr>
              <a:t> 기초</a:t>
            </a:r>
            <a:r>
              <a:rPr lang="en-US" altLang="ko-KR" dirty="0">
                <a:latin typeface="+mn-ea"/>
              </a:rPr>
              <a:t>) </a:t>
            </a:r>
            <a:br>
              <a:rPr lang="en-US" altLang="ko-KR" dirty="0">
                <a:latin typeface="+mn-ea"/>
              </a:rPr>
            </a:br>
            <a:r>
              <a:rPr lang="en-US" altLang="ko-KR" sz="1600" dirty="0"/>
              <a:t>https://datascienceschool.net/view-notebook/39569f0132044097a15943bd8f440ca5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err="1">
                <a:latin typeface="+mn-ea"/>
              </a:rPr>
              <a:t>Numpy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강좌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https://www.youtube.com/playlist?list=PLBHVuYlKEkULZLnKLzRq1CnNBOBlBTkqp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err="1"/>
              <a:t>Numpy</a:t>
            </a:r>
            <a:r>
              <a:rPr lang="en-US" altLang="ko-KR" b="1" dirty="0"/>
              <a:t> 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355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840882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Boolean index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([1,4,0,2,3,8,9,7], float)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&gt; 3</a:t>
            </a:r>
          </a:p>
          <a:p>
            <a:pPr marL="1200150" lvl="2" indent="-285750">
              <a:buFont typeface="Wingdings"/>
              <a:buChar char="è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array([False, True, False, False, False, True, True, True],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dtype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=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bool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)</a:t>
            </a:r>
          </a:p>
          <a:p>
            <a:pPr marL="1200150" lvl="2" indent="-285750">
              <a:buFont typeface="Wingdings"/>
              <a:buChar char="è"/>
            </a:pP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[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&gt; 3]   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조건이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True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인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index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element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만 추출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 array([4., 8., 9., 7.])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condition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&lt; 3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[condition]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 array([1., 0., 2.])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9. Boolean &amp; fancy index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645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610049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Fancy index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([2, 4, 6, 8], float)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b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([0, 0, 1, 3, 2, 1],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int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)	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반드시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integer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로 선언</a:t>
            </a:r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a[b] 		# b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배열의 값을 인덱스로 하여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의 값들을 추출함</a:t>
            </a:r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 array([2., 2., 4., 8., 6., 4.])	# bracket index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a.take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(b)	# take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함수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: bracket index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와 같은 효과</a:t>
            </a:r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([[1,4], [9,16]], float)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b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([0,0,1,1,1],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int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c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([0,1,1,1,0],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int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a[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b,c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]		# b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를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row index, c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를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column index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로 변환하여 표시</a:t>
            </a:r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 array([1., 4., 16., 16., 9.])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9. Boolean &amp; fancy index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704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6100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 err="1"/>
              <a:t>loadtxt</a:t>
            </a:r>
            <a:r>
              <a:rPr lang="en-US" altLang="ko-KR" b="1" dirty="0"/>
              <a:t> &amp; </a:t>
            </a:r>
            <a:r>
              <a:rPr lang="en-US" altLang="ko-KR" b="1" dirty="0" err="1"/>
              <a:t>savetxt</a:t>
            </a:r>
            <a:r>
              <a:rPr lang="en-US" altLang="ko-KR" b="1" dirty="0"/>
              <a:t> (Text type</a:t>
            </a:r>
            <a:r>
              <a:rPr lang="ko-KR" altLang="en-US" b="1" dirty="0"/>
              <a:t>의 데이터를 읽고 저장하는 기능</a:t>
            </a:r>
            <a:r>
              <a:rPr lang="en-US" altLang="ko-KR" b="1" dirty="0"/>
              <a:t>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np.loadtxt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(filename)	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파일 호출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a[:10]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a_int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a.astype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a_int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[:3]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np.savetxt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(filename,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a_int,delimeter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=',')	#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csv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파일로 저장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endParaRPr lang="en-US" altLang="ko-KR" dirty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 err="1"/>
              <a:t>numpy</a:t>
            </a:r>
            <a:r>
              <a:rPr lang="en-US" altLang="ko-KR" b="1" dirty="0"/>
              <a:t> object – </a:t>
            </a:r>
            <a:r>
              <a:rPr lang="en-US" altLang="ko-KR" b="1" dirty="0" err="1"/>
              <a:t>npy</a:t>
            </a:r>
            <a:endParaRPr lang="en-US" altLang="ko-KR" b="1" dirty="0"/>
          </a:p>
          <a:p>
            <a:pPr marL="7429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err="1">
                <a:latin typeface="+mn-ea"/>
                <a:sym typeface="Wingdings" pitchFamily="2" charset="2"/>
              </a:rPr>
              <a:t>Numpy</a:t>
            </a:r>
            <a:r>
              <a:rPr lang="en-US" altLang="ko-KR" dirty="0">
                <a:latin typeface="+mn-ea"/>
                <a:sym typeface="Wingdings" pitchFamily="2" charset="2"/>
              </a:rPr>
              <a:t> object(pickle) </a:t>
            </a:r>
            <a:r>
              <a:rPr lang="ko-KR" altLang="en-US" dirty="0">
                <a:latin typeface="+mn-ea"/>
                <a:sym typeface="Wingdings" pitchFamily="2" charset="2"/>
              </a:rPr>
              <a:t>형태로 데이터를 저장하고 불러옴</a:t>
            </a:r>
            <a:endParaRPr lang="en-US" altLang="ko-KR" dirty="0">
              <a:latin typeface="+mn-ea"/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/>
              <a:t>Binary </a:t>
            </a:r>
            <a:r>
              <a:rPr lang="ko-KR" altLang="en-US" dirty="0"/>
              <a:t>파일 형태</a:t>
            </a:r>
            <a:endParaRPr lang="en-US" altLang="ko-KR" dirty="0"/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np.save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npy_test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=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a_int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)</a:t>
            </a:r>
          </a:p>
          <a:p>
            <a:pPr marL="1200150" lvl="2" indent="-285750">
              <a:buFont typeface="Wingdings"/>
              <a:buChar char="è"/>
            </a:pP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npy_array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np.load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(file=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npy_test.npy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'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)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10. </a:t>
            </a:r>
            <a:r>
              <a:rPr lang="en-US" altLang="ko-KR" b="1" dirty="0" err="1"/>
              <a:t>Numpy</a:t>
            </a:r>
            <a:r>
              <a:rPr lang="en-US" altLang="ko-KR" b="1" dirty="0"/>
              <a:t> data I/O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302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03296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1.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길이가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인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0-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벡터를 만드세요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2.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길이가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이며 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다섯번째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 원소만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이고 나머지 원소는 모두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0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인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 벡터를 만드세요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3. 10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49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까지의 값을 가지는 벡터를 만드세요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4.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위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(3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번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 벡터의 순서를 바꾸세요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5. 0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부터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8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까지의 값을 가지는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3x3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행렬을 만드세요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6.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벡터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[1,2,0,0,4,0]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에서 원소의 값이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0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이 아닌 원소만 선택한 벡터를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 만드세요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7. 3x3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단위 행렬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(identity matrix)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을 만드세요</a:t>
            </a:r>
          </a:p>
          <a:p>
            <a:endParaRPr lang="ko-KR" altLang="en-US" dirty="0">
              <a:latin typeface="D2Coding ligature" pitchFamily="49" charset="-127"/>
              <a:ea typeface="D2Coding ligature" pitchFamily="49" charset="-127"/>
            </a:endParaRPr>
          </a:p>
          <a:p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8. 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난수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 원소를 가지는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3x3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행렬을 만드세요</a:t>
            </a:r>
          </a:p>
          <a:p>
            <a:endParaRPr lang="ko-KR" altLang="en-US" dirty="0">
              <a:latin typeface="D2Coding ligature" pitchFamily="49" charset="-127"/>
              <a:ea typeface="D2Coding ligature" pitchFamily="49" charset="-127"/>
            </a:endParaRPr>
          </a:p>
          <a:p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9.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위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(8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번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에서 만든 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난수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 행렬에서 최대값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/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최소값 원소를 찾으세요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10.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위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(8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번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에서 만든 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</a:rPr>
              <a:t>난수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 행렬에서 행 평균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열 평균을 계산하세요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11. </a:t>
            </a:r>
            <a:r>
              <a:rPr lang="ko-KR" altLang="en-US" b="1" dirty="0"/>
              <a:t>연습 문제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45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402621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import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import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numpy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as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	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표준화되어 있음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Array </a:t>
            </a:r>
            <a:r>
              <a:rPr lang="ko-KR" altLang="en-US" b="1" dirty="0"/>
              <a:t>생성</a:t>
            </a:r>
            <a:endParaRPr lang="en-US" altLang="ko-KR" dirty="0"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([1, 4, 5, 8], float)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print(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type(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[3])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print(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test_array.dtype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   # Array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전체의 데이터 타입을 반환함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print(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test_arry.shape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     # Array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shape(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차원 구성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을 반환함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err="1">
                <a:latin typeface="+mn-ea"/>
              </a:rPr>
              <a:t>numpy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 err="1">
                <a:latin typeface="+mn-ea"/>
              </a:rPr>
              <a:t>np.array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함수를 활용하여 배열을 생성함 </a:t>
            </a:r>
            <a:r>
              <a:rPr lang="en-US" altLang="ko-KR" dirty="0">
                <a:latin typeface="+mn-ea"/>
                <a:sym typeface="Wingdings" pitchFamily="2" charset="2"/>
              </a:rPr>
              <a:t> </a:t>
            </a:r>
            <a:r>
              <a:rPr lang="en-US" altLang="ko-KR" dirty="0" err="1">
                <a:latin typeface="+mn-ea"/>
                <a:sym typeface="Wingdings" pitchFamily="2" charset="2"/>
              </a:rPr>
              <a:t>ndarray</a:t>
            </a:r>
            <a:endParaRPr lang="en-US" altLang="ko-KR" sz="1400" dirty="0">
              <a:latin typeface="+mn-ea"/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err="1">
                <a:latin typeface="+mn-ea"/>
                <a:sym typeface="Wingdings" pitchFamily="2" charset="2"/>
              </a:rPr>
              <a:t>numpy</a:t>
            </a:r>
            <a:r>
              <a:rPr lang="ko-KR" altLang="en-US" dirty="0">
                <a:latin typeface="+mn-ea"/>
                <a:sym typeface="Wingdings" pitchFamily="2" charset="2"/>
              </a:rPr>
              <a:t>는 하나의 데이터 타입만 배열에 넣을 수 있음</a:t>
            </a:r>
            <a:endParaRPr lang="en-US" altLang="ko-KR" dirty="0">
              <a:latin typeface="+mn-ea"/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  <a:sym typeface="Wingdings" pitchFamily="2" charset="2"/>
              </a:rPr>
              <a:t>List</a:t>
            </a:r>
            <a:r>
              <a:rPr lang="ko-KR" altLang="en-US" dirty="0">
                <a:latin typeface="+mn-ea"/>
                <a:sym typeface="Wingdings" pitchFamily="2" charset="2"/>
              </a:rPr>
              <a:t>와 가장 큰 차이점</a:t>
            </a:r>
            <a:r>
              <a:rPr lang="en-US" altLang="ko-KR" dirty="0">
                <a:latin typeface="+mn-ea"/>
                <a:sym typeface="Wingdings" pitchFamily="2" charset="2"/>
              </a:rPr>
              <a:t>, Dynamic typing(</a:t>
            </a:r>
            <a:r>
              <a:rPr lang="ko-KR" altLang="en-US" dirty="0">
                <a:latin typeface="+mn-ea"/>
                <a:sym typeface="Wingdings" pitchFamily="2" charset="2"/>
              </a:rPr>
              <a:t>예</a:t>
            </a:r>
            <a:r>
              <a:rPr lang="en-US" altLang="ko-KR" dirty="0">
                <a:latin typeface="+mn-ea"/>
                <a:sym typeface="Wingdings" pitchFamily="2" charset="2"/>
              </a:rPr>
              <a:t>, [1, 2, “5”, 4.2]) not supported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  <a:sym typeface="Wingdings" pitchFamily="2" charset="2"/>
              </a:rPr>
              <a:t>C</a:t>
            </a:r>
            <a:r>
              <a:rPr lang="ko-KR" altLang="en-US" dirty="0">
                <a:latin typeface="+mn-ea"/>
                <a:sym typeface="Wingdings" pitchFamily="2" charset="2"/>
              </a:rPr>
              <a:t>의 </a:t>
            </a:r>
            <a:r>
              <a:rPr lang="en-US" altLang="ko-KR" dirty="0">
                <a:latin typeface="+mn-ea"/>
                <a:sym typeface="Wingdings" pitchFamily="2" charset="2"/>
              </a:rPr>
              <a:t>Array</a:t>
            </a:r>
            <a:r>
              <a:rPr lang="ko-KR" altLang="en-US" dirty="0">
                <a:latin typeface="+mn-ea"/>
                <a:sym typeface="Wingdings" pitchFamily="2" charset="2"/>
              </a:rPr>
              <a:t>를 사용하여 배열을 생성함</a:t>
            </a:r>
            <a:endParaRPr lang="en-US" altLang="ko-KR" dirty="0">
              <a:latin typeface="+mn-ea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439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b="1" dirty="0" err="1"/>
              <a:t>ndarray</a:t>
            </a:r>
            <a:r>
              <a:rPr lang="en-US" altLang="ko-KR" b="1" dirty="0"/>
              <a:t>(</a:t>
            </a:r>
            <a:r>
              <a:rPr lang="en-US" altLang="ko-KR" b="1" dirty="0" err="1"/>
              <a:t>Numpy</a:t>
            </a:r>
            <a:r>
              <a:rPr lang="en-US" altLang="ko-KR" b="1" dirty="0"/>
              <a:t> Dimensional Array)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8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048998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Vector (1</a:t>
            </a:r>
            <a:r>
              <a:rPr lang="ko-KR" altLang="en-US" b="1" dirty="0"/>
              <a:t>차원</a:t>
            </a:r>
            <a:r>
              <a:rPr lang="en-US" altLang="ko-KR" b="1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([1, 4, 5, 8], float)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 shape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은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(4, ) : 1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차원에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4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개의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element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가 있는 벡터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Matrix (2</a:t>
            </a:r>
            <a:r>
              <a:rPr lang="ko-KR" altLang="en-US" b="1" dirty="0"/>
              <a:t>차원</a:t>
            </a:r>
            <a:r>
              <a:rPr lang="en-US" altLang="ko-KR" b="1" dirty="0"/>
              <a:t>)</a:t>
            </a:r>
            <a:endParaRPr lang="en-US" altLang="ko-KR" dirty="0"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matrix = [[1,2,5,8], [2,3,4,9], [4,5,6,7]]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(matrix,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).shape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 shape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은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(3, 4) :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행이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3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개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,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열이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4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개인 매트릭스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Tensor (3</a:t>
            </a:r>
            <a:r>
              <a:rPr lang="ko-KR" altLang="en-US" b="1" dirty="0"/>
              <a:t>차원</a:t>
            </a:r>
            <a:r>
              <a:rPr lang="en-US" altLang="ko-KR" b="1" dirty="0"/>
              <a:t>)</a:t>
            </a:r>
          </a:p>
          <a:p>
            <a:pPr marL="914400" lvl="4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tensor = [[[1,2,5,8], [2,3,4,9], [4,5,6,7]],</a:t>
            </a:r>
          </a:p>
          <a:p>
            <a:pPr marL="914400" lvl="4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        [[1,2,5,8], [2,3,4,9], [4,5,6,7]],</a:t>
            </a:r>
          </a:p>
          <a:p>
            <a:pPr marL="914400" lvl="4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        [[1,2,5,8], [2,3,4,9], [4,5,6,7]],</a:t>
            </a:r>
          </a:p>
          <a:p>
            <a:pPr marL="914400" lvl="4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        [[1,2,5,8], [2,3,4,9], [4,5,6,7]]]</a:t>
            </a:r>
          </a:p>
          <a:p>
            <a:pPr marL="914400" lvl="4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(tensor,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).shape</a:t>
            </a:r>
          </a:p>
          <a:p>
            <a:pPr marL="914400" lvl="4">
              <a:lnSpc>
                <a:spcPct val="150000"/>
              </a:lnSpc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 shape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은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(4, 3, 4) :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평면이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4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개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,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행이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3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개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,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열이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4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개인 </a:t>
            </a:r>
            <a:r>
              <a:rPr lang="ko-KR" altLang="en-US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텐서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Array shape 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06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7571303" cy="4385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 err="1"/>
              <a:t>ndim</a:t>
            </a:r>
            <a:r>
              <a:rPr lang="en-US" altLang="ko-KR" b="1" dirty="0"/>
              <a:t> &amp; size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(tensor,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).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ndim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  # 3, number of dimension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(tensor,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).size    # 48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 err="1"/>
              <a:t>dtype</a:t>
            </a:r>
            <a:endParaRPr lang="en-US" altLang="ko-KR" dirty="0"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([[1, 2, 3], [4.5, '5', '6']],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dtype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=np.float32)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array([[1. , 2. , 3. ],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      [4.5, 5. , 6. ]],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dtype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=float32)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  <a:sym typeface="Wingdings" pitchFamily="2" charset="2"/>
              </a:rPr>
              <a:t>Single element</a:t>
            </a:r>
            <a:r>
              <a:rPr lang="ko-KR" altLang="en-US" dirty="0">
                <a:latin typeface="+mn-ea"/>
                <a:sym typeface="Wingdings" pitchFamily="2" charset="2"/>
              </a:rPr>
              <a:t>가 가지는 데이터 타입</a:t>
            </a:r>
            <a:endParaRPr lang="en-US" altLang="ko-KR" dirty="0">
              <a:latin typeface="+mn-ea"/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  <a:sym typeface="Wingdings" pitchFamily="2" charset="2"/>
              </a:rPr>
              <a:t>C</a:t>
            </a:r>
            <a:r>
              <a:rPr lang="ko-KR" altLang="en-US" dirty="0">
                <a:latin typeface="+mn-ea"/>
                <a:sym typeface="Wingdings" pitchFamily="2" charset="2"/>
              </a:rPr>
              <a:t>의 데이터 타입과 호환</a:t>
            </a:r>
            <a:endParaRPr lang="en-US" altLang="ko-KR" dirty="0">
              <a:latin typeface="+mn-ea"/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err="1">
                <a:latin typeface="+mn-ea"/>
                <a:sym typeface="Wingdings" pitchFamily="2" charset="2"/>
              </a:rPr>
              <a:t>nbytes</a:t>
            </a:r>
            <a:r>
              <a:rPr lang="en-US" altLang="ko-KR" dirty="0">
                <a:latin typeface="+mn-ea"/>
                <a:sym typeface="Wingdings" pitchFamily="2" charset="2"/>
              </a:rPr>
              <a:t> – </a:t>
            </a:r>
            <a:r>
              <a:rPr lang="en-US" altLang="ko-KR" dirty="0" err="1">
                <a:latin typeface="+mn-ea"/>
                <a:sym typeface="Wingdings" pitchFamily="2" charset="2"/>
              </a:rPr>
              <a:t>ndarray</a:t>
            </a:r>
            <a:r>
              <a:rPr lang="en-US" altLang="ko-KR" dirty="0">
                <a:latin typeface="+mn-ea"/>
                <a:sym typeface="Wingdings" pitchFamily="2" charset="2"/>
              </a:rPr>
              <a:t> object</a:t>
            </a:r>
            <a:r>
              <a:rPr lang="ko-KR" altLang="en-US" dirty="0">
                <a:latin typeface="+mn-ea"/>
                <a:sym typeface="Wingdings" pitchFamily="2" charset="2"/>
              </a:rPr>
              <a:t>의 메모리 크기를 바이트 단위로 반환함</a:t>
            </a:r>
            <a:endParaRPr lang="en-US" altLang="ko-KR" dirty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reshape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  <a:sym typeface="Wingdings" pitchFamily="2" charset="2"/>
              </a:rPr>
              <a:t>Array</a:t>
            </a:r>
            <a:r>
              <a:rPr lang="ko-KR" altLang="en-US" dirty="0">
                <a:latin typeface="+mn-ea"/>
                <a:sym typeface="Wingdings" pitchFamily="2" charset="2"/>
              </a:rPr>
              <a:t>의 </a:t>
            </a:r>
            <a:r>
              <a:rPr lang="en-US" altLang="ko-KR" dirty="0">
                <a:latin typeface="+mn-ea"/>
                <a:sym typeface="Wingdings" pitchFamily="2" charset="2"/>
              </a:rPr>
              <a:t>shape</a:t>
            </a:r>
            <a:r>
              <a:rPr lang="ko-KR" altLang="en-US" dirty="0">
                <a:latin typeface="+mn-ea"/>
                <a:sym typeface="Wingdings" pitchFamily="2" charset="2"/>
              </a:rPr>
              <a:t>을 변경함 </a:t>
            </a:r>
            <a:r>
              <a:rPr lang="en-US" altLang="ko-KR" dirty="0">
                <a:latin typeface="+mn-ea"/>
                <a:sym typeface="Wingdings" pitchFamily="2" charset="2"/>
              </a:rPr>
              <a:t>(element</a:t>
            </a:r>
            <a:r>
              <a:rPr lang="ko-KR" altLang="en-US" dirty="0">
                <a:latin typeface="+mn-ea"/>
                <a:sym typeface="Wingdings" pitchFamily="2" charset="2"/>
              </a:rPr>
              <a:t>의 개수는 동일</a:t>
            </a:r>
            <a:r>
              <a:rPr lang="en-US" altLang="ko-KR" dirty="0">
                <a:latin typeface="+mn-ea"/>
                <a:sym typeface="Wingdings" pitchFamily="2" charset="2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Array shape 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40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510663" cy="604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reshape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test_matrix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[[1,2,3,4], [5,6,7,8]]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test_matrix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).shape 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  (2, 4)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test_matrix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).reshape(8, )    array([1,2,3,4,5,6,7,8])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test_matrix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).reshape(8, ).shape    (8, 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  <a:sym typeface="Wingdings" pitchFamily="2" charset="2"/>
              </a:rPr>
              <a:t>Array</a:t>
            </a:r>
            <a:r>
              <a:rPr lang="ko-KR" altLang="en-US" dirty="0">
                <a:latin typeface="+mn-ea"/>
                <a:sym typeface="Wingdings" pitchFamily="2" charset="2"/>
              </a:rPr>
              <a:t>의 </a:t>
            </a:r>
            <a:r>
              <a:rPr lang="en-US" altLang="ko-KR" dirty="0">
                <a:latin typeface="+mn-ea"/>
                <a:sym typeface="Wingdings" pitchFamily="2" charset="2"/>
              </a:rPr>
              <a:t>shape</a:t>
            </a:r>
            <a:r>
              <a:rPr lang="ko-KR" altLang="en-US" dirty="0">
                <a:latin typeface="+mn-ea"/>
                <a:sym typeface="Wingdings" pitchFamily="2" charset="2"/>
              </a:rPr>
              <a:t>을 변경함 </a:t>
            </a:r>
            <a:r>
              <a:rPr lang="en-US" altLang="ko-KR" dirty="0">
                <a:latin typeface="+mn-ea"/>
                <a:sym typeface="Wingdings" pitchFamily="2" charset="2"/>
              </a:rPr>
              <a:t>(element</a:t>
            </a:r>
            <a:r>
              <a:rPr lang="ko-KR" altLang="en-US" dirty="0">
                <a:latin typeface="+mn-ea"/>
                <a:sym typeface="Wingdings" pitchFamily="2" charset="2"/>
              </a:rPr>
              <a:t>의 개수는 동일</a:t>
            </a:r>
            <a:r>
              <a:rPr lang="en-US" altLang="ko-KR" dirty="0">
                <a:latin typeface="+mn-ea"/>
                <a:sym typeface="Wingdings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  <a:sym typeface="Wingdings" pitchFamily="2" charset="2"/>
              </a:rPr>
              <a:t>Array</a:t>
            </a:r>
            <a:r>
              <a:rPr lang="ko-KR" altLang="en-US" dirty="0">
                <a:latin typeface="+mn-ea"/>
                <a:sym typeface="Wingdings" pitchFamily="2" charset="2"/>
              </a:rPr>
              <a:t>의 </a:t>
            </a:r>
            <a:r>
              <a:rPr lang="en-US" altLang="ko-KR" dirty="0">
                <a:latin typeface="+mn-ea"/>
                <a:sym typeface="Wingdings" pitchFamily="2" charset="2"/>
              </a:rPr>
              <a:t>size</a:t>
            </a:r>
            <a:r>
              <a:rPr lang="ko-KR" altLang="en-US" dirty="0">
                <a:latin typeface="+mn-ea"/>
                <a:sym typeface="Wingdings" pitchFamily="2" charset="2"/>
              </a:rPr>
              <a:t>만 같다면 다차원으로 자유로이 변형가능</a:t>
            </a:r>
            <a:endParaRPr lang="en-US" altLang="ko-KR" dirty="0">
              <a:latin typeface="+mn-ea"/>
              <a:sym typeface="Wingdings" pitchFamily="2" charset="2"/>
            </a:endParaRPr>
          </a:p>
          <a:p>
            <a:pPr lvl="2"/>
            <a:endParaRPr lang="en-US" altLang="ko-KR" b="1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test_matrix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).reshape(2, 4).shape 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  (2, 4)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test_matrix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).reshape(-1, 2).shape    (4, 2)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                        -1: size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를 기반으로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row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개수 선정</a:t>
            </a:r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test_matrix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).reshape(2, 2, 2).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shape 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  (2, 2, 2)</a:t>
            </a:r>
          </a:p>
          <a:p>
            <a:pPr lvl="2"/>
            <a:endParaRPr lang="en-US" altLang="ko-KR" b="1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flatten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test_matrix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[[[1,2,3,4], [5,6,7,8]], [[2,3,4,5], [6,7,8,9]]]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test_matrix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).flatten()</a:t>
            </a:r>
            <a:endParaRPr lang="en-US" altLang="ko-KR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marL="1200150" lvl="2" indent="-285750">
              <a:buFont typeface="Wingdings"/>
              <a:buChar char="è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array([1,2,3,4,5,6,7,8,2,3,4,5,6,7,8,9])</a:t>
            </a:r>
          </a:p>
          <a:p>
            <a:pPr lvl="2"/>
            <a:endParaRPr lang="en-US" altLang="ko-KR" b="1" dirty="0">
              <a:latin typeface="D2Coding ligature" pitchFamily="49" charset="-127"/>
              <a:ea typeface="D2Coding ligature" pitchFamily="49" charset="-127"/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  <a:sym typeface="Wingdings" pitchFamily="2" charset="2"/>
              </a:rPr>
              <a:t>다차원 </a:t>
            </a:r>
            <a:r>
              <a:rPr lang="en-US" altLang="ko-KR" dirty="0">
                <a:latin typeface="+mn-ea"/>
                <a:sym typeface="Wingdings" pitchFamily="2" charset="2"/>
              </a:rPr>
              <a:t>array</a:t>
            </a:r>
            <a:r>
              <a:rPr lang="ko-KR" altLang="en-US" dirty="0">
                <a:latin typeface="+mn-ea"/>
                <a:sym typeface="Wingdings" pitchFamily="2" charset="2"/>
              </a:rPr>
              <a:t>를 </a:t>
            </a:r>
            <a:r>
              <a:rPr lang="en-US" altLang="ko-KR" dirty="0">
                <a:latin typeface="+mn-ea"/>
                <a:sym typeface="Wingdings" pitchFamily="2" charset="2"/>
              </a:rPr>
              <a:t>1</a:t>
            </a:r>
            <a:r>
              <a:rPr lang="ko-KR" altLang="en-US" dirty="0">
                <a:latin typeface="+mn-ea"/>
                <a:sym typeface="Wingdings" pitchFamily="2" charset="2"/>
              </a:rPr>
              <a:t>차원 </a:t>
            </a:r>
            <a:r>
              <a:rPr lang="en-US" altLang="ko-KR" dirty="0">
                <a:latin typeface="+mn-ea"/>
                <a:sym typeface="Wingdings" pitchFamily="2" charset="2"/>
              </a:rPr>
              <a:t>array</a:t>
            </a:r>
            <a:r>
              <a:rPr lang="ko-KR" altLang="en-US" dirty="0">
                <a:latin typeface="+mn-ea"/>
                <a:sym typeface="Wingdings" pitchFamily="2" charset="2"/>
              </a:rPr>
              <a:t>로 변환</a:t>
            </a:r>
            <a:endParaRPr lang="en-US" altLang="ko-KR" dirty="0">
              <a:latin typeface="+mn-ea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Array shape 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52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6997428" cy="604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Indexing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([[1,2,3], [4,5,6]],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print(a)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print(a[0,0])   # 2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차원 배열 표기법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1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print(a[0][0])  # 2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차원 배열 표기법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2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a[0, 0] = 1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  <a:sym typeface="Wingdings" pitchFamily="2" charset="2"/>
              </a:rPr>
              <a:t>List</a:t>
            </a:r>
            <a:r>
              <a:rPr lang="ko-KR" altLang="en-US" dirty="0">
                <a:latin typeface="+mn-ea"/>
                <a:sym typeface="Wingdings" pitchFamily="2" charset="2"/>
              </a:rPr>
              <a:t>와 달리 이차원 배열에서 </a:t>
            </a:r>
            <a:r>
              <a:rPr lang="en-US" altLang="ko-KR" dirty="0">
                <a:latin typeface="+mn-ea"/>
                <a:sym typeface="Wingdings" pitchFamily="2" charset="2"/>
              </a:rPr>
              <a:t>[0, 0]</a:t>
            </a:r>
            <a:r>
              <a:rPr lang="ko-KR" altLang="en-US" dirty="0">
                <a:latin typeface="+mn-ea"/>
                <a:sym typeface="Wingdings" pitchFamily="2" charset="2"/>
              </a:rPr>
              <a:t>과 같은 표기법을 제공함</a:t>
            </a:r>
            <a:endParaRPr lang="en-US" altLang="ko-KR" dirty="0">
              <a:latin typeface="+mn-ea"/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  <a:sym typeface="Wingdings" pitchFamily="2" charset="2"/>
              </a:rPr>
              <a:t>Matrix</a:t>
            </a:r>
            <a:r>
              <a:rPr lang="ko-KR" altLang="en-US" dirty="0">
                <a:latin typeface="+mn-ea"/>
                <a:sym typeface="Wingdings" pitchFamily="2" charset="2"/>
              </a:rPr>
              <a:t>일 경우 앞은 행</a:t>
            </a:r>
            <a:r>
              <a:rPr lang="en-US" altLang="ko-KR" dirty="0">
                <a:latin typeface="+mn-ea"/>
                <a:sym typeface="Wingdings" pitchFamily="2" charset="2"/>
              </a:rPr>
              <a:t>(row) </a:t>
            </a:r>
            <a:r>
              <a:rPr lang="ko-KR" altLang="en-US" dirty="0">
                <a:latin typeface="+mn-ea"/>
                <a:sym typeface="Wingdings" pitchFamily="2" charset="2"/>
              </a:rPr>
              <a:t>뒤는 열</a:t>
            </a:r>
            <a:r>
              <a:rPr lang="en-US" altLang="ko-KR" dirty="0">
                <a:latin typeface="+mn-ea"/>
                <a:sym typeface="Wingdings" pitchFamily="2" charset="2"/>
              </a:rPr>
              <a:t>(column)</a:t>
            </a:r>
            <a:r>
              <a:rPr lang="ko-KR" altLang="en-US" dirty="0">
                <a:latin typeface="+mn-ea"/>
                <a:sym typeface="Wingdings" pitchFamily="2" charset="2"/>
              </a:rPr>
              <a:t>을 의미함</a:t>
            </a:r>
            <a:endParaRPr lang="en-US" altLang="ko-KR" dirty="0">
              <a:latin typeface="+mn-ea"/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Slicing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np.array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([[1,2,3,4,5], [6,7,8,9,10]],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a[:, 2:]	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전체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row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열 이상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a[1, 1:3]	# row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1~2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열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a[1:3]		# 1 row ~ 2 row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전체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, column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은 무시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a[:, ::2]	# step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가능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  <a:sym typeface="Wingdings" pitchFamily="2" charset="2"/>
              </a:rPr>
              <a:t>List</a:t>
            </a:r>
            <a:r>
              <a:rPr lang="ko-KR" altLang="en-US" dirty="0">
                <a:latin typeface="+mn-ea"/>
                <a:sym typeface="Wingdings" pitchFamily="2" charset="2"/>
              </a:rPr>
              <a:t>와 달리 행과 열 부분을 나눠서 </a:t>
            </a:r>
            <a:r>
              <a:rPr lang="en-US" altLang="ko-KR" dirty="0">
                <a:latin typeface="+mn-ea"/>
                <a:sym typeface="Wingdings" pitchFamily="2" charset="2"/>
              </a:rPr>
              <a:t>slicing</a:t>
            </a:r>
            <a:r>
              <a:rPr lang="ko-KR" altLang="en-US" dirty="0">
                <a:latin typeface="+mn-ea"/>
                <a:sym typeface="Wingdings" pitchFamily="2" charset="2"/>
              </a:rPr>
              <a:t>이 가능함</a:t>
            </a:r>
            <a:endParaRPr lang="en-US" altLang="ko-KR" dirty="0">
              <a:latin typeface="+mn-ea"/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  <a:sym typeface="Wingdings" pitchFamily="2" charset="2"/>
              </a:rPr>
              <a:t>Matrix</a:t>
            </a:r>
            <a:r>
              <a:rPr lang="ko-KR" altLang="en-US" dirty="0">
                <a:latin typeface="+mn-ea"/>
                <a:sym typeface="Wingdings" pitchFamily="2" charset="2"/>
              </a:rPr>
              <a:t>의 부분 집합을 추출할 때 유용함</a:t>
            </a:r>
            <a:endParaRPr lang="en-US" altLang="ko-KR" dirty="0">
              <a:latin typeface="+mn-ea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Indexing &amp; slicing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06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610049" cy="604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 err="1"/>
              <a:t>arange</a:t>
            </a:r>
            <a:endParaRPr lang="en-US" altLang="ko-KR" b="1" dirty="0"/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np.arange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(10)	#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arange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– List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의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range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와 같은 효과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 array([0, 1, 2, 3, 4, 5, 6, 7, 8, 9])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np.arange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(0, 5, 0.5)	# floating point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도 표시가능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marL="1200150" lvl="2" indent="-285750">
              <a:buFont typeface="Wingdings"/>
              <a:buChar char="è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array([0. , 0.5, 1. , 1.5, 2. , 2.5, 3. , 3.5, 4. , 4.5])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np.arange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(0, 5, 0.5).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tolist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()	# List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로 만들 수 있음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np.arange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(30).reshape(5, 6)	# size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가 같으면 가능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  <a:sym typeface="Wingdings" pitchFamily="2" charset="2"/>
              </a:rPr>
              <a:t>List</a:t>
            </a:r>
            <a:r>
              <a:rPr lang="ko-KR" altLang="en-US" dirty="0">
                <a:latin typeface="+mn-ea"/>
                <a:sym typeface="Wingdings" pitchFamily="2" charset="2"/>
              </a:rPr>
              <a:t>와 달리 행과 열 부분을 나눠서 </a:t>
            </a:r>
            <a:r>
              <a:rPr lang="en-US" altLang="ko-KR" dirty="0">
                <a:latin typeface="+mn-ea"/>
                <a:sym typeface="Wingdings" pitchFamily="2" charset="2"/>
              </a:rPr>
              <a:t>slicing</a:t>
            </a:r>
            <a:r>
              <a:rPr lang="ko-KR" altLang="en-US" dirty="0">
                <a:latin typeface="+mn-ea"/>
                <a:sym typeface="Wingdings" pitchFamily="2" charset="2"/>
              </a:rPr>
              <a:t>이 가능함</a:t>
            </a:r>
            <a:endParaRPr lang="en-US" altLang="ko-KR" dirty="0">
              <a:latin typeface="+mn-ea"/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atin typeface="+mn-ea"/>
                <a:sym typeface="Wingdings" pitchFamily="2" charset="2"/>
              </a:rPr>
              <a:t>Matrix</a:t>
            </a:r>
            <a:r>
              <a:rPr lang="ko-KR" altLang="en-US" dirty="0">
                <a:latin typeface="+mn-ea"/>
                <a:sym typeface="Wingdings" pitchFamily="2" charset="2"/>
              </a:rPr>
              <a:t>의 부분 집합을 추출할 때 유용함</a:t>
            </a:r>
            <a:endParaRPr lang="en-US" altLang="ko-KR" dirty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ones, zeros and empty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np.zeros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(shape=(10,),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dtype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=np.int8)	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원소가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개인 벡터 생성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 array([0, 0, 0, 0, 0, 0, 0, 0, 0, 0],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dtype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=int8)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np.ones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((2, 5))	# 2 x 5 –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값이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인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matrix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생성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marL="1200150" lvl="2" indent="-285750">
              <a:buFont typeface="Wingdings"/>
              <a:buChar char="è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array([1., 1., 1., 1., 1.],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[1., 1., 1., 1., 1.]])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np.empty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((3, 5))	# </a:t>
            </a:r>
            <a:r>
              <a:rPr lang="ko-KR" altLang="en-US" dirty="0">
                <a:latin typeface="D2Coding ligature" pitchFamily="49" charset="-127"/>
                <a:ea typeface="D2Coding ligature" pitchFamily="49" charset="-127"/>
              </a:rPr>
              <a:t>메모리가 초기화되어 있지 않음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sym typeface="Wingdings" pitchFamily="2" charset="2"/>
              </a:rPr>
              <a:t>empty – shape</a:t>
            </a:r>
            <a:r>
              <a:rPr lang="ko-KR" altLang="en-US" dirty="0">
                <a:solidFill>
                  <a:prstClr val="black"/>
                </a:solidFill>
                <a:sym typeface="Wingdings" pitchFamily="2" charset="2"/>
              </a:rPr>
              <a:t>만 주어지고 비어있는 </a:t>
            </a:r>
            <a:r>
              <a:rPr lang="en-US" altLang="ko-KR" dirty="0" err="1">
                <a:solidFill>
                  <a:prstClr val="black"/>
                </a:solidFill>
                <a:sym typeface="Wingdings" pitchFamily="2" charset="2"/>
              </a:rPr>
              <a:t>ndarray</a:t>
            </a:r>
            <a:r>
              <a:rPr lang="en-US" altLang="ko-KR" dirty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ko-KR" altLang="en-US" dirty="0">
                <a:solidFill>
                  <a:prstClr val="black"/>
                </a:solidFill>
                <a:sym typeface="Wingdings" pitchFamily="2" charset="2"/>
              </a:rPr>
              <a:t>생성</a:t>
            </a:r>
            <a:endParaRPr lang="en-US" altLang="ko-KR" dirty="0">
              <a:solidFill>
                <a:prstClr val="black"/>
              </a:solidFill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3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Creation function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81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09" y="620688"/>
            <a:ext cx="814357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Something like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test_matrix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np.arange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(30).reshape(5,6)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np.ones_like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test_matrix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)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np.zeros_like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test_matrix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lvl="2"/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atin typeface="+mn-ea"/>
                <a:sym typeface="Wingdings" pitchFamily="2" charset="2"/>
              </a:rPr>
              <a:t>기존 </a:t>
            </a:r>
            <a:r>
              <a:rPr lang="en-US" altLang="ko-KR" dirty="0" err="1">
                <a:latin typeface="+mn-ea"/>
                <a:sym typeface="Wingdings" pitchFamily="2" charset="2"/>
              </a:rPr>
              <a:t>ndarray</a:t>
            </a:r>
            <a:r>
              <a:rPr lang="ko-KR" altLang="en-US" dirty="0">
                <a:latin typeface="+mn-ea"/>
                <a:sym typeface="Wingdings" pitchFamily="2" charset="2"/>
              </a:rPr>
              <a:t>의 </a:t>
            </a:r>
            <a:r>
              <a:rPr lang="en-US" altLang="ko-KR" dirty="0">
                <a:latin typeface="+mn-ea"/>
                <a:sym typeface="Wingdings" pitchFamily="2" charset="2"/>
              </a:rPr>
              <a:t>shape </a:t>
            </a:r>
            <a:r>
              <a:rPr lang="ko-KR" altLang="en-US" dirty="0">
                <a:latin typeface="+mn-ea"/>
                <a:sym typeface="Wingdings" pitchFamily="2" charset="2"/>
              </a:rPr>
              <a:t>크기 만큼 </a:t>
            </a:r>
            <a:r>
              <a:rPr lang="en-US" altLang="ko-KR" dirty="0">
                <a:latin typeface="+mn-ea"/>
                <a:sym typeface="Wingdings" pitchFamily="2" charset="2"/>
              </a:rPr>
              <a:t>1, 0 </a:t>
            </a:r>
            <a:r>
              <a:rPr lang="ko-KR" altLang="en-US" dirty="0">
                <a:latin typeface="+mn-ea"/>
                <a:sym typeface="Wingdings" pitchFamily="2" charset="2"/>
              </a:rPr>
              <a:t>또는 </a:t>
            </a:r>
            <a:r>
              <a:rPr lang="en-US" altLang="ko-KR" dirty="0">
                <a:latin typeface="+mn-ea"/>
                <a:sym typeface="Wingdings" pitchFamily="2" charset="2"/>
              </a:rPr>
              <a:t>empty array</a:t>
            </a:r>
            <a:r>
              <a:rPr lang="ko-KR" altLang="en-US" dirty="0">
                <a:latin typeface="+mn-ea"/>
                <a:sym typeface="Wingdings" pitchFamily="2" charset="2"/>
              </a:rPr>
              <a:t>를 반환</a:t>
            </a:r>
            <a:endParaRPr lang="en-US" altLang="ko-KR" dirty="0">
              <a:latin typeface="+mn-ea"/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+mn-ea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identity (</a:t>
            </a:r>
            <a:r>
              <a:rPr lang="ko-KR" altLang="en-US" b="1" dirty="0"/>
              <a:t>단위 행렬 생성</a:t>
            </a:r>
            <a:r>
              <a:rPr lang="en-US" altLang="ko-KR" b="1" dirty="0"/>
              <a:t>)</a:t>
            </a: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np.identity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(n=3,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dtype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=np.int8)		# n 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 number of rows</a:t>
            </a: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marL="1200150" lvl="2" indent="-285750">
              <a:buFont typeface="Wingdings"/>
              <a:buChar char="è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array([1, 0, 0],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[0, 1, 0],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[0, 0, 1]], </a:t>
            </a:r>
            <a:r>
              <a:rPr lang="en-US" altLang="ko-KR" dirty="0" err="1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dtype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=int8)</a:t>
            </a:r>
          </a:p>
          <a:p>
            <a:pPr marL="1200150" lvl="2" indent="-285750">
              <a:buFont typeface="Wingdings"/>
              <a:buChar char="è"/>
            </a:pPr>
            <a:endParaRPr lang="en-US" altLang="ko-KR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en-US" altLang="ko-KR" dirty="0" err="1">
                <a:latin typeface="D2Coding ligature" pitchFamily="49" charset="-127"/>
                <a:ea typeface="D2Coding ligature" pitchFamily="49" charset="-127"/>
              </a:rPr>
              <a:t>np.identity</a:t>
            </a:r>
            <a:r>
              <a:rPr lang="en-US" altLang="ko-KR" dirty="0">
                <a:latin typeface="D2Coding ligature" pitchFamily="49" charset="-127"/>
                <a:ea typeface="D2Coding ligature" pitchFamily="49" charset="-127"/>
              </a:rPr>
              <a:t>(5)	</a:t>
            </a:r>
          </a:p>
          <a:p>
            <a:pPr marL="1200150" lvl="2" indent="-285750">
              <a:buFont typeface="Wingdings"/>
              <a:buChar char="è"/>
            </a:pP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array([1., 0., 0., 0., 0.],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[0., 1., 0., 0., 0.],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[0., 0., 1., 0., 0.],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[0., 0., 0., 1., 0.],</a:t>
            </a:r>
            <a:b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</a:br>
            <a:r>
              <a:rPr lang="en-US" altLang="ko-KR" dirty="0">
                <a:latin typeface="D2Coding ligature" pitchFamily="49" charset="-127"/>
                <a:ea typeface="D2Coding ligature" pitchFamily="49" charset="-127"/>
                <a:sym typeface="Wingdings" pitchFamily="2" charset="2"/>
              </a:rPr>
              <a:t>      [0., 0., 0., 0., 1.]])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3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Creation function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63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3883</Words>
  <Application>Microsoft Office PowerPoint</Application>
  <PresentationFormat>화면 슬라이드 쇼(4:3)</PresentationFormat>
  <Paragraphs>428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D2Coding ligature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pc</cp:lastModifiedBy>
  <cp:revision>159</cp:revision>
  <dcterms:created xsi:type="dcterms:W3CDTF">2018-09-14T06:04:22Z</dcterms:created>
  <dcterms:modified xsi:type="dcterms:W3CDTF">2020-06-03T07:18:43Z</dcterms:modified>
</cp:coreProperties>
</file>