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335" r:id="rId4"/>
    <p:sldId id="319" r:id="rId5"/>
    <p:sldId id="336" r:id="rId6"/>
    <p:sldId id="337" r:id="rId7"/>
    <p:sldId id="340" r:id="rId8"/>
    <p:sldId id="338" r:id="rId9"/>
    <p:sldId id="339" r:id="rId10"/>
    <p:sldId id="341" r:id="rId11"/>
    <p:sldId id="342" r:id="rId12"/>
    <p:sldId id="343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22" autoAdjust="0"/>
    <p:restoredTop sz="94660"/>
  </p:normalViewPr>
  <p:slideViewPr>
    <p:cSldViewPr>
      <p:cViewPr varScale="1">
        <p:scale>
          <a:sx n="113" d="100"/>
          <a:sy n="113" d="100"/>
        </p:scale>
        <p:origin x="-396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2019-10-16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o.gl/wAtv1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err="1" smtClean="0">
                <a:solidFill>
                  <a:srgbClr val="FF0000"/>
                </a:solidFill>
              </a:rPr>
              <a:t>BeautifulSoup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2019.10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2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47398" y="79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1308" y="1361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텐서플로우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인공지능 개발</a:t>
            </a:r>
            <a:endParaRPr lang="ko-KR" altLang="en-US" b="1" dirty="0"/>
          </a:p>
        </p:txBody>
      </p:sp>
      <p:pic>
        <p:nvPicPr>
          <p:cNvPr id="6" name="Picture 2" descr="beautifulsou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4941168"/>
            <a:ext cx="2531004" cy="18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prstClr val="black"/>
                </a:solidFill>
              </a:rPr>
              <a:t>class </a:t>
            </a:r>
            <a:r>
              <a:rPr lang="ko-KR" altLang="en-US" sz="1600" dirty="0" smtClean="0">
                <a:solidFill>
                  <a:prstClr val="black"/>
                </a:solidFill>
              </a:rPr>
              <a:t>이름으로 찾기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result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('div',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{'class'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ex_class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'})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print(result)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&lt;div class="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ex_class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&lt;p&gt;1&lt;/p&gt;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&lt;p&gt;2&lt;/p&gt;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&lt;p&gt;3&lt;/p&gt;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동일한 결과를 얻는 방법</a:t>
            </a:r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class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 아니라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class_ (under bar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가 있음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result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('div', class_ =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ex_class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print(result)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0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HTML </a:t>
            </a:r>
            <a:r>
              <a:rPr lang="ko-KR" altLang="en-US" sz="1600" dirty="0">
                <a:solidFill>
                  <a:prstClr val="black"/>
                </a:solidFill>
              </a:rPr>
              <a:t>구조를 이용해 부분부분 가져오기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7632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ex_id_divs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("div", {"id":"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"})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찾은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태그들 안에서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태그를 가져온다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all_ps_in_ex_id_divs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ex_id_divs.find_all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("p")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all_ps_in_ex_id_divs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pl-PL" altLang="ko-KR" sz="1600" dirty="0"/>
              <a:t>[&lt;p&gt;X&lt;/p&gt;, &lt;p&gt;Y&lt;/p&gt;, &lt;p&gt;Z&lt;/p&gt;]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all_divs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soup.find_all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('div')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for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each_div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in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all_divs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each_div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print()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8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6009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</a:t>
            </a:r>
            <a:r>
              <a:rPr lang="ko-KR" altLang="en-US" b="1" dirty="0" smtClean="0"/>
              <a:t>시카고 샌드위치 </a:t>
            </a:r>
            <a:r>
              <a:rPr lang="ko-KR" altLang="en-US" b="1" dirty="0" err="1" smtClean="0"/>
              <a:t>맛집</a:t>
            </a:r>
            <a:r>
              <a:rPr lang="ko-KR" altLang="en-US" b="1" dirty="0" smtClean="0"/>
              <a:t> 분석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접속 주소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smtClean="0">
                <a:latin typeface="+mn-ea"/>
                <a:hlinkClick r:id="rId2"/>
              </a:rPr>
              <a:t>https://goo.gl/wAtv1s</a:t>
            </a: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50</a:t>
            </a:r>
            <a:r>
              <a:rPr lang="ko-KR" altLang="en-US" dirty="0" smtClean="0">
                <a:latin typeface="+mn-ea"/>
              </a:rPr>
              <a:t>개 </a:t>
            </a:r>
            <a:r>
              <a:rPr lang="ko-KR" altLang="en-US" dirty="0" err="1" smtClean="0">
                <a:latin typeface="+mn-ea"/>
              </a:rPr>
              <a:t>맛집</a:t>
            </a:r>
            <a:r>
              <a:rPr lang="ko-KR" altLang="en-US" dirty="0" smtClean="0">
                <a:latin typeface="+mn-ea"/>
              </a:rPr>
              <a:t> 정보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가게명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메뉴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가격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주소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주소의 위치 정보를 알아서 지도에 표시하기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예제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6" t="2276" r="7677" b="6634"/>
          <a:stretch/>
        </p:blipFill>
        <p:spPr bwMode="auto">
          <a:xfrm>
            <a:off x="1424608" y="2933403"/>
            <a:ext cx="4434706" cy="32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0" t="19997" r="42849" b="10893"/>
          <a:stretch/>
        </p:blipFill>
        <p:spPr bwMode="auto">
          <a:xfrm>
            <a:off x="6681192" y="2715101"/>
            <a:ext cx="2415396" cy="36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8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6009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개</a:t>
            </a:r>
            <a:r>
              <a:rPr lang="ko-KR" altLang="en-US" b="1" dirty="0"/>
              <a:t>요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사전적으로는 </a:t>
            </a:r>
            <a:r>
              <a:rPr lang="ko-KR" altLang="en-US" dirty="0" err="1" smtClean="0">
                <a:latin typeface="+mn-ea"/>
              </a:rPr>
              <a:t>기어다닌다는</a:t>
            </a:r>
            <a:r>
              <a:rPr lang="ko-KR" altLang="en-US" dirty="0" smtClean="0">
                <a:latin typeface="+mn-ea"/>
              </a:rPr>
              <a:t> 뜻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Web</a:t>
            </a:r>
            <a:r>
              <a:rPr lang="ko-KR" altLang="en-US" dirty="0">
                <a:latin typeface="+mn-ea"/>
              </a:rPr>
              <a:t>상을 돌아다니면서 정보를 수집하는 </a:t>
            </a:r>
            <a:r>
              <a:rPr lang="ko-KR" altLang="en-US" dirty="0" smtClean="0">
                <a:latin typeface="+mn-ea"/>
              </a:rPr>
              <a:t>행위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크롤링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스크래핑</a:t>
            </a:r>
            <a:r>
              <a:rPr lang="en-US" altLang="ko-KR" dirty="0">
                <a:latin typeface="+mn-ea"/>
              </a:rPr>
              <a:t>(Scraping) </a:t>
            </a:r>
            <a:r>
              <a:rPr lang="ko-KR" altLang="en-US" dirty="0">
                <a:latin typeface="+mn-ea"/>
              </a:rPr>
              <a:t>또는 데이터 </a:t>
            </a:r>
            <a:r>
              <a:rPr lang="ko-KR" altLang="en-US" dirty="0" smtClean="0">
                <a:latin typeface="+mn-ea"/>
              </a:rPr>
              <a:t>긁기 등 </a:t>
            </a:r>
            <a:r>
              <a:rPr lang="ko-KR" altLang="en-US" dirty="0">
                <a:latin typeface="+mn-ea"/>
              </a:rPr>
              <a:t>다양한 단어로 </a:t>
            </a:r>
            <a:r>
              <a:rPr lang="ko-KR" altLang="en-US" dirty="0" err="1" smtClean="0">
                <a:latin typeface="+mn-ea"/>
              </a:rPr>
              <a:t>불리움</a:t>
            </a:r>
            <a:endParaRPr lang="ko-KR" altLang="en-US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Web Crawling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2050" name="Picture 2" descr="https://t1.daumcdn.net/cfile/tistory/99C1204D5C79C6D8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1131709"/>
            <a:ext cx="2009259" cy="20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3402" y="3284984"/>
            <a:ext cx="88900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대상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웹 상의 </a:t>
            </a:r>
            <a:r>
              <a:rPr lang="ko-KR" altLang="en-US" dirty="0" smtClean="0">
                <a:latin typeface="+mn-ea"/>
              </a:rPr>
              <a:t>자원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정적인 </a:t>
            </a:r>
            <a:r>
              <a:rPr lang="ko-KR" altLang="en-US" dirty="0" smtClean="0"/>
              <a:t>문서 또는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>
                <a:latin typeface="+mn-ea"/>
              </a:rPr>
              <a:t>와 같은 </a:t>
            </a:r>
            <a:r>
              <a:rPr lang="ko-KR" altLang="en-US" dirty="0" smtClean="0">
                <a:latin typeface="+mn-ea"/>
              </a:rPr>
              <a:t>서비스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구글과</a:t>
            </a:r>
            <a:r>
              <a:rPr lang="ko-KR" altLang="en-US" dirty="0">
                <a:latin typeface="+mn-ea"/>
              </a:rPr>
              <a:t> 같은 검색엔진에서는 웹 사이트의 정적인 데이터를 긁어다가 필요한 정보를 추출해서 검색 인덱스를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가격 정보 비교 사이트는 상품과 </a:t>
            </a:r>
            <a:r>
              <a:rPr lang="ko-KR" altLang="en-US" dirty="0" err="1">
                <a:latin typeface="+mn-ea"/>
              </a:rPr>
              <a:t>가격정보등을</a:t>
            </a:r>
            <a:r>
              <a:rPr lang="ko-KR" altLang="en-US" dirty="0">
                <a:latin typeface="+mn-ea"/>
              </a:rPr>
              <a:t> 긁어다가 서로 다른 쇼핑몰의 </a:t>
            </a:r>
            <a:r>
              <a:rPr lang="ko-KR" altLang="en-US" dirty="0" smtClean="0">
                <a:latin typeface="+mn-ea"/>
              </a:rPr>
              <a:t>가격을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비교해줌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3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87460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라이브러리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라이브러리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</a:rPr>
              <a:t>Beautiful Soup: </a:t>
            </a:r>
            <a:r>
              <a:rPr lang="ko-KR" altLang="en-US" dirty="0" smtClean="0">
                <a:latin typeface="+mn-ea"/>
              </a:rPr>
              <a:t>일반적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파이썬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+mn-ea"/>
              </a:rPr>
              <a:t>Jsoup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자바 버전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</a:rPr>
              <a:t>Selenium: </a:t>
            </a:r>
            <a:r>
              <a:rPr lang="ko-KR" altLang="en-US" dirty="0" smtClean="0">
                <a:latin typeface="+mn-ea"/>
              </a:rPr>
              <a:t>브라우저를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사전 지식</a:t>
            </a:r>
            <a:r>
              <a:rPr lang="en-US" altLang="ko-KR" dirty="0" smtClean="0">
                <a:latin typeface="+mn-ea"/>
              </a:rPr>
              <a:t>: HTML, CSS, JavaScript </a:t>
            </a:r>
            <a:r>
              <a:rPr lang="ko-KR" altLang="en-US" dirty="0" smtClean="0">
                <a:latin typeface="+mn-ea"/>
              </a:rPr>
              <a:t>기초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Chrome Web Browser </a:t>
            </a:r>
            <a:r>
              <a:rPr lang="ko-KR" altLang="en-US" dirty="0" smtClean="0">
                <a:latin typeface="+mn-ea"/>
              </a:rPr>
              <a:t>개발자 도구</a:t>
            </a: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Web Crawling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402" y="4067487"/>
            <a:ext cx="88900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■ 과정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+mn-ea"/>
              </a:rPr>
              <a:t>크롤링</a:t>
            </a:r>
            <a:r>
              <a:rPr lang="ko-KR" altLang="en-US" dirty="0">
                <a:latin typeface="+mn-ea"/>
              </a:rPr>
              <a:t> 대상 선정 </a:t>
            </a:r>
            <a:r>
              <a:rPr lang="en-US" altLang="ko-KR" dirty="0">
                <a:latin typeface="+mn-ea"/>
              </a:rPr>
              <a:t>(API </a:t>
            </a:r>
            <a:r>
              <a:rPr lang="ko-KR" altLang="en-US" dirty="0">
                <a:latin typeface="+mn-ea"/>
              </a:rPr>
              <a:t>또는 웹 문서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smtClean="0">
                <a:latin typeface="+mn-ea"/>
              </a:rPr>
              <a:t>로드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smtClean="0">
                <a:latin typeface="+mn-ea"/>
              </a:rPr>
              <a:t>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수집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3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prstClr val="black"/>
                </a:solidFill>
              </a:rPr>
              <a:t>예제 소스코드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268760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&lt;!DOCTYPE html&gt;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&lt;html&gt;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&lt;head&gt;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meta charset=</a:t>
            </a:r>
            <a:r>
              <a:rPr lang="en-US" altLang="ko-KR" sz="1600" dirty="0"/>
              <a:t>"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utf-8</a:t>
            </a:r>
            <a:r>
              <a:rPr lang="en-US" altLang="ko-KR" sz="1600" dirty="0" smtClean="0"/>
              <a:t>"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&lt;title&gt;Web Crawling Example&lt;/title&gt;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&lt;/head&gt;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&lt;body&gt;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&lt;div&gt;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&lt;p&gt;a&lt;/p&gt;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p&gt;b&lt;/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p&gt;c&lt;/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&lt;/div&gt;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&lt;div class=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ex_class</a:t>
            </a:r>
            <a:r>
              <a:rPr lang="en-US" altLang="ko-KR" sz="1600" dirty="0" smtClean="0"/>
              <a:t>"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&lt;p&gt;1&lt;/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p&gt;2&lt;/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p&gt;3&lt;/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&lt;/div&gt;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13040" y="1268760"/>
            <a:ext cx="3960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id=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</a:t>
            </a:r>
            <a:r>
              <a:rPr lang="en-US" altLang="ko-KR" sz="1600" dirty="0" smtClean="0"/>
              <a:t>"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p&gt;X&lt;/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&lt;p&gt;Y&lt;/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&lt;p&gt;Z&lt;/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&lt;h1&gt;This is a heading.&lt;/h1&gt;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&lt;p&gt;This is a paragraph.&lt;/p&gt;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&lt;p&gt;This is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another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paragraph.&lt;/p&gt;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&lt;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 </a:t>
            </a:r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href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1600" dirty="0" smtClean="0"/>
              <a:t>“www.naver.com" class=“a”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Naver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&lt;/a&gt;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&lt;/body&gt;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099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HTML </a:t>
            </a:r>
            <a:r>
              <a:rPr lang="ko-KR" altLang="en-US" dirty="0" smtClean="0">
                <a:solidFill>
                  <a:prstClr val="black"/>
                </a:solidFill>
              </a:rPr>
              <a:t>파일 열기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bs4 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BeautifulSoup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with </a:t>
            </a:r>
            <a:r>
              <a:rPr lang="en-US" altLang="ko-KR" sz="1600">
                <a:latin typeface="D2Coding ligature" panose="020B0609020101020101" pitchFamily="49" charset="-127"/>
                <a:ea typeface="D2Coding ligature" panose="020B0609020101020101" pitchFamily="49" charset="-127"/>
              </a:rPr>
              <a:t>open</a:t>
            </a:r>
            <a:r>
              <a:rPr lang="en-US" altLang="ko-KR" sz="160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60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00_Example.html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as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soup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BeautifulSoup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html.parser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628" y="2237963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prstClr val="black"/>
                </a:solidFill>
              </a:rPr>
              <a:t>urllib</a:t>
            </a:r>
            <a:r>
              <a:rPr lang="ko-KR" altLang="en-US" dirty="0">
                <a:solidFill>
                  <a:prstClr val="black"/>
                </a:solidFill>
              </a:rPr>
              <a:t>를 통해서 웹에 있는 소스 가져오기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786" y="2814027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urllib.request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urllib.parse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web_url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원하는 웹의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넣어주면 됨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with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urllib.request.urlopen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web_url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as response: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html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response.read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soup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BeautifulSoup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(html,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html.parser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6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prstClr val="black"/>
                </a:solidFill>
              </a:rPr>
              <a:t>태그를 이용해서 가져오기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prstClr val="black"/>
                </a:solidFill>
              </a:rPr>
              <a:t>find - </a:t>
            </a:r>
            <a:r>
              <a:rPr lang="ko-KR" altLang="en-US" sz="1600" dirty="0" smtClean="0">
                <a:solidFill>
                  <a:prstClr val="black"/>
                </a:solidFill>
              </a:rPr>
              <a:t>해당 </a:t>
            </a:r>
            <a:r>
              <a:rPr lang="ko-KR" altLang="en-US" sz="1600" dirty="0">
                <a:solidFill>
                  <a:prstClr val="black"/>
                </a:solidFill>
              </a:rPr>
              <a:t>조건에 맞는 하나의 태그를 가져온다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중복이면 가장 첫 번째 태그를 가져온다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659572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bs4 import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BeautifulSoup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fp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open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00_Example.html")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BeautifulSoup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fp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html.parser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first_div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("div")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first_div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&lt;div&gt;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&lt;p&gt;a&lt;/p&gt;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&lt;p&gt;b&lt;/p&gt;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&lt;p&gt;c&lt;/p&gt;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prstClr val="black"/>
                </a:solidFill>
              </a:rPr>
              <a:t>find_all</a:t>
            </a:r>
            <a:r>
              <a:rPr lang="en-US" altLang="ko-KR" dirty="0" smtClean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해당 </a:t>
            </a:r>
            <a:r>
              <a:rPr lang="ko-KR" altLang="en-US" sz="1600" dirty="0">
                <a:solidFill>
                  <a:prstClr val="black"/>
                </a:solidFill>
              </a:rPr>
              <a:t>조건에 맞는 모든 태그들을 가져온다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all_divs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soup.find_all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("div")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all_divs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[&lt;div&gt;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&lt;p&gt;a&lt;/p&gt;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&lt;p&gt;b&lt;/p&gt;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&lt;p&gt;c&lt;/p&gt;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&lt;/div&gt;, &lt;div class="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ex_class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&lt;p&gt;1&lt;/p&gt;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&lt;p&gt;2&lt;/p&gt;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&lt;p&gt;3&lt;/p&gt;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&lt;/div&gt;, &lt;div id="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&lt;p&gt;X&lt;/p&gt;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&lt;p&gt;Y&lt;/p&gt;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&lt;p&gt;Z&lt;/p&gt;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&gt;]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7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prstClr val="black"/>
                </a:solidFill>
              </a:rPr>
              <a:t>find_all</a:t>
            </a:r>
            <a:r>
              <a:rPr lang="en-US" altLang="ko-KR" dirty="0" smtClean="0">
                <a:solidFill>
                  <a:prstClr val="black"/>
                </a:solidFill>
              </a:rPr>
              <a:t> - </a:t>
            </a:r>
            <a:r>
              <a:rPr lang="ko-KR" altLang="en-US" sz="1600" dirty="0" smtClean="0">
                <a:solidFill>
                  <a:prstClr val="black"/>
                </a:solidFill>
              </a:rPr>
              <a:t>해당 </a:t>
            </a:r>
            <a:r>
              <a:rPr lang="ko-KR" altLang="en-US" sz="1600" dirty="0">
                <a:solidFill>
                  <a:prstClr val="black"/>
                </a:solidFill>
              </a:rPr>
              <a:t>조건에 맞는 모든 태그들을 가져온다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all_ps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soup.find_all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("p")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all_ps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[&lt;p&gt;a&lt;/p&gt;, &lt;p&gt;b&lt;/p&gt;, &lt;p&gt;c&lt;/p&gt;, &lt;p&gt;1&lt;/p&gt;, &lt;p&gt;2&lt;/p&gt;, &lt;p&gt;3&lt;/p&gt;, &lt;p&gt;X&lt;/p&gt;,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p&gt;Y&lt;/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p&gt;, &lt;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p&gt;Z&lt;/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p&gt;,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p&gt;This is a paragraph.&lt;/p&gt;, &lt;p&gt;This is another paragraph.&lt;/p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&gt;]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6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402" y="620688"/>
            <a:ext cx="952259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태그와 속성을 이용해서 가져오기</a:t>
            </a:r>
            <a:endParaRPr lang="en-US" altLang="ko-KR" sz="16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308" y="13611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Beautiful Soup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560" y="1196752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함수의 인자로 원하는 태그를 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첫번째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인자로 </a:t>
            </a:r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다음에 속성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값의 형태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(dictionary)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로 만들어서 넣어주면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됨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-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find_all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태그명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{'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속성명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 : '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 ...})</a:t>
            </a:r>
          </a:p>
          <a:p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- 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find('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태그명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', {'</a:t>
            </a:r>
            <a:r>
              <a:rPr lang="ko-KR" altLang="en-US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속성명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 : '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값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 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...})</a:t>
            </a:r>
          </a:p>
          <a:p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ex_id_divs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('div', {'id' :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'})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ex_id_divs</a:t>
            </a:r>
            <a:r>
              <a:rPr lang="en-U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출력 결과</a:t>
            </a:r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s-E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&lt;div id="ex_id"&gt;</a:t>
            </a:r>
          </a:p>
          <a:p>
            <a:r>
              <a:rPr lang="es-E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&lt;p&gt;X&lt;/p&gt;</a:t>
            </a:r>
          </a:p>
          <a:p>
            <a:r>
              <a:rPr lang="es-E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&lt;p&gt;Y&lt;/p&gt;</a:t>
            </a:r>
          </a:p>
          <a:p>
            <a:r>
              <a:rPr lang="es-E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&lt;p&gt;Z&lt;/p&gt;</a:t>
            </a:r>
          </a:p>
          <a:p>
            <a:r>
              <a:rPr lang="es-E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&lt;/div</a:t>
            </a:r>
            <a:r>
              <a:rPr lang="es-E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  <a:p>
            <a:endParaRPr lang="es-E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s-ES" altLang="ko-KR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6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동일한 결과</a:t>
            </a:r>
            <a:endParaRPr lang="en-US" altLang="ko-KR" sz="16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result =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soup.find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('div', id = '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ex_id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')</a:t>
            </a:r>
          </a:p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print(result)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938</Words>
  <Application>Microsoft Office PowerPoint</Application>
  <PresentationFormat>A4 용지(210x297mm)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ckkim</cp:lastModifiedBy>
  <cp:revision>242</cp:revision>
  <dcterms:created xsi:type="dcterms:W3CDTF">2018-09-14T06:04:22Z</dcterms:created>
  <dcterms:modified xsi:type="dcterms:W3CDTF">2019-10-16T01:58:28Z</dcterms:modified>
</cp:coreProperties>
</file>