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348" r:id="rId2"/>
    <p:sldId id="385" r:id="rId3"/>
    <p:sldId id="364" r:id="rId4"/>
    <p:sldId id="402" r:id="rId5"/>
    <p:sldId id="397" r:id="rId6"/>
    <p:sldId id="398" r:id="rId7"/>
    <p:sldId id="400" r:id="rId8"/>
    <p:sldId id="401" r:id="rId9"/>
    <p:sldId id="399" r:id="rId10"/>
    <p:sldId id="362" r:id="rId11"/>
    <p:sldId id="403" r:id="rId12"/>
    <p:sldId id="384" r:id="rId1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ADEBB3B-0D1A-1962-CF3A-9D1EC0D99CEF}" name="Arne Kapell" initials="AK" userId="1f2964ac9a012d0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55A"/>
    <a:srgbClr val="FFFFFF"/>
    <a:srgbClr val="F0F5D0"/>
    <a:srgbClr val="535C13"/>
    <a:srgbClr val="418AB3"/>
    <a:srgbClr val="2C145C"/>
    <a:srgbClr val="A20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>
        <p:scale>
          <a:sx n="99" d="100"/>
          <a:sy n="99" d="100"/>
        </p:scale>
        <p:origin x="124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CC5FF20-094C-4B4C-8503-77856AD48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AB9C37-3162-492E-B7A4-B3468F930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CFCBDB-CE23-4A46-8A7E-6C2C614BBF12}" type="datetime1">
              <a:rPr lang="de-DE" smtClean="0"/>
              <a:t>10.11.22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5772A6-A2D0-4E9E-A5BB-A4C5956808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3B8032-AFD5-4AF4-B658-6795E74657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D7D5C99-9F83-458D-90B6-E6ED176E74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3212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D433C-8C94-4438-9FB2-5160324843B4}" type="datetime1">
              <a:rPr lang="de-DE" smtClean="0"/>
              <a:pPr/>
              <a:t>10.11.22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9B8ACA-7904-40BD-B38E-FD81EA5319F6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066224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99B8ACA-7904-40BD-B38E-FD81EA5319F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770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99B8ACA-7904-40BD-B38E-FD81EA5319F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392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661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54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Wechsel zu SQL-System (</a:t>
            </a:r>
            <a:r>
              <a:rPr lang="de-DE" dirty="0" err="1"/>
              <a:t>MariaDB</a:t>
            </a:r>
            <a:r>
              <a:rPr lang="de-DE" dirty="0"/>
              <a:t> (?))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272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Benutzer-Daten nicht unverschlüsselt speichern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077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865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A/B-Tests hier zu aufwändig bzw. nicht verhältnismäßig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97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Funktionsumfang zu gering für (effektive) Microservices, deshalb nur begrenzt veranschaulicht</a:t>
            </a:r>
          </a:p>
          <a:p>
            <a:r>
              <a:rPr lang="de-DE" dirty="0"/>
              <a:t>Trotzdem hohe Modularität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64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„Verhältnismäßigkeit“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77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zeptbuch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AB1659C-931B-4D88-9E3F-38E1657855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086024"/>
            <a:ext cx="12192000" cy="3771976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34CD67-C668-42E8-AC37-E29C76B024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161" y="253423"/>
            <a:ext cx="11477512" cy="1476039"/>
          </a:xfrm>
        </p:spPr>
        <p:txBody>
          <a:bodyPr rtlCol="0" anchor="b">
            <a:noAutofit/>
          </a:bodyPr>
          <a:lstStyle>
            <a:lvl1pPr algn="l">
              <a:defRPr sz="66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FD748F-42E3-495F-974D-1BDF0F1FA5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24499" y="1746836"/>
            <a:ext cx="9308752" cy="638022"/>
          </a:xfrm>
        </p:spPr>
        <p:txBody>
          <a:bodyPr rtlCol="0">
            <a:normAutofit/>
          </a:bodyPr>
          <a:lstStyle>
            <a:lvl1pPr marL="0" indent="0" algn="l">
              <a:buNone/>
              <a:defRPr sz="3600" i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9510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0014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9228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47851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noProof="0"/>
              <a:t>Bild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84E944-0F47-4F5B-B61F-BAC4E53A4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6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10916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zeptbuch – Abschnittsüberschrift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4EB3484B-5E1B-4FB8-9C34-B8AAEEA2C62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912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11457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851266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22751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84044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80612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39573E-1A36-4B0A-A263-7D991617B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9296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zeptbuch – Abschnittsüberschrift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E2097EA0-E1A4-437B-A23F-488927B95FE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5104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747909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zeptbuch – Abschnittsüberschrift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768A34CA-EFA0-4BA9-9973-FE6DFC62D3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5104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3229123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312810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04042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694128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140349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5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7E7EFE-BA1D-4539-A2E8-B54A45F89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570036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zeptbuch – Abschnittsüberschrift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530A3C9-BDFF-45B5-ACC2-9E2B1F49C0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90426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9931467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4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33002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895125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5774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rgbClr val="535C1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0" indent="0"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rgbClr val="535C1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0643309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67755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5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626AAE-852B-4A65-9BB6-7D2C0A191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4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8657840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twirken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6D233A8E-E8E2-428D-B3B1-4DD2D1AD48F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81701" y="1409382"/>
            <a:ext cx="6050280" cy="5197157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EA2014FC-BC19-4F06-91E1-BBB98A5CE2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78785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36776795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hlussfoli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 descr="Zusammenstellung von Speisenbildern">
            <a:extLst>
              <a:ext uri="{FF2B5EF4-FFF2-40B4-BE49-F238E27FC236}">
                <a16:creationId xmlns:a16="http://schemas.microsoft.com/office/drawing/2014/main" id="{314C1EF1-87EB-4B3A-89AA-6D88F06EAEEE}"/>
              </a:ext>
            </a:extLst>
          </p:cNvPr>
          <p:cNvGrpSpPr/>
          <p:nvPr userDrawn="1"/>
        </p:nvGrpSpPr>
        <p:grpSpPr>
          <a:xfrm>
            <a:off x="1" y="-5000"/>
            <a:ext cx="12191999" cy="6864928"/>
            <a:chOff x="1" y="-5000"/>
            <a:chExt cx="12191999" cy="6864928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BB1FDADB-8251-4DB4-B51F-AA2085E3C6F8}"/>
                </a:ext>
              </a:extLst>
            </p:cNvPr>
            <p:cNvSpPr/>
            <p:nvPr userDrawn="1"/>
          </p:nvSpPr>
          <p:spPr>
            <a:xfrm>
              <a:off x="5056909" y="-1"/>
              <a:ext cx="3796146" cy="282632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544E598E-13F2-4971-A360-6BA465F83FE5}"/>
                </a:ext>
              </a:extLst>
            </p:cNvPr>
            <p:cNvSpPr/>
            <p:nvPr userDrawn="1"/>
          </p:nvSpPr>
          <p:spPr>
            <a:xfrm>
              <a:off x="8862983" y="-5000"/>
              <a:ext cx="3329017" cy="28263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664E974-1F4F-4365-B046-F0B3ABF5ADF5}"/>
                </a:ext>
              </a:extLst>
            </p:cNvPr>
            <p:cNvSpPr/>
            <p:nvPr userDrawn="1"/>
          </p:nvSpPr>
          <p:spPr>
            <a:xfrm>
              <a:off x="1" y="2277145"/>
              <a:ext cx="4371108" cy="29490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A34587A9-B51D-4D62-B538-D0F0D65AF1A0}"/>
                </a:ext>
              </a:extLst>
            </p:cNvPr>
            <p:cNvSpPr/>
            <p:nvPr userDrawn="1"/>
          </p:nvSpPr>
          <p:spPr>
            <a:xfrm>
              <a:off x="7183582" y="2277145"/>
              <a:ext cx="3590087" cy="29490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3D609D81-8C6A-4AC8-89D9-81E2FE7B407D}"/>
                </a:ext>
              </a:extLst>
            </p:cNvPr>
            <p:cNvSpPr/>
            <p:nvPr userDrawn="1"/>
          </p:nvSpPr>
          <p:spPr>
            <a:xfrm>
              <a:off x="4058904" y="2277145"/>
              <a:ext cx="2861718" cy="29490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0399B2B-8DDE-4AD6-82D5-DDDCFFDEB76D}"/>
                </a:ext>
              </a:extLst>
            </p:cNvPr>
            <p:cNvSpPr/>
            <p:nvPr userDrawn="1"/>
          </p:nvSpPr>
          <p:spPr>
            <a:xfrm>
              <a:off x="5984309" y="4573928"/>
              <a:ext cx="2394108" cy="2286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91515F0-BF0D-403B-8287-06F400A87DED}"/>
                </a:ext>
              </a:extLst>
            </p:cNvPr>
            <p:cNvSpPr/>
            <p:nvPr userDrawn="1"/>
          </p:nvSpPr>
          <p:spPr>
            <a:xfrm>
              <a:off x="9833970" y="4573928"/>
              <a:ext cx="2353950" cy="228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BD609ABF-B194-4497-AE30-E2D5B3BAC2AD}"/>
                </a:ext>
              </a:extLst>
            </p:cNvPr>
            <p:cNvSpPr/>
            <p:nvPr userDrawn="1"/>
          </p:nvSpPr>
          <p:spPr>
            <a:xfrm>
              <a:off x="1720042" y="4573928"/>
              <a:ext cx="2338862" cy="228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1FFC4A27-82C1-409D-B822-91EB3DF286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926"/>
            <a:ext cx="5974381" cy="2284072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E517C499-361C-4FCF-8C76-A84557059CA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999" y="4585314"/>
            <a:ext cx="1975104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B0D9F1AE-68C6-45F0-804B-096F9B883B2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63276" y="4580316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3" name="Bildplatzhalter 4">
            <a:extLst>
              <a:ext uri="{FF2B5EF4-FFF2-40B4-BE49-F238E27FC236}">
                <a16:creationId xmlns:a16="http://schemas.microsoft.com/office/drawing/2014/main" id="{143096DE-80D7-48ED-BC3F-2E6D3ED978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89060" y="2281562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2A457750-32D8-47A2-A18B-3ED01538E5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15979" y="-10803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E51D20A8-A27D-4E6C-8047-D670C0779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10183" y="4567581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6" name="Bildplatzhalter 4">
            <a:extLst>
              <a:ext uri="{FF2B5EF4-FFF2-40B4-BE49-F238E27FC236}">
                <a16:creationId xmlns:a16="http://schemas.microsoft.com/office/drawing/2014/main" id="{3CDA776B-59EE-43C5-AFA5-E86B0457E5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38511" y="2277145"/>
            <a:ext cx="2347022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A96BD-B6AC-4441-9EB5-EF715B563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1963" y="2688921"/>
            <a:ext cx="5537368" cy="1325563"/>
          </a:xfrm>
        </p:spPr>
        <p:txBody>
          <a:bodyPr rtlCol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588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8767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8499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Nährwertangaben hinzufügen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1074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noProof="0"/>
              <a:t>Bild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3543EB-1130-40DD-B0F4-C970AF343E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2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Nährwertangaben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15328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zeptbuch – Abschnittsüberschrift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0EBF2F49-7BE2-47B1-8BC4-A7641CB89A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233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134604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6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85580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0E9A5EC-A9DD-4592-8B98-62D6F2D6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58240A-8AA3-4585-BCFB-5E6B8F3D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C179F8-6D44-439B-8CEA-B7EA23D61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337A45D-1E15-438C-9090-998E3A40A1C9}" type="datetime1">
              <a:rPr lang="de-DE" noProof="0" smtClean="0"/>
              <a:t>10.11.22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C0B40A-0162-4753-9396-D6061762A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DFD43C-A0D1-4CC6-9A2E-479DF76A2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45CA84A-544F-4B6B-BC9A-925394EE73B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163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64" r:id="rId3"/>
    <p:sldLayoutId id="2147483668" r:id="rId4"/>
    <p:sldLayoutId id="2147483690" r:id="rId5"/>
    <p:sldLayoutId id="2147483670" r:id="rId6"/>
    <p:sldLayoutId id="2147483714" r:id="rId7"/>
    <p:sldLayoutId id="2147483685" r:id="rId8"/>
    <p:sldLayoutId id="2147483697" r:id="rId9"/>
    <p:sldLayoutId id="2147483698" r:id="rId10"/>
    <p:sldLayoutId id="2147483699" r:id="rId11"/>
    <p:sldLayoutId id="2147483700" r:id="rId12"/>
    <p:sldLayoutId id="2147483715" r:id="rId13"/>
    <p:sldLayoutId id="2147483686" r:id="rId14"/>
    <p:sldLayoutId id="2147483701" r:id="rId15"/>
    <p:sldLayoutId id="2147483702" r:id="rId16"/>
    <p:sldLayoutId id="2147483703" r:id="rId17"/>
    <p:sldLayoutId id="2147483704" r:id="rId18"/>
    <p:sldLayoutId id="2147483716" r:id="rId19"/>
    <p:sldLayoutId id="2147483687" r:id="rId20"/>
    <p:sldLayoutId id="2147483705" r:id="rId21"/>
    <p:sldLayoutId id="2147483706" r:id="rId22"/>
    <p:sldLayoutId id="2147483707" r:id="rId23"/>
    <p:sldLayoutId id="2147483708" r:id="rId24"/>
    <p:sldLayoutId id="2147483717" r:id="rId25"/>
    <p:sldLayoutId id="2147483688" r:id="rId26"/>
    <p:sldLayoutId id="2147483709" r:id="rId27"/>
    <p:sldLayoutId id="2147483710" r:id="rId28"/>
    <p:sldLayoutId id="2147483711" r:id="rId29"/>
    <p:sldLayoutId id="2147483712" r:id="rId30"/>
    <p:sldLayoutId id="2147483718" r:id="rId31"/>
    <p:sldLayoutId id="2147483694" r:id="rId32"/>
    <p:sldLayoutId id="2147483696" r:id="rId3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FBC78-66E7-45DE-B5B9-64E043635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rgbClr val="20455A"/>
                </a:solidFill>
              </a:rPr>
              <a:t>Cooking</a:t>
            </a:r>
            <a:r>
              <a:rPr lang="de-DE" dirty="0"/>
              <a:t> Website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469165-404D-4293-8B88-BA9E533E4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/>
              <a:t>Team Captain Cook</a:t>
            </a:r>
          </a:p>
        </p:txBody>
      </p:sp>
      <p:pic>
        <p:nvPicPr>
          <p:cNvPr id="8" name="Bildplatzhalter 7" descr="Rezeptzutaten">
            <a:extLst>
              <a:ext uri="{FF2B5EF4-FFF2-40B4-BE49-F238E27FC236}">
                <a16:creationId xmlns:a16="http://schemas.microsoft.com/office/drawing/2014/main" id="{9E891DD2-13A7-444C-AC48-BB89D653053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77AB8B59-0F8F-3B8F-57D6-5EC4119CDA62}"/>
              </a:ext>
            </a:extLst>
          </p:cNvPr>
          <p:cNvSpPr txBox="1">
            <a:spLocks/>
          </p:cNvSpPr>
          <p:nvPr/>
        </p:nvSpPr>
        <p:spPr>
          <a:xfrm>
            <a:off x="6921360" y="1879700"/>
            <a:ext cx="4280855" cy="462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i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Präsentation 2.1</a:t>
            </a:r>
          </a:p>
        </p:txBody>
      </p:sp>
    </p:spTree>
    <p:extLst>
      <p:ext uri="{BB962C8B-B14F-4D97-AF65-F5344CB8AC3E}">
        <p14:creationId xmlns:p14="http://schemas.microsoft.com/office/powerpoint/2010/main" val="54092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>
            <a:extLst>
              <a:ext uri="{FF2B5EF4-FFF2-40B4-BE49-F238E27FC236}">
                <a16:creationId xmlns:a16="http://schemas.microsoft.com/office/drawing/2014/main" id="{C5630205-5CD4-4FBB-9F5A-0CAB4BB89B5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3855"/>
          <a:stretch/>
        </p:blipFill>
        <p:spPr>
          <a:xfrm>
            <a:off x="0" y="0"/>
            <a:ext cx="2047741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81A7B86-8736-4CA0-9897-D9595F5D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563" y="85919"/>
            <a:ext cx="7874537" cy="1325563"/>
          </a:xfrm>
        </p:spPr>
        <p:txBody>
          <a:bodyPr rtlCol="0"/>
          <a:lstStyle/>
          <a:p>
            <a:r>
              <a:rPr lang="de-DE" dirty="0">
                <a:solidFill>
                  <a:schemeClr val="tx1"/>
                </a:solidFill>
              </a:rPr>
              <a:t>Modell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600E21-1435-0AEF-EBFE-40C3DBE6F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562" y="1411482"/>
            <a:ext cx="9012615" cy="425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8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Microservices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852928"/>
            <a:ext cx="7784487" cy="378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Geringer Funktionsumfang </a:t>
            </a:r>
            <a:r>
              <a:rPr lang="de-DE" dirty="0">
                <a:sym typeface="Wingdings" pitchFamily="2" charset="2"/>
              </a:rPr>
              <a:t> eine API (als Microservice) für alle Funktionalitäten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Rezept-</a:t>
            </a:r>
            <a:r>
              <a:rPr lang="de-DE" dirty="0" err="1">
                <a:sym typeface="Wingdings" pitchFamily="2" charset="2"/>
              </a:rPr>
              <a:t>Matching</a:t>
            </a:r>
            <a:endParaRPr lang="de-DE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Authentication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Einkaufslisten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Bewertungen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UI als Extra-Microservice einzustufen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(DB)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pic>
        <p:nvPicPr>
          <p:cNvPr id="9" name="Grafik 9" descr="Ein Bild, das Teller, Essen, Gemüse, Fleisch enthält.&#10;&#10;Beschreibung automatisch generiert.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1463774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29">
            <a:extLst>
              <a:ext uri="{FF2B5EF4-FFF2-40B4-BE49-F238E27FC236}">
                <a16:creationId xmlns:a16="http://schemas.microsoft.com/office/drawing/2014/main" id="{2866DAE6-5CB2-4C68-8BD3-E5A30A15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Vielen Dank</a:t>
            </a:r>
          </a:p>
        </p:txBody>
      </p:sp>
      <p:pic>
        <p:nvPicPr>
          <p:cNvPr id="10" name="Bildplatzhalter 9" descr="Zutaten">
            <a:extLst>
              <a:ext uri="{FF2B5EF4-FFF2-40B4-BE49-F238E27FC236}">
                <a16:creationId xmlns:a16="http://schemas.microsoft.com/office/drawing/2014/main" id="{EBAB30E8-7A9F-444F-A633-275573A3E8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6926"/>
            <a:ext cx="5984081" cy="2284072"/>
          </a:xfrm>
        </p:spPr>
      </p:pic>
      <p:pic>
        <p:nvPicPr>
          <p:cNvPr id="22" name="Bildplatzhalter 21" descr="Stapel armer Ritter">
            <a:extLst>
              <a:ext uri="{FF2B5EF4-FFF2-40B4-BE49-F238E27FC236}">
                <a16:creationId xmlns:a16="http://schemas.microsoft.com/office/drawing/2014/main" id="{2C161E9C-C16A-4780-830E-9B2CC6367C5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4574381"/>
            <a:ext cx="1984606" cy="2283619"/>
          </a:xfrm>
        </p:spPr>
      </p:pic>
      <p:pic>
        <p:nvPicPr>
          <p:cNvPr id="20" name="Bildplatzhalter 19" descr="Gewürze mit Löffel">
            <a:extLst>
              <a:ext uri="{FF2B5EF4-FFF2-40B4-BE49-F238E27FC236}">
                <a16:creationId xmlns:a16="http://schemas.microsoft.com/office/drawing/2014/main" id="{9F94FB8C-62F5-4831-B16A-385706F2829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060030" y="4574381"/>
            <a:ext cx="1924051" cy="2278621"/>
          </a:xfrm>
        </p:spPr>
      </p:pic>
      <p:pic>
        <p:nvPicPr>
          <p:cNvPr id="18" name="Bildplatzhalter 17" descr="Kürbissuppe">
            <a:extLst>
              <a:ext uri="{FF2B5EF4-FFF2-40B4-BE49-F238E27FC236}">
                <a16:creationId xmlns:a16="http://schemas.microsoft.com/office/drawing/2014/main" id="{5F10EA36-DEB5-4407-BAB8-4AD641FD4AB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984081" y="2276181"/>
            <a:ext cx="1908445" cy="2298200"/>
          </a:xfrm>
        </p:spPr>
      </p:pic>
      <p:pic>
        <p:nvPicPr>
          <p:cNvPr id="12" name="Bildplatzhalter 11" descr="Ei und Avocado">
            <a:extLst>
              <a:ext uri="{FF2B5EF4-FFF2-40B4-BE49-F238E27FC236}">
                <a16:creationId xmlns:a16="http://schemas.microsoft.com/office/drawing/2014/main" id="{9944A643-5BA0-4BB2-BC70-3EE2B9A58E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93081" y="-11073"/>
            <a:ext cx="1927654" cy="2292365"/>
          </a:xfrm>
        </p:spPr>
      </p:pic>
      <p:pic>
        <p:nvPicPr>
          <p:cNvPr id="16" name="Bildplatzhalter 15" descr="Pfannkuchenstapel">
            <a:extLst>
              <a:ext uri="{FF2B5EF4-FFF2-40B4-BE49-F238E27FC236}">
                <a16:creationId xmlns:a16="http://schemas.microsoft.com/office/drawing/2014/main" id="{7EC7A6F9-4BB5-4F67-9279-02CB8E98402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08132" y="4574381"/>
            <a:ext cx="1928762" cy="2263558"/>
          </a:xfrm>
        </p:spPr>
      </p:pic>
      <p:pic>
        <p:nvPicPr>
          <p:cNvPr id="14" name="Bildplatzhalter 13" descr="Nachos und Dip">
            <a:extLst>
              <a:ext uri="{FF2B5EF4-FFF2-40B4-BE49-F238E27FC236}">
                <a16:creationId xmlns:a16="http://schemas.microsoft.com/office/drawing/2014/main" id="{AB4709AE-4BDB-4019-9C8F-F437CBE8581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20180" y="2277145"/>
            <a:ext cx="2365353" cy="2290436"/>
          </a:xfrm>
        </p:spPr>
      </p:pic>
    </p:spTree>
    <p:extLst>
      <p:ext uri="{BB962C8B-B14F-4D97-AF65-F5344CB8AC3E}">
        <p14:creationId xmlns:p14="http://schemas.microsoft.com/office/powerpoint/2010/main" val="182743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E5E73-BC8F-03E7-FCB7-028D42EA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866" y="2209032"/>
            <a:ext cx="6763344" cy="2444094"/>
          </a:xfrm>
        </p:spPr>
        <p:txBody>
          <a:bodyPr>
            <a:normAutofit/>
          </a:bodyPr>
          <a:lstStyle/>
          <a:p>
            <a:r>
              <a:rPr lang="de-DE"/>
              <a:t>Nicht-Funktionale</a:t>
            </a:r>
            <a:r>
              <a:rPr lang="de-DE" dirty="0"/>
              <a:t> Anforderungen</a:t>
            </a:r>
          </a:p>
        </p:txBody>
      </p:sp>
      <p:pic>
        <p:nvPicPr>
          <p:cNvPr id="9" name="Grafik 9" descr="Ein Bild, das Teller, Tisch, Essen, mehrere enthält.&#10;&#10;Beschreibung automatisch generiert.">
            <a:extLst>
              <a:ext uri="{FF2B5EF4-FFF2-40B4-BE49-F238E27FC236}">
                <a16:creationId xmlns:a16="http://schemas.microsoft.com/office/drawing/2014/main" id="{B59E0F16-AE43-AA7D-9F1C-BDA26DA1AC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791435" cy="6859267"/>
          </a:xfrm>
        </p:spPr>
      </p:pic>
    </p:spTree>
    <p:extLst>
      <p:ext uri="{BB962C8B-B14F-4D97-AF65-F5344CB8AC3E}">
        <p14:creationId xmlns:p14="http://schemas.microsoft.com/office/powerpoint/2010/main" val="202398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Verfügbarkeit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562054"/>
            <a:ext cx="7784487" cy="2534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Im Projekt-Kontext nicht von besonderer Bedeutung (vgl. KRITIS, etc.)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Trotzdem natürlich wünschenswert und Ziel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Durch Container-Technologie unterstützt (Health-Checks, Load-</a:t>
            </a:r>
            <a:r>
              <a:rPr lang="de-DE" dirty="0" err="1"/>
              <a:t>Balancing</a:t>
            </a:r>
            <a:r>
              <a:rPr lang="de-DE" dirty="0"/>
              <a:t>, etc.)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/>
              <a:t>Ziel-Metrik: &gt;95% Uptime für alle Komponenten (UI, API, DB)</a:t>
            </a:r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02"/>
          <a:stretch/>
        </p:blipFill>
        <p:spPr>
          <a:xfrm>
            <a:off x="0" y="-6991"/>
            <a:ext cx="3698637" cy="6878950"/>
          </a:xfrm>
        </p:spPr>
      </p:pic>
    </p:spTree>
    <p:extLst>
      <p:ext uri="{BB962C8B-B14F-4D97-AF65-F5344CB8AC3E}">
        <p14:creationId xmlns:p14="http://schemas.microsoft.com/office/powerpoint/2010/main" val="413974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Skalierbarkeit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1865376"/>
            <a:ext cx="7784487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Container-Technologie ermöglicht einfaches Skalieren von UI und API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Vorerst via Docker (Swarm), </a:t>
            </a:r>
            <a:r>
              <a:rPr lang="de-DE" dirty="0" err="1"/>
              <a:t>Deployment</a:t>
            </a:r>
            <a:r>
              <a:rPr lang="de-DE" dirty="0"/>
              <a:t> via </a:t>
            </a:r>
            <a:r>
              <a:rPr lang="de-DE" dirty="0" err="1"/>
              <a:t>Kubernetes</a:t>
            </a:r>
            <a:r>
              <a:rPr lang="de-DE" dirty="0"/>
              <a:t> jedoch angestrebt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DB vorerst nur als einzelne Instanz, Skalierung sollte bei Bedarf jedoch auch möglich sein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/>
              <a:t>Ziel-Metrik: &lt;80% Auslastung (CPU/Speicher)</a:t>
            </a:r>
          </a:p>
        </p:txBody>
      </p:sp>
      <p:pic>
        <p:nvPicPr>
          <p:cNvPr id="9" name="Grafik 9" descr="Ein Bild, das Pizza, Essen, Gericht enthält.&#10;&#10;Beschreibung automatisch generiert.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02" b="-102"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372495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 fontScale="90000"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Konsistenz &amp; Wiederherstellbarkeit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867198"/>
            <a:ext cx="7784487" cy="170354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Abzudecken durch DB-Lösung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Schwerpunkt dabei auf Rezeptdaten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/>
              <a:t>Ziel: wöchentliches DB-Backup</a:t>
            </a:r>
          </a:p>
        </p:txBody>
      </p:sp>
      <p:pic>
        <p:nvPicPr>
          <p:cNvPr id="7" name="Grafik 7" descr="Ein Bild, das Essen, Teller, Gericht, Mahlzeit enthält.&#10;&#10;Beschreibung automatisch generiert.">
            <a:extLst>
              <a:ext uri="{FF2B5EF4-FFF2-40B4-BE49-F238E27FC236}">
                <a16:creationId xmlns:a16="http://schemas.microsoft.com/office/drawing/2014/main" id="{2DCEB4B6-8515-252F-94EF-5C4B8BDD82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714482" cy="6859182"/>
          </a:xfrm>
        </p:spPr>
      </p:pic>
    </p:spTree>
    <p:extLst>
      <p:ext uri="{BB962C8B-B14F-4D97-AF65-F5344CB8AC3E}">
        <p14:creationId xmlns:p14="http://schemas.microsoft.com/office/powerpoint/2010/main" val="251172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Sicherheit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377440"/>
            <a:ext cx="7784487" cy="25345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HTTPS für Basis-Verschlüsselung zwischen Client und Server (UI und API)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OWASP Top 10 als Katalog für abzudeckende (Web-)Schwachstellen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DB nur über API verfügbar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Besonderer Schutz für Benutzer-Daten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/>
              <a:t>Ziel: Überprüfen mit etabliertem Schwachstellen-Scanner</a:t>
            </a:r>
          </a:p>
        </p:txBody>
      </p:sp>
      <p:pic>
        <p:nvPicPr>
          <p:cNvPr id="9" name="Grafik 9" descr="Ein Bild, das Essen, Mahlzeit enthält.&#10;&#10;Beschreibung automatisch generiert.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47520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Wartbarkeit </a:t>
            </a:r>
            <a:r>
              <a:rPr lang="de-DE" sz="1800" dirty="0">
                <a:solidFill>
                  <a:schemeClr val="tx1"/>
                </a:solidFill>
              </a:rPr>
              <a:t>(</a:t>
            </a:r>
            <a:r>
              <a:rPr lang="de-DE" sz="1800" dirty="0" err="1">
                <a:solidFill>
                  <a:schemeClr val="tx1"/>
                </a:solidFill>
              </a:rPr>
              <a:t>Maintainability</a:t>
            </a:r>
            <a:r>
              <a:rPr lang="de-DE" sz="1800" dirty="0">
                <a:solidFill>
                  <a:schemeClr val="tx1"/>
                </a:solidFill>
              </a:rPr>
              <a:t>)</a:t>
            </a:r>
            <a:endParaRPr lang="de-DE" sz="4800" dirty="0">
              <a:solidFill>
                <a:schemeClr val="tx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852928"/>
            <a:ext cx="7784487" cy="211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Verwendung einer Pipeline für die kontinuierliche Bereitstellung von Änderungen (für UI und API)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Angemessenes </a:t>
            </a:r>
            <a:r>
              <a:rPr lang="de-DE" dirty="0" err="1"/>
              <a:t>Logging</a:t>
            </a:r>
            <a:r>
              <a:rPr lang="de-DE" dirty="0"/>
              <a:t> (besonders bei API)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Trennung der einzelnen Komponenten (Container) für einfaches Betreiben und Weiterentwickeln</a:t>
            </a:r>
          </a:p>
        </p:txBody>
      </p:sp>
      <p:pic>
        <p:nvPicPr>
          <p:cNvPr id="9" name="Grafik 9" descr="Indisches Essen Bestellen in Stuttgart | Vinayaga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14804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Benutzerfreundlichkeit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852928"/>
            <a:ext cx="7784487" cy="211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Intuitive, einfache und übersichtliche Nutzung via UI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Stark begrenzter Funktionsumfang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“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Ziel: Benutzer-Tests im Entwickler-Team</a:t>
            </a:r>
          </a:p>
        </p:txBody>
      </p:sp>
      <p:pic>
        <p:nvPicPr>
          <p:cNvPr id="9" name="Grafik 9" descr="Ein Bild, das Teller, Essen, Gemüse, Fleisch enthält.&#10;&#10;Beschreibung automatisch generiert.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251044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E5E73-BC8F-03E7-FCB7-028D42EA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866" y="2209032"/>
            <a:ext cx="6763344" cy="2444094"/>
          </a:xfrm>
        </p:spPr>
        <p:txBody>
          <a:bodyPr>
            <a:normAutofit/>
          </a:bodyPr>
          <a:lstStyle/>
          <a:p>
            <a:r>
              <a:rPr lang="de-DE"/>
              <a:t>Domain-Driven Design </a:t>
            </a:r>
          </a:p>
        </p:txBody>
      </p:sp>
      <p:pic>
        <p:nvPicPr>
          <p:cNvPr id="9" name="Grafik 9" descr="Ein Bild, das drinnen, Teller, Essen, geschnitten enthält.&#10;&#10;Beschreibung automatisch generiert.">
            <a:extLst>
              <a:ext uri="{FF2B5EF4-FFF2-40B4-BE49-F238E27FC236}">
                <a16:creationId xmlns:a16="http://schemas.microsoft.com/office/drawing/2014/main" id="{B59E0F16-AE43-AA7D-9F1C-BDA26DA1AC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791435" cy="6859267"/>
          </a:xfrm>
        </p:spPr>
      </p:pic>
    </p:spTree>
    <p:extLst>
      <p:ext uri="{BB962C8B-B14F-4D97-AF65-F5344CB8AC3E}">
        <p14:creationId xmlns:p14="http://schemas.microsoft.com/office/powerpoint/2010/main" val="35890616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zeptbuch – Folienmaste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330708_TF89533498_Win32" id="{093FA713-9D95-4AD7-B1C4-083B0E821653}" vid="{976DEBB3-4718-40BE-A67B-BB8343154AD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Rezeptbuch</Template>
  <TotalTime>222</TotalTime>
  <Words>293</Words>
  <Application>Microsoft Macintosh PowerPoint</Application>
  <PresentationFormat>Widescreen</PresentationFormat>
  <Paragraphs>65</Paragraphs>
  <Slides>12</Slides>
  <Notes>10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Franklin Gothic Medium</vt:lpstr>
      <vt:lpstr>1_Rezeptbuch – Folienmaster</vt:lpstr>
      <vt:lpstr>Cooking Website</vt:lpstr>
      <vt:lpstr>Nicht-Funktionale Anforderungen</vt:lpstr>
      <vt:lpstr>Verfügbarkeit</vt:lpstr>
      <vt:lpstr>Skalierbarkeit</vt:lpstr>
      <vt:lpstr>Konsistenz &amp; Wiederherstellbarkeit</vt:lpstr>
      <vt:lpstr>Sicherheit</vt:lpstr>
      <vt:lpstr>Wartbarkeit (Maintainability)</vt:lpstr>
      <vt:lpstr>Benutzerfreundlichkeit</vt:lpstr>
      <vt:lpstr>Domain-Driven Design </vt:lpstr>
      <vt:lpstr>Modell</vt:lpstr>
      <vt:lpstr>Microservices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Cooking Website</dc:title>
  <dc:creator>Gurleen Kaur Saini</dc:creator>
  <cp:lastModifiedBy>Arne Kapell</cp:lastModifiedBy>
  <cp:revision>8</cp:revision>
  <dcterms:created xsi:type="dcterms:W3CDTF">2022-10-23T14:36:57Z</dcterms:created>
  <dcterms:modified xsi:type="dcterms:W3CDTF">2022-11-10T20:53:35Z</dcterms:modified>
</cp:coreProperties>
</file>