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 id="2147483705" r:id="rId3"/>
    <p:sldMasterId id="2147483723" r:id="rId4"/>
  </p:sldMasterIdLst>
  <p:notesMasterIdLst>
    <p:notesMasterId r:id="rId19"/>
  </p:notesMasterIdLst>
  <p:sldIdLst>
    <p:sldId id="257" r:id="rId5"/>
    <p:sldId id="258" r:id="rId6"/>
    <p:sldId id="273" r:id="rId7"/>
    <p:sldId id="274" r:id="rId8"/>
    <p:sldId id="270" r:id="rId9"/>
    <p:sldId id="284" r:id="rId10"/>
    <p:sldId id="282" r:id="rId11"/>
    <p:sldId id="276" r:id="rId12"/>
    <p:sldId id="277" r:id="rId13"/>
    <p:sldId id="283" r:id="rId14"/>
    <p:sldId id="278" r:id="rId15"/>
    <p:sldId id="279" r:id="rId16"/>
    <p:sldId id="268" r:id="rId17"/>
    <p:sldId id="28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15202A74-163D-4B71-BBA8-E2FCD164262F}">
          <p14:sldIdLst>
            <p14:sldId id="257"/>
            <p14:sldId id="258"/>
            <p14:sldId id="273"/>
            <p14:sldId id="274"/>
            <p14:sldId id="270"/>
            <p14:sldId id="284"/>
            <p14:sldId id="282"/>
            <p14:sldId id="276"/>
            <p14:sldId id="277"/>
            <p14:sldId id="283"/>
            <p14:sldId id="278"/>
            <p14:sldId id="279"/>
            <p14:sldId id="268"/>
            <p14:sldId id="280"/>
          </p14:sldIdLst>
        </p14:section>
        <p14:section name="Group Member 1" id="{0860697E-8C4A-43F9-A7C0-C435911657B2}">
          <p14:sldIdLst/>
        </p14:section>
        <p14:section name="Group Member 2" id="{ED02CA79-8112-418E-8BC2-0FD9B68AECB3}">
          <p14:sldIdLst/>
        </p14:section>
        <p14:section name="Group Member 3" id="{0DAD77B1-60C5-4EB2-933E-C56E97A5B2A7}">
          <p14:sldIdLst/>
        </p14:section>
        <p14:section name="General Closing" id="{4AB6C702-EE4D-4283-ACB0-770710E41AE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2865" autoAdjust="0"/>
  </p:normalViewPr>
  <p:slideViewPr>
    <p:cSldViewPr snapToGrid="0">
      <p:cViewPr varScale="1">
        <p:scale>
          <a:sx n="88" d="100"/>
          <a:sy n="88" d="100"/>
        </p:scale>
        <p:origin x="355" y="82"/>
      </p:cViewPr>
      <p:guideLst/>
    </p:cSldViewPr>
  </p:slideViewPr>
  <p:notesTextViewPr>
    <p:cViewPr>
      <p:scale>
        <a:sx n="1" d="1"/>
        <a:sy n="1" d="1"/>
      </p:scale>
      <p:origin x="0" y="0"/>
    </p:cViewPr>
  </p:notesTextViewPr>
  <p:sorterViewPr>
    <p:cViewPr>
      <p:scale>
        <a:sx n="100" d="100"/>
        <a:sy n="100" d="100"/>
      </p:scale>
      <p:origin x="0" y="-2166"/>
    </p:cViewPr>
  </p:sorter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na chowdary" userId="ff0517a5561b6c64" providerId="LiveId" clId="{FA9B0711-D86C-45FB-BD10-43B7CCAB6322}"/>
    <pc:docChg chg="delSld modSection">
      <pc:chgData name="leena chowdary" userId="ff0517a5561b6c64" providerId="LiveId" clId="{FA9B0711-D86C-45FB-BD10-43B7CCAB6322}" dt="2023-04-15T03:27:26.262" v="0" actId="2696"/>
      <pc:docMkLst>
        <pc:docMk/>
      </pc:docMkLst>
      <pc:sldChg chg="del">
        <pc:chgData name="leena chowdary" userId="ff0517a5561b6c64" providerId="LiveId" clId="{FA9B0711-D86C-45FB-BD10-43B7CCAB6322}" dt="2023-04-15T03:27:26.262" v="0" actId="2696"/>
        <pc:sldMkLst>
          <pc:docMk/>
          <pc:sldMk cId="2060841813" sldId="275"/>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DF3089-5E70-46BD-B813-996F255DA231}" type="doc">
      <dgm:prSet loTypeId="urn:microsoft.com/office/officeart/2005/8/layout/hierarchy1" loCatId="hierarchy" qsTypeId="urn:microsoft.com/office/officeart/2005/8/quickstyle/simple5" qsCatId="simple" csTypeId="urn:microsoft.com/office/officeart/2005/8/colors/colorful2" csCatId="colorful"/>
      <dgm:spPr/>
      <dgm:t>
        <a:bodyPr/>
        <a:lstStyle/>
        <a:p>
          <a:endParaRPr lang="en-US"/>
        </a:p>
      </dgm:t>
    </dgm:pt>
    <dgm:pt modelId="{71167B07-ACA9-42CB-AD7D-3452606F5B0A}">
      <dgm:prSet/>
      <dgm:spPr/>
      <dgm:t>
        <a:bodyPr/>
        <a:lstStyle/>
        <a:p>
          <a:r>
            <a:rPr lang="en-US"/>
            <a:t>Lung cancer is a serious and prevalent health condition that affects millions of people around the world. The high mortality rate associated with lung cancer makes it a significant public health concern. Therefore, there is a great deal of interest in understanding the factors that contribute to the development and progression of this disease.</a:t>
          </a:r>
        </a:p>
      </dgm:t>
    </dgm:pt>
    <dgm:pt modelId="{BE3C4F62-1C10-4446-9BBE-CF27CA7D5B26}" type="parTrans" cxnId="{A8462818-2008-4A90-877B-9629FCFF0F8D}">
      <dgm:prSet/>
      <dgm:spPr/>
      <dgm:t>
        <a:bodyPr/>
        <a:lstStyle/>
        <a:p>
          <a:endParaRPr lang="en-US"/>
        </a:p>
      </dgm:t>
    </dgm:pt>
    <dgm:pt modelId="{D9B9EA69-646D-4B20-B0FC-4902C9BF2EF4}" type="sibTrans" cxnId="{A8462818-2008-4A90-877B-9629FCFF0F8D}">
      <dgm:prSet/>
      <dgm:spPr/>
      <dgm:t>
        <a:bodyPr/>
        <a:lstStyle/>
        <a:p>
          <a:endParaRPr lang="en-US"/>
        </a:p>
      </dgm:t>
    </dgm:pt>
    <dgm:pt modelId="{766B75A9-314B-46F0-898E-CCADBE938D55}">
      <dgm:prSet/>
      <dgm:spPr/>
      <dgm:t>
        <a:bodyPr/>
        <a:lstStyle/>
        <a:p>
          <a:r>
            <a:rPr lang="en-US"/>
            <a:t>Data analysis plays an important role in this effort, as it can help researchers and clinicians identify patterns and trends in large amounts of data that might not be immediately apparent to the human eye. By analyzing data related to lung cancer, researchers can identify risk factors, potential causes, and effective treatment strategies.</a:t>
          </a:r>
        </a:p>
      </dgm:t>
    </dgm:pt>
    <dgm:pt modelId="{EBDCACC3-E99B-42CE-8BEA-9BB24309AE08}" type="parTrans" cxnId="{C53A612C-A118-4424-9FE7-D804261CEAEC}">
      <dgm:prSet/>
      <dgm:spPr/>
      <dgm:t>
        <a:bodyPr/>
        <a:lstStyle/>
        <a:p>
          <a:endParaRPr lang="en-US"/>
        </a:p>
      </dgm:t>
    </dgm:pt>
    <dgm:pt modelId="{F260339D-AC27-408B-BB6F-EEF6199305B7}" type="sibTrans" cxnId="{C53A612C-A118-4424-9FE7-D804261CEAEC}">
      <dgm:prSet/>
      <dgm:spPr/>
      <dgm:t>
        <a:bodyPr/>
        <a:lstStyle/>
        <a:p>
          <a:endParaRPr lang="en-US"/>
        </a:p>
      </dgm:t>
    </dgm:pt>
    <dgm:pt modelId="{11D1D388-0142-43BF-AEED-7A6C9BFB8CB6}" type="pres">
      <dgm:prSet presAssocID="{ACDF3089-5E70-46BD-B813-996F255DA231}" presName="hierChild1" presStyleCnt="0">
        <dgm:presLayoutVars>
          <dgm:chPref val="1"/>
          <dgm:dir/>
          <dgm:animOne val="branch"/>
          <dgm:animLvl val="lvl"/>
          <dgm:resizeHandles/>
        </dgm:presLayoutVars>
      </dgm:prSet>
      <dgm:spPr/>
    </dgm:pt>
    <dgm:pt modelId="{AEF3F11E-887C-4C2E-9908-83021A8D3B9E}" type="pres">
      <dgm:prSet presAssocID="{71167B07-ACA9-42CB-AD7D-3452606F5B0A}" presName="hierRoot1" presStyleCnt="0"/>
      <dgm:spPr/>
    </dgm:pt>
    <dgm:pt modelId="{5043C066-D781-4B94-AAF6-ACFC488CBD8C}" type="pres">
      <dgm:prSet presAssocID="{71167B07-ACA9-42CB-AD7D-3452606F5B0A}" presName="composite" presStyleCnt="0"/>
      <dgm:spPr/>
    </dgm:pt>
    <dgm:pt modelId="{96805096-1BFC-4DB8-8680-AA33B671D50E}" type="pres">
      <dgm:prSet presAssocID="{71167B07-ACA9-42CB-AD7D-3452606F5B0A}" presName="background" presStyleLbl="node0" presStyleIdx="0" presStyleCnt="2"/>
      <dgm:spPr/>
    </dgm:pt>
    <dgm:pt modelId="{5F00DFEA-5F6E-42E7-B35C-B9A65154400B}" type="pres">
      <dgm:prSet presAssocID="{71167B07-ACA9-42CB-AD7D-3452606F5B0A}" presName="text" presStyleLbl="fgAcc0" presStyleIdx="0" presStyleCnt="2">
        <dgm:presLayoutVars>
          <dgm:chPref val="3"/>
        </dgm:presLayoutVars>
      </dgm:prSet>
      <dgm:spPr/>
    </dgm:pt>
    <dgm:pt modelId="{F55DEB0B-EBB4-4076-B0CF-3641D74E8FE2}" type="pres">
      <dgm:prSet presAssocID="{71167B07-ACA9-42CB-AD7D-3452606F5B0A}" presName="hierChild2" presStyleCnt="0"/>
      <dgm:spPr/>
    </dgm:pt>
    <dgm:pt modelId="{7B666567-377C-43CC-BD28-A99E56F77AEF}" type="pres">
      <dgm:prSet presAssocID="{766B75A9-314B-46F0-898E-CCADBE938D55}" presName="hierRoot1" presStyleCnt="0"/>
      <dgm:spPr/>
    </dgm:pt>
    <dgm:pt modelId="{F1EF12C1-D094-482B-A84F-2CD9E16469C4}" type="pres">
      <dgm:prSet presAssocID="{766B75A9-314B-46F0-898E-CCADBE938D55}" presName="composite" presStyleCnt="0"/>
      <dgm:spPr/>
    </dgm:pt>
    <dgm:pt modelId="{A8F9516A-BEAC-44C6-BF09-CEA7B6FE6657}" type="pres">
      <dgm:prSet presAssocID="{766B75A9-314B-46F0-898E-CCADBE938D55}" presName="background" presStyleLbl="node0" presStyleIdx="1" presStyleCnt="2"/>
      <dgm:spPr/>
    </dgm:pt>
    <dgm:pt modelId="{B66F0220-83DE-4B22-94D5-7B4A0A6A71C8}" type="pres">
      <dgm:prSet presAssocID="{766B75A9-314B-46F0-898E-CCADBE938D55}" presName="text" presStyleLbl="fgAcc0" presStyleIdx="1" presStyleCnt="2">
        <dgm:presLayoutVars>
          <dgm:chPref val="3"/>
        </dgm:presLayoutVars>
      </dgm:prSet>
      <dgm:spPr/>
    </dgm:pt>
    <dgm:pt modelId="{191627E1-9D5C-490C-9B5F-82535F7E028A}" type="pres">
      <dgm:prSet presAssocID="{766B75A9-314B-46F0-898E-CCADBE938D55}" presName="hierChild2" presStyleCnt="0"/>
      <dgm:spPr/>
    </dgm:pt>
  </dgm:ptLst>
  <dgm:cxnLst>
    <dgm:cxn modelId="{A8462818-2008-4A90-877B-9629FCFF0F8D}" srcId="{ACDF3089-5E70-46BD-B813-996F255DA231}" destId="{71167B07-ACA9-42CB-AD7D-3452606F5B0A}" srcOrd="0" destOrd="0" parTransId="{BE3C4F62-1C10-4446-9BBE-CF27CA7D5B26}" sibTransId="{D9B9EA69-646D-4B20-B0FC-4902C9BF2EF4}"/>
    <dgm:cxn modelId="{C53A612C-A118-4424-9FE7-D804261CEAEC}" srcId="{ACDF3089-5E70-46BD-B813-996F255DA231}" destId="{766B75A9-314B-46F0-898E-CCADBE938D55}" srcOrd="1" destOrd="0" parTransId="{EBDCACC3-E99B-42CE-8BEA-9BB24309AE08}" sibTransId="{F260339D-AC27-408B-BB6F-EEF6199305B7}"/>
    <dgm:cxn modelId="{4818485E-48EE-4D1F-A2C6-8B03C1D65A4B}" type="presOf" srcId="{ACDF3089-5E70-46BD-B813-996F255DA231}" destId="{11D1D388-0142-43BF-AEED-7A6C9BFB8CB6}" srcOrd="0" destOrd="0" presId="urn:microsoft.com/office/officeart/2005/8/layout/hierarchy1"/>
    <dgm:cxn modelId="{38EFE546-1ED0-4B21-867A-5B3087EBB3EE}" type="presOf" srcId="{71167B07-ACA9-42CB-AD7D-3452606F5B0A}" destId="{5F00DFEA-5F6E-42E7-B35C-B9A65154400B}" srcOrd="0" destOrd="0" presId="urn:microsoft.com/office/officeart/2005/8/layout/hierarchy1"/>
    <dgm:cxn modelId="{B1545BFF-D918-4B5F-B7E1-6880D871F0F0}" type="presOf" srcId="{766B75A9-314B-46F0-898E-CCADBE938D55}" destId="{B66F0220-83DE-4B22-94D5-7B4A0A6A71C8}" srcOrd="0" destOrd="0" presId="urn:microsoft.com/office/officeart/2005/8/layout/hierarchy1"/>
    <dgm:cxn modelId="{C8991360-EB64-421D-9E75-5C66AF1F5DF4}" type="presParOf" srcId="{11D1D388-0142-43BF-AEED-7A6C9BFB8CB6}" destId="{AEF3F11E-887C-4C2E-9908-83021A8D3B9E}" srcOrd="0" destOrd="0" presId="urn:microsoft.com/office/officeart/2005/8/layout/hierarchy1"/>
    <dgm:cxn modelId="{5B6769F0-4A50-4709-B93F-FCE091D996FA}" type="presParOf" srcId="{AEF3F11E-887C-4C2E-9908-83021A8D3B9E}" destId="{5043C066-D781-4B94-AAF6-ACFC488CBD8C}" srcOrd="0" destOrd="0" presId="urn:microsoft.com/office/officeart/2005/8/layout/hierarchy1"/>
    <dgm:cxn modelId="{60BF7428-CBFE-4C64-9EBE-F26AA12715CA}" type="presParOf" srcId="{5043C066-D781-4B94-AAF6-ACFC488CBD8C}" destId="{96805096-1BFC-4DB8-8680-AA33B671D50E}" srcOrd="0" destOrd="0" presId="urn:microsoft.com/office/officeart/2005/8/layout/hierarchy1"/>
    <dgm:cxn modelId="{E7D50C76-7D05-4778-8255-1CF20701F379}" type="presParOf" srcId="{5043C066-D781-4B94-AAF6-ACFC488CBD8C}" destId="{5F00DFEA-5F6E-42E7-B35C-B9A65154400B}" srcOrd="1" destOrd="0" presId="urn:microsoft.com/office/officeart/2005/8/layout/hierarchy1"/>
    <dgm:cxn modelId="{F6907313-8428-4BA1-AE33-58EF3C36BD34}" type="presParOf" srcId="{AEF3F11E-887C-4C2E-9908-83021A8D3B9E}" destId="{F55DEB0B-EBB4-4076-B0CF-3641D74E8FE2}" srcOrd="1" destOrd="0" presId="urn:microsoft.com/office/officeart/2005/8/layout/hierarchy1"/>
    <dgm:cxn modelId="{76A7C5AE-CBB9-4287-A02E-361ADE703558}" type="presParOf" srcId="{11D1D388-0142-43BF-AEED-7A6C9BFB8CB6}" destId="{7B666567-377C-43CC-BD28-A99E56F77AEF}" srcOrd="1" destOrd="0" presId="urn:microsoft.com/office/officeart/2005/8/layout/hierarchy1"/>
    <dgm:cxn modelId="{361FE57A-216E-4912-BFC9-9501F7A7ED65}" type="presParOf" srcId="{7B666567-377C-43CC-BD28-A99E56F77AEF}" destId="{F1EF12C1-D094-482B-A84F-2CD9E16469C4}" srcOrd="0" destOrd="0" presId="urn:microsoft.com/office/officeart/2005/8/layout/hierarchy1"/>
    <dgm:cxn modelId="{C17D6CBF-C5BE-427F-A6EE-BA32A3FE4C54}" type="presParOf" srcId="{F1EF12C1-D094-482B-A84F-2CD9E16469C4}" destId="{A8F9516A-BEAC-44C6-BF09-CEA7B6FE6657}" srcOrd="0" destOrd="0" presId="urn:microsoft.com/office/officeart/2005/8/layout/hierarchy1"/>
    <dgm:cxn modelId="{0210639F-44C6-4B69-B0DE-3D212797807B}" type="presParOf" srcId="{F1EF12C1-D094-482B-A84F-2CD9E16469C4}" destId="{B66F0220-83DE-4B22-94D5-7B4A0A6A71C8}" srcOrd="1" destOrd="0" presId="urn:microsoft.com/office/officeart/2005/8/layout/hierarchy1"/>
    <dgm:cxn modelId="{2188E7ED-3013-4775-B21A-54C0F6F5E065}" type="presParOf" srcId="{7B666567-377C-43CC-BD28-A99E56F77AEF}" destId="{191627E1-9D5C-490C-9B5F-82535F7E028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8AF9BD-233E-4685-A0EB-059663326E9F}" type="doc">
      <dgm:prSet loTypeId="urn:microsoft.com/office/officeart/2008/layout/LinedList" loCatId="list" qsTypeId="urn:microsoft.com/office/officeart/2005/8/quickstyle/simple5" qsCatId="simple" csTypeId="urn:microsoft.com/office/officeart/2005/8/colors/accent0_3" csCatId="mainScheme"/>
      <dgm:spPr/>
      <dgm:t>
        <a:bodyPr/>
        <a:lstStyle/>
        <a:p>
          <a:endParaRPr lang="en-US"/>
        </a:p>
      </dgm:t>
    </dgm:pt>
    <dgm:pt modelId="{10C5DA52-3CB5-4391-901F-1D09940F15A2}">
      <dgm:prSet/>
      <dgm:spPr/>
      <dgm:t>
        <a:bodyPr/>
        <a:lstStyle/>
        <a:p>
          <a:r>
            <a:rPr lang="en-US"/>
            <a:t>Logistic Regression: R has a built-in function called "glm" that can be used for logistic regression. This function allows for the modeling of binary outcomes, such as lung cancer diagnosis, with multiple predictor variables.</a:t>
          </a:r>
        </a:p>
      </dgm:t>
    </dgm:pt>
    <dgm:pt modelId="{2DC4D4D4-5D33-4ACE-A0FB-E9B02825DC77}" type="parTrans" cxnId="{C312E1A0-FF2B-4EA9-98AC-6C0CD00C6C36}">
      <dgm:prSet/>
      <dgm:spPr/>
      <dgm:t>
        <a:bodyPr/>
        <a:lstStyle/>
        <a:p>
          <a:endParaRPr lang="en-US"/>
        </a:p>
      </dgm:t>
    </dgm:pt>
    <dgm:pt modelId="{3E0C38C9-DFF5-4042-B6EA-6D70909EB901}" type="sibTrans" cxnId="{C312E1A0-FF2B-4EA9-98AC-6C0CD00C6C36}">
      <dgm:prSet/>
      <dgm:spPr/>
      <dgm:t>
        <a:bodyPr/>
        <a:lstStyle/>
        <a:p>
          <a:endParaRPr lang="en-US"/>
        </a:p>
      </dgm:t>
    </dgm:pt>
    <dgm:pt modelId="{63DA3768-3B59-49FC-8DBE-790E39D79A4C}">
      <dgm:prSet/>
      <dgm:spPr/>
      <dgm:t>
        <a:bodyPr/>
        <a:lstStyle/>
        <a:p>
          <a:r>
            <a:rPr lang="en-US"/>
            <a:t>Random Forest: The "Random Forest" package in R can be used for building random forest models. This package allows for classification and regression tasks, and can be used for predicting lung cancer risk, survival, or treatment response.</a:t>
          </a:r>
        </a:p>
      </dgm:t>
    </dgm:pt>
    <dgm:pt modelId="{B45946CF-0296-4413-9F05-B35006FB0F18}" type="parTrans" cxnId="{E4856C4D-C502-4046-95C6-2F7A61BE06CC}">
      <dgm:prSet/>
      <dgm:spPr/>
      <dgm:t>
        <a:bodyPr/>
        <a:lstStyle/>
        <a:p>
          <a:endParaRPr lang="en-US"/>
        </a:p>
      </dgm:t>
    </dgm:pt>
    <dgm:pt modelId="{2220644F-9B13-4FEC-90EF-A98BC3C61544}" type="sibTrans" cxnId="{E4856C4D-C502-4046-95C6-2F7A61BE06CC}">
      <dgm:prSet/>
      <dgm:spPr/>
      <dgm:t>
        <a:bodyPr/>
        <a:lstStyle/>
        <a:p>
          <a:endParaRPr lang="en-US"/>
        </a:p>
      </dgm:t>
    </dgm:pt>
    <dgm:pt modelId="{FA83AFE7-E9B0-479D-9956-4D7DB47EA84B}">
      <dgm:prSet/>
      <dgm:spPr/>
      <dgm:t>
        <a:bodyPr/>
        <a:lstStyle/>
        <a:p>
          <a:r>
            <a:rPr lang="en-US"/>
            <a:t>Support Vector Machine (SVM): The "e1071" package in R provides functions for SVM modeling. SVM can be used for lung cancer diagnosis, tumor classification, or risk prediction.</a:t>
          </a:r>
        </a:p>
      </dgm:t>
    </dgm:pt>
    <dgm:pt modelId="{8501B793-A028-4101-9FCA-FA8F32D36684}" type="parTrans" cxnId="{D285F3DC-12EF-4FAA-8165-613D9B6A56DF}">
      <dgm:prSet/>
      <dgm:spPr/>
      <dgm:t>
        <a:bodyPr/>
        <a:lstStyle/>
        <a:p>
          <a:endParaRPr lang="en-US"/>
        </a:p>
      </dgm:t>
    </dgm:pt>
    <dgm:pt modelId="{F4D5EDEC-B527-4A0B-A5BB-759B210D3222}" type="sibTrans" cxnId="{D285F3DC-12EF-4FAA-8165-613D9B6A56DF}">
      <dgm:prSet/>
      <dgm:spPr/>
      <dgm:t>
        <a:bodyPr/>
        <a:lstStyle/>
        <a:p>
          <a:endParaRPr lang="en-US"/>
        </a:p>
      </dgm:t>
    </dgm:pt>
    <dgm:pt modelId="{8D07A8A0-31DA-4CE9-9B18-3E1D46A273F8}">
      <dgm:prSet/>
      <dgm:spPr/>
      <dgm:t>
        <a:bodyPr/>
        <a:lstStyle/>
        <a:p>
          <a:r>
            <a:rPr lang="en-US"/>
            <a:t>Neural Networks: R has several packages that can be used for neural network modeling, such as "neuralnet" and "caret". These packages can be used for lung cancer diagnosis, treatment response prediction, or identifying genomic biomarkers.</a:t>
          </a:r>
        </a:p>
      </dgm:t>
    </dgm:pt>
    <dgm:pt modelId="{568E4AFD-1353-47B0-954C-A7DEDE8DD18E}" type="parTrans" cxnId="{83610D11-B4C2-476C-922E-79FA615ED0A8}">
      <dgm:prSet/>
      <dgm:spPr/>
      <dgm:t>
        <a:bodyPr/>
        <a:lstStyle/>
        <a:p>
          <a:endParaRPr lang="en-US"/>
        </a:p>
      </dgm:t>
    </dgm:pt>
    <dgm:pt modelId="{04326B04-4D6F-4A2A-91EA-A2AEC35FD20E}" type="sibTrans" cxnId="{83610D11-B4C2-476C-922E-79FA615ED0A8}">
      <dgm:prSet/>
      <dgm:spPr/>
      <dgm:t>
        <a:bodyPr/>
        <a:lstStyle/>
        <a:p>
          <a:endParaRPr lang="en-US"/>
        </a:p>
      </dgm:t>
    </dgm:pt>
    <dgm:pt modelId="{7F5F53C6-877F-45A5-81DC-D3E050035513}">
      <dgm:prSet/>
      <dgm:spPr/>
      <dgm:t>
        <a:bodyPr/>
        <a:lstStyle/>
        <a:p>
          <a:r>
            <a:rPr lang="en-US"/>
            <a:t>Clustering: The "cluster" package in R provides functions for various clustering algorithms, such as k-means, hierarchical clustering, and spectral clustering. Clustering can be used for lung cancer subtype identification, patient stratification, or drug discovery.</a:t>
          </a:r>
        </a:p>
      </dgm:t>
    </dgm:pt>
    <dgm:pt modelId="{93F2805E-4266-412D-AA02-59D7A1F5D36C}" type="parTrans" cxnId="{B24387F4-733A-492F-91B3-69A19DDB419A}">
      <dgm:prSet/>
      <dgm:spPr/>
      <dgm:t>
        <a:bodyPr/>
        <a:lstStyle/>
        <a:p>
          <a:endParaRPr lang="en-US"/>
        </a:p>
      </dgm:t>
    </dgm:pt>
    <dgm:pt modelId="{5ADE6516-AF6A-4F2E-9936-CDCA747F9A45}" type="sibTrans" cxnId="{B24387F4-733A-492F-91B3-69A19DDB419A}">
      <dgm:prSet/>
      <dgm:spPr/>
      <dgm:t>
        <a:bodyPr/>
        <a:lstStyle/>
        <a:p>
          <a:endParaRPr lang="en-US"/>
        </a:p>
      </dgm:t>
    </dgm:pt>
    <dgm:pt modelId="{A72B6067-3087-4FD3-9C63-4AC449BCF646}" type="pres">
      <dgm:prSet presAssocID="{918AF9BD-233E-4685-A0EB-059663326E9F}" presName="vert0" presStyleCnt="0">
        <dgm:presLayoutVars>
          <dgm:dir/>
          <dgm:animOne val="branch"/>
          <dgm:animLvl val="lvl"/>
        </dgm:presLayoutVars>
      </dgm:prSet>
      <dgm:spPr/>
    </dgm:pt>
    <dgm:pt modelId="{8B90BE90-BD29-4533-825E-BE4637D992DD}" type="pres">
      <dgm:prSet presAssocID="{10C5DA52-3CB5-4391-901F-1D09940F15A2}" presName="thickLine" presStyleLbl="alignNode1" presStyleIdx="0" presStyleCnt="5"/>
      <dgm:spPr/>
    </dgm:pt>
    <dgm:pt modelId="{4C1D7D68-E1F3-4E60-8E54-3C2F43CFED4A}" type="pres">
      <dgm:prSet presAssocID="{10C5DA52-3CB5-4391-901F-1D09940F15A2}" presName="horz1" presStyleCnt="0"/>
      <dgm:spPr/>
    </dgm:pt>
    <dgm:pt modelId="{2011EEB6-E3C6-424F-831E-E12D90F6B2DD}" type="pres">
      <dgm:prSet presAssocID="{10C5DA52-3CB5-4391-901F-1D09940F15A2}" presName="tx1" presStyleLbl="revTx" presStyleIdx="0" presStyleCnt="5"/>
      <dgm:spPr/>
    </dgm:pt>
    <dgm:pt modelId="{4BEFA2BF-1C3B-4BD2-BD31-344548795386}" type="pres">
      <dgm:prSet presAssocID="{10C5DA52-3CB5-4391-901F-1D09940F15A2}" presName="vert1" presStyleCnt="0"/>
      <dgm:spPr/>
    </dgm:pt>
    <dgm:pt modelId="{A20BBFE4-BA1D-4D24-88CB-375B64888FD7}" type="pres">
      <dgm:prSet presAssocID="{63DA3768-3B59-49FC-8DBE-790E39D79A4C}" presName="thickLine" presStyleLbl="alignNode1" presStyleIdx="1" presStyleCnt="5"/>
      <dgm:spPr/>
    </dgm:pt>
    <dgm:pt modelId="{C8470028-6691-461D-B1D9-B166FC20971D}" type="pres">
      <dgm:prSet presAssocID="{63DA3768-3B59-49FC-8DBE-790E39D79A4C}" presName="horz1" presStyleCnt="0"/>
      <dgm:spPr/>
    </dgm:pt>
    <dgm:pt modelId="{289262F3-1173-4D4A-B874-A902B632145A}" type="pres">
      <dgm:prSet presAssocID="{63DA3768-3B59-49FC-8DBE-790E39D79A4C}" presName="tx1" presStyleLbl="revTx" presStyleIdx="1" presStyleCnt="5"/>
      <dgm:spPr/>
    </dgm:pt>
    <dgm:pt modelId="{374398ED-179C-4479-8066-F73EF4F16909}" type="pres">
      <dgm:prSet presAssocID="{63DA3768-3B59-49FC-8DBE-790E39D79A4C}" presName="vert1" presStyleCnt="0"/>
      <dgm:spPr/>
    </dgm:pt>
    <dgm:pt modelId="{777C21FB-9D92-4461-A12B-9ED895AA0C64}" type="pres">
      <dgm:prSet presAssocID="{FA83AFE7-E9B0-479D-9956-4D7DB47EA84B}" presName="thickLine" presStyleLbl="alignNode1" presStyleIdx="2" presStyleCnt="5"/>
      <dgm:spPr/>
    </dgm:pt>
    <dgm:pt modelId="{C1275E81-DE2C-43D7-8847-9B4EF7834CA5}" type="pres">
      <dgm:prSet presAssocID="{FA83AFE7-E9B0-479D-9956-4D7DB47EA84B}" presName="horz1" presStyleCnt="0"/>
      <dgm:spPr/>
    </dgm:pt>
    <dgm:pt modelId="{6913A95E-49E7-42CC-B631-CF9738C6AA56}" type="pres">
      <dgm:prSet presAssocID="{FA83AFE7-E9B0-479D-9956-4D7DB47EA84B}" presName="tx1" presStyleLbl="revTx" presStyleIdx="2" presStyleCnt="5"/>
      <dgm:spPr/>
    </dgm:pt>
    <dgm:pt modelId="{4F992C9F-5D6D-4857-B038-274AE9E468D8}" type="pres">
      <dgm:prSet presAssocID="{FA83AFE7-E9B0-479D-9956-4D7DB47EA84B}" presName="vert1" presStyleCnt="0"/>
      <dgm:spPr/>
    </dgm:pt>
    <dgm:pt modelId="{96013097-AB3B-4D82-A36B-8F7BED0787C0}" type="pres">
      <dgm:prSet presAssocID="{8D07A8A0-31DA-4CE9-9B18-3E1D46A273F8}" presName="thickLine" presStyleLbl="alignNode1" presStyleIdx="3" presStyleCnt="5"/>
      <dgm:spPr/>
    </dgm:pt>
    <dgm:pt modelId="{97A9A294-B887-4C31-937B-9C64B6AA25DD}" type="pres">
      <dgm:prSet presAssocID="{8D07A8A0-31DA-4CE9-9B18-3E1D46A273F8}" presName="horz1" presStyleCnt="0"/>
      <dgm:spPr/>
    </dgm:pt>
    <dgm:pt modelId="{ECD70744-C275-4BDA-81C3-C3EC62F001BC}" type="pres">
      <dgm:prSet presAssocID="{8D07A8A0-31DA-4CE9-9B18-3E1D46A273F8}" presName="tx1" presStyleLbl="revTx" presStyleIdx="3" presStyleCnt="5"/>
      <dgm:spPr/>
    </dgm:pt>
    <dgm:pt modelId="{219AA52F-3AA6-47FD-9FE3-5F2B89866847}" type="pres">
      <dgm:prSet presAssocID="{8D07A8A0-31DA-4CE9-9B18-3E1D46A273F8}" presName="vert1" presStyleCnt="0"/>
      <dgm:spPr/>
    </dgm:pt>
    <dgm:pt modelId="{34273CE8-87AD-4247-BC29-3F3709AAD303}" type="pres">
      <dgm:prSet presAssocID="{7F5F53C6-877F-45A5-81DC-D3E050035513}" presName="thickLine" presStyleLbl="alignNode1" presStyleIdx="4" presStyleCnt="5"/>
      <dgm:spPr/>
    </dgm:pt>
    <dgm:pt modelId="{65D14E80-0185-4597-9690-835914A1CDDE}" type="pres">
      <dgm:prSet presAssocID="{7F5F53C6-877F-45A5-81DC-D3E050035513}" presName="horz1" presStyleCnt="0"/>
      <dgm:spPr/>
    </dgm:pt>
    <dgm:pt modelId="{24941DB0-5020-4FA2-AC6E-58BEAD9AB020}" type="pres">
      <dgm:prSet presAssocID="{7F5F53C6-877F-45A5-81DC-D3E050035513}" presName="tx1" presStyleLbl="revTx" presStyleIdx="4" presStyleCnt="5"/>
      <dgm:spPr/>
    </dgm:pt>
    <dgm:pt modelId="{45EDB65A-CF87-4CA1-8B46-EDDBC49419BF}" type="pres">
      <dgm:prSet presAssocID="{7F5F53C6-877F-45A5-81DC-D3E050035513}" presName="vert1" presStyleCnt="0"/>
      <dgm:spPr/>
    </dgm:pt>
  </dgm:ptLst>
  <dgm:cxnLst>
    <dgm:cxn modelId="{83610D11-B4C2-476C-922E-79FA615ED0A8}" srcId="{918AF9BD-233E-4685-A0EB-059663326E9F}" destId="{8D07A8A0-31DA-4CE9-9B18-3E1D46A273F8}" srcOrd="3" destOrd="0" parTransId="{568E4AFD-1353-47B0-954C-A7DEDE8DD18E}" sibTransId="{04326B04-4D6F-4A2A-91EA-A2AEC35FD20E}"/>
    <dgm:cxn modelId="{CE78D02E-9113-45F5-BF61-D3D7F7E38DA2}" type="presOf" srcId="{63DA3768-3B59-49FC-8DBE-790E39D79A4C}" destId="{289262F3-1173-4D4A-B874-A902B632145A}" srcOrd="0" destOrd="0" presId="urn:microsoft.com/office/officeart/2008/layout/LinedList"/>
    <dgm:cxn modelId="{F2B81143-990A-4645-89CD-38BDC3BE5683}" type="presOf" srcId="{7F5F53C6-877F-45A5-81DC-D3E050035513}" destId="{24941DB0-5020-4FA2-AC6E-58BEAD9AB020}" srcOrd="0" destOrd="0" presId="urn:microsoft.com/office/officeart/2008/layout/LinedList"/>
    <dgm:cxn modelId="{E4856C4D-C502-4046-95C6-2F7A61BE06CC}" srcId="{918AF9BD-233E-4685-A0EB-059663326E9F}" destId="{63DA3768-3B59-49FC-8DBE-790E39D79A4C}" srcOrd="1" destOrd="0" parTransId="{B45946CF-0296-4413-9F05-B35006FB0F18}" sibTransId="{2220644F-9B13-4FEC-90EF-A98BC3C61544}"/>
    <dgm:cxn modelId="{D0A13F54-F612-46FE-863E-0D232823C5E6}" type="presOf" srcId="{10C5DA52-3CB5-4391-901F-1D09940F15A2}" destId="{2011EEB6-E3C6-424F-831E-E12D90F6B2DD}" srcOrd="0" destOrd="0" presId="urn:microsoft.com/office/officeart/2008/layout/LinedList"/>
    <dgm:cxn modelId="{C312E1A0-FF2B-4EA9-98AC-6C0CD00C6C36}" srcId="{918AF9BD-233E-4685-A0EB-059663326E9F}" destId="{10C5DA52-3CB5-4391-901F-1D09940F15A2}" srcOrd="0" destOrd="0" parTransId="{2DC4D4D4-5D33-4ACE-A0FB-E9B02825DC77}" sibTransId="{3E0C38C9-DFF5-4042-B6EA-6D70909EB901}"/>
    <dgm:cxn modelId="{400207DA-7771-4584-BADC-72D181B8AD48}" type="presOf" srcId="{918AF9BD-233E-4685-A0EB-059663326E9F}" destId="{A72B6067-3087-4FD3-9C63-4AC449BCF646}" srcOrd="0" destOrd="0" presId="urn:microsoft.com/office/officeart/2008/layout/LinedList"/>
    <dgm:cxn modelId="{D285F3DC-12EF-4FAA-8165-613D9B6A56DF}" srcId="{918AF9BD-233E-4685-A0EB-059663326E9F}" destId="{FA83AFE7-E9B0-479D-9956-4D7DB47EA84B}" srcOrd="2" destOrd="0" parTransId="{8501B793-A028-4101-9FCA-FA8F32D36684}" sibTransId="{F4D5EDEC-B527-4A0B-A5BB-759B210D3222}"/>
    <dgm:cxn modelId="{E11893E2-A19C-4879-B5A0-CAB210C45F15}" type="presOf" srcId="{FA83AFE7-E9B0-479D-9956-4D7DB47EA84B}" destId="{6913A95E-49E7-42CC-B631-CF9738C6AA56}" srcOrd="0" destOrd="0" presId="urn:microsoft.com/office/officeart/2008/layout/LinedList"/>
    <dgm:cxn modelId="{4E09F6ED-9A3E-4C8D-9790-A2F566E1CD77}" type="presOf" srcId="{8D07A8A0-31DA-4CE9-9B18-3E1D46A273F8}" destId="{ECD70744-C275-4BDA-81C3-C3EC62F001BC}" srcOrd="0" destOrd="0" presId="urn:microsoft.com/office/officeart/2008/layout/LinedList"/>
    <dgm:cxn modelId="{B24387F4-733A-492F-91B3-69A19DDB419A}" srcId="{918AF9BD-233E-4685-A0EB-059663326E9F}" destId="{7F5F53C6-877F-45A5-81DC-D3E050035513}" srcOrd="4" destOrd="0" parTransId="{93F2805E-4266-412D-AA02-59D7A1F5D36C}" sibTransId="{5ADE6516-AF6A-4F2E-9936-CDCA747F9A45}"/>
    <dgm:cxn modelId="{47FC74B2-4A42-4BAB-81BD-91C2A18B6D84}" type="presParOf" srcId="{A72B6067-3087-4FD3-9C63-4AC449BCF646}" destId="{8B90BE90-BD29-4533-825E-BE4637D992DD}" srcOrd="0" destOrd="0" presId="urn:microsoft.com/office/officeart/2008/layout/LinedList"/>
    <dgm:cxn modelId="{F4BE8CC9-BE61-4259-AB88-FF29813864E7}" type="presParOf" srcId="{A72B6067-3087-4FD3-9C63-4AC449BCF646}" destId="{4C1D7D68-E1F3-4E60-8E54-3C2F43CFED4A}" srcOrd="1" destOrd="0" presId="urn:microsoft.com/office/officeart/2008/layout/LinedList"/>
    <dgm:cxn modelId="{F4D50CA6-64C4-4E74-934C-11EE6937585F}" type="presParOf" srcId="{4C1D7D68-E1F3-4E60-8E54-3C2F43CFED4A}" destId="{2011EEB6-E3C6-424F-831E-E12D90F6B2DD}" srcOrd="0" destOrd="0" presId="urn:microsoft.com/office/officeart/2008/layout/LinedList"/>
    <dgm:cxn modelId="{BAEC9D17-0BBD-4C1F-8DB3-7DAE7E696792}" type="presParOf" srcId="{4C1D7D68-E1F3-4E60-8E54-3C2F43CFED4A}" destId="{4BEFA2BF-1C3B-4BD2-BD31-344548795386}" srcOrd="1" destOrd="0" presId="urn:microsoft.com/office/officeart/2008/layout/LinedList"/>
    <dgm:cxn modelId="{5A71987B-7791-4F62-86C7-1443B362E5F3}" type="presParOf" srcId="{A72B6067-3087-4FD3-9C63-4AC449BCF646}" destId="{A20BBFE4-BA1D-4D24-88CB-375B64888FD7}" srcOrd="2" destOrd="0" presId="urn:microsoft.com/office/officeart/2008/layout/LinedList"/>
    <dgm:cxn modelId="{B1BC0550-E767-452A-A163-C74DFC210BB0}" type="presParOf" srcId="{A72B6067-3087-4FD3-9C63-4AC449BCF646}" destId="{C8470028-6691-461D-B1D9-B166FC20971D}" srcOrd="3" destOrd="0" presId="urn:microsoft.com/office/officeart/2008/layout/LinedList"/>
    <dgm:cxn modelId="{C189E98A-449C-4D8D-AD9E-409C36A59B4E}" type="presParOf" srcId="{C8470028-6691-461D-B1D9-B166FC20971D}" destId="{289262F3-1173-4D4A-B874-A902B632145A}" srcOrd="0" destOrd="0" presId="urn:microsoft.com/office/officeart/2008/layout/LinedList"/>
    <dgm:cxn modelId="{C629CFEE-0B22-43B7-B7B3-1A90558EED24}" type="presParOf" srcId="{C8470028-6691-461D-B1D9-B166FC20971D}" destId="{374398ED-179C-4479-8066-F73EF4F16909}" srcOrd="1" destOrd="0" presId="urn:microsoft.com/office/officeart/2008/layout/LinedList"/>
    <dgm:cxn modelId="{24C1FEEE-95A2-4418-8233-7F3ABB1A5155}" type="presParOf" srcId="{A72B6067-3087-4FD3-9C63-4AC449BCF646}" destId="{777C21FB-9D92-4461-A12B-9ED895AA0C64}" srcOrd="4" destOrd="0" presId="urn:microsoft.com/office/officeart/2008/layout/LinedList"/>
    <dgm:cxn modelId="{7F3B8953-1418-4B9C-A577-F66207856B38}" type="presParOf" srcId="{A72B6067-3087-4FD3-9C63-4AC449BCF646}" destId="{C1275E81-DE2C-43D7-8847-9B4EF7834CA5}" srcOrd="5" destOrd="0" presId="urn:microsoft.com/office/officeart/2008/layout/LinedList"/>
    <dgm:cxn modelId="{BC00E0E6-9E80-4488-AED1-F153260AC45C}" type="presParOf" srcId="{C1275E81-DE2C-43D7-8847-9B4EF7834CA5}" destId="{6913A95E-49E7-42CC-B631-CF9738C6AA56}" srcOrd="0" destOrd="0" presId="urn:microsoft.com/office/officeart/2008/layout/LinedList"/>
    <dgm:cxn modelId="{66893CFE-E1B0-49F6-8E72-0E5302C4D484}" type="presParOf" srcId="{C1275E81-DE2C-43D7-8847-9B4EF7834CA5}" destId="{4F992C9F-5D6D-4857-B038-274AE9E468D8}" srcOrd="1" destOrd="0" presId="urn:microsoft.com/office/officeart/2008/layout/LinedList"/>
    <dgm:cxn modelId="{BFDD1457-B3B6-4DD8-93A3-C82268ED9691}" type="presParOf" srcId="{A72B6067-3087-4FD3-9C63-4AC449BCF646}" destId="{96013097-AB3B-4D82-A36B-8F7BED0787C0}" srcOrd="6" destOrd="0" presId="urn:microsoft.com/office/officeart/2008/layout/LinedList"/>
    <dgm:cxn modelId="{34A778AE-2D52-4440-B44F-D825314495A4}" type="presParOf" srcId="{A72B6067-3087-4FD3-9C63-4AC449BCF646}" destId="{97A9A294-B887-4C31-937B-9C64B6AA25DD}" srcOrd="7" destOrd="0" presId="urn:microsoft.com/office/officeart/2008/layout/LinedList"/>
    <dgm:cxn modelId="{A68F22F3-A045-48C8-B4E5-436AD9290B6C}" type="presParOf" srcId="{97A9A294-B887-4C31-937B-9C64B6AA25DD}" destId="{ECD70744-C275-4BDA-81C3-C3EC62F001BC}" srcOrd="0" destOrd="0" presId="urn:microsoft.com/office/officeart/2008/layout/LinedList"/>
    <dgm:cxn modelId="{BC8BC9C6-285F-4C78-85F7-8AADF14AB873}" type="presParOf" srcId="{97A9A294-B887-4C31-937B-9C64B6AA25DD}" destId="{219AA52F-3AA6-47FD-9FE3-5F2B89866847}" srcOrd="1" destOrd="0" presId="urn:microsoft.com/office/officeart/2008/layout/LinedList"/>
    <dgm:cxn modelId="{1C81A921-8227-4298-96B4-65A2546225FC}" type="presParOf" srcId="{A72B6067-3087-4FD3-9C63-4AC449BCF646}" destId="{34273CE8-87AD-4247-BC29-3F3709AAD303}" srcOrd="8" destOrd="0" presId="urn:microsoft.com/office/officeart/2008/layout/LinedList"/>
    <dgm:cxn modelId="{923BEC7D-AEF7-46D4-AB3F-072B8F4D5424}" type="presParOf" srcId="{A72B6067-3087-4FD3-9C63-4AC449BCF646}" destId="{65D14E80-0185-4597-9690-835914A1CDDE}" srcOrd="9" destOrd="0" presId="urn:microsoft.com/office/officeart/2008/layout/LinedList"/>
    <dgm:cxn modelId="{ABFBB9BE-05F5-46E3-A6F3-383B7CD5E4CC}" type="presParOf" srcId="{65D14E80-0185-4597-9690-835914A1CDDE}" destId="{24941DB0-5020-4FA2-AC6E-58BEAD9AB020}" srcOrd="0" destOrd="0" presId="urn:microsoft.com/office/officeart/2008/layout/LinedList"/>
    <dgm:cxn modelId="{5228311B-9132-4B71-81A1-A9930595F337}" type="presParOf" srcId="{65D14E80-0185-4597-9690-835914A1CDDE}" destId="{45EDB65A-CF87-4CA1-8B46-EDDBC49419BF}"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805096-1BFC-4DB8-8680-AA33B671D50E}">
      <dsp:nvSpPr>
        <dsp:cNvPr id="0" name=""/>
        <dsp:cNvSpPr/>
      </dsp:nvSpPr>
      <dsp:spPr>
        <a:xfrm>
          <a:off x="1322" y="81131"/>
          <a:ext cx="4640570" cy="2946761"/>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F00DFEA-5F6E-42E7-B35C-B9A65154400B}">
      <dsp:nvSpPr>
        <dsp:cNvPr id="0" name=""/>
        <dsp:cNvSpPr/>
      </dsp:nvSpPr>
      <dsp:spPr>
        <a:xfrm>
          <a:off x="516940" y="570969"/>
          <a:ext cx="4640570" cy="294676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Lung cancer is a serious and prevalent health condition that affects millions of people around the world. The high mortality rate associated with lung cancer makes it a significant public health concern. Therefore, there is a great deal of interest in understanding the factors that contribute to the development and progression of this disease.</a:t>
          </a:r>
        </a:p>
      </dsp:txBody>
      <dsp:txXfrm>
        <a:off x="603248" y="657277"/>
        <a:ext cx="4467954" cy="2774145"/>
      </dsp:txXfrm>
    </dsp:sp>
    <dsp:sp modelId="{A8F9516A-BEAC-44C6-BF09-CEA7B6FE6657}">
      <dsp:nvSpPr>
        <dsp:cNvPr id="0" name=""/>
        <dsp:cNvSpPr/>
      </dsp:nvSpPr>
      <dsp:spPr>
        <a:xfrm>
          <a:off x="5673129" y="81131"/>
          <a:ext cx="4640570" cy="2946761"/>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66F0220-83DE-4B22-94D5-7B4A0A6A71C8}">
      <dsp:nvSpPr>
        <dsp:cNvPr id="0" name=""/>
        <dsp:cNvSpPr/>
      </dsp:nvSpPr>
      <dsp:spPr>
        <a:xfrm>
          <a:off x="6188748" y="570969"/>
          <a:ext cx="4640570" cy="294676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Data analysis plays an important role in this effort, as it can help researchers and clinicians identify patterns and trends in large amounts of data that might not be immediately apparent to the human eye. By analyzing data related to lung cancer, researchers can identify risk factors, potential causes, and effective treatment strategies.</a:t>
          </a:r>
        </a:p>
      </dsp:txBody>
      <dsp:txXfrm>
        <a:off x="6275056" y="657277"/>
        <a:ext cx="4467954" cy="27741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90BE90-BD29-4533-825E-BE4637D992DD}">
      <dsp:nvSpPr>
        <dsp:cNvPr id="0" name=""/>
        <dsp:cNvSpPr/>
      </dsp:nvSpPr>
      <dsp:spPr>
        <a:xfrm>
          <a:off x="0" y="657"/>
          <a:ext cx="5955658" cy="0"/>
        </a:xfrm>
        <a:prstGeom prst="line">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w="9525" cap="flat" cmpd="sng" algn="ctr">
          <a:solidFill>
            <a:schemeClr val="dk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011EEB6-E3C6-424F-831E-E12D90F6B2DD}">
      <dsp:nvSpPr>
        <dsp:cNvPr id="0" name=""/>
        <dsp:cNvSpPr/>
      </dsp:nvSpPr>
      <dsp:spPr>
        <a:xfrm>
          <a:off x="0" y="657"/>
          <a:ext cx="5955658" cy="1076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Logistic Regression: R has a built-in function called "glm" that can be used for logistic regression. This function allows for the modeling of binary outcomes, such as lung cancer diagnosis, with multiple predictor variables.</a:t>
          </a:r>
        </a:p>
      </dsp:txBody>
      <dsp:txXfrm>
        <a:off x="0" y="657"/>
        <a:ext cx="5955658" cy="1076807"/>
      </dsp:txXfrm>
    </dsp:sp>
    <dsp:sp modelId="{A20BBFE4-BA1D-4D24-88CB-375B64888FD7}">
      <dsp:nvSpPr>
        <dsp:cNvPr id="0" name=""/>
        <dsp:cNvSpPr/>
      </dsp:nvSpPr>
      <dsp:spPr>
        <a:xfrm>
          <a:off x="0" y="1077465"/>
          <a:ext cx="5955658" cy="0"/>
        </a:xfrm>
        <a:prstGeom prst="line">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w="9525" cap="flat" cmpd="sng" algn="ctr">
          <a:solidFill>
            <a:schemeClr val="dk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89262F3-1173-4D4A-B874-A902B632145A}">
      <dsp:nvSpPr>
        <dsp:cNvPr id="0" name=""/>
        <dsp:cNvSpPr/>
      </dsp:nvSpPr>
      <dsp:spPr>
        <a:xfrm>
          <a:off x="0" y="1077465"/>
          <a:ext cx="5955658" cy="1076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Random Forest: The "Random Forest" package in R can be used for building random forest models. This package allows for classification and regression tasks, and can be used for predicting lung cancer risk, survival, or treatment response.</a:t>
          </a:r>
        </a:p>
      </dsp:txBody>
      <dsp:txXfrm>
        <a:off x="0" y="1077465"/>
        <a:ext cx="5955658" cy="1076807"/>
      </dsp:txXfrm>
    </dsp:sp>
    <dsp:sp modelId="{777C21FB-9D92-4461-A12B-9ED895AA0C64}">
      <dsp:nvSpPr>
        <dsp:cNvPr id="0" name=""/>
        <dsp:cNvSpPr/>
      </dsp:nvSpPr>
      <dsp:spPr>
        <a:xfrm>
          <a:off x="0" y="2154273"/>
          <a:ext cx="5955658" cy="0"/>
        </a:xfrm>
        <a:prstGeom prst="line">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w="9525" cap="flat" cmpd="sng" algn="ctr">
          <a:solidFill>
            <a:schemeClr val="dk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913A95E-49E7-42CC-B631-CF9738C6AA56}">
      <dsp:nvSpPr>
        <dsp:cNvPr id="0" name=""/>
        <dsp:cNvSpPr/>
      </dsp:nvSpPr>
      <dsp:spPr>
        <a:xfrm>
          <a:off x="0" y="2154273"/>
          <a:ext cx="5955658" cy="1076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Support Vector Machine (SVM): The "e1071" package in R provides functions for SVM modeling. SVM can be used for lung cancer diagnosis, tumor classification, or risk prediction.</a:t>
          </a:r>
        </a:p>
      </dsp:txBody>
      <dsp:txXfrm>
        <a:off x="0" y="2154273"/>
        <a:ext cx="5955658" cy="1076807"/>
      </dsp:txXfrm>
    </dsp:sp>
    <dsp:sp modelId="{96013097-AB3B-4D82-A36B-8F7BED0787C0}">
      <dsp:nvSpPr>
        <dsp:cNvPr id="0" name=""/>
        <dsp:cNvSpPr/>
      </dsp:nvSpPr>
      <dsp:spPr>
        <a:xfrm>
          <a:off x="0" y="3231080"/>
          <a:ext cx="5955658" cy="0"/>
        </a:xfrm>
        <a:prstGeom prst="line">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w="9525" cap="flat" cmpd="sng" algn="ctr">
          <a:solidFill>
            <a:schemeClr val="dk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CD70744-C275-4BDA-81C3-C3EC62F001BC}">
      <dsp:nvSpPr>
        <dsp:cNvPr id="0" name=""/>
        <dsp:cNvSpPr/>
      </dsp:nvSpPr>
      <dsp:spPr>
        <a:xfrm>
          <a:off x="0" y="3231080"/>
          <a:ext cx="5955658" cy="1076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Neural Networks: R has several packages that can be used for neural network modeling, such as "neuralnet" and "caret". These packages can be used for lung cancer diagnosis, treatment response prediction, or identifying genomic biomarkers.</a:t>
          </a:r>
        </a:p>
      </dsp:txBody>
      <dsp:txXfrm>
        <a:off x="0" y="3231080"/>
        <a:ext cx="5955658" cy="1076807"/>
      </dsp:txXfrm>
    </dsp:sp>
    <dsp:sp modelId="{34273CE8-87AD-4247-BC29-3F3709AAD303}">
      <dsp:nvSpPr>
        <dsp:cNvPr id="0" name=""/>
        <dsp:cNvSpPr/>
      </dsp:nvSpPr>
      <dsp:spPr>
        <a:xfrm>
          <a:off x="0" y="4307888"/>
          <a:ext cx="5955658" cy="0"/>
        </a:xfrm>
        <a:prstGeom prst="line">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w="9525" cap="flat" cmpd="sng" algn="ctr">
          <a:solidFill>
            <a:schemeClr val="dk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4941DB0-5020-4FA2-AC6E-58BEAD9AB020}">
      <dsp:nvSpPr>
        <dsp:cNvPr id="0" name=""/>
        <dsp:cNvSpPr/>
      </dsp:nvSpPr>
      <dsp:spPr>
        <a:xfrm>
          <a:off x="0" y="4307888"/>
          <a:ext cx="5955658" cy="1076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Clustering: The "cluster" package in R provides functions for various clustering algorithms, such as k-means, hierarchical clustering, and spectral clustering. Clustering can be used for lung cancer subtype identification, patient stratification, or drug discovery.</a:t>
          </a:r>
        </a:p>
      </dsp:txBody>
      <dsp:txXfrm>
        <a:off x="0" y="4307888"/>
        <a:ext cx="5955658" cy="107680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t>4/14/2023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t>‹#›</a:t>
            </a:fld>
            <a:endParaRPr lang="en-US"/>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We designed this template so that each member of the project team has a set of slides with its own theme. Members, here’s how you add a new slide to just your set: </a:t>
            </a:r>
          </a:p>
          <a:p>
            <a:br>
              <a:rPr lang="en-US" dirty="0"/>
            </a:br>
            <a:r>
              <a:rPr lang="en-US" dirty="0"/>
              <a:t>Mark where you want to add the slide: Select an existing one in the Thumbnails pane, click the New Slide button, then choose a layout. The new slide gets the same theme as the other slides in your set. </a:t>
            </a:r>
          </a:p>
          <a:p>
            <a:endParaRPr lang="en-US" dirty="0"/>
          </a:p>
          <a:p>
            <a:r>
              <a:rPr lang="en-US" dirty="0"/>
              <a:t>Careful! Don’t annoy your fellow presenters by accidentally changing their themes. That can happen if you choose a different theme from the Design tab, which changes all of the slides in the presentation to that look. </a:t>
            </a:r>
          </a:p>
        </p:txBody>
      </p:sp>
      <p:sp>
        <p:nvSpPr>
          <p:cNvPr id="4" name="Slide Number Placeholder 3"/>
          <p:cNvSpPr>
            <a:spLocks noGrp="1"/>
          </p:cNvSpPr>
          <p:nvPr>
            <p:ph type="sldNum" sz="quarter" idx="10"/>
          </p:nvPr>
        </p:nvSpPr>
        <p:spPr/>
        <p:txBody>
          <a:bodyPr/>
          <a:lstStyle/>
          <a:p>
            <a:fld id="{A7666ED7-631A-46AF-B451-227D0A8685A0}" type="slidenum">
              <a:rPr lang="en-US" smtClean="0"/>
              <a:pPr/>
              <a:t>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5461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a:t>
            </a:fld>
            <a:endParaRPr lang="en-US"/>
          </a:p>
        </p:txBody>
      </p:sp>
    </p:spTree>
    <p:extLst>
      <p:ext uri="{BB962C8B-B14F-4D97-AF65-F5344CB8AC3E}">
        <p14:creationId xmlns:p14="http://schemas.microsoft.com/office/powerpoint/2010/main" val="32906167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4/14/2023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4/14/2023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4/14/2023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78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73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39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22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4/14/2023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22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4/14/2023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95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4/14/2023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431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184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57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423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83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5995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73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4/14/2023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336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4/14/2023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0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984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4/14/2023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99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068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7468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743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050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4/14/2023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935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4/14/2023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705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4/14/2023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113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632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21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016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111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7342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8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4/14/2023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20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4/14/2023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462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159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4/14/2023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0988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842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799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98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39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4/14/2023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92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4/14/2023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146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4/14/2023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537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333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206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060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452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9702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864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4/14/2023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51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4/14/2023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1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990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4/14/2023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4454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1.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4/14/2023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4/14/2023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4/14/2023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5826612"/>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4/14/2023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6897659"/>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1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9.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6.xml"/><Relationship Id="rId5" Type="http://schemas.openxmlformats.org/officeDocument/2006/relationships/image" Target="../media/image4.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shade val="100000"/>
                <a:hueMod val="100000"/>
                <a:satMod val="110000"/>
                <a:lumMod val="79000"/>
                <a:lumOff val="21000"/>
              </a:schemeClr>
            </a:gs>
            <a:gs pos="100000">
              <a:schemeClr val="bg2">
                <a:shade val="78000"/>
                <a:hueMod val="44000"/>
                <a:satMod val="200000"/>
                <a:lumMod val="70000"/>
              </a:schemeClr>
            </a:gs>
          </a:gsLst>
          <a:lin ang="0" scaled="1"/>
          <a:tileRect/>
        </a:gradFill>
        <a:effectLst/>
      </p:bgPr>
    </p:bg>
    <p:spTree>
      <p:nvGrpSpPr>
        <p:cNvPr id="1" name=""/>
        <p:cNvGrpSpPr/>
        <p:nvPr/>
      </p:nvGrpSpPr>
      <p:grpSpPr>
        <a:xfrm>
          <a:off x="0" y="0"/>
          <a:ext cx="0" cy="0"/>
          <a:chOff x="0" y="0"/>
          <a:chExt cx="0" cy="0"/>
        </a:xfrm>
      </p:grpSpPr>
      <p:sp>
        <p:nvSpPr>
          <p:cNvPr id="106" name="Rectangle 7">
            <a:extLst>
              <a:ext uri="{FF2B5EF4-FFF2-40B4-BE49-F238E27FC236}">
                <a16:creationId xmlns:a16="http://schemas.microsoft.com/office/drawing/2014/main" id="{8B1B45BD-D05B-47CB-97E5-994F293A1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9">
            <a:extLst>
              <a:ext uri="{FF2B5EF4-FFF2-40B4-BE49-F238E27FC236}">
                <a16:creationId xmlns:a16="http://schemas.microsoft.com/office/drawing/2014/main" id="{57BDE151-4F7A-4E95-939F-18B2F607C74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965200" y="643467"/>
            <a:ext cx="8133812" cy="3603022"/>
          </a:xfrm>
        </p:spPr>
        <p:txBody>
          <a:bodyPr>
            <a:normAutofit/>
          </a:bodyPr>
          <a:lstStyle/>
          <a:p>
            <a:br>
              <a:rPr lang="en-US" sz="6200"/>
            </a:br>
            <a:br>
              <a:rPr lang="en-US" sz="6200"/>
            </a:br>
            <a:r>
              <a:rPr lang="en-US" sz="6200"/>
              <a:t>Data Analysis Of Lung Cancer</a:t>
            </a:r>
            <a:endParaRPr lang="en-US" sz="6200">
              <a:ea typeface="+mj-lt"/>
              <a:cs typeface="+mj-lt"/>
            </a:endParaRPr>
          </a:p>
          <a:p>
            <a:endParaRPr lang="en-US" sz="6200"/>
          </a:p>
        </p:txBody>
      </p:sp>
      <p:sp>
        <p:nvSpPr>
          <p:cNvPr id="108" name="Rectangle 11">
            <a:extLst>
              <a:ext uri="{FF2B5EF4-FFF2-40B4-BE49-F238E27FC236}">
                <a16:creationId xmlns:a16="http://schemas.microsoft.com/office/drawing/2014/main" id="{2D3E1E67-68B8-49AF-8DBA-E7E08CD3F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68225"/>
            <a:ext cx="12188824" cy="2289774"/>
          </a:xfrm>
          <a:prstGeom prst="rect">
            <a:avLst/>
          </a:prstGeom>
          <a:solidFill>
            <a:srgbClr val="181717">
              <a:alpha val="89804"/>
            </a:srgbClr>
          </a:solidFill>
          <a:ln>
            <a:noFill/>
          </a:ln>
          <a:effectLst/>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p:nvPr>
        </p:nvSpPr>
        <p:spPr>
          <a:xfrm>
            <a:off x="680322" y="4762275"/>
            <a:ext cx="8417262" cy="1561100"/>
          </a:xfrm>
        </p:spPr>
        <p:txBody>
          <a:bodyPr vert="horz" lIns="91440" tIns="45720" rIns="91440" bIns="45720" rtlCol="0" anchor="ctr">
            <a:normAutofit/>
          </a:bodyPr>
          <a:lstStyle/>
          <a:p>
            <a:r>
              <a:rPr lang="en-US" sz="2800">
                <a:solidFill>
                  <a:srgbClr val="FFFFFF"/>
                </a:solidFill>
              </a:rPr>
              <a:t>Presented by</a:t>
            </a:r>
          </a:p>
          <a:p>
            <a:r>
              <a:rPr lang="en-US" sz="2800">
                <a:solidFill>
                  <a:srgbClr val="FFFFFF"/>
                </a:solidFill>
              </a:rPr>
              <a:t>Sridhar Yalavarthi</a:t>
            </a:r>
          </a:p>
          <a:p>
            <a:r>
              <a:rPr lang="en-US" sz="2800">
                <a:solidFill>
                  <a:srgbClr val="FFFFFF"/>
                </a:solidFill>
                <a:ea typeface="+mn-lt"/>
                <a:cs typeface="+mn-lt"/>
              </a:rPr>
              <a:t>Leena Chowdary K</a:t>
            </a:r>
            <a:endParaRPr lang="en-US" sz="2800">
              <a:solidFill>
                <a:srgbClr val="FFFFFF"/>
              </a:solidFill>
            </a:endParaRPr>
          </a:p>
        </p:txBody>
      </p:sp>
      <p:sp>
        <p:nvSpPr>
          <p:cNvPr id="109" name="Rectangle 13">
            <a:extLst>
              <a:ext uri="{FF2B5EF4-FFF2-40B4-BE49-F238E27FC236}">
                <a16:creationId xmlns:a16="http://schemas.microsoft.com/office/drawing/2014/main" id="{896FDE7C-B860-44EE-B294-C8358F7A8E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3921" y="4568225"/>
            <a:ext cx="2764903" cy="22897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892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1FB59-CA3E-D933-01B4-6D21650310A9}"/>
              </a:ext>
            </a:extLst>
          </p:cNvPr>
          <p:cNvSpPr>
            <a:spLocks noGrp="1"/>
          </p:cNvSpPr>
          <p:nvPr>
            <p:ph type="title"/>
          </p:nvPr>
        </p:nvSpPr>
        <p:spPr/>
        <p:txBody>
          <a:bodyPr/>
          <a:lstStyle/>
          <a:p>
            <a:r>
              <a:rPr lang="en-US" dirty="0"/>
              <a:t>Testing Methods</a:t>
            </a:r>
          </a:p>
        </p:txBody>
      </p:sp>
      <p:sp>
        <p:nvSpPr>
          <p:cNvPr id="3" name="Content Placeholder 2">
            <a:extLst>
              <a:ext uri="{FF2B5EF4-FFF2-40B4-BE49-F238E27FC236}">
                <a16:creationId xmlns:a16="http://schemas.microsoft.com/office/drawing/2014/main" id="{D772A5F2-953C-649A-016C-71CA5586FD8E}"/>
              </a:ext>
            </a:extLst>
          </p:cNvPr>
          <p:cNvSpPr>
            <a:spLocks noGrp="1"/>
          </p:cNvSpPr>
          <p:nvPr>
            <p:ph idx="1"/>
          </p:nvPr>
        </p:nvSpPr>
        <p:spPr/>
        <p:txBody>
          <a:bodyPr/>
          <a:lstStyle/>
          <a:p>
            <a:r>
              <a:rPr lang="en-US" sz="1800" dirty="0"/>
              <a:t>T-Test: It is one of the most common test used in statistics to compare the means of two groups.</a:t>
            </a:r>
          </a:p>
          <a:p>
            <a:r>
              <a:rPr lang="en-US" sz="1800" dirty="0"/>
              <a:t>Chi-square Test: Chi-square is a statistical method which is used to determine whether the two categorical variables have a significant correlation between them.</a:t>
            </a:r>
          </a:p>
          <a:p>
            <a:endParaRPr lang="en-US" dirty="0"/>
          </a:p>
        </p:txBody>
      </p:sp>
    </p:spTree>
    <p:extLst>
      <p:ext uri="{BB962C8B-B14F-4D97-AF65-F5344CB8AC3E}">
        <p14:creationId xmlns:p14="http://schemas.microsoft.com/office/powerpoint/2010/main" val="1019369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useBgFill="1">
        <p:nvSpPr>
          <p:cNvPr id="45" name="Rectangle 8">
            <a:extLst>
              <a:ext uri="{FF2B5EF4-FFF2-40B4-BE49-F238E27FC236}">
                <a16:creationId xmlns:a16="http://schemas.microsoft.com/office/drawing/2014/main" id="{2812AC83-22F0-44D1-B41F-5FF2304A1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10">
            <a:extLst>
              <a:ext uri="{FF2B5EF4-FFF2-40B4-BE49-F238E27FC236}">
                <a16:creationId xmlns:a16="http://schemas.microsoft.com/office/drawing/2014/main" id="{9A9B3369-20B8-495A-B857-05C117B589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7" name="Rectangle 12">
            <a:extLst>
              <a:ext uri="{FF2B5EF4-FFF2-40B4-BE49-F238E27FC236}">
                <a16:creationId xmlns:a16="http://schemas.microsoft.com/office/drawing/2014/main" id="{053743EE-5C98-4818-927C-F0CA00C3C2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14">
            <a:extLst>
              <a:ext uri="{FF2B5EF4-FFF2-40B4-BE49-F238E27FC236}">
                <a16:creationId xmlns:a16="http://schemas.microsoft.com/office/drawing/2014/main" id="{A832B64A-5DE3-4CF7-93BD-E4EEFDC83D9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49" name="Rectangle 16">
            <a:extLst>
              <a:ext uri="{FF2B5EF4-FFF2-40B4-BE49-F238E27FC236}">
                <a16:creationId xmlns:a16="http://schemas.microsoft.com/office/drawing/2014/main" id="{60D20CA5-592A-495C-845B-170F147EC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DE9E308-0652-5E50-EBFC-C69935C13B5E}"/>
              </a:ext>
            </a:extLst>
          </p:cNvPr>
          <p:cNvSpPr>
            <a:spLocks noGrp="1"/>
          </p:cNvSpPr>
          <p:nvPr>
            <p:ph type="title"/>
          </p:nvPr>
        </p:nvSpPr>
        <p:spPr>
          <a:xfrm>
            <a:off x="680321" y="2063262"/>
            <a:ext cx="3739279" cy="2661052"/>
          </a:xfrm>
        </p:spPr>
        <p:txBody>
          <a:bodyPr>
            <a:normAutofit/>
          </a:bodyPr>
          <a:lstStyle/>
          <a:p>
            <a:pPr algn="r"/>
            <a:r>
              <a:rPr lang="en-US" sz="4400"/>
              <a:t>Algorithms</a:t>
            </a:r>
          </a:p>
        </p:txBody>
      </p:sp>
      <p:graphicFrame>
        <p:nvGraphicFramePr>
          <p:cNvPr id="50" name="Content Placeholder 2">
            <a:extLst>
              <a:ext uri="{FF2B5EF4-FFF2-40B4-BE49-F238E27FC236}">
                <a16:creationId xmlns:a16="http://schemas.microsoft.com/office/drawing/2014/main" id="{8023B734-CDFB-8414-C3B6-82C9C91859A8}"/>
              </a:ext>
            </a:extLst>
          </p:cNvPr>
          <p:cNvGraphicFramePr>
            <a:graphicFrameLocks noGrp="1"/>
          </p:cNvGraphicFramePr>
          <p:nvPr>
            <p:ph idx="1"/>
            <p:extLst>
              <p:ext uri="{D42A27DB-BD31-4B8C-83A1-F6EECF244321}">
                <p14:modId xmlns:p14="http://schemas.microsoft.com/office/powerpoint/2010/main" val="3285143715"/>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50651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F586B-4C66-8F12-CD79-93866EC76B00}"/>
              </a:ext>
            </a:extLst>
          </p:cNvPr>
          <p:cNvSpPr>
            <a:spLocks noGrp="1"/>
          </p:cNvSpPr>
          <p:nvPr>
            <p:ph type="title"/>
          </p:nvPr>
        </p:nvSpPr>
        <p:spPr/>
        <p:txBody>
          <a:bodyPr/>
          <a:lstStyle/>
          <a:p>
            <a:r>
              <a:rPr lang="en-US" dirty="0"/>
              <a:t>Timelines</a:t>
            </a:r>
          </a:p>
        </p:txBody>
      </p:sp>
      <p:sp>
        <p:nvSpPr>
          <p:cNvPr id="3" name="Content Placeholder 2">
            <a:extLst>
              <a:ext uri="{FF2B5EF4-FFF2-40B4-BE49-F238E27FC236}">
                <a16:creationId xmlns:a16="http://schemas.microsoft.com/office/drawing/2014/main" id="{099CBDFE-FA12-A82E-6E0C-93C85A03CC67}"/>
              </a:ext>
            </a:extLst>
          </p:cNvPr>
          <p:cNvSpPr>
            <a:spLocks noGrp="1"/>
          </p:cNvSpPr>
          <p:nvPr>
            <p:ph idx="1"/>
          </p:nvPr>
        </p:nvSpPr>
        <p:spPr/>
        <p:txBody>
          <a:bodyPr vert="horz" lIns="91440" tIns="45720" rIns="91440" bIns="45720" rtlCol="0" anchor="t">
            <a:normAutofit/>
          </a:bodyPr>
          <a:lstStyle/>
          <a:p>
            <a:r>
              <a:rPr lang="en-US" dirty="0">
                <a:ea typeface="+mn-lt"/>
                <a:cs typeface="+mn-lt"/>
              </a:rPr>
              <a:t>Define the research question and obtain necessary approvals (4-8 days)</a:t>
            </a:r>
            <a:endParaRPr lang="en-US" dirty="0"/>
          </a:p>
          <a:p>
            <a:r>
              <a:rPr lang="en-US" dirty="0">
                <a:ea typeface="+mn-lt"/>
                <a:cs typeface="+mn-lt"/>
              </a:rPr>
              <a:t>Data collection and preprocessing (8-12 days)</a:t>
            </a:r>
            <a:endParaRPr lang="en-US" dirty="0"/>
          </a:p>
          <a:p>
            <a:r>
              <a:rPr lang="en-US" dirty="0">
                <a:ea typeface="+mn-lt"/>
                <a:cs typeface="+mn-lt"/>
              </a:rPr>
              <a:t>Data exploration and </a:t>
            </a:r>
            <a:r>
              <a:rPr lang="en-US" dirty="0" err="1">
                <a:ea typeface="+mn-lt"/>
                <a:cs typeface="+mn-lt"/>
              </a:rPr>
              <a:t>visualisation</a:t>
            </a:r>
            <a:r>
              <a:rPr lang="en-US" dirty="0">
                <a:ea typeface="+mn-lt"/>
                <a:cs typeface="+mn-lt"/>
              </a:rPr>
              <a:t> (4-8 days)</a:t>
            </a:r>
            <a:endParaRPr lang="en-US" dirty="0"/>
          </a:p>
          <a:p>
            <a:r>
              <a:rPr lang="en-US" dirty="0">
                <a:ea typeface="+mn-lt"/>
                <a:cs typeface="+mn-lt"/>
              </a:rPr>
              <a:t>Statistical analysis (10-12 days)</a:t>
            </a:r>
            <a:endParaRPr lang="en-US" dirty="0"/>
          </a:p>
          <a:p>
            <a:r>
              <a:rPr lang="en-US" dirty="0">
                <a:ea typeface="+mn-lt"/>
                <a:cs typeface="+mn-lt"/>
              </a:rPr>
              <a:t>Interpretation and inference (4-8 days)</a:t>
            </a:r>
            <a:endParaRPr lang="en-US" dirty="0"/>
          </a:p>
          <a:p>
            <a:r>
              <a:rPr lang="en-US" dirty="0">
                <a:ea typeface="+mn-lt"/>
                <a:cs typeface="+mn-lt"/>
              </a:rPr>
              <a:t>Validation and replication (4-8 days)</a:t>
            </a:r>
            <a:endParaRPr lang="en-US" dirty="0"/>
          </a:p>
          <a:p>
            <a:r>
              <a:rPr lang="en-US" dirty="0">
                <a:ea typeface="+mn-lt"/>
                <a:cs typeface="+mn-lt"/>
              </a:rPr>
              <a:t>Reporting and dissemination (4-8 days)</a:t>
            </a:r>
            <a:endParaRPr lang="en-US" dirty="0"/>
          </a:p>
          <a:p>
            <a:endParaRPr lang="en-US" dirty="0"/>
          </a:p>
        </p:txBody>
      </p:sp>
    </p:spTree>
    <p:extLst>
      <p:ext uri="{BB962C8B-B14F-4D97-AF65-F5344CB8AC3E}">
        <p14:creationId xmlns:p14="http://schemas.microsoft.com/office/powerpoint/2010/main" val="402072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2E6B8-9FB4-C384-0E39-24F3B85720C2}"/>
              </a:ext>
            </a:extLst>
          </p:cNvPr>
          <p:cNvSpPr>
            <a:spLocks noGrp="1"/>
          </p:cNvSpPr>
          <p:nvPr>
            <p:ph type="title"/>
          </p:nvPr>
        </p:nvSpPr>
        <p:spPr/>
        <p:txBody>
          <a:bodyPr/>
          <a:lstStyle/>
          <a:p>
            <a:pPr algn="r"/>
            <a:r>
              <a:rPr lang="en-US" dirty="0">
                <a:solidFill>
                  <a:schemeClr val="accent1"/>
                </a:solidFill>
                <a:ea typeface="+mj-lt"/>
                <a:cs typeface="+mj-lt"/>
              </a:rPr>
              <a:t>Conclusion</a:t>
            </a:r>
          </a:p>
          <a:p>
            <a:endParaRPr lang="en-US" dirty="0"/>
          </a:p>
        </p:txBody>
      </p:sp>
      <p:sp>
        <p:nvSpPr>
          <p:cNvPr id="3" name="Content Placeholder 2">
            <a:extLst>
              <a:ext uri="{FF2B5EF4-FFF2-40B4-BE49-F238E27FC236}">
                <a16:creationId xmlns:a16="http://schemas.microsoft.com/office/drawing/2014/main" id="{BC7A9113-880E-7493-1B98-C949532F6C11}"/>
              </a:ext>
            </a:extLst>
          </p:cNvPr>
          <p:cNvSpPr>
            <a:spLocks noGrp="1"/>
          </p:cNvSpPr>
          <p:nvPr>
            <p:ph idx="1"/>
          </p:nvPr>
        </p:nvSpPr>
        <p:spPr/>
        <p:txBody>
          <a:bodyPr vert="horz" lIns="91440" tIns="45720" rIns="91440" bIns="45720" rtlCol="0" anchor="t">
            <a:normAutofit/>
          </a:bodyPr>
          <a:lstStyle/>
          <a:p>
            <a:endParaRPr lang="en-US" dirty="0">
              <a:ea typeface="+mn-lt"/>
              <a:cs typeface="+mn-lt"/>
            </a:endParaRPr>
          </a:p>
          <a:p>
            <a:pPr marL="0" indent="0">
              <a:buNone/>
            </a:pPr>
            <a:r>
              <a:rPr lang="en-US" dirty="0"/>
              <a:t>In conclusion, data analyses of lung cancer have helped improve our understanding of this disease and have led to the development of effective treatment options. However, lung cancer remains a major health problem, and efforts to prevent and detect this disease early are crucial for improving outcomes for patients.</a:t>
            </a:r>
            <a:endParaRPr lang="en-US" dirty="0">
              <a:ea typeface="+mn-lt"/>
              <a:cs typeface="+mn-lt"/>
            </a:endParaRPr>
          </a:p>
          <a:p>
            <a:endParaRPr lang="en-US" dirty="0">
              <a:ea typeface="+mn-lt"/>
              <a:cs typeface="+mn-lt"/>
            </a:endParaRPr>
          </a:p>
          <a:p>
            <a:endParaRPr lang="en-US" dirty="0"/>
          </a:p>
        </p:txBody>
      </p:sp>
    </p:spTree>
    <p:extLst>
      <p:ext uri="{BB962C8B-B14F-4D97-AF65-F5344CB8AC3E}">
        <p14:creationId xmlns:p14="http://schemas.microsoft.com/office/powerpoint/2010/main" val="162541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8EDF5-B8D0-3B2A-49AE-1EE6CAA1561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B9391DD-91FA-EDEB-BB83-005995AA130A}"/>
              </a:ext>
            </a:extLst>
          </p:cNvPr>
          <p:cNvSpPr>
            <a:spLocks noGrp="1"/>
          </p:cNvSpPr>
          <p:nvPr>
            <p:ph idx="1"/>
          </p:nvPr>
        </p:nvSpPr>
        <p:spPr/>
        <p:txBody>
          <a:bodyPr vert="horz" lIns="91440" tIns="45720" rIns="91440" bIns="45720" rtlCol="0" anchor="t">
            <a:normAutofit fontScale="70000" lnSpcReduction="20000"/>
          </a:bodyPr>
          <a:lstStyle/>
          <a:p>
            <a:r>
              <a:rPr lang="en-US" dirty="0">
                <a:ea typeface="+mn-lt"/>
                <a:cs typeface="+mn-lt"/>
              </a:rPr>
              <a:t>"Data analysis of lung cancer in the United States: a focus on racial and ethnic disparities." By Lathan C, Spector L, Wong S, et al. Journal of Thoracic Oncology. 2016; 11(10): 1647-1658.</a:t>
            </a:r>
            <a:endParaRPr lang="en-US" dirty="0"/>
          </a:p>
          <a:p>
            <a:r>
              <a:rPr lang="en-US" dirty="0">
                <a:ea typeface="+mn-lt"/>
                <a:cs typeface="+mn-lt"/>
              </a:rPr>
              <a:t>"Big Data Analytics for Lung Cancer Management." By Nair B, Cortes J, Karachaliou N, et al. American Society of Clinical Oncology Educational Book. 2019; 39: e79-e86.</a:t>
            </a:r>
            <a:endParaRPr lang="en-US" dirty="0"/>
          </a:p>
          <a:p>
            <a:r>
              <a:rPr lang="en-US" dirty="0">
                <a:ea typeface="+mn-lt"/>
                <a:cs typeface="+mn-lt"/>
              </a:rPr>
              <a:t>"Machine learning for lung cancer prognostication: a retrospective multi-cohort radiomics study." By Zhang L, Fried D, </a:t>
            </a:r>
            <a:r>
              <a:rPr lang="en-US" dirty="0" err="1">
                <a:ea typeface="+mn-lt"/>
                <a:cs typeface="+mn-lt"/>
              </a:rPr>
              <a:t>Fave</a:t>
            </a:r>
            <a:r>
              <a:rPr lang="en-US" dirty="0">
                <a:ea typeface="+mn-lt"/>
                <a:cs typeface="+mn-lt"/>
              </a:rPr>
              <a:t> X, et al. </a:t>
            </a:r>
            <a:r>
              <a:rPr lang="en-US" dirty="0" err="1">
                <a:ea typeface="+mn-lt"/>
                <a:cs typeface="+mn-lt"/>
              </a:rPr>
              <a:t>PLoS</a:t>
            </a:r>
            <a:r>
              <a:rPr lang="en-US" dirty="0">
                <a:ea typeface="+mn-lt"/>
                <a:cs typeface="+mn-lt"/>
              </a:rPr>
              <a:t> Medicine. 2018; 15(11): e1002711.</a:t>
            </a:r>
            <a:endParaRPr lang="en-US" dirty="0"/>
          </a:p>
          <a:p>
            <a:r>
              <a:rPr lang="en-US" dirty="0">
                <a:ea typeface="+mn-lt"/>
                <a:cs typeface="+mn-lt"/>
              </a:rPr>
              <a:t>"Genomic and transcriptomic features of response to immune checkpoint inhibitors in advanced non-small cell lung cancer." By </a:t>
            </a:r>
            <a:r>
              <a:rPr lang="en-US" dirty="0" err="1">
                <a:ea typeface="+mn-lt"/>
                <a:cs typeface="+mn-lt"/>
              </a:rPr>
              <a:t>Skoulidis</a:t>
            </a:r>
            <a:r>
              <a:rPr lang="en-US" dirty="0">
                <a:ea typeface="+mn-lt"/>
                <a:cs typeface="+mn-lt"/>
              </a:rPr>
              <a:t> F, Goldberg M, Greenawalt D, et al. Cancer Cell. 2018; 33(4): 588-602.</a:t>
            </a:r>
            <a:endParaRPr lang="en-US" dirty="0"/>
          </a:p>
          <a:p>
            <a:r>
              <a:rPr lang="en-US" dirty="0">
                <a:ea typeface="+mn-lt"/>
                <a:cs typeface="+mn-lt"/>
              </a:rPr>
              <a:t>"The genomic landscape of small cell lung cancer: recent advances and future perspectives." By George J, Lim J, Jang S, et al. Journal of Thoracic Oncology. 2020; 15(1): 19-33.</a:t>
            </a:r>
            <a:endParaRPr lang="en-US" dirty="0"/>
          </a:p>
          <a:p>
            <a:r>
              <a:rPr lang="en-US" dirty="0">
                <a:ea typeface="+mn-lt"/>
                <a:cs typeface="+mn-lt"/>
              </a:rPr>
              <a:t>"Analysis of Lung Cancer Data: An Overview." By Stanciu D, Gheorghiu D, Alexandru A, et al. Diagnostics. 2021; 11(2): 312.</a:t>
            </a:r>
            <a:endParaRPr lang="en-US" dirty="0"/>
          </a:p>
          <a:p>
            <a:pPr marL="0" indent="0">
              <a:buNone/>
            </a:pPr>
            <a:endParaRPr lang="en-US" dirty="0"/>
          </a:p>
        </p:txBody>
      </p:sp>
    </p:spTree>
    <p:extLst>
      <p:ext uri="{BB962C8B-B14F-4D97-AF65-F5344CB8AC3E}">
        <p14:creationId xmlns:p14="http://schemas.microsoft.com/office/powerpoint/2010/main" val="417440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 / Topics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ea typeface="+mn-lt"/>
                <a:cs typeface="+mn-lt"/>
              </a:rPr>
              <a:t>Introduction</a:t>
            </a:r>
          </a:p>
          <a:p>
            <a:r>
              <a:rPr lang="en-US" dirty="0">
                <a:ea typeface="+mn-lt"/>
                <a:cs typeface="+mn-lt"/>
              </a:rPr>
              <a:t>Project Objectives</a:t>
            </a:r>
          </a:p>
          <a:p>
            <a:r>
              <a:rPr lang="en-US" dirty="0">
                <a:ea typeface="+mn-lt"/>
                <a:cs typeface="+mn-lt"/>
              </a:rPr>
              <a:t>Data</a:t>
            </a:r>
          </a:p>
          <a:p>
            <a:r>
              <a:rPr lang="en-US" dirty="0">
                <a:ea typeface="+mn-lt"/>
                <a:cs typeface="+mn-lt"/>
              </a:rPr>
              <a:t>Design Overview</a:t>
            </a:r>
          </a:p>
          <a:p>
            <a:r>
              <a:rPr lang="en-US" dirty="0">
                <a:ea typeface="+mn-lt"/>
                <a:cs typeface="+mn-lt"/>
              </a:rPr>
              <a:t>Conclusion</a:t>
            </a:r>
          </a:p>
          <a:p>
            <a:endParaRPr lang="en-US" dirty="0">
              <a:ea typeface="+mn-lt"/>
              <a:cs typeface="+mn-lt"/>
            </a:endParaRPr>
          </a:p>
        </p:txBody>
      </p:sp>
    </p:spTree>
    <p:extLst>
      <p:ext uri="{BB962C8B-B14F-4D97-AF65-F5344CB8AC3E}">
        <p14:creationId xmlns:p14="http://schemas.microsoft.com/office/powerpoint/2010/main" val="277256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155E0-7D34-54BB-E456-B9536022EE73}"/>
              </a:ext>
            </a:extLst>
          </p:cNvPr>
          <p:cNvSpPr>
            <a:spLocks noGrp="1"/>
          </p:cNvSpPr>
          <p:nvPr>
            <p:ph type="title"/>
          </p:nvPr>
        </p:nvSpPr>
        <p:spPr>
          <a:xfrm>
            <a:off x="680321" y="753228"/>
            <a:ext cx="9613861" cy="1080938"/>
          </a:xfrm>
        </p:spPr>
        <p:txBody>
          <a:bodyPr>
            <a:normAutofit/>
          </a:bodyPr>
          <a:lstStyle/>
          <a:p>
            <a:r>
              <a:rPr lang="en-US" dirty="0"/>
              <a:t>Introduction</a:t>
            </a:r>
            <a:endParaRPr lang="en-US" dirty="0">
              <a:ea typeface="+mj-lt"/>
              <a:cs typeface="+mj-lt"/>
            </a:endParaRPr>
          </a:p>
          <a:p>
            <a:endParaRPr lang="en-US" dirty="0"/>
          </a:p>
        </p:txBody>
      </p:sp>
      <p:graphicFrame>
        <p:nvGraphicFramePr>
          <p:cNvPr id="19" name="Content Placeholder 2">
            <a:extLst>
              <a:ext uri="{FF2B5EF4-FFF2-40B4-BE49-F238E27FC236}">
                <a16:creationId xmlns:a16="http://schemas.microsoft.com/office/drawing/2014/main" id="{84F230DB-4DE8-E5D5-B338-67C91989EB54}"/>
              </a:ext>
            </a:extLst>
          </p:cNvPr>
          <p:cNvGraphicFramePr>
            <a:graphicFrameLocks noGrp="1"/>
          </p:cNvGraphicFramePr>
          <p:nvPr>
            <p:ph idx="1"/>
            <p:extLst>
              <p:ext uri="{D42A27DB-BD31-4B8C-83A1-F6EECF244321}">
                <p14:modId xmlns:p14="http://schemas.microsoft.com/office/powerpoint/2010/main" val="1755667850"/>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769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35" name="Rectangle 20">
            <a:extLst>
              <a:ext uri="{FF2B5EF4-FFF2-40B4-BE49-F238E27FC236}">
                <a16:creationId xmlns:a16="http://schemas.microsoft.com/office/drawing/2014/main" id="{2E64DAFB-AD9A-4E52-B026-8641CCD67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747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22">
            <a:extLst>
              <a:ext uri="{FF2B5EF4-FFF2-40B4-BE49-F238E27FC236}">
                <a16:creationId xmlns:a16="http://schemas.microsoft.com/office/drawing/2014/main" id="{23B1C8FC-E1FE-470B-AB3B-D4B1D8C9DEC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7" name="Picture 24">
            <a:extLst>
              <a:ext uri="{FF2B5EF4-FFF2-40B4-BE49-F238E27FC236}">
                <a16:creationId xmlns:a16="http://schemas.microsoft.com/office/drawing/2014/main" id="{56ED1086-4FBF-41E3-B23D-0AF086E76F1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0585826" y="2846786"/>
            <a:ext cx="1602997" cy="144270"/>
          </a:xfrm>
          <a:prstGeom prst="rect">
            <a:avLst/>
          </a:prstGeom>
        </p:spPr>
      </p:pic>
      <p:pic>
        <p:nvPicPr>
          <p:cNvPr id="38" name="Picture 26">
            <a:extLst>
              <a:ext uri="{FF2B5EF4-FFF2-40B4-BE49-F238E27FC236}">
                <a16:creationId xmlns:a16="http://schemas.microsoft.com/office/drawing/2014/main" id="{8900C04C-9973-40F3-8121-55AC6A4726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5851041"/>
            <a:ext cx="9936886" cy="321164"/>
          </a:xfrm>
          <a:prstGeom prst="rect">
            <a:avLst/>
          </a:prstGeom>
        </p:spPr>
      </p:pic>
      <p:sp>
        <p:nvSpPr>
          <p:cNvPr id="39" name="Rectangle 28">
            <a:extLst>
              <a:ext uri="{FF2B5EF4-FFF2-40B4-BE49-F238E27FC236}">
                <a16:creationId xmlns:a16="http://schemas.microsoft.com/office/drawing/2014/main" id="{CD6B57F6-C734-4FDA-9495-94E602DC5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89448"/>
            <a:ext cx="9936887" cy="4381221"/>
          </a:xfrm>
          <a:prstGeom prst="rect">
            <a:avLst/>
          </a:prstGeom>
          <a:solidFill>
            <a:srgbClr val="0D0D0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ontent Placeholder 2">
            <a:extLst>
              <a:ext uri="{FF2B5EF4-FFF2-40B4-BE49-F238E27FC236}">
                <a16:creationId xmlns:a16="http://schemas.microsoft.com/office/drawing/2014/main" id="{2742DF04-802F-7DE3-1555-EC1511995598}"/>
              </a:ext>
            </a:extLst>
          </p:cNvPr>
          <p:cNvSpPr>
            <a:spLocks noGrp="1"/>
          </p:cNvSpPr>
          <p:nvPr>
            <p:ph idx="1"/>
          </p:nvPr>
        </p:nvSpPr>
        <p:spPr>
          <a:xfrm>
            <a:off x="680321" y="1960966"/>
            <a:ext cx="8601055" cy="3418626"/>
          </a:xfrm>
        </p:spPr>
        <p:txBody>
          <a:bodyPr vert="horz" lIns="91440" tIns="45720" rIns="91440" bIns="45720" rtlCol="0" anchor="t">
            <a:normAutofit/>
          </a:bodyPr>
          <a:lstStyle/>
          <a:p>
            <a:r>
              <a:rPr lang="en-US" sz="1900">
                <a:solidFill>
                  <a:srgbClr val="FFFFFF"/>
                </a:solidFill>
                <a:ea typeface="+mn-lt"/>
                <a:cs typeface="+mn-lt"/>
              </a:rPr>
              <a:t>In particular, data analysis can help identify potential correlations between specific risk factors and the incidence of lung cancer. For example, researchers might look at data related to smoking, environmental pollutants, or genetic factors to see if there is a statistically significant relationship between these factors and the development of lung cancer.</a:t>
            </a:r>
          </a:p>
          <a:p>
            <a:r>
              <a:rPr lang="en-US" sz="1900">
                <a:solidFill>
                  <a:srgbClr val="FFFFFF"/>
                </a:solidFill>
                <a:ea typeface="+mn-lt"/>
                <a:cs typeface="+mn-lt"/>
              </a:rPr>
              <a:t>Overall, the motivation behind data analysis of lung cancer is to better understand the disease and develop more effective strategies for prevention, diagnosis, and treatment. By analyzing large amounts of data, researchers can gain new insights into the underlying causes and risk factors associated with lung cancer, which can ultimately lead to better outcomes for patients.</a:t>
            </a:r>
          </a:p>
          <a:p>
            <a:endParaRPr lang="en-US" sz="1900">
              <a:solidFill>
                <a:srgbClr val="FFFFFF"/>
              </a:solidFill>
            </a:endParaRPr>
          </a:p>
          <a:p>
            <a:endParaRPr lang="en-US" sz="1900">
              <a:solidFill>
                <a:srgbClr val="FFFFFF"/>
              </a:solidFill>
            </a:endParaRPr>
          </a:p>
        </p:txBody>
      </p:sp>
      <p:sp>
        <p:nvSpPr>
          <p:cNvPr id="31" name="Rectangle 30">
            <a:extLst>
              <a:ext uri="{FF2B5EF4-FFF2-40B4-BE49-F238E27FC236}">
                <a16:creationId xmlns:a16="http://schemas.microsoft.com/office/drawing/2014/main" id="{D6C984CB-7FE4-4AD0-8CF7-11AD55736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9003" y="148944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3571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4" name="Picture 13">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8" name="Rectangle 17">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273E8A9A-DA4B-4F12-9331-219EBE523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776" y="0"/>
            <a:ext cx="9176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4" name="Picture 23">
            <a:extLst>
              <a:ext uri="{FF2B5EF4-FFF2-40B4-BE49-F238E27FC236}">
                <a16:creationId xmlns:a16="http://schemas.microsoft.com/office/drawing/2014/main" id="{1C4DCE7A-0E46-404B-9E0D-E93DC7B2A8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6" name="Rectangle 25">
            <a:extLst>
              <a:ext uri="{FF2B5EF4-FFF2-40B4-BE49-F238E27FC236}">
                <a16:creationId xmlns:a16="http://schemas.microsoft.com/office/drawing/2014/main" id="{ADD673B7-F6B7-43EE-936B-D09F3A337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81776" cy="6858000"/>
          </a:xfrm>
          <a:prstGeom prst="rect">
            <a:avLst/>
          </a:prstGeom>
          <a:solidFill>
            <a:schemeClr val="bg1"/>
          </a:solidFill>
          <a:ln>
            <a:no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DFA5DC-DDF8-820C-80F3-45CB386490DD}"/>
              </a:ext>
            </a:extLst>
          </p:cNvPr>
          <p:cNvSpPr>
            <a:spLocks noGrp="1"/>
          </p:cNvSpPr>
          <p:nvPr>
            <p:ph type="title"/>
          </p:nvPr>
        </p:nvSpPr>
        <p:spPr>
          <a:xfrm>
            <a:off x="6770849" y="643466"/>
            <a:ext cx="3846292" cy="5205943"/>
          </a:xfrm>
        </p:spPr>
        <p:txBody>
          <a:bodyPr vert="horz" lIns="91440" tIns="45720" rIns="91440" bIns="45720" rtlCol="0" anchor="b">
            <a:normAutofit/>
          </a:bodyPr>
          <a:lstStyle/>
          <a:p>
            <a:pPr algn="r"/>
            <a:r>
              <a:rPr lang="en-US" sz="4800" dirty="0">
                <a:solidFill>
                  <a:schemeClr val="accent1"/>
                </a:solidFill>
              </a:rPr>
              <a:t>Stages Of Lung Cancer</a:t>
            </a:r>
          </a:p>
        </p:txBody>
      </p:sp>
      <p:sp>
        <p:nvSpPr>
          <p:cNvPr id="4" name="Content Placeholder 3">
            <a:extLst>
              <a:ext uri="{FF2B5EF4-FFF2-40B4-BE49-F238E27FC236}">
                <a16:creationId xmlns:a16="http://schemas.microsoft.com/office/drawing/2014/main" id="{A3A69AE1-829C-5263-3FB7-C4BFB6E30168}"/>
              </a:ext>
            </a:extLst>
          </p:cNvPr>
          <p:cNvSpPr>
            <a:spLocks noGrp="1"/>
          </p:cNvSpPr>
          <p:nvPr>
            <p:ph type="body" sz="half" idx="2"/>
          </p:nvPr>
        </p:nvSpPr>
        <p:spPr>
          <a:xfrm>
            <a:off x="680321" y="965200"/>
            <a:ext cx="5410207" cy="4884209"/>
          </a:xfrm>
        </p:spPr>
        <p:txBody>
          <a:bodyPr vert="horz" lIns="91440" tIns="45720" rIns="91440" bIns="45720" rtlCol="0" anchor="ctr">
            <a:normAutofit/>
          </a:bodyPr>
          <a:lstStyle/>
          <a:p>
            <a:pPr indent="-228600">
              <a:buFont typeface="Arial" panose="020B0604020202020204" pitchFamily="34" charset="0"/>
              <a:buChar char="•"/>
            </a:pPr>
            <a:endParaRPr lang="en-US" sz="2000"/>
          </a:p>
        </p:txBody>
      </p:sp>
      <p:pic>
        <p:nvPicPr>
          <p:cNvPr id="8" name="Picture 8">
            <a:extLst>
              <a:ext uri="{FF2B5EF4-FFF2-40B4-BE49-F238E27FC236}">
                <a16:creationId xmlns:a16="http://schemas.microsoft.com/office/drawing/2014/main" id="{0B416CD6-AFD0-AC1B-476A-5173887D52E0}"/>
              </a:ext>
            </a:extLst>
          </p:cNvPr>
          <p:cNvPicPr>
            <a:picLocks noChangeAspect="1"/>
          </p:cNvPicPr>
          <p:nvPr/>
        </p:nvPicPr>
        <p:blipFill>
          <a:blip r:embed="rId5"/>
          <a:stretch>
            <a:fillRect/>
          </a:stretch>
        </p:blipFill>
        <p:spPr>
          <a:xfrm>
            <a:off x="674318" y="972079"/>
            <a:ext cx="5415419" cy="4715514"/>
          </a:xfrm>
          <a:prstGeom prst="rect">
            <a:avLst/>
          </a:prstGeom>
        </p:spPr>
      </p:pic>
    </p:spTree>
    <p:extLst>
      <p:ext uri="{BB962C8B-B14F-4D97-AF65-F5344CB8AC3E}">
        <p14:creationId xmlns:p14="http://schemas.microsoft.com/office/powerpoint/2010/main" val="223850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427C4-7505-CE6F-5BC8-9E4E54468C4F}"/>
              </a:ext>
            </a:extLst>
          </p:cNvPr>
          <p:cNvSpPr>
            <a:spLocks noGrp="1"/>
          </p:cNvSpPr>
          <p:nvPr>
            <p:ph type="title"/>
          </p:nvPr>
        </p:nvSpPr>
        <p:spPr/>
        <p:txBody>
          <a:bodyPr/>
          <a:lstStyle/>
          <a:p>
            <a:r>
              <a:rPr lang="en-US" dirty="0"/>
              <a:t>Stages of Lung Cancer</a:t>
            </a:r>
          </a:p>
        </p:txBody>
      </p:sp>
      <p:pic>
        <p:nvPicPr>
          <p:cNvPr id="8" name="Picture Placeholder 7">
            <a:extLst>
              <a:ext uri="{FF2B5EF4-FFF2-40B4-BE49-F238E27FC236}">
                <a16:creationId xmlns:a16="http://schemas.microsoft.com/office/drawing/2014/main" id="{373F8D32-F120-C49E-A723-F4F8A7FE4C84}"/>
              </a:ext>
            </a:extLst>
          </p:cNvPr>
          <p:cNvPicPr>
            <a:picLocks noGrp="1" noChangeAspect="1"/>
          </p:cNvPicPr>
          <p:nvPr>
            <p:ph type="pic" idx="1"/>
          </p:nvPr>
        </p:nvPicPr>
        <p:blipFill rotWithShape="1">
          <a:blip r:embed="rId2"/>
          <a:srcRect l="2097" r="2097"/>
          <a:stretch/>
        </p:blipFill>
        <p:spPr/>
      </p:pic>
      <p:sp>
        <p:nvSpPr>
          <p:cNvPr id="4" name="Text Placeholder 3">
            <a:extLst>
              <a:ext uri="{FF2B5EF4-FFF2-40B4-BE49-F238E27FC236}">
                <a16:creationId xmlns:a16="http://schemas.microsoft.com/office/drawing/2014/main" id="{923AADA0-1B5B-1B77-9CEC-C2C8A7A747D7}"/>
              </a:ext>
            </a:extLst>
          </p:cNvPr>
          <p:cNvSpPr>
            <a:spLocks noGrp="1"/>
          </p:cNvSpPr>
          <p:nvPr>
            <p:ph type="body" sz="half" idx="2"/>
          </p:nvPr>
        </p:nvSpPr>
        <p:spPr/>
        <p:txBody>
          <a:bodyPr/>
          <a:lstStyle/>
          <a:p>
            <a:r>
              <a:rPr lang="en-US" sz="1600" dirty="0"/>
              <a:t>We have 3 stages of cancer(TNM)</a:t>
            </a:r>
          </a:p>
          <a:p>
            <a:r>
              <a:rPr lang="en-US" sz="1600" dirty="0"/>
              <a:t>T Stage: This refer to the size and extend of the main tumor.</a:t>
            </a:r>
            <a:r>
              <a:rPr lang="en-US" sz="1600" b="0" i="0" dirty="0">
                <a:solidFill>
                  <a:srgbClr val="374151"/>
                </a:solidFill>
                <a:effectLst/>
                <a:latin typeface="Söhne"/>
              </a:rPr>
              <a:t> </a:t>
            </a:r>
            <a:r>
              <a:rPr lang="en-US" sz="1600" b="0" i="0" dirty="0">
                <a:effectLst/>
              </a:rPr>
              <a:t>Tumor size is typically categorized using numerical values, such as T1, T2, T3, or T4, with higher numbers indicating larger tumors.</a:t>
            </a:r>
          </a:p>
          <a:p>
            <a:r>
              <a:rPr lang="en-US" sz="1600" dirty="0">
                <a:effectLst/>
              </a:rPr>
              <a:t>N Stage: This stage refers to</a:t>
            </a:r>
            <a:r>
              <a:rPr lang="en-US" sz="1600" b="0" i="0" dirty="0">
                <a:solidFill>
                  <a:srgbClr val="374151"/>
                </a:solidFill>
                <a:effectLst/>
                <a:latin typeface="Söhne"/>
              </a:rPr>
              <a:t> </a:t>
            </a:r>
            <a:r>
              <a:rPr lang="en-US" sz="1600" b="0" i="0" dirty="0">
                <a:effectLst/>
              </a:rPr>
              <a:t>whether cancer has spread to nearby lymph nodes, which are part of the body's immune system. </a:t>
            </a:r>
          </a:p>
          <a:p>
            <a:r>
              <a:rPr lang="en-US" sz="1600" dirty="0">
                <a:effectLst/>
              </a:rPr>
              <a:t>M Stage: </a:t>
            </a:r>
            <a:r>
              <a:rPr lang="en-US" sz="1600" b="0" i="0" dirty="0">
                <a:effectLst/>
              </a:rPr>
              <a:t>This </a:t>
            </a:r>
            <a:r>
              <a:rPr lang="en-US" sz="1600" dirty="0">
                <a:effectLst/>
              </a:rPr>
              <a:t>refers to whether</a:t>
            </a:r>
            <a:r>
              <a:rPr lang="en-US" sz="1600" b="0" i="0" dirty="0">
                <a:effectLst/>
              </a:rPr>
              <a:t> the cancer has spread to distant organs or tissues in the body.</a:t>
            </a:r>
            <a:endParaRPr lang="en-US" sz="1600" dirty="0"/>
          </a:p>
          <a:p>
            <a:endParaRPr lang="en-US" dirty="0"/>
          </a:p>
        </p:txBody>
      </p:sp>
    </p:spTree>
    <p:extLst>
      <p:ext uri="{BB962C8B-B14F-4D97-AF65-F5344CB8AC3E}">
        <p14:creationId xmlns:p14="http://schemas.microsoft.com/office/powerpoint/2010/main" val="3569696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FECA1-E32E-DA7B-1989-57A0A450000D}"/>
              </a:ext>
            </a:extLst>
          </p:cNvPr>
          <p:cNvSpPr>
            <a:spLocks noGrp="1"/>
          </p:cNvSpPr>
          <p:nvPr>
            <p:ph type="title"/>
          </p:nvPr>
        </p:nvSpPr>
        <p:spPr/>
        <p:txBody>
          <a:bodyPr/>
          <a:lstStyle/>
          <a:p>
            <a:r>
              <a:rPr lang="en-US" dirty="0"/>
              <a:t>Project Objectives</a:t>
            </a:r>
          </a:p>
        </p:txBody>
      </p:sp>
      <p:sp>
        <p:nvSpPr>
          <p:cNvPr id="3" name="Content Placeholder 2">
            <a:extLst>
              <a:ext uri="{FF2B5EF4-FFF2-40B4-BE49-F238E27FC236}">
                <a16:creationId xmlns:a16="http://schemas.microsoft.com/office/drawing/2014/main" id="{76ED6464-AADF-08CC-4919-8724F661979A}"/>
              </a:ext>
            </a:extLst>
          </p:cNvPr>
          <p:cNvSpPr>
            <a:spLocks noGrp="1"/>
          </p:cNvSpPr>
          <p:nvPr>
            <p:ph idx="1"/>
          </p:nvPr>
        </p:nvSpPr>
        <p:spPr/>
        <p:txBody>
          <a:bodyPr>
            <a:normAutofit fontScale="70000" lnSpcReduction="20000"/>
          </a:bodyPr>
          <a:lstStyle/>
          <a:p>
            <a:r>
              <a:rPr lang="en-US" dirty="0">
                <a:ea typeface="+mn-lt"/>
                <a:cs typeface="+mn-lt"/>
              </a:rPr>
              <a:t>To analyze and interpret data related to lung cancer, including patient demographics, clinical history, and treatment outcomes.</a:t>
            </a:r>
            <a:endParaRPr lang="en-US" dirty="0"/>
          </a:p>
          <a:p>
            <a:r>
              <a:rPr lang="en-US" dirty="0">
                <a:ea typeface="+mn-lt"/>
                <a:cs typeface="+mn-lt"/>
              </a:rPr>
              <a:t>To identify potential risk factors and patterns associated with lung cancer, such as smoking history, environmental factors, and genetic predisposition.</a:t>
            </a:r>
            <a:endParaRPr lang="en-US" dirty="0"/>
          </a:p>
          <a:p>
            <a:r>
              <a:rPr lang="en-US" dirty="0">
                <a:ea typeface="+mn-lt"/>
                <a:cs typeface="+mn-lt"/>
              </a:rPr>
              <a:t>To develop predictive models for lung cancer risk, diagnosis, and treatment response, using machine learning and statistical methods.</a:t>
            </a:r>
            <a:endParaRPr lang="en-US" dirty="0"/>
          </a:p>
          <a:p>
            <a:r>
              <a:rPr lang="en-US" dirty="0">
                <a:ea typeface="+mn-lt"/>
                <a:cs typeface="+mn-lt"/>
              </a:rPr>
              <a:t>To assess the effectiveness of different treatments for lung cancer, including chemotherapy, radiation therapy, and surgery, and identify factors that influence treatment success.</a:t>
            </a:r>
            <a:endParaRPr lang="en-US" dirty="0"/>
          </a:p>
          <a:p>
            <a:r>
              <a:rPr lang="en-US" dirty="0">
                <a:ea typeface="+mn-lt"/>
                <a:cs typeface="+mn-lt"/>
              </a:rPr>
              <a:t>To provide insights and recommendations for improving lung cancer diagnosis, treatment, and prevention, based on the findings of the data analysis.</a:t>
            </a:r>
            <a:endParaRPr lang="en-US" dirty="0"/>
          </a:p>
          <a:p>
            <a:r>
              <a:rPr lang="en-US" dirty="0">
                <a:ea typeface="+mn-lt"/>
                <a:cs typeface="+mn-lt"/>
              </a:rPr>
              <a:t>Overall, the objective of the data analysis of lung cancer is to improve our understanding of this disease and provide valuable information for healthcare professionals, researchers, and policymakers to make informed decisions and develop effective strategies for lung cancer prevention, diagnosis, and treatment.</a:t>
            </a:r>
            <a:endParaRPr lang="en-US" dirty="0"/>
          </a:p>
        </p:txBody>
      </p:sp>
    </p:spTree>
    <p:extLst>
      <p:ext uri="{BB962C8B-B14F-4D97-AF65-F5344CB8AC3E}">
        <p14:creationId xmlns:p14="http://schemas.microsoft.com/office/powerpoint/2010/main" val="3057472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94B5-F6B7-26CE-DEDD-B74923167DB0}"/>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88A4FA0C-EDCA-A268-B70C-9161D41F7E60}"/>
              </a:ext>
            </a:extLst>
          </p:cNvPr>
          <p:cNvSpPr>
            <a:spLocks noGrp="1"/>
          </p:cNvSpPr>
          <p:nvPr>
            <p:ph idx="1"/>
          </p:nvPr>
        </p:nvSpPr>
        <p:spPr/>
        <p:txBody>
          <a:bodyPr vert="horz" lIns="91440" tIns="45720" rIns="91440" bIns="45720" rtlCol="0" anchor="t">
            <a:normAutofit fontScale="62500" lnSpcReduction="20000"/>
          </a:bodyPr>
          <a:lstStyle/>
          <a:p>
            <a:r>
              <a:rPr lang="en-US" dirty="0">
                <a:ea typeface="+mn-lt"/>
                <a:cs typeface="+mn-lt"/>
              </a:rPr>
              <a:t>Patient data: This may include demographic information, medical history, smoking history, family history of cancer, imaging data, pathology reports, and treatment history.</a:t>
            </a:r>
            <a:endParaRPr lang="en-US" dirty="0"/>
          </a:p>
          <a:p>
            <a:r>
              <a:rPr lang="en-US" dirty="0">
                <a:ea typeface="+mn-lt"/>
                <a:cs typeface="+mn-lt"/>
              </a:rPr>
              <a:t>Clinical trial data: This may include data from clinical trials of new drugs, treatments, and interventions for lung cancer.</a:t>
            </a:r>
            <a:endParaRPr lang="en-US" dirty="0"/>
          </a:p>
          <a:p>
            <a:r>
              <a:rPr lang="en-US" dirty="0">
                <a:ea typeface="+mn-lt"/>
                <a:cs typeface="+mn-lt"/>
              </a:rPr>
              <a:t>Patients-based data: This may include data from large-scale epidemiological studies and population health surveys that can provide insights into the prevalence and incidence of lung cancer and associated risk factors.</a:t>
            </a:r>
            <a:endParaRPr lang="en-US" dirty="0"/>
          </a:p>
          <a:p>
            <a:r>
              <a:rPr lang="en-US" dirty="0">
                <a:ea typeface="+mn-lt"/>
                <a:cs typeface="+mn-lt"/>
              </a:rPr>
              <a:t>Electronic health record data: This may include data from electronic health records that can be used to identify patient cohorts, monitor treatment outcomes, and facilitate data linkage and sharing.</a:t>
            </a:r>
            <a:endParaRPr lang="en-US" dirty="0"/>
          </a:p>
          <a:p>
            <a:r>
              <a:rPr lang="en-US" dirty="0">
                <a:ea typeface="+mn-lt"/>
                <a:cs typeface="+mn-lt"/>
              </a:rPr>
              <a:t>The choice of data sources for a Data Analysis Of Lung Cancer may depend on the research question, the availability of data, and the analytical methods used. For example, some studies may focus on identifying new genetic and molecular biomarkers of lung cancer using genomic sequencing data, while others may focus on developing predictive models for lung cancer risk based on patient demographic and environmental data. Regardless of the specific data sources used, it is important to ensure that the data are accurate, reliable, and properly de-identified to protect patient privacy.</a:t>
            </a:r>
            <a:endParaRPr lang="en-US" dirty="0"/>
          </a:p>
          <a:p>
            <a:pPr marL="0" indent="0">
              <a:buNone/>
            </a:pPr>
            <a:endParaRPr lang="en-US" dirty="0"/>
          </a:p>
        </p:txBody>
      </p:sp>
    </p:spTree>
    <p:extLst>
      <p:ext uri="{BB962C8B-B14F-4D97-AF65-F5344CB8AC3E}">
        <p14:creationId xmlns:p14="http://schemas.microsoft.com/office/powerpoint/2010/main" val="2699479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8E21-F870-4954-C276-A3B0D040797C}"/>
              </a:ext>
            </a:extLst>
          </p:cNvPr>
          <p:cNvSpPr>
            <a:spLocks noGrp="1"/>
          </p:cNvSpPr>
          <p:nvPr>
            <p:ph type="title"/>
          </p:nvPr>
        </p:nvSpPr>
        <p:spPr/>
        <p:txBody>
          <a:bodyPr/>
          <a:lstStyle/>
          <a:p>
            <a:r>
              <a:rPr lang="en-US" dirty="0"/>
              <a:t>Design Overview</a:t>
            </a:r>
          </a:p>
        </p:txBody>
      </p:sp>
      <p:sp>
        <p:nvSpPr>
          <p:cNvPr id="3" name="Content Placeholder 2">
            <a:extLst>
              <a:ext uri="{FF2B5EF4-FFF2-40B4-BE49-F238E27FC236}">
                <a16:creationId xmlns:a16="http://schemas.microsoft.com/office/drawing/2014/main" id="{40DDADE6-79EB-038E-C06D-225C60FE0294}"/>
              </a:ext>
            </a:extLst>
          </p:cNvPr>
          <p:cNvSpPr>
            <a:spLocks noGrp="1"/>
          </p:cNvSpPr>
          <p:nvPr>
            <p:ph idx="1"/>
          </p:nvPr>
        </p:nvSpPr>
        <p:spPr/>
        <p:txBody>
          <a:bodyPr vert="horz" lIns="91440" tIns="45720" rIns="91440" bIns="45720" rtlCol="0" anchor="t">
            <a:normAutofit fontScale="62500" lnSpcReduction="20000"/>
          </a:bodyPr>
          <a:lstStyle/>
          <a:p>
            <a:r>
              <a:rPr lang="en-US" dirty="0">
                <a:ea typeface="+mn-lt"/>
                <a:cs typeface="+mn-lt"/>
              </a:rPr>
              <a:t>Data Collection: Gather and consolidate relevant data on lung cancer from different sources such as electronic health records, cancer registries, clinical trials, and public health surveys.</a:t>
            </a:r>
            <a:endParaRPr lang="en-US" dirty="0"/>
          </a:p>
          <a:p>
            <a:r>
              <a:rPr lang="en-US" dirty="0">
                <a:ea typeface="+mn-lt"/>
                <a:cs typeface="+mn-lt"/>
              </a:rPr>
              <a:t>Data Cleaning: Prepare the data for analysis by checking for completeness, accuracy, and consistency, and correcting any errors or inconsistencies in the data.</a:t>
            </a:r>
            <a:endParaRPr lang="en-US" dirty="0"/>
          </a:p>
          <a:p>
            <a:r>
              <a:rPr lang="en-US" dirty="0">
                <a:ea typeface="+mn-lt"/>
                <a:cs typeface="+mn-lt"/>
              </a:rPr>
              <a:t>Exploratory Data Analysis: Perform descriptive statistics and visualizations to gain insights into the distribution, trends, and patterns in the data, and identify potential outliers and data quality issues.</a:t>
            </a:r>
            <a:endParaRPr lang="en-US" dirty="0"/>
          </a:p>
          <a:p>
            <a:r>
              <a:rPr lang="en-US" dirty="0">
                <a:ea typeface="+mn-lt"/>
                <a:cs typeface="+mn-lt"/>
              </a:rPr>
              <a:t>Feature Engineering: Extract relevant features from the raw data and create new features that capture important information about lung cancer, such as tumor size, stage, histology, biomarkers, and patient characteristics.</a:t>
            </a:r>
            <a:endParaRPr lang="en-US" dirty="0"/>
          </a:p>
          <a:p>
            <a:r>
              <a:rPr lang="en-US" dirty="0">
                <a:ea typeface="+mn-lt"/>
                <a:cs typeface="+mn-lt"/>
              </a:rPr>
              <a:t>Modeling and Analysis: Apply statistical and machine learning techniques to the data to develop predictive models and inferential analyses that address specific research questions, such as predicting lung cancer risk, diagnosing the disease, assessing treatment outcomes, or identifying risk factors.</a:t>
            </a:r>
            <a:endParaRPr lang="en-US" dirty="0"/>
          </a:p>
          <a:p>
            <a:r>
              <a:rPr lang="en-US" dirty="0">
                <a:ea typeface="+mn-lt"/>
                <a:cs typeface="+mn-lt"/>
              </a:rPr>
              <a:t>Model Evaluation: Evaluate the performance of the models and analyses using appropriate metrics and validation techniques, such as cross-validation, and assess their robustness and generalizability.</a:t>
            </a:r>
            <a:endParaRPr lang="en-US" dirty="0"/>
          </a:p>
          <a:p>
            <a:r>
              <a:rPr lang="en-US" dirty="0">
                <a:ea typeface="+mn-lt"/>
                <a:cs typeface="+mn-lt"/>
              </a:rPr>
              <a:t>Interpretation and Reporting: Interpret the findings of the data analysis in the context of the research questions and hypotheses, and communicate the results to stakeholders through visualizations, reports, and presentations.</a:t>
            </a:r>
            <a:endParaRPr lang="en-US" dirty="0"/>
          </a:p>
          <a:p>
            <a:endParaRPr lang="en-US" dirty="0"/>
          </a:p>
        </p:txBody>
      </p:sp>
    </p:spTree>
    <p:extLst>
      <p:ext uri="{BB962C8B-B14F-4D97-AF65-F5344CB8AC3E}">
        <p14:creationId xmlns:p14="http://schemas.microsoft.com/office/powerpoint/2010/main" val="2092492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3.xml><?xml version="1.0" encoding="utf-8"?>
<a:theme xmlns:a="http://schemas.openxmlformats.org/drawingml/2006/main" name="2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4.xml><?xml version="1.0" encoding="utf-8"?>
<a:theme xmlns:a="http://schemas.openxmlformats.org/drawingml/2006/main" name="3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481</TotalTime>
  <Words>1718</Words>
  <Application>Microsoft Office PowerPoint</Application>
  <PresentationFormat>Widescreen</PresentationFormat>
  <Paragraphs>75</Paragraphs>
  <Slides>14</Slides>
  <Notes>2</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14</vt:i4>
      </vt:variant>
    </vt:vector>
  </HeadingPairs>
  <TitlesOfParts>
    <vt:vector size="22" baseType="lpstr">
      <vt:lpstr>Arial</vt:lpstr>
      <vt:lpstr>Calibri</vt:lpstr>
      <vt:lpstr>Söhne</vt:lpstr>
      <vt:lpstr>Trebuchet MS</vt:lpstr>
      <vt:lpstr>Berlin</vt:lpstr>
      <vt:lpstr>1_Berlin</vt:lpstr>
      <vt:lpstr>2_Berlin</vt:lpstr>
      <vt:lpstr>3_Berlin</vt:lpstr>
      <vt:lpstr>  Data Analysis Of Lung Cancer </vt:lpstr>
      <vt:lpstr>Agenda / Topics</vt:lpstr>
      <vt:lpstr>Introduction </vt:lpstr>
      <vt:lpstr>PowerPoint Presentation</vt:lpstr>
      <vt:lpstr>Stages Of Lung Cancer</vt:lpstr>
      <vt:lpstr>Stages of Lung Cancer</vt:lpstr>
      <vt:lpstr>Project Objectives</vt:lpstr>
      <vt:lpstr>Data</vt:lpstr>
      <vt:lpstr>Design Overview</vt:lpstr>
      <vt:lpstr>Testing Methods</vt:lpstr>
      <vt:lpstr>Algorithms</vt:lpstr>
      <vt:lpstr>Timelines</vt:lpstr>
      <vt:lpstr>Conclusion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leena chowdary</dc:creator>
  <cp:lastModifiedBy>leena chowdary</cp:lastModifiedBy>
  <cp:revision>282</cp:revision>
  <dcterms:created xsi:type="dcterms:W3CDTF">2023-02-20T20:07:09Z</dcterms:created>
  <dcterms:modified xsi:type="dcterms:W3CDTF">2023-04-15T03:27:27Z</dcterms:modified>
</cp:coreProperties>
</file>