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embeddedFontLst>
    <p:embeddedFont>
      <p:font typeface="Century Schoolbook" pitchFamily="18" charset="0"/>
      <p:regular r:id="rId13"/>
      <p:bold r:id="rId14"/>
      <p:italic r:id="rId15"/>
      <p:boldItalic r:id="rId16"/>
    </p:embeddedFont>
    <p:embeddedFont>
      <p:font typeface="Calibri"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370" y="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1400" b="0" i="0" u="none" strike="noStrike" cap="none">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10773002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756000" y="5145120"/>
            <a:ext cx="6042960" cy="4204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17" name="Google Shape;117;p1:notes"/>
          <p:cNvSpPr/>
          <p:nvPr/>
        </p:nvSpPr>
        <p:spPr>
          <a:xfrm>
            <a:off x="4282200" y="10155240"/>
            <a:ext cx="3270960" cy="5313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3" name="Google Shape;133;p2: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3" name="Google Shape;143;p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3" name="Google Shape;153;p4: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0" name="Google Shape;170;p5: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9" name="Google Shape;199;p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6" name="Google Shape;216;p8: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5" name="Google Shape;225;p9: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1"/>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7" name="Google Shape;77;p1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0"/>
        <p:cNvGrpSpPr/>
        <p:nvPr/>
      </p:nvGrpSpPr>
      <p:grpSpPr>
        <a:xfrm>
          <a:off x="0" y="0"/>
          <a:ext cx="0" cy="0"/>
          <a:chOff x="0" y="0"/>
          <a:chExt cx="0" cy="0"/>
        </a:xfrm>
      </p:grpSpPr>
      <p:sp>
        <p:nvSpPr>
          <p:cNvPr id="81" name="Google Shape;81;p2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 name="Google Shape;85;p2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2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7"/>
        <p:cNvGrpSpPr/>
        <p:nvPr/>
      </p:nvGrpSpPr>
      <p:grpSpPr>
        <a:xfrm>
          <a:off x="0" y="0"/>
          <a:ext cx="0" cy="0"/>
          <a:chOff x="0" y="0"/>
          <a:chExt cx="0" cy="0"/>
        </a:xfrm>
      </p:grpSpPr>
      <p:sp>
        <p:nvSpPr>
          <p:cNvPr id="88" name="Google Shape;88;p2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2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2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2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2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7"/>
        <p:cNvGrpSpPr/>
        <p:nvPr/>
      </p:nvGrpSpPr>
      <p:grpSpPr>
        <a:xfrm>
          <a:off x="0" y="0"/>
          <a:ext cx="0" cy="0"/>
          <a:chOff x="0" y="0"/>
          <a:chExt cx="0" cy="0"/>
        </a:xfrm>
      </p:grpSpPr>
      <p:sp>
        <p:nvSpPr>
          <p:cNvPr id="98" name="Google Shape;98;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2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1"/>
        <p:cNvGrpSpPr/>
        <p:nvPr/>
      </p:nvGrpSpPr>
      <p:grpSpPr>
        <a:xfrm>
          <a:off x="0" y="0"/>
          <a:ext cx="0" cy="0"/>
          <a:chOff x="0" y="0"/>
          <a:chExt cx="0" cy="0"/>
        </a:xfrm>
      </p:grpSpPr>
      <p:sp>
        <p:nvSpPr>
          <p:cNvPr id="102" name="Google Shape;102;p2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2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2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7"/>
        <p:cNvGrpSpPr/>
        <p:nvPr/>
      </p:nvGrpSpPr>
      <p:grpSpPr>
        <a:xfrm>
          <a:off x="0" y="0"/>
          <a:ext cx="0" cy="0"/>
          <a:chOff x="0" y="0"/>
          <a:chExt cx="0" cy="0"/>
        </a:xfrm>
      </p:grpSpPr>
      <p:sp>
        <p:nvSpPr>
          <p:cNvPr id="108" name="Google Shape;108;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0"/>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4">
            <a:alphaModFix/>
          </a:blip>
          <a:srcRect/>
          <a:stretch/>
        </p:blipFill>
        <p:spPr>
          <a:xfrm>
            <a:off x="360" y="0"/>
            <a:ext cx="12186000" cy="6853320"/>
          </a:xfrm>
          <a:prstGeom prst="rect">
            <a:avLst/>
          </a:prstGeom>
          <a:noFill/>
          <a:ln>
            <a:noFill/>
          </a:ln>
        </p:spPr>
      </p:pic>
      <p:sp>
        <p:nvSpPr>
          <p:cNvPr id="11" name="Google Shape;11;p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3" name="Google Shape;63;p14"/>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Google Shape;64;p14"/>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solidFill>
                <a:srgbClr val="000000"/>
              </a:solidFill>
              <a:latin typeface="Times New Roman"/>
              <a:ea typeface="Times New Roman"/>
              <a:cs typeface="Times New Roman"/>
              <a:sym typeface="Times New Roman"/>
            </a:endParaRPr>
          </a:p>
        </p:txBody>
      </p:sp>
      <p:sp>
        <p:nvSpPr>
          <p:cNvPr id="65" name="Google Shape;65;p1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6" name="Google Shape;66;p1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hyperlink" Target="https://drive.google.com/file/d/12X1iQU1YPr2-zKt79cs7ILwnP9wgSfOm/view?usp=shar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7"/>
          <p:cNvSpPr/>
          <p:nvPr/>
        </p:nvSpPr>
        <p:spPr>
          <a:xfrm>
            <a:off x="2698560" y="942840"/>
            <a:ext cx="6786360" cy="4962600"/>
          </a:xfrm>
          <a:custGeom>
            <a:avLst/>
            <a:gdLst/>
            <a:ahLst/>
            <a:cxnLst/>
            <a:rect l="l" t="t" r="r" b="b"/>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21" name="Google Shape;121;p27"/>
          <p:cNvSpPr/>
          <p:nvPr/>
        </p:nvSpPr>
        <p:spPr>
          <a:xfrm>
            <a:off x="1521720" y="117720"/>
            <a:ext cx="3971160" cy="513000"/>
          </a:xfrm>
          <a:custGeom>
            <a:avLst/>
            <a:gdLst/>
            <a:ahLst/>
            <a:cxnLst/>
            <a:rect l="l" t="t" r="r" b="b"/>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22" name="Google Shape;122;p27"/>
          <p:cNvSpPr/>
          <p:nvPr/>
        </p:nvSpPr>
        <p:spPr>
          <a:xfrm>
            <a:off x="1521720" y="314280"/>
            <a:ext cx="6767280" cy="543240"/>
          </a:xfrm>
          <a:custGeom>
            <a:avLst/>
            <a:gdLst/>
            <a:ahLst/>
            <a:cxnLst/>
            <a:rect l="l" t="t" r="r" b="b"/>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23" name="Google Shape;123;p27"/>
          <p:cNvSpPr/>
          <p:nvPr/>
        </p:nvSpPr>
        <p:spPr>
          <a:xfrm>
            <a:off x="8293320" y="205200"/>
            <a:ext cx="142560" cy="19152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7"/>
          <p:cNvSpPr/>
          <p:nvPr/>
        </p:nvSpPr>
        <p:spPr>
          <a:xfrm>
            <a:off x="5423760" y="523080"/>
            <a:ext cx="142560" cy="19152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7"/>
          <p:cNvSpPr/>
          <p:nvPr/>
        </p:nvSpPr>
        <p:spPr>
          <a:xfrm>
            <a:off x="7806240" y="6567480"/>
            <a:ext cx="2851200" cy="180720"/>
          </a:xfrm>
          <a:custGeom>
            <a:avLst/>
            <a:gdLst/>
            <a:ahLst/>
            <a:cxnLst/>
            <a:rect l="l" t="t" r="r" b="b"/>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26" name="Google Shape;126;p27"/>
          <p:cNvSpPr/>
          <p:nvPr/>
        </p:nvSpPr>
        <p:spPr>
          <a:xfrm>
            <a:off x="5129640" y="5752440"/>
            <a:ext cx="5527800" cy="646200"/>
          </a:xfrm>
          <a:custGeom>
            <a:avLst/>
            <a:gdLst/>
            <a:ahLst/>
            <a:cxnLst/>
            <a:rect l="l" t="t" r="r" b="b"/>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27" name="Google Shape;127;p27"/>
          <p:cNvSpPr/>
          <p:nvPr/>
        </p:nvSpPr>
        <p:spPr>
          <a:xfrm>
            <a:off x="4962240" y="6285600"/>
            <a:ext cx="159120" cy="21348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7"/>
          <p:cNvSpPr/>
          <p:nvPr/>
        </p:nvSpPr>
        <p:spPr>
          <a:xfrm>
            <a:off x="7718760" y="6471000"/>
            <a:ext cx="159120" cy="21348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7"/>
          <p:cNvSpPr/>
          <p:nvPr/>
        </p:nvSpPr>
        <p:spPr>
          <a:xfrm>
            <a:off x="1980720" y="2580840"/>
            <a:ext cx="8224200" cy="1139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GB" sz="3630" b="1" i="0" u="none" strike="noStrike" cap="none">
                <a:solidFill>
                  <a:srgbClr val="FFFFFF"/>
                </a:solidFill>
                <a:latin typeface="Century Schoolbook"/>
                <a:ea typeface="Century Schoolbook"/>
                <a:cs typeface="Century Schoolbook"/>
                <a:sym typeface="Century Schoolbook"/>
              </a:rPr>
              <a:t>Amex AI/ML Hackathon</a:t>
            </a:r>
            <a:endParaRPr sz="363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GB" sz="3630" b="1" i="0" u="none" strike="noStrike" cap="none">
                <a:solidFill>
                  <a:srgbClr val="FFFFFF"/>
                </a:solidFill>
                <a:latin typeface="Century Schoolbook"/>
                <a:ea typeface="Century Schoolbook"/>
                <a:cs typeface="Century Schoolbook"/>
                <a:sym typeface="Century Schoolbook"/>
              </a:rPr>
              <a:t>Geek Goddess 2019</a:t>
            </a:r>
            <a:endParaRPr sz="363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GB" sz="3630">
                <a:solidFill>
                  <a:srgbClr val="FFFFFF"/>
                </a:solidFill>
              </a:rPr>
              <a:t>Credit Card issuance </a:t>
            </a:r>
            <a:endParaRPr sz="363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None/>
            </a:pPr>
            <a:endParaRPr sz="3630" b="0" i="0" u="none" strike="noStrike" cap="none">
              <a:latin typeface="Arial"/>
              <a:ea typeface="Arial"/>
              <a:cs typeface="Arial"/>
              <a:sym typeface="Arial"/>
            </a:endParaRPr>
          </a:p>
        </p:txBody>
      </p:sp>
      <p:sp>
        <p:nvSpPr>
          <p:cNvPr id="130" name="Google Shape;130;p27"/>
          <p:cNvSpPr txBox="1"/>
          <p:nvPr/>
        </p:nvSpPr>
        <p:spPr>
          <a:xfrm>
            <a:off x="7877875" y="6203988"/>
            <a:ext cx="2334900" cy="267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Char char="-"/>
            </a:pPr>
            <a:r>
              <a:rPr lang="en-GB">
                <a:solidFill>
                  <a:srgbClr val="FFFFFF"/>
                </a:solidFill>
              </a:rPr>
              <a:t>Leena Bhandari</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p:nvPr/>
        </p:nvSpPr>
        <p:spPr>
          <a:xfrm>
            <a:off x="-66975" y="0"/>
            <a:ext cx="12258900" cy="5639100"/>
          </a:xfrm>
          <a:prstGeom prst="rect">
            <a:avLst/>
          </a:prstGeom>
          <a:solidFill>
            <a:srgbClr val="2F0E3C"/>
          </a:solidFill>
          <a:ln>
            <a:noFill/>
          </a:ln>
        </p:spPr>
        <p:txBody>
          <a:bodyPr spcFirstLastPara="1" wrap="square" lIns="81700" tIns="40675" rIns="81700" bIns="40675" anchor="t" anchorCtr="0">
            <a:noAutofit/>
          </a:bodyPr>
          <a:lstStyle/>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p:txBody>
      </p:sp>
      <p:sp>
        <p:nvSpPr>
          <p:cNvPr id="136" name="Google Shape;136;p28"/>
          <p:cNvSpPr/>
          <p:nvPr/>
        </p:nvSpPr>
        <p:spPr>
          <a:xfrm>
            <a:off x="677815" y="832460"/>
            <a:ext cx="7045200" cy="1069500"/>
          </a:xfrm>
          <a:prstGeom prst="rect">
            <a:avLst/>
          </a:prstGeom>
          <a:noFill/>
          <a:ln>
            <a:noFill/>
          </a:ln>
        </p:spPr>
        <p:txBody>
          <a:bodyPr spcFirstLastPara="1" wrap="square" lIns="81700" tIns="40675" rIns="81700" bIns="40675" anchor="t" anchorCtr="0">
            <a:noAutofit/>
          </a:bodyPr>
          <a:lstStyle/>
          <a:p>
            <a:pPr marL="0" marR="0" lvl="0" indent="0" algn="l" rtl="0">
              <a:lnSpc>
                <a:spcPct val="100000"/>
              </a:lnSpc>
              <a:spcBef>
                <a:spcPts val="0"/>
              </a:spcBef>
              <a:spcAft>
                <a:spcPts val="0"/>
              </a:spcAft>
              <a:buNone/>
            </a:pPr>
            <a:r>
              <a:rPr lang="en-GB" sz="3270" b="1" i="0" u="none" strike="noStrike" cap="none">
                <a:solidFill>
                  <a:srgbClr val="FFFFFF"/>
                </a:solidFill>
                <a:latin typeface="Arial"/>
                <a:ea typeface="Arial"/>
                <a:cs typeface="Arial"/>
                <a:sym typeface="Arial"/>
              </a:rPr>
              <a:t>Brief Solution</a:t>
            </a:r>
            <a:endParaRPr sz="3270" b="0" i="0" u="none" strike="noStrike" cap="none">
              <a:latin typeface="Arial"/>
              <a:ea typeface="Arial"/>
              <a:cs typeface="Arial"/>
              <a:sym typeface="Arial"/>
            </a:endParaRPr>
          </a:p>
          <a:p>
            <a:pPr marL="0" marR="0" lvl="0" indent="0" algn="ctr" rtl="0">
              <a:lnSpc>
                <a:spcPct val="42000"/>
              </a:lnSpc>
              <a:spcBef>
                <a:spcPts val="0"/>
              </a:spcBef>
              <a:spcAft>
                <a:spcPts val="0"/>
              </a:spcAft>
              <a:buNone/>
            </a:pPr>
            <a:endParaRPr sz="3270" b="0" i="0" u="none" strike="noStrike" cap="none">
              <a:latin typeface="Arial"/>
              <a:ea typeface="Arial"/>
              <a:cs typeface="Arial"/>
              <a:sym typeface="Arial"/>
            </a:endParaRPr>
          </a:p>
          <a:p>
            <a:pPr marL="0" marR="0" lvl="0" indent="0" algn="ctr" rtl="0">
              <a:lnSpc>
                <a:spcPct val="54000"/>
              </a:lnSpc>
              <a:spcBef>
                <a:spcPts val="0"/>
              </a:spcBef>
              <a:spcAft>
                <a:spcPts val="0"/>
              </a:spcAft>
              <a:buNone/>
            </a:pPr>
            <a:endParaRPr sz="3270" b="0" i="0" u="none" strike="noStrike" cap="none">
              <a:latin typeface="Arial"/>
              <a:ea typeface="Arial"/>
              <a:cs typeface="Arial"/>
              <a:sym typeface="Arial"/>
            </a:endParaRPr>
          </a:p>
        </p:txBody>
      </p:sp>
      <p:pic>
        <p:nvPicPr>
          <p:cNvPr id="137" name="Google Shape;137;p28"/>
          <p:cNvPicPr preferRelativeResize="0"/>
          <p:nvPr/>
        </p:nvPicPr>
        <p:blipFill rotWithShape="1">
          <a:blip r:embed="rId3">
            <a:alphaModFix/>
          </a:blip>
          <a:srcRect/>
          <a:stretch/>
        </p:blipFill>
        <p:spPr>
          <a:xfrm>
            <a:off x="5050800" y="6087600"/>
            <a:ext cx="1825920" cy="441360"/>
          </a:xfrm>
          <a:prstGeom prst="rect">
            <a:avLst/>
          </a:prstGeom>
          <a:noFill/>
          <a:ln>
            <a:noFill/>
          </a:ln>
        </p:spPr>
      </p:pic>
      <p:sp>
        <p:nvSpPr>
          <p:cNvPr id="138" name="Google Shape;138;p28"/>
          <p:cNvSpPr txBox="1"/>
          <p:nvPr/>
        </p:nvSpPr>
        <p:spPr>
          <a:xfrm>
            <a:off x="5050800" y="1677850"/>
            <a:ext cx="6043200" cy="27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endParaRPr>
          </a:p>
          <a:p>
            <a:pPr marL="0" lvl="0" indent="0" algn="just" rtl="0">
              <a:spcBef>
                <a:spcPts val="0"/>
              </a:spcBef>
              <a:spcAft>
                <a:spcPts val="0"/>
              </a:spcAft>
              <a:buNone/>
            </a:pPr>
            <a:r>
              <a:rPr lang="en-GB" sz="1800" b="1">
                <a:solidFill>
                  <a:srgbClr val="FFFFFF"/>
                </a:solidFill>
              </a:rPr>
              <a:t>Solution-</a:t>
            </a:r>
            <a:endParaRPr sz="1800" b="1">
              <a:solidFill>
                <a:srgbClr val="FFFFFF"/>
              </a:solidFill>
            </a:endParaRPr>
          </a:p>
          <a:p>
            <a:pPr marL="0" lvl="0" indent="0" algn="just" rtl="0">
              <a:spcBef>
                <a:spcPts val="0"/>
              </a:spcBef>
              <a:spcAft>
                <a:spcPts val="0"/>
              </a:spcAft>
              <a:buNone/>
            </a:pPr>
            <a:r>
              <a:rPr lang="en-GB" sz="1800">
                <a:solidFill>
                  <a:srgbClr val="FFFFFF"/>
                </a:solidFill>
              </a:rPr>
              <a:t>Data is studied so as to use only the relevant features (</a:t>
            </a:r>
            <a:r>
              <a:rPr lang="en-GB" sz="1800" u="sng">
                <a:solidFill>
                  <a:srgbClr val="FFFFFF"/>
                </a:solidFill>
              </a:rPr>
              <a:t>feature engineering</a:t>
            </a:r>
            <a:r>
              <a:rPr lang="en-GB" sz="1800">
                <a:solidFill>
                  <a:srgbClr val="FFFFFF"/>
                </a:solidFill>
              </a:rPr>
              <a:t>). Various </a:t>
            </a:r>
            <a:r>
              <a:rPr lang="en-GB" sz="1800" i="1">
                <a:solidFill>
                  <a:srgbClr val="FFFFFF"/>
                </a:solidFill>
              </a:rPr>
              <a:t>classification</a:t>
            </a:r>
            <a:r>
              <a:rPr lang="en-GB" sz="1800">
                <a:solidFill>
                  <a:srgbClr val="FFFFFF"/>
                </a:solidFill>
              </a:rPr>
              <a:t> algorithms are tried to figure out which performs well. </a:t>
            </a:r>
            <a:r>
              <a:rPr lang="en-GB" sz="1800" i="1">
                <a:solidFill>
                  <a:srgbClr val="FFFFFF"/>
                </a:solidFill>
              </a:rPr>
              <a:t>Ensemble learning</a:t>
            </a:r>
            <a:r>
              <a:rPr lang="en-GB" sz="1800">
                <a:solidFill>
                  <a:srgbClr val="FFFFFF"/>
                </a:solidFill>
              </a:rPr>
              <a:t> is incorporated to improve the score. Finally, </a:t>
            </a:r>
            <a:r>
              <a:rPr lang="en-GB" sz="1800" u="sng">
                <a:solidFill>
                  <a:srgbClr val="FFFFFF"/>
                </a:solidFill>
              </a:rPr>
              <a:t>hyperparameter optimisation</a:t>
            </a:r>
            <a:r>
              <a:rPr lang="en-GB" sz="1800">
                <a:solidFill>
                  <a:srgbClr val="FFFFFF"/>
                </a:solidFill>
              </a:rPr>
              <a:t> is performed on the model. Metric used for evaluation is </a:t>
            </a:r>
            <a:r>
              <a:rPr lang="en-GB" sz="1800" b="1">
                <a:solidFill>
                  <a:srgbClr val="FFFFFF"/>
                </a:solidFill>
              </a:rPr>
              <a:t>f1_score</a:t>
            </a:r>
            <a:r>
              <a:rPr lang="en-GB" sz="1800">
                <a:solidFill>
                  <a:srgbClr val="FFFFFF"/>
                </a:solidFill>
              </a:rPr>
              <a:t>.</a:t>
            </a:r>
            <a:endParaRPr sz="1800">
              <a:solidFill>
                <a:srgbClr val="FFFFFF"/>
              </a:solidFill>
            </a:endParaRPr>
          </a:p>
        </p:txBody>
      </p:sp>
      <p:sp>
        <p:nvSpPr>
          <p:cNvPr id="139" name="Google Shape;139;p28"/>
          <p:cNvSpPr txBox="1"/>
          <p:nvPr/>
        </p:nvSpPr>
        <p:spPr>
          <a:xfrm>
            <a:off x="616150" y="1902025"/>
            <a:ext cx="3964800" cy="275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800" b="1">
                <a:solidFill>
                  <a:schemeClr val="lt1"/>
                </a:solidFill>
              </a:rPr>
              <a:t>The problem-</a:t>
            </a:r>
            <a:r>
              <a:rPr lang="en-GB" sz="1800">
                <a:solidFill>
                  <a:schemeClr val="lt1"/>
                </a:solidFill>
              </a:rPr>
              <a:t> Given the attributes of a person and some historic data, whether a credit card is to be issued or not?</a:t>
            </a:r>
            <a:endParaRPr sz="1800">
              <a:solidFill>
                <a:schemeClr val="lt1"/>
              </a:solidFill>
            </a:endParaRPr>
          </a:p>
          <a:p>
            <a:pPr marL="0" lvl="0" indent="0" algn="just" rtl="0">
              <a:spcBef>
                <a:spcPts val="0"/>
              </a:spcBef>
              <a:spcAft>
                <a:spcPts val="0"/>
              </a:spcAft>
              <a:buClr>
                <a:schemeClr val="dk1"/>
              </a:buClr>
              <a:buSzPts val="1100"/>
              <a:buFont typeface="Arial"/>
              <a:buNone/>
            </a:pPr>
            <a:endParaRPr sz="1800">
              <a:solidFill>
                <a:schemeClr val="lt1"/>
              </a:solidFill>
            </a:endParaRPr>
          </a:p>
          <a:p>
            <a:pPr marL="0" lvl="0" indent="0" algn="just" rtl="0">
              <a:spcBef>
                <a:spcPts val="0"/>
              </a:spcBef>
              <a:spcAft>
                <a:spcPts val="0"/>
              </a:spcAft>
              <a:buClr>
                <a:schemeClr val="dk1"/>
              </a:buClr>
              <a:buSzPts val="1100"/>
              <a:buFont typeface="Arial"/>
              <a:buNone/>
            </a:pPr>
            <a:r>
              <a:rPr lang="en-GB" sz="1800" b="1">
                <a:solidFill>
                  <a:schemeClr val="lt1"/>
                </a:solidFill>
              </a:rPr>
              <a:t>The idea-</a:t>
            </a:r>
            <a:r>
              <a:rPr lang="en-GB" sz="1800">
                <a:solidFill>
                  <a:schemeClr val="lt1"/>
                </a:solidFill>
              </a:rPr>
              <a:t> Build a </a:t>
            </a:r>
            <a:r>
              <a:rPr lang="en-GB" sz="1800" b="1">
                <a:solidFill>
                  <a:schemeClr val="lt1"/>
                </a:solidFill>
              </a:rPr>
              <a:t>classification model</a:t>
            </a:r>
            <a:r>
              <a:rPr lang="en-GB" sz="1800">
                <a:solidFill>
                  <a:schemeClr val="lt1"/>
                </a:solidFill>
              </a:rPr>
              <a:t> to predict whether credit card is to be issued or not keeping into account its </a:t>
            </a:r>
            <a:r>
              <a:rPr lang="en-GB" sz="1800" u="sng">
                <a:solidFill>
                  <a:schemeClr val="lt1"/>
                </a:solidFill>
              </a:rPr>
              <a:t>effectiveness</a:t>
            </a:r>
            <a:r>
              <a:rPr lang="en-GB" sz="1800">
                <a:solidFill>
                  <a:schemeClr val="lt1"/>
                </a:solidFill>
              </a:rPr>
              <a:t> and </a:t>
            </a:r>
            <a:r>
              <a:rPr lang="en-GB" sz="1800" u="sng">
                <a:solidFill>
                  <a:schemeClr val="lt1"/>
                </a:solidFill>
              </a:rPr>
              <a:t>simplicity</a:t>
            </a:r>
            <a:r>
              <a:rPr lang="en-GB" sz="1800">
                <a:solidFill>
                  <a:schemeClr val="lt1"/>
                </a:solidFill>
              </a:rPr>
              <a:t>. </a:t>
            </a:r>
            <a:r>
              <a:rPr lang="en-GB" sz="1800" i="1">
                <a:solidFill>
                  <a:schemeClr val="lt1"/>
                </a:solidFill>
              </a:rPr>
              <a:t>Trial and Error</a:t>
            </a:r>
            <a:r>
              <a:rPr lang="en-GB" sz="1800">
                <a:solidFill>
                  <a:schemeClr val="lt1"/>
                </a:solidFill>
              </a:rPr>
              <a:t> method is used to see what works.</a:t>
            </a:r>
            <a:endParaRPr sz="1800">
              <a:solidFill>
                <a:schemeClr val="lt1"/>
              </a:solidFill>
            </a:endParaRPr>
          </a:p>
          <a:p>
            <a:pPr marL="0" lvl="0" indent="0" algn="l" rtl="0">
              <a:spcBef>
                <a:spcPts val="0"/>
              </a:spcBef>
              <a:spcAft>
                <a:spcPts val="0"/>
              </a:spcAft>
              <a:buNone/>
            </a:pPr>
            <a:endParaRPr>
              <a:solidFill>
                <a:srgbClr val="FFFFFF"/>
              </a:solidFill>
            </a:endParaRPr>
          </a:p>
        </p:txBody>
      </p:sp>
      <p:pic>
        <p:nvPicPr>
          <p:cNvPr id="140" name="Google Shape;140;p28"/>
          <p:cNvPicPr preferRelativeResize="0"/>
          <p:nvPr/>
        </p:nvPicPr>
        <p:blipFill>
          <a:blip r:embed="rId4">
            <a:alphaModFix/>
          </a:blip>
          <a:stretch>
            <a:fillRect/>
          </a:stretch>
        </p:blipFill>
        <p:spPr>
          <a:xfrm>
            <a:off x="106750" y="5639094"/>
            <a:ext cx="1231350" cy="123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p:nvPr/>
        </p:nvSpPr>
        <p:spPr>
          <a:xfrm>
            <a:off x="9603875" y="0"/>
            <a:ext cx="1968900" cy="2585100"/>
          </a:xfrm>
          <a:prstGeom prst="rect">
            <a:avLst/>
          </a:prstGeom>
          <a:solidFill>
            <a:srgbClr val="2F0E3C"/>
          </a:solidFill>
          <a:ln>
            <a:noFill/>
          </a:ln>
        </p:spPr>
        <p:txBody>
          <a:bodyPr spcFirstLastPara="1" wrap="square" lIns="81700" tIns="40675" rIns="81700" bIns="40675" anchor="t" anchorCtr="0">
            <a:noAutofit/>
          </a:bodyPr>
          <a:lstStyle/>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p:txBody>
      </p:sp>
      <p:sp>
        <p:nvSpPr>
          <p:cNvPr id="146" name="Google Shape;146;p29"/>
          <p:cNvSpPr/>
          <p:nvPr/>
        </p:nvSpPr>
        <p:spPr>
          <a:xfrm>
            <a:off x="9603875" y="450300"/>
            <a:ext cx="2772900" cy="862500"/>
          </a:xfrm>
          <a:prstGeom prst="rect">
            <a:avLst/>
          </a:prstGeom>
          <a:noFill/>
          <a:ln>
            <a:noFill/>
          </a:ln>
        </p:spPr>
        <p:txBody>
          <a:bodyPr spcFirstLastPara="1" wrap="square" lIns="81700" tIns="40675" rIns="81700" bIns="40675" anchor="t" anchorCtr="0">
            <a:noAutofit/>
          </a:bodyPr>
          <a:lstStyle/>
          <a:p>
            <a:pPr marL="0" marR="0" lvl="0" indent="0" algn="l" rtl="0">
              <a:lnSpc>
                <a:spcPct val="100000"/>
              </a:lnSpc>
              <a:spcBef>
                <a:spcPts val="0"/>
              </a:spcBef>
              <a:spcAft>
                <a:spcPts val="0"/>
              </a:spcAft>
              <a:buNone/>
            </a:pPr>
            <a:r>
              <a:rPr lang="en-GB" sz="2400" b="1" i="0" u="none" strike="noStrike" cap="none">
                <a:solidFill>
                  <a:srgbClr val="FFFFFF"/>
                </a:solidFill>
                <a:latin typeface="Arial"/>
                <a:ea typeface="Arial"/>
                <a:cs typeface="Arial"/>
                <a:sym typeface="Arial"/>
              </a:rPr>
              <a:t>Technical architecture/</a:t>
            </a:r>
            <a:endParaRPr sz="24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GB" sz="2400" b="1" i="0" u="none" strike="noStrike" cap="none">
                <a:solidFill>
                  <a:srgbClr val="FFFFFF"/>
                </a:solidFill>
                <a:latin typeface="Arial"/>
                <a:ea typeface="Arial"/>
                <a:cs typeface="Arial"/>
                <a:sym typeface="Arial"/>
              </a:rPr>
              <a:t> POC</a:t>
            </a:r>
            <a:endParaRPr sz="2400" b="0" i="0" u="none" strike="noStrike" cap="none">
              <a:latin typeface="Arial"/>
              <a:ea typeface="Arial"/>
              <a:cs typeface="Arial"/>
              <a:sym typeface="Arial"/>
            </a:endParaRPr>
          </a:p>
          <a:p>
            <a:pPr marL="0" marR="0" lvl="0" indent="0" algn="ctr" rtl="0">
              <a:lnSpc>
                <a:spcPct val="42000"/>
              </a:lnSpc>
              <a:spcBef>
                <a:spcPts val="0"/>
              </a:spcBef>
              <a:spcAft>
                <a:spcPts val="0"/>
              </a:spcAft>
              <a:buNone/>
            </a:pPr>
            <a:endParaRPr sz="3270" b="0" i="0" u="none" strike="noStrike" cap="none">
              <a:latin typeface="Arial"/>
              <a:ea typeface="Arial"/>
              <a:cs typeface="Arial"/>
              <a:sym typeface="Arial"/>
            </a:endParaRPr>
          </a:p>
          <a:p>
            <a:pPr marL="0" marR="0" lvl="0" indent="0" algn="ctr" rtl="0">
              <a:lnSpc>
                <a:spcPct val="54000"/>
              </a:lnSpc>
              <a:spcBef>
                <a:spcPts val="0"/>
              </a:spcBef>
              <a:spcAft>
                <a:spcPts val="0"/>
              </a:spcAft>
              <a:buNone/>
            </a:pPr>
            <a:endParaRPr sz="3270" b="0" i="0" u="none" strike="noStrike" cap="none">
              <a:latin typeface="Arial"/>
              <a:ea typeface="Arial"/>
              <a:cs typeface="Arial"/>
              <a:sym typeface="Arial"/>
            </a:endParaRPr>
          </a:p>
        </p:txBody>
      </p:sp>
      <p:pic>
        <p:nvPicPr>
          <p:cNvPr id="147" name="Google Shape;147;p29"/>
          <p:cNvPicPr preferRelativeResize="0"/>
          <p:nvPr/>
        </p:nvPicPr>
        <p:blipFill rotWithShape="1">
          <a:blip r:embed="rId3">
            <a:alphaModFix/>
          </a:blip>
          <a:srcRect/>
          <a:stretch/>
        </p:blipFill>
        <p:spPr>
          <a:xfrm>
            <a:off x="5050800" y="6087600"/>
            <a:ext cx="1825920" cy="441360"/>
          </a:xfrm>
          <a:prstGeom prst="rect">
            <a:avLst/>
          </a:prstGeom>
          <a:noFill/>
          <a:ln>
            <a:noFill/>
          </a:ln>
        </p:spPr>
      </p:pic>
      <p:pic>
        <p:nvPicPr>
          <p:cNvPr id="148" name="Google Shape;148;p29"/>
          <p:cNvPicPr preferRelativeResize="0"/>
          <p:nvPr/>
        </p:nvPicPr>
        <p:blipFill>
          <a:blip r:embed="rId4">
            <a:alphaModFix/>
          </a:blip>
          <a:stretch>
            <a:fillRect/>
          </a:stretch>
        </p:blipFill>
        <p:spPr>
          <a:xfrm>
            <a:off x="1299278" y="247350"/>
            <a:ext cx="7748800" cy="5185900"/>
          </a:xfrm>
          <a:prstGeom prst="rect">
            <a:avLst/>
          </a:prstGeom>
          <a:noFill/>
          <a:ln>
            <a:noFill/>
          </a:ln>
        </p:spPr>
      </p:pic>
      <p:pic>
        <p:nvPicPr>
          <p:cNvPr id="149" name="Google Shape;149;p29"/>
          <p:cNvPicPr preferRelativeResize="0"/>
          <p:nvPr/>
        </p:nvPicPr>
        <p:blipFill>
          <a:blip r:embed="rId5">
            <a:alphaModFix/>
          </a:blip>
          <a:stretch>
            <a:fillRect/>
          </a:stretch>
        </p:blipFill>
        <p:spPr>
          <a:xfrm>
            <a:off x="60926" y="5433248"/>
            <a:ext cx="1317500" cy="1317500"/>
          </a:xfrm>
          <a:prstGeom prst="rect">
            <a:avLst/>
          </a:prstGeom>
          <a:noFill/>
          <a:ln>
            <a:noFill/>
          </a:ln>
        </p:spPr>
      </p:pic>
      <p:sp>
        <p:nvSpPr>
          <p:cNvPr id="150" name="Google Shape;150;p29"/>
          <p:cNvSpPr txBox="1"/>
          <p:nvPr/>
        </p:nvSpPr>
        <p:spPr>
          <a:xfrm>
            <a:off x="9232950" y="3472575"/>
            <a:ext cx="2254800" cy="24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We have used the following steps to build a model-</a:t>
            </a:r>
            <a:endParaRPr/>
          </a:p>
          <a:p>
            <a:pPr marL="0" lvl="0" indent="0" algn="l" rtl="0">
              <a:spcBef>
                <a:spcPts val="0"/>
              </a:spcBef>
              <a:spcAft>
                <a:spcPts val="0"/>
              </a:spcAft>
              <a:buClr>
                <a:schemeClr val="dk1"/>
              </a:buClr>
              <a:buSzPts val="1100"/>
              <a:buFont typeface="Arial"/>
              <a:buNone/>
            </a:pPr>
            <a:r>
              <a:rPr lang="en-GB"/>
              <a:t>1. Prepare training and testing datasets.</a:t>
            </a:r>
            <a:endParaRPr/>
          </a:p>
          <a:p>
            <a:pPr marL="0" lvl="0" indent="0" algn="l" rtl="0">
              <a:spcBef>
                <a:spcPts val="0"/>
              </a:spcBef>
              <a:spcAft>
                <a:spcPts val="0"/>
              </a:spcAft>
              <a:buClr>
                <a:schemeClr val="dk1"/>
              </a:buClr>
              <a:buSzPts val="1100"/>
              <a:buFont typeface="Arial"/>
              <a:buNone/>
            </a:pPr>
            <a:r>
              <a:rPr lang="en-GB"/>
              <a:t>2. Choose a model.</a:t>
            </a:r>
            <a:endParaRPr/>
          </a:p>
          <a:p>
            <a:pPr marL="0" lvl="0" indent="0" algn="l" rtl="0">
              <a:spcBef>
                <a:spcPts val="0"/>
              </a:spcBef>
              <a:spcAft>
                <a:spcPts val="0"/>
              </a:spcAft>
              <a:buClr>
                <a:schemeClr val="dk1"/>
              </a:buClr>
              <a:buSzPts val="1100"/>
              <a:buFont typeface="Arial"/>
              <a:buNone/>
            </a:pPr>
            <a:r>
              <a:rPr lang="en-GB"/>
              <a:t>3. Training.</a:t>
            </a:r>
            <a:endParaRPr/>
          </a:p>
          <a:p>
            <a:pPr marL="0" lvl="0" indent="0" algn="l" rtl="0">
              <a:spcBef>
                <a:spcPts val="0"/>
              </a:spcBef>
              <a:spcAft>
                <a:spcPts val="0"/>
              </a:spcAft>
              <a:buClr>
                <a:schemeClr val="dk1"/>
              </a:buClr>
              <a:buSzPts val="1100"/>
              <a:buFont typeface="Arial"/>
              <a:buNone/>
            </a:pPr>
            <a:r>
              <a:rPr lang="en-GB"/>
              <a:t>4. Evaluation.</a:t>
            </a:r>
            <a:endParaRPr/>
          </a:p>
          <a:p>
            <a:pPr marL="0" lvl="0" indent="0" algn="l" rtl="0">
              <a:spcBef>
                <a:spcPts val="0"/>
              </a:spcBef>
              <a:spcAft>
                <a:spcPts val="0"/>
              </a:spcAft>
              <a:buClr>
                <a:schemeClr val="dk1"/>
              </a:buClr>
              <a:buSzPts val="1100"/>
              <a:buFont typeface="Arial"/>
              <a:buNone/>
            </a:pPr>
            <a:r>
              <a:rPr lang="en-GB"/>
              <a:t>5. Hyperparameter tuning</a:t>
            </a:r>
            <a:endParaRPr/>
          </a:p>
          <a:p>
            <a:pPr marL="0" lvl="0" indent="0" algn="l" rtl="0">
              <a:spcBef>
                <a:spcPts val="0"/>
              </a:spcBef>
              <a:spcAft>
                <a:spcPts val="0"/>
              </a:spcAft>
              <a:buClr>
                <a:schemeClr val="dk1"/>
              </a:buClr>
              <a:buSzPts val="1100"/>
              <a:buFont typeface="Arial"/>
              <a:buNone/>
            </a:pPr>
            <a:r>
              <a:rPr lang="en-GB"/>
              <a:t>6. Prediction</a:t>
            </a:r>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p:nvPr/>
        </p:nvSpPr>
        <p:spPr>
          <a:xfrm>
            <a:off x="9590475" y="0"/>
            <a:ext cx="1980900" cy="2585100"/>
          </a:xfrm>
          <a:prstGeom prst="rect">
            <a:avLst/>
          </a:prstGeom>
          <a:solidFill>
            <a:srgbClr val="2F0E3C"/>
          </a:solidFill>
          <a:ln>
            <a:noFill/>
          </a:ln>
        </p:spPr>
        <p:txBody>
          <a:bodyPr spcFirstLastPara="1" wrap="square" lIns="81700" tIns="40675" rIns="81700" bIns="40675" anchor="t" anchorCtr="0">
            <a:noAutofit/>
          </a:bodyPr>
          <a:lstStyle/>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090">
              <a:solidFill>
                <a:srgbClr val="FFFFFF"/>
              </a:solidFill>
            </a:endParaRPr>
          </a:p>
          <a:p>
            <a:pPr marL="0" marR="0" lvl="0" indent="0" algn="l" rtl="0">
              <a:lnSpc>
                <a:spcPct val="100000"/>
              </a:lnSpc>
              <a:spcBef>
                <a:spcPts val="0"/>
              </a:spcBef>
              <a:spcAft>
                <a:spcPts val="0"/>
              </a:spcAft>
              <a:buNone/>
            </a:pPr>
            <a:endParaRPr sz="1090">
              <a:solidFill>
                <a:srgbClr val="FFFFFF"/>
              </a:solidFill>
            </a:endParaRPr>
          </a:p>
        </p:txBody>
      </p:sp>
      <p:sp>
        <p:nvSpPr>
          <p:cNvPr id="156" name="Google Shape;156;p30"/>
          <p:cNvSpPr/>
          <p:nvPr/>
        </p:nvSpPr>
        <p:spPr>
          <a:xfrm>
            <a:off x="9670843" y="399250"/>
            <a:ext cx="2235000" cy="1101900"/>
          </a:xfrm>
          <a:prstGeom prst="rect">
            <a:avLst/>
          </a:prstGeom>
          <a:noFill/>
          <a:ln>
            <a:noFill/>
          </a:ln>
        </p:spPr>
        <p:txBody>
          <a:bodyPr spcFirstLastPara="1" wrap="square" lIns="81700" tIns="40675" rIns="81700" bIns="40675" anchor="t" anchorCtr="0">
            <a:noAutofit/>
          </a:bodyPr>
          <a:lstStyle/>
          <a:p>
            <a:pPr marL="0" marR="0" lvl="0" indent="0" algn="l" rtl="0">
              <a:lnSpc>
                <a:spcPct val="100000"/>
              </a:lnSpc>
              <a:spcBef>
                <a:spcPts val="0"/>
              </a:spcBef>
              <a:spcAft>
                <a:spcPts val="0"/>
              </a:spcAft>
              <a:buNone/>
            </a:pPr>
            <a:r>
              <a:rPr lang="en-GB" sz="2400" b="1" i="0" u="none" strike="noStrike" cap="none">
                <a:solidFill>
                  <a:srgbClr val="FFFFFF"/>
                </a:solidFill>
                <a:latin typeface="Arial"/>
                <a:ea typeface="Arial"/>
                <a:cs typeface="Arial"/>
                <a:sym typeface="Arial"/>
              </a:rPr>
              <a:t>Technology/</a:t>
            </a:r>
            <a:endParaRPr sz="24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GB" sz="2400" b="1" i="0" u="none" strike="noStrike" cap="none">
                <a:solidFill>
                  <a:srgbClr val="FFFFFF"/>
                </a:solidFill>
                <a:latin typeface="Arial"/>
                <a:ea typeface="Arial"/>
                <a:cs typeface="Arial"/>
                <a:sym typeface="Arial"/>
              </a:rPr>
              <a:t>Tool Stack/</a:t>
            </a:r>
            <a:endParaRPr sz="24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GB" sz="2400" b="1" i="0" u="none" strike="noStrike" cap="none">
                <a:solidFill>
                  <a:srgbClr val="FFFFFF"/>
                </a:solidFill>
                <a:latin typeface="Arial"/>
                <a:ea typeface="Arial"/>
                <a:cs typeface="Arial"/>
                <a:sym typeface="Arial"/>
              </a:rPr>
              <a:t>Libraries</a:t>
            </a:r>
            <a:endParaRPr sz="2400" b="0" i="0" u="none" strike="noStrike" cap="none">
              <a:latin typeface="Arial"/>
              <a:ea typeface="Arial"/>
              <a:cs typeface="Arial"/>
              <a:sym typeface="Arial"/>
            </a:endParaRPr>
          </a:p>
          <a:p>
            <a:pPr marL="0" marR="0" lvl="0" indent="0" algn="ctr" rtl="0">
              <a:lnSpc>
                <a:spcPct val="42000"/>
              </a:lnSpc>
              <a:spcBef>
                <a:spcPts val="0"/>
              </a:spcBef>
              <a:spcAft>
                <a:spcPts val="0"/>
              </a:spcAft>
              <a:buNone/>
            </a:pPr>
            <a:endParaRPr sz="3270" b="0" i="0" u="none" strike="noStrike" cap="none">
              <a:latin typeface="Arial"/>
              <a:ea typeface="Arial"/>
              <a:cs typeface="Arial"/>
              <a:sym typeface="Arial"/>
            </a:endParaRPr>
          </a:p>
          <a:p>
            <a:pPr marL="0" marR="0" lvl="0" indent="0" algn="ctr" rtl="0">
              <a:lnSpc>
                <a:spcPct val="54000"/>
              </a:lnSpc>
              <a:spcBef>
                <a:spcPts val="0"/>
              </a:spcBef>
              <a:spcAft>
                <a:spcPts val="0"/>
              </a:spcAft>
              <a:buNone/>
            </a:pPr>
            <a:endParaRPr sz="3270" b="0" i="0" u="none" strike="noStrike" cap="none">
              <a:latin typeface="Arial"/>
              <a:ea typeface="Arial"/>
              <a:cs typeface="Arial"/>
              <a:sym typeface="Arial"/>
            </a:endParaRPr>
          </a:p>
        </p:txBody>
      </p:sp>
      <p:pic>
        <p:nvPicPr>
          <p:cNvPr id="157" name="Google Shape;157;p30"/>
          <p:cNvPicPr preferRelativeResize="0"/>
          <p:nvPr/>
        </p:nvPicPr>
        <p:blipFill rotWithShape="1">
          <a:blip r:embed="rId3">
            <a:alphaModFix/>
          </a:blip>
          <a:srcRect/>
          <a:stretch/>
        </p:blipFill>
        <p:spPr>
          <a:xfrm>
            <a:off x="5050800" y="6152760"/>
            <a:ext cx="1825920" cy="441360"/>
          </a:xfrm>
          <a:prstGeom prst="rect">
            <a:avLst/>
          </a:prstGeom>
          <a:noFill/>
          <a:ln>
            <a:noFill/>
          </a:ln>
        </p:spPr>
      </p:pic>
      <p:pic>
        <p:nvPicPr>
          <p:cNvPr id="158" name="Google Shape;158;p30"/>
          <p:cNvPicPr preferRelativeResize="0"/>
          <p:nvPr/>
        </p:nvPicPr>
        <p:blipFill>
          <a:blip r:embed="rId4">
            <a:alphaModFix/>
          </a:blip>
          <a:stretch>
            <a:fillRect/>
          </a:stretch>
        </p:blipFill>
        <p:spPr>
          <a:xfrm>
            <a:off x="3064484" y="1460150"/>
            <a:ext cx="2235000" cy="2235000"/>
          </a:xfrm>
          <a:prstGeom prst="rect">
            <a:avLst/>
          </a:prstGeom>
          <a:noFill/>
          <a:ln>
            <a:noFill/>
          </a:ln>
        </p:spPr>
      </p:pic>
      <p:pic>
        <p:nvPicPr>
          <p:cNvPr id="159" name="Google Shape;159;p30"/>
          <p:cNvPicPr preferRelativeResize="0"/>
          <p:nvPr/>
        </p:nvPicPr>
        <p:blipFill>
          <a:blip r:embed="rId5">
            <a:alphaModFix/>
          </a:blip>
          <a:stretch>
            <a:fillRect/>
          </a:stretch>
        </p:blipFill>
        <p:spPr>
          <a:xfrm>
            <a:off x="1668651" y="671000"/>
            <a:ext cx="3261624" cy="1101900"/>
          </a:xfrm>
          <a:prstGeom prst="rect">
            <a:avLst/>
          </a:prstGeom>
          <a:noFill/>
          <a:ln>
            <a:noFill/>
          </a:ln>
        </p:spPr>
      </p:pic>
      <p:pic>
        <p:nvPicPr>
          <p:cNvPr id="160" name="Google Shape;160;p30"/>
          <p:cNvPicPr preferRelativeResize="0"/>
          <p:nvPr/>
        </p:nvPicPr>
        <p:blipFill>
          <a:blip r:embed="rId6">
            <a:alphaModFix/>
          </a:blip>
          <a:stretch>
            <a:fillRect/>
          </a:stretch>
        </p:blipFill>
        <p:spPr>
          <a:xfrm>
            <a:off x="6011524" y="399248"/>
            <a:ext cx="1524575" cy="1765952"/>
          </a:xfrm>
          <a:prstGeom prst="rect">
            <a:avLst/>
          </a:prstGeom>
          <a:noFill/>
          <a:ln>
            <a:noFill/>
          </a:ln>
        </p:spPr>
      </p:pic>
      <p:pic>
        <p:nvPicPr>
          <p:cNvPr id="161" name="Google Shape;161;p30"/>
          <p:cNvPicPr preferRelativeResize="0"/>
          <p:nvPr/>
        </p:nvPicPr>
        <p:blipFill>
          <a:blip r:embed="rId7">
            <a:alphaModFix/>
          </a:blip>
          <a:stretch>
            <a:fillRect/>
          </a:stretch>
        </p:blipFill>
        <p:spPr>
          <a:xfrm>
            <a:off x="2296055" y="3378200"/>
            <a:ext cx="2754744" cy="1101900"/>
          </a:xfrm>
          <a:prstGeom prst="rect">
            <a:avLst/>
          </a:prstGeom>
          <a:noFill/>
          <a:ln>
            <a:noFill/>
          </a:ln>
        </p:spPr>
      </p:pic>
      <p:pic>
        <p:nvPicPr>
          <p:cNvPr id="162" name="Google Shape;162;p30"/>
          <p:cNvPicPr preferRelativeResize="0"/>
          <p:nvPr/>
        </p:nvPicPr>
        <p:blipFill>
          <a:blip r:embed="rId8">
            <a:alphaModFix/>
          </a:blip>
          <a:stretch>
            <a:fillRect/>
          </a:stretch>
        </p:blipFill>
        <p:spPr>
          <a:xfrm>
            <a:off x="4692033" y="4414150"/>
            <a:ext cx="3652742" cy="760975"/>
          </a:xfrm>
          <a:prstGeom prst="rect">
            <a:avLst/>
          </a:prstGeom>
          <a:noFill/>
          <a:ln>
            <a:noFill/>
          </a:ln>
        </p:spPr>
      </p:pic>
      <p:pic>
        <p:nvPicPr>
          <p:cNvPr id="163" name="Google Shape;163;p30"/>
          <p:cNvPicPr preferRelativeResize="0"/>
          <p:nvPr/>
        </p:nvPicPr>
        <p:blipFill>
          <a:blip r:embed="rId9">
            <a:alphaModFix/>
          </a:blip>
          <a:stretch>
            <a:fillRect/>
          </a:stretch>
        </p:blipFill>
        <p:spPr>
          <a:xfrm>
            <a:off x="5587275" y="3188062"/>
            <a:ext cx="1524574" cy="367770"/>
          </a:xfrm>
          <a:prstGeom prst="rect">
            <a:avLst/>
          </a:prstGeom>
          <a:noFill/>
          <a:ln>
            <a:noFill/>
          </a:ln>
        </p:spPr>
      </p:pic>
      <p:pic>
        <p:nvPicPr>
          <p:cNvPr id="164" name="Google Shape;164;p30"/>
          <p:cNvPicPr preferRelativeResize="0"/>
          <p:nvPr/>
        </p:nvPicPr>
        <p:blipFill>
          <a:blip r:embed="rId10">
            <a:alphaModFix/>
          </a:blip>
          <a:stretch>
            <a:fillRect/>
          </a:stretch>
        </p:blipFill>
        <p:spPr>
          <a:xfrm>
            <a:off x="959457" y="4733675"/>
            <a:ext cx="2596590" cy="623187"/>
          </a:xfrm>
          <a:prstGeom prst="rect">
            <a:avLst/>
          </a:prstGeom>
          <a:noFill/>
          <a:ln>
            <a:noFill/>
          </a:ln>
        </p:spPr>
      </p:pic>
      <p:pic>
        <p:nvPicPr>
          <p:cNvPr id="165" name="Google Shape;165;p30"/>
          <p:cNvPicPr preferRelativeResize="0"/>
          <p:nvPr/>
        </p:nvPicPr>
        <p:blipFill>
          <a:blip r:embed="rId11">
            <a:alphaModFix/>
          </a:blip>
          <a:stretch>
            <a:fillRect/>
          </a:stretch>
        </p:blipFill>
        <p:spPr>
          <a:xfrm>
            <a:off x="304675" y="2140695"/>
            <a:ext cx="2299799" cy="1237506"/>
          </a:xfrm>
          <a:prstGeom prst="rect">
            <a:avLst/>
          </a:prstGeom>
          <a:noFill/>
          <a:ln>
            <a:noFill/>
          </a:ln>
        </p:spPr>
      </p:pic>
      <p:sp>
        <p:nvSpPr>
          <p:cNvPr id="166" name="Google Shape;166;p30"/>
          <p:cNvSpPr txBox="1"/>
          <p:nvPr/>
        </p:nvSpPr>
        <p:spPr>
          <a:xfrm>
            <a:off x="9124275" y="3106625"/>
            <a:ext cx="2447100" cy="25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endParaRPr sz="1800"/>
          </a:p>
          <a:p>
            <a:pPr marL="0" lvl="0" indent="0" algn="l" rtl="0">
              <a:spcBef>
                <a:spcPts val="0"/>
              </a:spcBef>
              <a:spcAft>
                <a:spcPts val="0"/>
              </a:spcAft>
              <a:buClr>
                <a:schemeClr val="dk1"/>
              </a:buClr>
              <a:buFont typeface="Arial"/>
              <a:buNone/>
            </a:pPr>
            <a:r>
              <a:rPr lang="en-GB" b="1"/>
              <a:t>Tools</a:t>
            </a:r>
            <a:r>
              <a:rPr lang="en-GB"/>
              <a:t>-</a:t>
            </a:r>
            <a:endParaRPr/>
          </a:p>
          <a:p>
            <a:pPr marL="0" lvl="0" indent="0" algn="l" rtl="0">
              <a:spcBef>
                <a:spcPts val="0"/>
              </a:spcBef>
              <a:spcAft>
                <a:spcPts val="0"/>
              </a:spcAft>
              <a:buClr>
                <a:schemeClr val="dk1"/>
              </a:buClr>
              <a:buFont typeface="Arial"/>
              <a:buNone/>
            </a:pPr>
            <a:r>
              <a:rPr lang="en-GB"/>
              <a:t>Anaconda, Jupyter Notebook</a:t>
            </a:r>
            <a:endParaRPr/>
          </a:p>
          <a:p>
            <a:pPr marL="0" lvl="0" indent="0" algn="l" rtl="0">
              <a:spcBef>
                <a:spcPts val="0"/>
              </a:spcBef>
              <a:spcAft>
                <a:spcPts val="0"/>
              </a:spcAft>
              <a:buClr>
                <a:schemeClr val="dk1"/>
              </a:buClr>
              <a:buFont typeface="Arial"/>
              <a:buNone/>
            </a:pPr>
            <a:endParaRPr b="1"/>
          </a:p>
          <a:p>
            <a:pPr marL="0" lvl="0" indent="0" algn="l" rtl="0">
              <a:spcBef>
                <a:spcPts val="0"/>
              </a:spcBef>
              <a:spcAft>
                <a:spcPts val="0"/>
              </a:spcAft>
              <a:buClr>
                <a:schemeClr val="dk1"/>
              </a:buClr>
              <a:buFont typeface="Arial"/>
              <a:buNone/>
            </a:pPr>
            <a:r>
              <a:rPr lang="en-GB" b="1"/>
              <a:t>Language</a:t>
            </a:r>
            <a:r>
              <a:rPr lang="en-GB"/>
              <a:t>- Python</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r>
              <a:rPr lang="en-GB" b="1"/>
              <a:t>Libraries</a:t>
            </a:r>
            <a:r>
              <a:rPr lang="en-GB"/>
              <a:t>- </a:t>
            </a:r>
            <a:endParaRPr/>
          </a:p>
          <a:p>
            <a:pPr marL="0" lvl="0" indent="0" algn="l" rtl="0">
              <a:spcBef>
                <a:spcPts val="0"/>
              </a:spcBef>
              <a:spcAft>
                <a:spcPts val="0"/>
              </a:spcAft>
              <a:buClr>
                <a:schemeClr val="dk1"/>
              </a:buClr>
              <a:buFont typeface="Arial"/>
              <a:buNone/>
            </a:pPr>
            <a:r>
              <a:rPr lang="en-GB"/>
              <a:t>ScikitLearn - algorithms</a:t>
            </a:r>
            <a:endParaRPr/>
          </a:p>
          <a:p>
            <a:pPr marL="0" lvl="0" indent="0" algn="l" rtl="0">
              <a:spcBef>
                <a:spcPts val="0"/>
              </a:spcBef>
              <a:spcAft>
                <a:spcPts val="0"/>
              </a:spcAft>
              <a:buNone/>
            </a:pPr>
            <a:r>
              <a:rPr lang="en-GB"/>
              <a:t>Pandas- data structures</a:t>
            </a:r>
            <a:endParaRPr/>
          </a:p>
          <a:p>
            <a:pPr marL="0" lvl="0" indent="0" algn="l" rtl="0">
              <a:spcBef>
                <a:spcPts val="0"/>
              </a:spcBef>
              <a:spcAft>
                <a:spcPts val="0"/>
              </a:spcAft>
              <a:buNone/>
            </a:pPr>
            <a:r>
              <a:rPr lang="en-GB"/>
              <a:t>Numpy- array processing</a:t>
            </a:r>
            <a:endParaRPr/>
          </a:p>
          <a:p>
            <a:pPr marL="0" lvl="0" indent="0" algn="l" rtl="0">
              <a:spcBef>
                <a:spcPts val="0"/>
              </a:spcBef>
              <a:spcAft>
                <a:spcPts val="0"/>
              </a:spcAft>
              <a:buNone/>
            </a:pPr>
            <a:r>
              <a:rPr lang="en-GB"/>
              <a:t>Matplotlib- data visualization</a:t>
            </a:r>
            <a:endParaRPr/>
          </a:p>
          <a:p>
            <a:pPr marL="0" lvl="0" indent="0" algn="l" rtl="0">
              <a:spcBef>
                <a:spcPts val="0"/>
              </a:spcBef>
              <a:spcAft>
                <a:spcPts val="0"/>
              </a:spcAft>
              <a:buNone/>
            </a:pPr>
            <a:r>
              <a:rPr lang="en-GB"/>
              <a:t>Seaborn- plotting data</a:t>
            </a:r>
            <a:endParaRPr/>
          </a:p>
          <a:p>
            <a:pPr marL="0" lvl="0" indent="0" algn="l" rtl="0">
              <a:spcBef>
                <a:spcPts val="0"/>
              </a:spcBef>
              <a:spcAft>
                <a:spcPts val="0"/>
              </a:spcAft>
              <a:buClr>
                <a:schemeClr val="dk1"/>
              </a:buClr>
              <a:buFont typeface="Arial"/>
              <a:buNone/>
            </a:pPr>
            <a:endParaRPr sz="1090"/>
          </a:p>
        </p:txBody>
      </p:sp>
      <p:pic>
        <p:nvPicPr>
          <p:cNvPr id="167" name="Google Shape;167;p30"/>
          <p:cNvPicPr preferRelativeResize="0"/>
          <p:nvPr/>
        </p:nvPicPr>
        <p:blipFill>
          <a:blip r:embed="rId12">
            <a:alphaModFix/>
          </a:blip>
          <a:stretch>
            <a:fillRect/>
          </a:stretch>
        </p:blipFill>
        <p:spPr>
          <a:xfrm>
            <a:off x="0" y="5962525"/>
            <a:ext cx="1193950" cy="8954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p:nvPr/>
        </p:nvSpPr>
        <p:spPr>
          <a:xfrm>
            <a:off x="1644325" y="0"/>
            <a:ext cx="8502300" cy="3703200"/>
          </a:xfrm>
          <a:prstGeom prst="rect">
            <a:avLst/>
          </a:prstGeom>
          <a:solidFill>
            <a:srgbClr val="2F0E3C"/>
          </a:solidFill>
          <a:ln>
            <a:noFill/>
          </a:ln>
        </p:spPr>
        <p:txBody>
          <a:bodyPr spcFirstLastPara="1" wrap="square" lIns="81700" tIns="40675" rIns="81700" bIns="40675" anchor="t" anchorCtr="0">
            <a:noAutofit/>
          </a:bodyPr>
          <a:lstStyle/>
          <a:p>
            <a:pPr marL="0" lvl="0" indent="0" algn="l" rtl="0">
              <a:spcBef>
                <a:spcPts val="0"/>
              </a:spcBef>
              <a:spcAft>
                <a:spcPts val="0"/>
              </a:spcAft>
              <a:buNone/>
            </a:pPr>
            <a:r>
              <a:rPr lang="en-GB" sz="1050">
                <a:solidFill>
                  <a:srgbClr val="424242"/>
                </a:solidFill>
                <a:highlight>
                  <a:srgbClr val="FFFFFF"/>
                </a:highlight>
              </a:rPr>
              <a:t>CG_TEAM_NP</a:t>
            </a:r>
            <a:endParaRPr/>
          </a:p>
        </p:txBody>
      </p:sp>
      <p:sp>
        <p:nvSpPr>
          <p:cNvPr id="173" name="Google Shape;173;p31"/>
          <p:cNvSpPr/>
          <p:nvPr/>
        </p:nvSpPr>
        <p:spPr>
          <a:xfrm>
            <a:off x="2111040" y="819360"/>
            <a:ext cx="7045200" cy="1069500"/>
          </a:xfrm>
          <a:prstGeom prst="rect">
            <a:avLst/>
          </a:prstGeom>
          <a:noFill/>
          <a:ln>
            <a:noFill/>
          </a:ln>
        </p:spPr>
        <p:txBody>
          <a:bodyPr spcFirstLastPara="1" wrap="square" lIns="81700" tIns="40675" rIns="81700" bIns="40675" anchor="t" anchorCtr="0">
            <a:noAutofit/>
          </a:bodyPr>
          <a:lstStyle/>
          <a:p>
            <a:pPr marL="0" marR="0" lvl="0" indent="0" algn="l" rtl="0">
              <a:lnSpc>
                <a:spcPct val="100000"/>
              </a:lnSpc>
              <a:spcBef>
                <a:spcPts val="0"/>
              </a:spcBef>
              <a:spcAft>
                <a:spcPts val="0"/>
              </a:spcAft>
              <a:buNone/>
            </a:pPr>
            <a:r>
              <a:rPr lang="en-GB" sz="2400" b="1" i="0" u="none" strike="noStrike" cap="none">
                <a:solidFill>
                  <a:srgbClr val="FFFFFF"/>
                </a:solidFill>
                <a:latin typeface="Arial"/>
                <a:ea typeface="Arial"/>
                <a:cs typeface="Arial"/>
                <a:sym typeface="Arial"/>
              </a:rPr>
              <a:t>Prototype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a:latin typeface="Arial"/>
              <a:ea typeface="Arial"/>
              <a:cs typeface="Arial"/>
              <a:sym typeface="Arial"/>
            </a:endParaRPr>
          </a:p>
          <a:p>
            <a:pPr marL="0" marR="0" lvl="0" indent="0" algn="ctr" rtl="0">
              <a:lnSpc>
                <a:spcPct val="42000"/>
              </a:lnSpc>
              <a:spcBef>
                <a:spcPts val="0"/>
              </a:spcBef>
              <a:spcAft>
                <a:spcPts val="0"/>
              </a:spcAft>
              <a:buNone/>
            </a:pPr>
            <a:endParaRPr sz="2400" b="0" i="0" u="none" strike="noStrike" cap="none">
              <a:latin typeface="Arial"/>
              <a:ea typeface="Arial"/>
              <a:cs typeface="Arial"/>
              <a:sym typeface="Arial"/>
            </a:endParaRPr>
          </a:p>
        </p:txBody>
      </p:sp>
      <p:pic>
        <p:nvPicPr>
          <p:cNvPr id="174" name="Google Shape;174;p31"/>
          <p:cNvPicPr preferRelativeResize="0"/>
          <p:nvPr/>
        </p:nvPicPr>
        <p:blipFill rotWithShape="1">
          <a:blip r:embed="rId3">
            <a:alphaModFix/>
          </a:blip>
          <a:srcRect/>
          <a:stretch/>
        </p:blipFill>
        <p:spPr>
          <a:xfrm>
            <a:off x="5050800" y="6152760"/>
            <a:ext cx="1825920" cy="441360"/>
          </a:xfrm>
          <a:prstGeom prst="rect">
            <a:avLst/>
          </a:prstGeom>
          <a:noFill/>
          <a:ln>
            <a:noFill/>
          </a:ln>
        </p:spPr>
      </p:pic>
      <p:sp>
        <p:nvSpPr>
          <p:cNvPr id="175" name="Google Shape;175;p31"/>
          <p:cNvSpPr txBox="1"/>
          <p:nvPr/>
        </p:nvSpPr>
        <p:spPr>
          <a:xfrm>
            <a:off x="2150950" y="2059250"/>
            <a:ext cx="6965400" cy="204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u="sng">
                <a:solidFill>
                  <a:srgbClr val="FFFFFF"/>
                </a:solidFill>
                <a:hlinkClick r:id="rId4"/>
              </a:rPr>
              <a:t>https://drive.google.com/file/d/12X1iQU1YPr2-zKt79cs7ILwnP9wgSfOm/view?usp=sharing</a:t>
            </a:r>
            <a:endParaRPr sz="2400">
              <a:solidFill>
                <a:srgbClr val="FFFFFF"/>
              </a:solidFill>
            </a:endParaRPr>
          </a:p>
        </p:txBody>
      </p:sp>
      <p:pic>
        <p:nvPicPr>
          <p:cNvPr id="176" name="Google Shape;176;p31"/>
          <p:cNvPicPr preferRelativeResize="0"/>
          <p:nvPr/>
        </p:nvPicPr>
        <p:blipFill>
          <a:blip r:embed="rId5">
            <a:alphaModFix/>
          </a:blip>
          <a:stretch>
            <a:fillRect/>
          </a:stretch>
        </p:blipFill>
        <p:spPr>
          <a:xfrm>
            <a:off x="357577" y="4002500"/>
            <a:ext cx="2931051" cy="2515775"/>
          </a:xfrm>
          <a:prstGeom prst="rect">
            <a:avLst/>
          </a:prstGeom>
          <a:noFill/>
          <a:ln>
            <a:noFill/>
          </a:ln>
        </p:spPr>
      </p:pic>
      <p:sp>
        <p:nvSpPr>
          <p:cNvPr id="177" name="Google Shape;177;p31"/>
          <p:cNvSpPr txBox="1"/>
          <p:nvPr/>
        </p:nvSpPr>
        <p:spPr>
          <a:xfrm>
            <a:off x="2150950" y="1470525"/>
            <a:ext cx="7700100" cy="8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rPr>
              <a:t>The link below give the details about how the model has been implemented. It describes the process in detail.</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p:nvPr/>
        </p:nvSpPr>
        <p:spPr>
          <a:xfrm>
            <a:off x="1980360" y="718200"/>
            <a:ext cx="8289360" cy="4501440"/>
          </a:xfrm>
          <a:prstGeom prst="rect">
            <a:avLst/>
          </a:prstGeom>
          <a:solidFill>
            <a:srgbClr val="2F0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2"/>
          <p:cNvSpPr/>
          <p:nvPr/>
        </p:nvSpPr>
        <p:spPr>
          <a:xfrm>
            <a:off x="2111040" y="819360"/>
            <a:ext cx="7045200" cy="1069560"/>
          </a:xfrm>
          <a:prstGeom prst="rect">
            <a:avLst/>
          </a:prstGeom>
          <a:noFill/>
          <a:ln>
            <a:noFill/>
          </a:ln>
        </p:spPr>
        <p:txBody>
          <a:bodyPr spcFirstLastPara="1" wrap="square" lIns="81700" tIns="40675" rIns="81700" bIns="40675" anchor="t" anchorCtr="0">
            <a:noAutofit/>
          </a:bodyPr>
          <a:lstStyle/>
          <a:p>
            <a:pPr marL="0" marR="0" lvl="0" indent="0" algn="l" rtl="0">
              <a:lnSpc>
                <a:spcPct val="100000"/>
              </a:lnSpc>
              <a:spcBef>
                <a:spcPts val="0"/>
              </a:spcBef>
              <a:spcAft>
                <a:spcPts val="0"/>
              </a:spcAft>
              <a:buNone/>
            </a:pPr>
            <a:r>
              <a:rPr lang="en-GB" sz="3270" b="1" i="0" u="none" strike="noStrike" cap="none">
                <a:solidFill>
                  <a:srgbClr val="FFFFFF"/>
                </a:solidFill>
                <a:latin typeface="Arial"/>
                <a:ea typeface="Arial"/>
                <a:cs typeface="Arial"/>
                <a:sym typeface="Arial"/>
              </a:rPr>
              <a:t>Impact of usage</a:t>
            </a:r>
            <a:endParaRPr sz="3270" b="0" i="0" u="none" strike="noStrike" cap="none">
              <a:latin typeface="Arial"/>
              <a:ea typeface="Arial"/>
              <a:cs typeface="Arial"/>
              <a:sym typeface="Arial"/>
            </a:endParaRPr>
          </a:p>
          <a:p>
            <a:pPr marL="0" marR="0" lvl="0" indent="0" algn="ctr" rtl="0">
              <a:lnSpc>
                <a:spcPct val="42000"/>
              </a:lnSpc>
              <a:spcBef>
                <a:spcPts val="0"/>
              </a:spcBef>
              <a:spcAft>
                <a:spcPts val="0"/>
              </a:spcAft>
              <a:buNone/>
            </a:pPr>
            <a:endParaRPr sz="3270" b="0" i="0" u="none" strike="noStrike" cap="none">
              <a:latin typeface="Arial"/>
              <a:ea typeface="Arial"/>
              <a:cs typeface="Arial"/>
              <a:sym typeface="Arial"/>
            </a:endParaRPr>
          </a:p>
          <a:p>
            <a:pPr marL="0" marR="0" lvl="0" indent="0" algn="ctr" rtl="0">
              <a:lnSpc>
                <a:spcPct val="54000"/>
              </a:lnSpc>
              <a:spcBef>
                <a:spcPts val="0"/>
              </a:spcBef>
              <a:spcAft>
                <a:spcPts val="0"/>
              </a:spcAft>
              <a:buNone/>
            </a:pPr>
            <a:endParaRPr sz="3270" b="0" i="0" u="none" strike="noStrike" cap="none">
              <a:latin typeface="Arial"/>
              <a:ea typeface="Arial"/>
              <a:cs typeface="Arial"/>
              <a:sym typeface="Arial"/>
            </a:endParaRPr>
          </a:p>
        </p:txBody>
      </p:sp>
      <p:sp>
        <p:nvSpPr>
          <p:cNvPr id="184" name="Google Shape;184;p32"/>
          <p:cNvSpPr/>
          <p:nvPr/>
        </p:nvSpPr>
        <p:spPr>
          <a:xfrm>
            <a:off x="3180240" y="2117520"/>
            <a:ext cx="3347640" cy="29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2"/>
          <p:cNvSpPr/>
          <p:nvPr/>
        </p:nvSpPr>
        <p:spPr>
          <a:xfrm>
            <a:off x="3180240" y="2441160"/>
            <a:ext cx="6241320" cy="407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2"/>
          <p:cNvSpPr/>
          <p:nvPr/>
        </p:nvSpPr>
        <p:spPr>
          <a:xfrm>
            <a:off x="3137040" y="4040640"/>
            <a:ext cx="5820120" cy="407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2"/>
          <p:cNvSpPr/>
          <p:nvPr/>
        </p:nvSpPr>
        <p:spPr>
          <a:xfrm>
            <a:off x="2428560" y="2089800"/>
            <a:ext cx="986040" cy="58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2"/>
          <p:cNvSpPr/>
          <p:nvPr/>
        </p:nvSpPr>
        <p:spPr>
          <a:xfrm>
            <a:off x="2428560" y="3690360"/>
            <a:ext cx="705240" cy="4867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2"/>
          <p:cNvSpPr/>
          <p:nvPr/>
        </p:nvSpPr>
        <p:spPr>
          <a:xfrm>
            <a:off x="3180240" y="2441160"/>
            <a:ext cx="6241320" cy="407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2"/>
          <p:cNvSpPr/>
          <p:nvPr/>
        </p:nvSpPr>
        <p:spPr>
          <a:xfrm>
            <a:off x="3180240" y="2117520"/>
            <a:ext cx="3347640" cy="29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2"/>
          <p:cNvSpPr/>
          <p:nvPr/>
        </p:nvSpPr>
        <p:spPr>
          <a:xfrm>
            <a:off x="3180240" y="2117520"/>
            <a:ext cx="3347640" cy="29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FFFFFF"/>
                </a:solidFill>
              </a:rPr>
              <a:t>kn</a:t>
            </a:r>
            <a:endParaRPr>
              <a:solidFill>
                <a:srgbClr val="FFFFFF"/>
              </a:solidFill>
            </a:endParaRPr>
          </a:p>
        </p:txBody>
      </p:sp>
      <p:sp>
        <p:nvSpPr>
          <p:cNvPr id="192" name="Google Shape;192;p32"/>
          <p:cNvSpPr/>
          <p:nvPr/>
        </p:nvSpPr>
        <p:spPr>
          <a:xfrm>
            <a:off x="3194280" y="3722760"/>
            <a:ext cx="3347640" cy="29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3" name="Google Shape;193;p32"/>
          <p:cNvPicPr preferRelativeResize="0"/>
          <p:nvPr/>
        </p:nvPicPr>
        <p:blipFill rotWithShape="1">
          <a:blip r:embed="rId3">
            <a:alphaModFix/>
          </a:blip>
          <a:srcRect/>
          <a:stretch/>
        </p:blipFill>
        <p:spPr>
          <a:xfrm>
            <a:off x="5050800" y="6152760"/>
            <a:ext cx="1825920" cy="441360"/>
          </a:xfrm>
          <a:prstGeom prst="rect">
            <a:avLst/>
          </a:prstGeom>
          <a:noFill/>
          <a:ln>
            <a:noFill/>
          </a:ln>
        </p:spPr>
      </p:pic>
      <p:pic>
        <p:nvPicPr>
          <p:cNvPr id="194" name="Google Shape;194;p32"/>
          <p:cNvPicPr preferRelativeResize="0"/>
          <p:nvPr/>
        </p:nvPicPr>
        <p:blipFill>
          <a:blip r:embed="rId4">
            <a:alphaModFix/>
          </a:blip>
          <a:stretch>
            <a:fillRect/>
          </a:stretch>
        </p:blipFill>
        <p:spPr>
          <a:xfrm>
            <a:off x="0" y="0"/>
            <a:ext cx="12192000" cy="5781049"/>
          </a:xfrm>
          <a:prstGeom prst="rect">
            <a:avLst/>
          </a:prstGeom>
          <a:noFill/>
          <a:ln>
            <a:noFill/>
          </a:ln>
        </p:spPr>
      </p:pic>
      <p:sp>
        <p:nvSpPr>
          <p:cNvPr id="195" name="Google Shape;195;p32"/>
          <p:cNvSpPr/>
          <p:nvPr/>
        </p:nvSpPr>
        <p:spPr>
          <a:xfrm>
            <a:off x="6201675" y="629550"/>
            <a:ext cx="4380000" cy="2745900"/>
          </a:xfrm>
          <a:prstGeom prst="snip1Rect">
            <a:avLst>
              <a:gd name="adj" fmla="val 16667"/>
            </a:avLst>
          </a:prstGeom>
          <a:solidFill>
            <a:srgbClr val="2F0E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2"/>
          <p:cNvSpPr txBox="1"/>
          <p:nvPr/>
        </p:nvSpPr>
        <p:spPr>
          <a:xfrm>
            <a:off x="6364325" y="747175"/>
            <a:ext cx="3989400" cy="23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rgbClr val="FFFFFF"/>
                </a:solidFill>
              </a:rPr>
              <a:t>Impact of Usage</a:t>
            </a:r>
            <a:endParaRPr sz="1800" b="1">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GB">
                <a:solidFill>
                  <a:srgbClr val="FFFFFF"/>
                </a:solidFill>
              </a:rPr>
              <a:t>It brings advanced data analytics to combat fraudulent transactions and improve compliance. It brings the following to the table-</a:t>
            </a:r>
            <a:endParaRPr>
              <a:solidFill>
                <a:srgbClr val="FFFFFF"/>
              </a:solidFill>
            </a:endParaRPr>
          </a:p>
          <a:p>
            <a:pPr marL="0" lvl="0" indent="0" algn="l" rtl="0">
              <a:spcBef>
                <a:spcPts val="0"/>
              </a:spcBef>
              <a:spcAft>
                <a:spcPts val="0"/>
              </a:spcAft>
              <a:buNone/>
            </a:pP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Effective decision-making</a:t>
            </a: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Prediction of future outcomes and trends</a:t>
            </a: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Enhanced customer experience</a:t>
            </a:r>
            <a:endParaRPr sz="1350">
              <a:solidFill>
                <a:srgbClr val="333333"/>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p:nvPr/>
        </p:nvSpPr>
        <p:spPr>
          <a:xfrm>
            <a:off x="1390325" y="0"/>
            <a:ext cx="9350400" cy="4736700"/>
          </a:xfrm>
          <a:prstGeom prst="rect">
            <a:avLst/>
          </a:prstGeom>
          <a:solidFill>
            <a:srgbClr val="2F0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3"/>
          <p:cNvSpPr/>
          <p:nvPr/>
        </p:nvSpPr>
        <p:spPr>
          <a:xfrm>
            <a:off x="2111040" y="819360"/>
            <a:ext cx="7045200" cy="1069560"/>
          </a:xfrm>
          <a:prstGeom prst="rect">
            <a:avLst/>
          </a:prstGeom>
          <a:noFill/>
          <a:ln>
            <a:noFill/>
          </a:ln>
        </p:spPr>
        <p:txBody>
          <a:bodyPr spcFirstLastPara="1" wrap="square" lIns="81700" tIns="40675" rIns="81700" bIns="40675" anchor="t" anchorCtr="0">
            <a:noAutofit/>
          </a:bodyPr>
          <a:lstStyle/>
          <a:p>
            <a:pPr marL="0" marR="0" lvl="0" indent="0" algn="l" rtl="0">
              <a:lnSpc>
                <a:spcPct val="100000"/>
              </a:lnSpc>
              <a:spcBef>
                <a:spcPts val="0"/>
              </a:spcBef>
              <a:spcAft>
                <a:spcPts val="0"/>
              </a:spcAft>
              <a:buNone/>
            </a:pPr>
            <a:r>
              <a:rPr lang="en-GB" sz="3270" b="1" i="0" u="none" strike="noStrike" cap="none">
                <a:solidFill>
                  <a:srgbClr val="FFFFFF"/>
                </a:solidFill>
                <a:latin typeface="Arial"/>
                <a:ea typeface="Arial"/>
                <a:cs typeface="Arial"/>
                <a:sym typeface="Arial"/>
              </a:rPr>
              <a:t>Possible Improvement </a:t>
            </a:r>
            <a:endParaRPr sz="3270" b="0" i="0" u="none" strike="noStrike" cap="none">
              <a:latin typeface="Arial"/>
              <a:ea typeface="Arial"/>
              <a:cs typeface="Arial"/>
              <a:sym typeface="Arial"/>
            </a:endParaRPr>
          </a:p>
          <a:p>
            <a:pPr marL="0" marR="0" lvl="0" indent="0" algn="ctr" rtl="0">
              <a:lnSpc>
                <a:spcPct val="42000"/>
              </a:lnSpc>
              <a:spcBef>
                <a:spcPts val="0"/>
              </a:spcBef>
              <a:spcAft>
                <a:spcPts val="0"/>
              </a:spcAft>
              <a:buNone/>
            </a:pPr>
            <a:endParaRPr sz="3270" b="0" i="0" u="none" strike="noStrike" cap="none">
              <a:latin typeface="Arial"/>
              <a:ea typeface="Arial"/>
              <a:cs typeface="Arial"/>
              <a:sym typeface="Arial"/>
            </a:endParaRPr>
          </a:p>
          <a:p>
            <a:pPr marL="0" marR="0" lvl="0" indent="0" algn="ctr" rtl="0">
              <a:lnSpc>
                <a:spcPct val="54000"/>
              </a:lnSpc>
              <a:spcBef>
                <a:spcPts val="0"/>
              </a:spcBef>
              <a:spcAft>
                <a:spcPts val="0"/>
              </a:spcAft>
              <a:buNone/>
            </a:pPr>
            <a:endParaRPr sz="3270" b="0" i="0" u="none" strike="noStrike" cap="none">
              <a:latin typeface="Arial"/>
              <a:ea typeface="Arial"/>
              <a:cs typeface="Arial"/>
              <a:sym typeface="Arial"/>
            </a:endParaRPr>
          </a:p>
        </p:txBody>
      </p:sp>
      <p:sp>
        <p:nvSpPr>
          <p:cNvPr id="203" name="Google Shape;203;p33"/>
          <p:cNvSpPr/>
          <p:nvPr/>
        </p:nvSpPr>
        <p:spPr>
          <a:xfrm>
            <a:off x="3180240" y="2117520"/>
            <a:ext cx="3347640" cy="29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3"/>
          <p:cNvSpPr/>
          <p:nvPr/>
        </p:nvSpPr>
        <p:spPr>
          <a:xfrm>
            <a:off x="3180240" y="2441160"/>
            <a:ext cx="6241320" cy="407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3"/>
          <p:cNvSpPr/>
          <p:nvPr/>
        </p:nvSpPr>
        <p:spPr>
          <a:xfrm>
            <a:off x="6256425" y="2875300"/>
            <a:ext cx="3408900" cy="40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solidFill>
                <a:schemeClr val="lt1"/>
              </a:solidFill>
            </a:endParaRPr>
          </a:p>
          <a:p>
            <a:pPr marL="0" lvl="0" indent="0" algn="l" rtl="0">
              <a:spcBef>
                <a:spcPts val="0"/>
              </a:spcBef>
              <a:spcAft>
                <a:spcPts val="0"/>
              </a:spcAft>
              <a:buClr>
                <a:schemeClr val="dk1"/>
              </a:buClr>
              <a:buSzPts val="1100"/>
              <a:buFont typeface="Arial"/>
              <a:buNone/>
            </a:pPr>
            <a:r>
              <a:rPr lang="en-GB" sz="1800" b="1">
                <a:solidFill>
                  <a:schemeClr val="lt1"/>
                </a:solidFill>
              </a:rPr>
              <a:t>Process:</a:t>
            </a:r>
            <a:endParaRPr sz="1800" b="1">
              <a:solidFill>
                <a:schemeClr val="lt1"/>
              </a:solidFill>
            </a:endParaRPr>
          </a:p>
          <a:p>
            <a:pPr marL="0" lvl="0" indent="0" algn="l" rtl="0">
              <a:spcBef>
                <a:spcPts val="0"/>
              </a:spcBef>
              <a:spcAft>
                <a:spcPts val="0"/>
              </a:spcAft>
              <a:buClr>
                <a:schemeClr val="dk1"/>
              </a:buClr>
              <a:buSzPts val="1100"/>
              <a:buFont typeface="Arial"/>
              <a:buNone/>
            </a:pPr>
            <a:r>
              <a:rPr lang="en-GB">
                <a:solidFill>
                  <a:schemeClr val="lt1"/>
                </a:solidFill>
              </a:rPr>
              <a:t>More methods can be tested if data available is sufficiently large. Also, this would mean better computation power. Trial and error method would help to find the right model. The following could help in this field-</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Cloud platforms</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Sophisticated 3D visualization</a:t>
            </a:r>
            <a:endParaRPr>
              <a:solidFill>
                <a:schemeClr val="lt1"/>
              </a:solidFill>
            </a:endParaRPr>
          </a:p>
          <a:p>
            <a:pPr marL="457200" lvl="0" indent="-317500" algn="l" rtl="0">
              <a:spcBef>
                <a:spcPts val="0"/>
              </a:spcBef>
              <a:spcAft>
                <a:spcPts val="0"/>
              </a:spcAft>
              <a:buClr>
                <a:schemeClr val="lt1"/>
              </a:buClr>
              <a:buSzPts val="1400"/>
              <a:buChar char="●"/>
            </a:pPr>
            <a:r>
              <a:rPr lang="en-GB">
                <a:solidFill>
                  <a:schemeClr val="lt1"/>
                </a:solidFill>
              </a:rPr>
              <a:t>Domain Expertise</a:t>
            </a:r>
            <a:endParaRPr>
              <a:solidFill>
                <a:schemeClr val="lt1"/>
              </a:solidFill>
            </a:endParaRPr>
          </a:p>
          <a:p>
            <a:pPr marL="457200" lvl="0" indent="0" algn="l" rtl="0">
              <a:spcBef>
                <a:spcPts val="0"/>
              </a:spcBef>
              <a:spcAft>
                <a:spcPts val="0"/>
              </a:spcAft>
              <a:buClr>
                <a:schemeClr val="dk1"/>
              </a:buClr>
              <a:buSzPts val="1100"/>
              <a:buFont typeface="Arial"/>
              <a:buNone/>
            </a:pPr>
            <a:endParaRPr>
              <a:solidFill>
                <a:schemeClr val="lt1"/>
              </a:solidFill>
            </a:endParaRPr>
          </a:p>
          <a:p>
            <a:pPr marL="0" lvl="0" indent="0" algn="l" rtl="0">
              <a:spcBef>
                <a:spcPts val="0"/>
              </a:spcBef>
              <a:spcAft>
                <a:spcPts val="0"/>
              </a:spcAft>
              <a:buNone/>
            </a:pPr>
            <a:endParaRPr/>
          </a:p>
        </p:txBody>
      </p:sp>
      <p:sp>
        <p:nvSpPr>
          <p:cNvPr id="206" name="Google Shape;206;p33"/>
          <p:cNvSpPr/>
          <p:nvPr/>
        </p:nvSpPr>
        <p:spPr>
          <a:xfrm>
            <a:off x="2428560" y="2089800"/>
            <a:ext cx="986040" cy="58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3"/>
          <p:cNvSpPr/>
          <p:nvPr/>
        </p:nvSpPr>
        <p:spPr>
          <a:xfrm>
            <a:off x="2428560" y="3690360"/>
            <a:ext cx="705240" cy="4867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3"/>
          <p:cNvSpPr/>
          <p:nvPr/>
        </p:nvSpPr>
        <p:spPr>
          <a:xfrm>
            <a:off x="2236875" y="2741800"/>
            <a:ext cx="3631800" cy="6213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GB" sz="1800" b="1" dirty="0">
                <a:solidFill>
                  <a:srgbClr val="FFFFFF"/>
                </a:solidFill>
              </a:rPr>
              <a:t>Data:</a:t>
            </a:r>
            <a:endParaRPr sz="1800" b="1" dirty="0">
              <a:solidFill>
                <a:srgbClr val="FFFFFF"/>
              </a:solidFill>
            </a:endParaRPr>
          </a:p>
          <a:p>
            <a:pPr marL="0" lvl="0" indent="0" algn="just" rtl="0">
              <a:spcBef>
                <a:spcPts val="0"/>
              </a:spcBef>
              <a:spcAft>
                <a:spcPts val="0"/>
              </a:spcAft>
              <a:buNone/>
            </a:pPr>
            <a:r>
              <a:rPr lang="en-GB" dirty="0">
                <a:solidFill>
                  <a:srgbClr val="FFFFFF"/>
                </a:solidFill>
              </a:rPr>
              <a:t>More amount of training data would lead to </a:t>
            </a:r>
            <a:r>
              <a:rPr lang="en-GB">
                <a:solidFill>
                  <a:srgbClr val="FFFFFF"/>
                </a:solidFill>
              </a:rPr>
              <a:t>a </a:t>
            </a:r>
            <a:r>
              <a:rPr lang="en-GB" smtClean="0">
                <a:solidFill>
                  <a:srgbClr val="FFFFFF"/>
                </a:solidFill>
              </a:rPr>
              <a:t>stronger </a:t>
            </a:r>
            <a:r>
              <a:rPr lang="en-GB" dirty="0">
                <a:solidFill>
                  <a:srgbClr val="FFFFFF"/>
                </a:solidFill>
              </a:rPr>
              <a:t>model. However that’s not the only factor. The data collected could have more features apart from the given attributes. The following features can give a better insight-</a:t>
            </a:r>
            <a:endParaRPr dirty="0">
              <a:solidFill>
                <a:srgbClr val="FFFFFF"/>
              </a:solidFill>
            </a:endParaRPr>
          </a:p>
          <a:p>
            <a:pPr marL="457200" lvl="0" indent="-317500" algn="just" rtl="0">
              <a:spcBef>
                <a:spcPts val="0"/>
              </a:spcBef>
              <a:spcAft>
                <a:spcPts val="0"/>
              </a:spcAft>
              <a:buClr>
                <a:srgbClr val="FFFFFF"/>
              </a:buClr>
              <a:buSzPts val="1400"/>
              <a:buChar char="●"/>
            </a:pPr>
            <a:r>
              <a:rPr lang="en-GB" dirty="0">
                <a:solidFill>
                  <a:srgbClr val="FFFFFF"/>
                </a:solidFill>
              </a:rPr>
              <a:t>Criminal records</a:t>
            </a:r>
            <a:endParaRPr dirty="0">
              <a:solidFill>
                <a:srgbClr val="FFFFFF"/>
              </a:solidFill>
            </a:endParaRPr>
          </a:p>
          <a:p>
            <a:pPr marL="457200" lvl="0" indent="-317500" algn="just" rtl="0">
              <a:spcBef>
                <a:spcPts val="0"/>
              </a:spcBef>
              <a:spcAft>
                <a:spcPts val="0"/>
              </a:spcAft>
              <a:buClr>
                <a:srgbClr val="FFFFFF"/>
              </a:buClr>
              <a:buSzPts val="1400"/>
              <a:buChar char="●"/>
            </a:pPr>
            <a:r>
              <a:rPr lang="en-GB" dirty="0">
                <a:solidFill>
                  <a:srgbClr val="FFFFFF"/>
                </a:solidFill>
              </a:rPr>
              <a:t>Health information.</a:t>
            </a:r>
            <a:endParaRPr dirty="0">
              <a:solidFill>
                <a:srgbClr val="FFFFFF"/>
              </a:solidFill>
            </a:endParaRPr>
          </a:p>
          <a:p>
            <a:pPr marL="457200" lvl="0" indent="-317500" algn="just" rtl="0">
              <a:spcBef>
                <a:spcPts val="0"/>
              </a:spcBef>
              <a:spcAft>
                <a:spcPts val="0"/>
              </a:spcAft>
              <a:buClr>
                <a:srgbClr val="FFFFFF"/>
              </a:buClr>
              <a:buSzPts val="1400"/>
              <a:buChar char="●"/>
            </a:pPr>
            <a:r>
              <a:rPr lang="en-GB" dirty="0">
                <a:solidFill>
                  <a:srgbClr val="FFFFFF"/>
                </a:solidFill>
              </a:rPr>
              <a:t>Assets owned</a:t>
            </a:r>
            <a:endParaRPr dirty="0">
              <a:solidFill>
                <a:srgbClr val="FFFFFF"/>
              </a:solidFill>
            </a:endParaRPr>
          </a:p>
          <a:p>
            <a:pPr marL="457200" lvl="0" indent="-317500" algn="just" rtl="0">
              <a:spcBef>
                <a:spcPts val="0"/>
              </a:spcBef>
              <a:spcAft>
                <a:spcPts val="0"/>
              </a:spcAft>
              <a:buClr>
                <a:srgbClr val="FFFFFF"/>
              </a:buClr>
              <a:buSzPts val="1400"/>
              <a:buChar char="●"/>
            </a:pPr>
            <a:r>
              <a:rPr lang="en-GB" dirty="0">
                <a:solidFill>
                  <a:srgbClr val="FFFFFF"/>
                </a:solidFill>
              </a:rPr>
              <a:t>Spending patterns</a:t>
            </a:r>
            <a:endParaRPr dirty="0">
              <a:solidFill>
                <a:srgbClr val="FFFFFF"/>
              </a:solidFill>
            </a:endParaRPr>
          </a:p>
          <a:p>
            <a:pPr marL="457200" lvl="0" indent="0" algn="l" rtl="0">
              <a:spcBef>
                <a:spcPts val="0"/>
              </a:spcBef>
              <a:spcAft>
                <a:spcPts val="0"/>
              </a:spcAft>
              <a:buNone/>
            </a:pPr>
            <a:endParaRPr dirty="0">
              <a:solidFill>
                <a:srgbClr val="FFFFFF"/>
              </a:solidFill>
            </a:endParaRPr>
          </a:p>
        </p:txBody>
      </p:sp>
      <p:pic>
        <p:nvPicPr>
          <p:cNvPr id="209" name="Google Shape;209;p33"/>
          <p:cNvPicPr preferRelativeResize="0"/>
          <p:nvPr/>
        </p:nvPicPr>
        <p:blipFill rotWithShape="1">
          <a:blip r:embed="rId3">
            <a:alphaModFix/>
          </a:blip>
          <a:srcRect/>
          <a:stretch/>
        </p:blipFill>
        <p:spPr>
          <a:xfrm>
            <a:off x="5050800" y="6152760"/>
            <a:ext cx="1825920" cy="441360"/>
          </a:xfrm>
          <a:prstGeom prst="rect">
            <a:avLst/>
          </a:prstGeom>
          <a:noFill/>
          <a:ln>
            <a:noFill/>
          </a:ln>
        </p:spPr>
      </p:pic>
      <p:pic>
        <p:nvPicPr>
          <p:cNvPr id="210" name="Google Shape;210;p33"/>
          <p:cNvPicPr preferRelativeResize="0"/>
          <p:nvPr/>
        </p:nvPicPr>
        <p:blipFill>
          <a:blip r:embed="rId4">
            <a:alphaModFix/>
          </a:blip>
          <a:stretch>
            <a:fillRect/>
          </a:stretch>
        </p:blipFill>
        <p:spPr>
          <a:xfrm>
            <a:off x="8760225" y="4692863"/>
            <a:ext cx="2603900" cy="1157286"/>
          </a:xfrm>
          <a:prstGeom prst="rect">
            <a:avLst/>
          </a:prstGeom>
          <a:noFill/>
          <a:ln>
            <a:noFill/>
          </a:ln>
        </p:spPr>
      </p:pic>
      <p:pic>
        <p:nvPicPr>
          <p:cNvPr id="211" name="Google Shape;211;p33"/>
          <p:cNvPicPr preferRelativeResize="0"/>
          <p:nvPr/>
        </p:nvPicPr>
        <p:blipFill>
          <a:blip r:embed="rId5">
            <a:alphaModFix/>
          </a:blip>
          <a:stretch>
            <a:fillRect/>
          </a:stretch>
        </p:blipFill>
        <p:spPr>
          <a:xfrm>
            <a:off x="6876737" y="4736700"/>
            <a:ext cx="1604039" cy="1069576"/>
          </a:xfrm>
          <a:prstGeom prst="rect">
            <a:avLst/>
          </a:prstGeom>
          <a:noFill/>
          <a:ln>
            <a:noFill/>
          </a:ln>
        </p:spPr>
      </p:pic>
      <p:pic>
        <p:nvPicPr>
          <p:cNvPr id="212" name="Google Shape;212;p33"/>
          <p:cNvPicPr preferRelativeResize="0"/>
          <p:nvPr/>
        </p:nvPicPr>
        <p:blipFill>
          <a:blip r:embed="rId6">
            <a:alphaModFix/>
          </a:blip>
          <a:stretch>
            <a:fillRect/>
          </a:stretch>
        </p:blipFill>
        <p:spPr>
          <a:xfrm>
            <a:off x="3999490" y="4763438"/>
            <a:ext cx="2198974" cy="1016100"/>
          </a:xfrm>
          <a:prstGeom prst="rect">
            <a:avLst/>
          </a:prstGeom>
          <a:noFill/>
          <a:ln>
            <a:noFill/>
          </a:ln>
        </p:spPr>
      </p:pic>
      <p:pic>
        <p:nvPicPr>
          <p:cNvPr id="213" name="Google Shape;213;p33"/>
          <p:cNvPicPr preferRelativeResize="0"/>
          <p:nvPr/>
        </p:nvPicPr>
        <p:blipFill>
          <a:blip r:embed="rId7">
            <a:alphaModFix/>
          </a:blip>
          <a:stretch>
            <a:fillRect/>
          </a:stretch>
        </p:blipFill>
        <p:spPr>
          <a:xfrm>
            <a:off x="957500" y="4504325"/>
            <a:ext cx="2603900" cy="130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34"/>
          <p:cNvPicPr preferRelativeResize="0"/>
          <p:nvPr/>
        </p:nvPicPr>
        <p:blipFill rotWithShape="1">
          <a:blip r:embed="rId3">
            <a:alphaModFix/>
          </a:blip>
          <a:srcRect/>
          <a:stretch/>
        </p:blipFill>
        <p:spPr>
          <a:xfrm>
            <a:off x="5050800" y="6152760"/>
            <a:ext cx="1825920" cy="441360"/>
          </a:xfrm>
          <a:prstGeom prst="rect">
            <a:avLst/>
          </a:prstGeom>
          <a:noFill/>
          <a:ln>
            <a:noFill/>
          </a:ln>
        </p:spPr>
      </p:pic>
      <p:pic>
        <p:nvPicPr>
          <p:cNvPr id="219" name="Google Shape;219;p34"/>
          <p:cNvPicPr preferRelativeResize="0"/>
          <p:nvPr/>
        </p:nvPicPr>
        <p:blipFill>
          <a:blip r:embed="rId4">
            <a:alphaModFix/>
          </a:blip>
          <a:stretch>
            <a:fillRect/>
          </a:stretch>
        </p:blipFill>
        <p:spPr>
          <a:xfrm>
            <a:off x="0" y="0"/>
            <a:ext cx="12192000" cy="5830626"/>
          </a:xfrm>
          <a:prstGeom prst="rect">
            <a:avLst/>
          </a:prstGeom>
          <a:noFill/>
          <a:ln>
            <a:noFill/>
          </a:ln>
        </p:spPr>
      </p:pic>
      <p:sp>
        <p:nvSpPr>
          <p:cNvPr id="220" name="Google Shape;220;p34"/>
          <p:cNvSpPr/>
          <p:nvPr/>
        </p:nvSpPr>
        <p:spPr>
          <a:xfrm>
            <a:off x="8392381" y="0"/>
            <a:ext cx="3306000" cy="4576500"/>
          </a:xfrm>
          <a:prstGeom prst="rect">
            <a:avLst/>
          </a:prstGeom>
          <a:solidFill>
            <a:srgbClr val="2F0E3C"/>
          </a:solidFill>
          <a:ln>
            <a:noFill/>
          </a:ln>
        </p:spPr>
        <p:txBody>
          <a:bodyPr spcFirstLastPara="1" wrap="square" lIns="81700" tIns="40675" rIns="81700" bIns="40675" anchor="t" anchorCtr="0">
            <a:noAutofit/>
          </a:bodyPr>
          <a:lstStyle/>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090" b="0" i="0" u="none" strike="noStrike" cap="none">
              <a:latin typeface="Arial"/>
              <a:ea typeface="Arial"/>
              <a:cs typeface="Arial"/>
              <a:sym typeface="Arial"/>
            </a:endParaRPr>
          </a:p>
        </p:txBody>
      </p:sp>
      <p:sp>
        <p:nvSpPr>
          <p:cNvPr id="221" name="Google Shape;221;p34"/>
          <p:cNvSpPr/>
          <p:nvPr/>
        </p:nvSpPr>
        <p:spPr>
          <a:xfrm>
            <a:off x="8339001" y="137253"/>
            <a:ext cx="4712100" cy="744900"/>
          </a:xfrm>
          <a:prstGeom prst="rect">
            <a:avLst/>
          </a:prstGeom>
          <a:noFill/>
          <a:ln>
            <a:noFill/>
          </a:ln>
        </p:spPr>
        <p:txBody>
          <a:bodyPr spcFirstLastPara="1" wrap="square" lIns="81700" tIns="40675" rIns="81700" bIns="40675" anchor="t" anchorCtr="0">
            <a:noAutofit/>
          </a:bodyPr>
          <a:lstStyle/>
          <a:p>
            <a:pPr marL="0" marR="0" lvl="0" indent="0" algn="l" rtl="0">
              <a:lnSpc>
                <a:spcPct val="100000"/>
              </a:lnSpc>
              <a:spcBef>
                <a:spcPts val="0"/>
              </a:spcBef>
              <a:spcAft>
                <a:spcPts val="0"/>
              </a:spcAft>
              <a:buNone/>
            </a:pPr>
            <a:r>
              <a:rPr lang="en-GB" sz="3000" b="1" i="0" u="none" strike="noStrike" cap="none">
                <a:solidFill>
                  <a:srgbClr val="FFFFFF"/>
                </a:solidFill>
                <a:latin typeface="Arial"/>
                <a:ea typeface="Arial"/>
                <a:cs typeface="Arial"/>
                <a:sym typeface="Arial"/>
              </a:rPr>
              <a:t>Challenges faced</a:t>
            </a:r>
            <a:endParaRPr sz="3000" b="0" i="0" u="none" strike="noStrike" cap="none">
              <a:latin typeface="Arial"/>
              <a:ea typeface="Arial"/>
              <a:cs typeface="Arial"/>
              <a:sym typeface="Arial"/>
            </a:endParaRPr>
          </a:p>
          <a:p>
            <a:pPr marL="0" marR="0" lvl="0" indent="0" algn="ctr" rtl="0">
              <a:lnSpc>
                <a:spcPct val="42000"/>
              </a:lnSpc>
              <a:spcBef>
                <a:spcPts val="0"/>
              </a:spcBef>
              <a:spcAft>
                <a:spcPts val="0"/>
              </a:spcAft>
              <a:buNone/>
            </a:pPr>
            <a:endParaRPr sz="3270" b="0" i="0" u="none" strike="noStrike" cap="none">
              <a:latin typeface="Arial"/>
              <a:ea typeface="Arial"/>
              <a:cs typeface="Arial"/>
              <a:sym typeface="Arial"/>
            </a:endParaRPr>
          </a:p>
          <a:p>
            <a:pPr marL="0" marR="0" lvl="0" indent="0" algn="ctr" rtl="0">
              <a:lnSpc>
                <a:spcPct val="54000"/>
              </a:lnSpc>
              <a:spcBef>
                <a:spcPts val="0"/>
              </a:spcBef>
              <a:spcAft>
                <a:spcPts val="0"/>
              </a:spcAft>
              <a:buNone/>
            </a:pPr>
            <a:endParaRPr sz="3270" b="0" i="0" u="none" strike="noStrike" cap="none">
              <a:latin typeface="Arial"/>
              <a:ea typeface="Arial"/>
              <a:cs typeface="Arial"/>
              <a:sym typeface="Arial"/>
            </a:endParaRPr>
          </a:p>
        </p:txBody>
      </p:sp>
      <p:sp>
        <p:nvSpPr>
          <p:cNvPr id="222" name="Google Shape;222;p34"/>
          <p:cNvSpPr txBox="1"/>
          <p:nvPr/>
        </p:nvSpPr>
        <p:spPr>
          <a:xfrm>
            <a:off x="8499175" y="882150"/>
            <a:ext cx="3199200" cy="2812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Char char="●"/>
            </a:pPr>
            <a:r>
              <a:rPr lang="en-GB">
                <a:solidFill>
                  <a:srgbClr val="FFFFFF"/>
                </a:solidFill>
              </a:rPr>
              <a:t>Domain Knowledge</a:t>
            </a: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Data availability was limited</a:t>
            </a: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Computation power limited to local machine</a:t>
            </a: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Time for research</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p:nvPr/>
        </p:nvSpPr>
        <p:spPr>
          <a:xfrm>
            <a:off x="2111400" y="653040"/>
            <a:ext cx="8289360" cy="4501440"/>
          </a:xfrm>
          <a:prstGeom prst="rect">
            <a:avLst/>
          </a:prstGeom>
          <a:solidFill>
            <a:srgbClr val="2F0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5"/>
          <p:cNvSpPr/>
          <p:nvPr/>
        </p:nvSpPr>
        <p:spPr>
          <a:xfrm>
            <a:off x="2111040" y="819360"/>
            <a:ext cx="7045200" cy="1069560"/>
          </a:xfrm>
          <a:prstGeom prst="rect">
            <a:avLst/>
          </a:prstGeom>
          <a:noFill/>
          <a:ln>
            <a:noFill/>
          </a:ln>
        </p:spPr>
        <p:txBody>
          <a:bodyPr spcFirstLastPara="1" wrap="square" lIns="81700" tIns="40675" rIns="81700" bIns="40675" anchor="t" anchorCtr="0">
            <a:noAutofit/>
          </a:bodyPr>
          <a:lstStyle/>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a:latin typeface="Arial"/>
              <a:ea typeface="Arial"/>
              <a:cs typeface="Arial"/>
              <a:sym typeface="Arial"/>
            </a:endParaRPr>
          </a:p>
        </p:txBody>
      </p:sp>
      <p:pic>
        <p:nvPicPr>
          <p:cNvPr id="229" name="Google Shape;229;p35"/>
          <p:cNvPicPr preferRelativeResize="0"/>
          <p:nvPr/>
        </p:nvPicPr>
        <p:blipFill rotWithShape="1">
          <a:blip r:embed="rId3">
            <a:alphaModFix/>
          </a:blip>
          <a:srcRect/>
          <a:stretch/>
        </p:blipFill>
        <p:spPr>
          <a:xfrm>
            <a:off x="2437920" y="2155320"/>
            <a:ext cx="7539840" cy="1686600"/>
          </a:xfrm>
          <a:prstGeom prst="rect">
            <a:avLst/>
          </a:prstGeom>
          <a:noFill/>
          <a:ln>
            <a:noFill/>
          </a:ln>
        </p:spPr>
      </p:pic>
      <p:pic>
        <p:nvPicPr>
          <p:cNvPr id="230" name="Google Shape;230;p35"/>
          <p:cNvPicPr preferRelativeResize="0"/>
          <p:nvPr/>
        </p:nvPicPr>
        <p:blipFill rotWithShape="1">
          <a:blip r:embed="rId4">
            <a:alphaModFix/>
          </a:blip>
          <a:srcRect/>
          <a:stretch/>
        </p:blipFill>
        <p:spPr>
          <a:xfrm>
            <a:off x="5050800" y="6152760"/>
            <a:ext cx="1825920" cy="44136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FF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383</Words>
  <Application>Microsoft Office PowerPoint</Application>
  <PresentationFormat>Custom</PresentationFormat>
  <Paragraphs>78</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Times New Roman</vt:lpstr>
      <vt:lpstr>Century Schoolbook</vt:lpstr>
      <vt:lpstr>Calibri</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leena</cp:lastModifiedBy>
  <cp:revision>1</cp:revision>
  <dcterms:modified xsi:type="dcterms:W3CDTF">2019-11-08T05:09:23Z</dcterms:modified>
</cp:coreProperties>
</file>