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57" r:id="rId4"/>
    <p:sldId id="258" r:id="rId5"/>
    <p:sldId id="263" r:id="rId6"/>
    <p:sldId id="260" r:id="rId7"/>
    <p:sldId id="262"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94660"/>
  </p:normalViewPr>
  <p:slideViewPr>
    <p:cSldViewPr>
      <p:cViewPr varScale="1">
        <p:scale>
          <a:sx n="68" d="100"/>
          <a:sy n="68" d="100"/>
        </p:scale>
        <p:origin x="1290"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354465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46FD5-EC53-4C2B-A44E-DFA2D8E7DCBA}"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15623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68139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13867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4124180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53227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497317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362087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27515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71383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30286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46FD5-EC53-4C2B-A44E-DFA2D8E7DCBA}"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57062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46FD5-EC53-4C2B-A44E-DFA2D8E7DCBA}" type="datetimeFigureOut">
              <a:rPr lang="en-US" smtClean="0"/>
              <a:pPr/>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54847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72591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6437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746FD5-EC53-4C2B-A44E-DFA2D8E7DCBA}" type="datetimeFigureOut">
              <a:rPr lang="en-US" smtClean="0"/>
              <a:pPr/>
              <a:t>10/5/2021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37417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46FD5-EC53-4C2B-A44E-DFA2D8E7DCBA}"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72094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746FD5-EC53-4C2B-A44E-DFA2D8E7DCBA}" type="datetimeFigureOut">
              <a:rPr lang="en-US" smtClean="0"/>
              <a:pPr/>
              <a:t>10/5/2021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FF285ED-9B59-41B1-AF97-3FE5F45D4854}" type="slidenum">
              <a:rPr lang="en-US" smtClean="0"/>
              <a:pPr/>
              <a:t>‹#›</a:t>
            </a:fld>
            <a:endParaRPr lang="en-US"/>
          </a:p>
        </p:txBody>
      </p:sp>
    </p:spTree>
    <p:extLst>
      <p:ext uri="{BB962C8B-B14F-4D97-AF65-F5344CB8AC3E}">
        <p14:creationId xmlns:p14="http://schemas.microsoft.com/office/powerpoint/2010/main" val="13037382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ARS24#cite_note-sales-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981200"/>
            <a:ext cx="5715000" cy="827562"/>
          </a:xfrm>
        </p:spPr>
        <p:txBody>
          <a:bodyPr/>
          <a:lstStyle/>
          <a:p>
            <a:r>
              <a:rPr lang="en-US" dirty="0"/>
              <a:t>CAR PROJECT</a:t>
            </a:r>
          </a:p>
        </p:txBody>
      </p:sp>
      <p:sp>
        <p:nvSpPr>
          <p:cNvPr id="5" name="Subtitle 4">
            <a:extLst>
              <a:ext uri="{FF2B5EF4-FFF2-40B4-BE49-F238E27FC236}">
                <a16:creationId xmlns:a16="http://schemas.microsoft.com/office/drawing/2014/main" id="{87C00048-791B-4D54-9B34-5F124760988C}"/>
              </a:ext>
            </a:extLst>
          </p:cNvPr>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4D-E140-4063-B5C1-721EDB63300F}"/>
              </a:ext>
            </a:extLst>
          </p:cNvPr>
          <p:cNvSpPr>
            <a:spLocks noGrp="1"/>
          </p:cNvSpPr>
          <p:nvPr>
            <p:ph type="title"/>
          </p:nvPr>
        </p:nvSpPr>
        <p:spPr>
          <a:xfrm>
            <a:off x="866443" y="2861735"/>
            <a:ext cx="6620967" cy="186266"/>
          </a:xfrm>
        </p:spPr>
        <p:txBody>
          <a:bodyPr/>
          <a:lstStyle/>
          <a:p>
            <a:r>
              <a:rPr lang="en-US" dirty="0"/>
              <a:t>Presented by </a:t>
            </a:r>
            <a:br>
              <a:rPr lang="en-US" dirty="0"/>
            </a:br>
            <a:endParaRPr lang="en-IN" dirty="0"/>
          </a:p>
        </p:txBody>
      </p:sp>
      <p:sp>
        <p:nvSpPr>
          <p:cNvPr id="3" name="Text Placeholder 2">
            <a:extLst>
              <a:ext uri="{FF2B5EF4-FFF2-40B4-BE49-F238E27FC236}">
                <a16:creationId xmlns:a16="http://schemas.microsoft.com/office/drawing/2014/main" id="{F022BE35-2405-4197-83BB-B77593C6F7DF}"/>
              </a:ext>
            </a:extLst>
          </p:cNvPr>
          <p:cNvSpPr>
            <a:spLocks noGrp="1"/>
          </p:cNvSpPr>
          <p:nvPr>
            <p:ph type="body" idx="1"/>
          </p:nvPr>
        </p:nvSpPr>
        <p:spPr/>
        <p:txBody>
          <a:bodyPr>
            <a:normAutofit/>
          </a:bodyPr>
          <a:lstStyle/>
          <a:p>
            <a:r>
              <a:rPr lang="en-US" sz="4400" dirty="0"/>
              <a:t>Leena chatterjee</a:t>
            </a:r>
            <a:endParaRPr lang="en-IN" sz="4400" dirty="0"/>
          </a:p>
        </p:txBody>
      </p:sp>
    </p:spTree>
    <p:extLst>
      <p:ext uri="{BB962C8B-B14F-4D97-AF65-F5344CB8AC3E}">
        <p14:creationId xmlns:p14="http://schemas.microsoft.com/office/powerpoint/2010/main" val="87019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Contents</a:t>
            </a:r>
            <a:r>
              <a:rPr lang="en-US" sz="4000" b="1"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 And Understanding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EDA Steps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Visualizations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Steps And Assumptions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Finalized Model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a:bodyPr>
          <a:lstStyle/>
          <a:p>
            <a:pPr marL="70485" marR="436245" indent="-6350" algn="just">
              <a:lnSpc>
                <a:spcPct val="111000"/>
              </a:lnSpc>
              <a:spcAft>
                <a:spcPts val="25"/>
              </a:spcAft>
            </a:pPr>
            <a:r>
              <a:rPr lang="en-IN" sz="1500" dirty="0">
                <a:solidFill>
                  <a:schemeClr val="tx1">
                    <a:lumMod val="95000"/>
                  </a:schemeClr>
                </a:solidFill>
                <a:effectLst/>
                <a:latin typeface="Arial" panose="020B0604020202020204" pitchFamily="34" charset="0"/>
                <a:ea typeface="Times New Roman" panose="02020603050405020304" pitchFamily="18" charset="0"/>
              </a:rPr>
              <a:t>CARS24 is an online used</a:t>
            </a:r>
            <a:r>
              <a:rPr lang="en-IN" sz="1500" u="sng" dirty="0">
                <a:solidFill>
                  <a:schemeClr val="tx1">
                    <a:lumMod val="95000"/>
                  </a:schemeClr>
                </a:solidFill>
                <a:effectLst/>
                <a:latin typeface="Arial" panose="020B0604020202020204" pitchFamily="34" charset="0"/>
                <a:ea typeface="Times New Roman" panose="02020603050405020304" pitchFamily="18" charset="0"/>
              </a:rPr>
              <a:t> </a:t>
            </a:r>
            <a:r>
              <a:rPr lang="en-IN" sz="1500" dirty="0">
                <a:solidFill>
                  <a:schemeClr val="tx1">
                    <a:lumMod val="95000"/>
                  </a:schemeClr>
                </a:solidFill>
                <a:effectLst/>
                <a:latin typeface="Arial" panose="020B0604020202020204" pitchFamily="34" charset="0"/>
                <a:ea typeface="Times New Roman" panose="02020603050405020304" pitchFamily="18" charset="0"/>
              </a:rPr>
              <a:t>car marketplace that is headquartered in Gurugram, Haryana, IndiaThe company sells more than 1,50,000 cars annually.The company is considered among the four major organised players in the used car segment in India</a:t>
            </a:r>
            <a:r>
              <a:rPr lang="en-IN" sz="1500" dirty="0">
                <a:solidFill>
                  <a:schemeClr val="tx1">
                    <a:lumMod val="95000"/>
                  </a:schemeClr>
                </a:solidFill>
                <a:effectLst/>
                <a:latin typeface="Times New Roman" panose="02020603050405020304" pitchFamily="18" charset="0"/>
                <a:ea typeface="Times New Roman" panose="02020603050405020304" pitchFamily="18" charset="0"/>
              </a:rPr>
              <a:t>.  </a:t>
            </a:r>
          </a:p>
          <a:p>
            <a:pPr marL="64135" marR="436245" indent="0" algn="just">
              <a:lnSpc>
                <a:spcPct val="111000"/>
              </a:lnSpc>
              <a:spcAft>
                <a:spcPts val="25"/>
              </a:spcAft>
              <a:buNone/>
            </a:pPr>
            <a:endParaRPr lang="en-IN" sz="1500" dirty="0">
              <a:solidFill>
                <a:schemeClr val="tx1">
                  <a:lumMod val="95000"/>
                </a:schemeClr>
              </a:solidFill>
              <a:effectLst/>
              <a:latin typeface="Times New Roman" panose="02020603050405020304" pitchFamily="18" charset="0"/>
              <a:ea typeface="Times New Roman" panose="02020603050405020304" pitchFamily="18" charset="0"/>
            </a:endParaRPr>
          </a:p>
          <a:p>
            <a:pPr>
              <a:spcBef>
                <a:spcPts val="600"/>
              </a:spcBef>
              <a:spcAft>
                <a:spcPts val="600"/>
              </a:spcAft>
            </a:pPr>
            <a:r>
              <a:rPr lang="en-IN" sz="1500" dirty="0">
                <a:solidFill>
                  <a:schemeClr val="tx1">
                    <a:lumMod val="95000"/>
                  </a:schemeClr>
                </a:solidFill>
                <a:effectLst/>
                <a:latin typeface="Arial" panose="020B0604020202020204" pitchFamily="34" charset="0"/>
                <a:ea typeface="Times New Roman" panose="02020603050405020304" pitchFamily="18" charset="0"/>
              </a:rPr>
              <a:t>Cars24 was founded in 2015 by Vikram Chopra, Mehul Agrawal, Gajendra Jangid and Ruchit Agarwal as a platform to buy and sell used cars.</a:t>
            </a:r>
            <a:r>
              <a:rPr lang="en-IN" sz="1500" u="none" strike="noStrike" baseline="30000" dirty="0">
                <a:solidFill>
                  <a:schemeClr val="tx1">
                    <a:lumMod val="95000"/>
                  </a:schemeClr>
                </a:solidFill>
                <a:effectLst/>
                <a:latin typeface="Arial" panose="020B0604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[3]</a:t>
            </a:r>
            <a:r>
              <a:rPr lang="en-IN" sz="1500" dirty="0">
                <a:solidFill>
                  <a:schemeClr val="tx1">
                    <a:lumMod val="95000"/>
                  </a:schemeClr>
                </a:solidFill>
                <a:effectLst/>
                <a:latin typeface="Arial" panose="020B0604020202020204" pitchFamily="34" charset="0"/>
                <a:ea typeface="Times New Roman" panose="02020603050405020304" pitchFamily="18" charset="0"/>
              </a:rPr>
              <a:t> In 2021, the company expanded operations internationally in several countries, including the </a:t>
            </a:r>
            <a:r>
              <a:rPr lang="en-IN" sz="1500" u="none" strike="noStrike" dirty="0">
                <a:solidFill>
                  <a:schemeClr val="tx1">
                    <a:lumMod val="95000"/>
                  </a:schemeClr>
                </a:solidFill>
                <a:effectLst/>
                <a:latin typeface="Arial" panose="020B0604020202020204" pitchFamily="34" charset="0"/>
                <a:ea typeface="Times New Roman" panose="02020603050405020304" pitchFamily="18" charset="0"/>
              </a:rPr>
              <a:t>United Arab Emirates</a:t>
            </a:r>
            <a:r>
              <a:rPr lang="en-IN" sz="1500" dirty="0">
                <a:solidFill>
                  <a:schemeClr val="tx1">
                    <a:lumMod val="95000"/>
                  </a:schemeClr>
                </a:solidFill>
                <a:effectLst/>
                <a:latin typeface="Arial" panose="020B0604020202020204" pitchFamily="34" charset="0"/>
                <a:ea typeface="Times New Roman" panose="02020603050405020304" pitchFamily="18" charset="0"/>
              </a:rPr>
              <a:t> and </a:t>
            </a:r>
            <a:r>
              <a:rPr lang="en-IN" sz="1500" u="none" strike="noStrike" dirty="0">
                <a:solidFill>
                  <a:schemeClr val="tx1">
                    <a:lumMod val="95000"/>
                  </a:schemeClr>
                </a:solidFill>
                <a:effectLst/>
                <a:latin typeface="Arial" panose="020B0604020202020204" pitchFamily="34" charset="0"/>
                <a:ea typeface="Times New Roman" panose="02020603050405020304" pitchFamily="18" charset="0"/>
              </a:rPr>
              <a:t>Australia</a:t>
            </a:r>
            <a:r>
              <a:rPr lang="en-IN" sz="1500" dirty="0">
                <a:solidFill>
                  <a:schemeClr val="tx1">
                    <a:lumMod val="95000"/>
                  </a:schemeClr>
                </a:solidFill>
                <a:effectLst/>
                <a:latin typeface="Arial" panose="020B0604020202020204" pitchFamily="34" charset="0"/>
                <a:ea typeface="Times New Roman" panose="02020603050405020304" pitchFamily="18" charset="0"/>
              </a:rPr>
              <a:t>.  </a:t>
            </a:r>
            <a:endParaRPr lang="en-IN" sz="1500" dirty="0">
              <a:solidFill>
                <a:schemeClr val="tx1">
                  <a:lumMod val="95000"/>
                </a:schemeClr>
              </a:solidFill>
              <a:effectLst/>
              <a:latin typeface="Times New Roman" panose="02020603050405020304" pitchFamily="18" charset="0"/>
              <a:ea typeface="Times New Roman" panose="02020603050405020304" pitchFamily="18" charset="0"/>
            </a:endParaRPr>
          </a:p>
          <a:p>
            <a:pPr marL="64135" marR="436245" indent="0" algn="just">
              <a:lnSpc>
                <a:spcPct val="111000"/>
              </a:lnSpc>
              <a:spcAft>
                <a:spcPts val="25"/>
              </a:spcAft>
              <a:buNone/>
            </a:pPr>
            <a:endParaRPr lang="en-IN" sz="1500" dirty="0">
              <a:solidFill>
                <a:schemeClr val="tx1">
                  <a:lumMod val="95000"/>
                </a:schemeClr>
              </a:solidFill>
              <a:effectLst/>
              <a:latin typeface="Times New Roman" panose="02020603050405020304" pitchFamily="18" charset="0"/>
              <a:ea typeface="Times New Roman" panose="02020603050405020304" pitchFamily="18" charset="0"/>
            </a:endParaRPr>
          </a:p>
          <a:p>
            <a:pPr marL="70485" marR="436245" indent="-6350" algn="just">
              <a:lnSpc>
                <a:spcPct val="111000"/>
              </a:lnSpc>
              <a:spcAft>
                <a:spcPts val="25"/>
              </a:spcAft>
            </a:pPr>
            <a:r>
              <a:rPr lang="en-IN" sz="1500" dirty="0">
                <a:solidFill>
                  <a:schemeClr val="tx1">
                    <a:lumMod val="95000"/>
                  </a:schemeClr>
                </a:solidFill>
                <a:effectLst/>
                <a:latin typeface="Times New Roman" panose="02020603050405020304" pitchFamily="18" charset="0"/>
                <a:ea typeface="Times New Roman" panose="02020603050405020304" pitchFamily="18" charset="0"/>
              </a:rPr>
              <a:t>Here we have fetched used car data for buying a  car and trying to predicting the price based on car history(accidental or non-accidental), monthly Emi ,fuel type</a:t>
            </a:r>
          </a:p>
          <a:p>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a:t>
            </a:r>
            <a:endParaRPr lang="en-US" dirty="0"/>
          </a:p>
        </p:txBody>
      </p:sp>
      <p:sp>
        <p:nvSpPr>
          <p:cNvPr id="3" name="Content Placeholder 2"/>
          <p:cNvSpPr>
            <a:spLocks noGrp="1"/>
          </p:cNvSpPr>
          <p:nvPr>
            <p:ph idx="1"/>
          </p:nvPr>
        </p:nvSpPr>
        <p:spPr/>
        <p:txBody>
          <a:bodyPr>
            <a:normAutofit fontScale="92500" lnSpcReduction="10000"/>
          </a:bodyPr>
          <a:lstStyle/>
          <a:p>
            <a:endParaRPr lang="en-US" sz="2000" dirty="0">
              <a:latin typeface="Times New Roman" pitchFamily="18" charset="0"/>
              <a:cs typeface="Times New Roman" pitchFamily="18" charset="0"/>
            </a:endParaRPr>
          </a:p>
          <a:p>
            <a:pPr algn="just"/>
            <a:r>
              <a:rPr lang="en-US" sz="2000" b="1" dirty="0">
                <a:latin typeface="Times New Roman" panose="02020603050405020304" pitchFamily="18" charset="0"/>
                <a:cs typeface="Times New Roman" panose="02020603050405020304" pitchFamily="18" charset="0"/>
              </a:rPr>
              <a:t>Variable Identification:</a:t>
            </a:r>
            <a:r>
              <a:rPr lang="en-US" sz="2000" dirty="0">
                <a:latin typeface="Times New Roman" panose="02020603050405020304" pitchFamily="18" charset="0"/>
                <a:cs typeface="Times New Roman" panose="02020603050405020304" pitchFamily="18" charset="0"/>
              </a:rPr>
              <a:t> Identification of target variable. The feature “Price” is the target variable. As the problem statement explains the predict the price of the car, we can say  that  “Price” is the target variable.</a:t>
            </a:r>
          </a:p>
          <a:p>
            <a:r>
              <a:rPr lang="en-US" sz="2000" b="1" dirty="0">
                <a:latin typeface="Times New Roman" panose="02020603050405020304" pitchFamily="18" charset="0"/>
                <a:cs typeface="Times New Roman" panose="02020603050405020304" pitchFamily="18" charset="0"/>
              </a:rPr>
              <a:t>Missing values </a:t>
            </a:r>
            <a:r>
              <a:rPr lang="en-US" sz="2000" b="1" dirty="0" err="1">
                <a:latin typeface="Times New Roman" panose="02020603050405020304" pitchFamily="18" charset="0"/>
                <a:cs typeface="Times New Roman" panose="02020603050405020304" pitchFamily="18" charset="0"/>
              </a:rPr>
              <a:t>treatment:</a:t>
            </a:r>
            <a:r>
              <a:rPr lang="en-US" sz="2000" dirty="0" err="1">
                <a:latin typeface="Times New Roman" pitchFamily="18" charset="0"/>
                <a:cs typeface="Times New Roman" pitchFamily="18" charset="0"/>
              </a:rPr>
              <a:t>There</a:t>
            </a:r>
            <a:r>
              <a:rPr lang="en-US" sz="2000" dirty="0">
                <a:latin typeface="Times New Roman" pitchFamily="18" charset="0"/>
                <a:cs typeface="Times New Roman" pitchFamily="18" charset="0"/>
              </a:rPr>
              <a:t> are many missing values in the dataset. </a:t>
            </a:r>
          </a:p>
          <a:p>
            <a:r>
              <a:rPr lang="en-US" sz="2000" b="1" dirty="0">
                <a:latin typeface="Times New Roman" panose="02020603050405020304" pitchFamily="18" charset="0"/>
                <a:cs typeface="Times New Roman" panose="02020603050405020304" pitchFamily="18" charset="0"/>
              </a:rPr>
              <a:t>Outlier treatment: As al the columns are </a:t>
            </a:r>
            <a:r>
              <a:rPr lang="en-IN" b="1" dirty="0">
                <a:latin typeface="Times New Roman" pitchFamily="18" charset="0"/>
                <a:cs typeface="Times New Roman" pitchFamily="18" charset="0"/>
              </a:rPr>
              <a:t> categorical so we did not remove </a:t>
            </a:r>
            <a:endParaRPr lang="en-US" sz="2000" b="1" dirty="0">
              <a:latin typeface="Times New Roman" panose="02020603050405020304" pitchFamily="18" charset="0"/>
              <a:cs typeface="Times New Roman" panose="02020603050405020304" pitchFamily="18" charset="0"/>
            </a:endParaRPr>
          </a:p>
          <a:p>
            <a:r>
              <a:rPr lang="en-IN" sz="2000" b="1" dirty="0">
                <a:latin typeface="Times New Roman" pitchFamily="18" charset="0"/>
                <a:cs typeface="Times New Roman" pitchFamily="18" charset="0"/>
              </a:rPr>
              <a:t>Encoder:</a:t>
            </a:r>
            <a:r>
              <a:rPr lang="en-IN" sz="2000" dirty="0">
                <a:latin typeface="Times New Roman" pitchFamily="18" charset="0"/>
                <a:cs typeface="Times New Roman" pitchFamily="18" charset="0"/>
              </a:rPr>
              <a:t> Encoding the categorical data using Label Encoder.</a:t>
            </a:r>
          </a:p>
          <a:p>
            <a:r>
              <a:rPr lang="en-IN" sz="2000" b="1" dirty="0">
                <a:latin typeface="Times New Roman" pitchFamily="18" charset="0"/>
                <a:cs typeface="Times New Roman" pitchFamily="18" charset="0"/>
              </a:rPr>
              <a:t>Scaling: </a:t>
            </a:r>
            <a:r>
              <a:rPr lang="en-IN" sz="2000" dirty="0">
                <a:latin typeface="Times New Roman" pitchFamily="18" charset="0"/>
                <a:cs typeface="Times New Roman" pitchFamily="18" charset="0"/>
              </a:rPr>
              <a:t>Scaling all the values to a single scale using standard scalar</a:t>
            </a:r>
            <a:endParaRPr lang="en-IN" sz="2000" b="1"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Visualizations</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To know the relationship between the variables we used heatmap with correlation.</a:t>
            </a:r>
          </a:p>
          <a:p>
            <a:r>
              <a:rPr lang="en-US" sz="2000" dirty="0">
                <a:latin typeface="Times New Roman" pitchFamily="18" charset="0"/>
                <a:cs typeface="Times New Roman" pitchFamily="18" charset="0"/>
              </a:rPr>
              <a:t>Used various plots to know the relationship among feature variables against target column.</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EA8A7387-03B7-4722-8DC2-D9D35DE4F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3886200"/>
            <a:ext cx="7572375" cy="2057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finalized model</a:t>
            </a:r>
            <a:endParaRPr lang="en-US" dirty="0"/>
          </a:p>
        </p:txBody>
      </p:sp>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Random forest Regressor has the best performance metrics with a good R2 score. So, we chose this as the finalized model.</a:t>
            </a:r>
          </a:p>
          <a:p>
            <a:endParaRPr lang="en-US" sz="2000" dirty="0">
              <a:latin typeface="Times New Roman" pitchFamily="18" charset="0"/>
              <a:cs typeface="Times New Roman" pitchFamily="18" charset="0"/>
            </a:endParaRPr>
          </a:p>
          <a:p>
            <a:endParaRPr lang="en-US" dirty="0"/>
          </a:p>
        </p:txBody>
      </p:sp>
      <p:pic>
        <p:nvPicPr>
          <p:cNvPr id="5" name="Picture 4">
            <a:extLst>
              <a:ext uri="{FF2B5EF4-FFF2-40B4-BE49-F238E27FC236}">
                <a16:creationId xmlns:a16="http://schemas.microsoft.com/office/drawing/2014/main" id="{5C798766-D93D-4FDE-BB0E-D8F9205B0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912" y="3400431"/>
            <a:ext cx="6734175" cy="2847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normAutofit/>
          </a:bodyPr>
          <a:lstStyle/>
          <a:p>
            <a:pPr algn="just"/>
            <a:r>
              <a:rPr lang="en-IN" sz="2000" dirty="0">
                <a:latin typeface="Times New Roman" pitchFamily="18" charset="0"/>
                <a:cs typeface="Times New Roman" pitchFamily="18" charset="0"/>
              </a:rPr>
              <a:t>The goal is to achieve the system which will reduce the human effort to find a car having reasonable price. The proposed system car Price Prediction model approximately tries to achieve the same one. We have managed out how to prepare a model that gives users for a best approach with future lodging value predictions. </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1006</TotalTime>
  <Words>359</Words>
  <Application>Microsoft Office PowerPoint</Application>
  <PresentationFormat>On-screen Show (4:3)</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Times New Roman</vt:lpstr>
      <vt:lpstr>Wingdings</vt:lpstr>
      <vt:lpstr>Wingdings 3</vt:lpstr>
      <vt:lpstr>Ion</vt:lpstr>
      <vt:lpstr>CAR PROJECT</vt:lpstr>
      <vt:lpstr>Presented by  </vt:lpstr>
      <vt:lpstr>Contents:</vt:lpstr>
      <vt:lpstr>Introduction</vt:lpstr>
      <vt:lpstr>EDA Steps</vt:lpstr>
      <vt:lpstr>Visualizations</vt:lpstr>
      <vt:lpstr> finalized model</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Admin</dc:creator>
  <cp:lastModifiedBy>Leena Chatterjee</cp:lastModifiedBy>
  <cp:revision>21</cp:revision>
  <dcterms:created xsi:type="dcterms:W3CDTF">2021-05-06T07:57:01Z</dcterms:created>
  <dcterms:modified xsi:type="dcterms:W3CDTF">2021-10-05T02:35:20Z</dcterms:modified>
</cp:coreProperties>
</file>