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7" r:id="rId4"/>
    <p:sldId id="258" r:id="rId5"/>
    <p:sldId id="263" r:id="rId6"/>
    <p:sldId id="260" r:id="rId7"/>
    <p:sldId id="262"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94660"/>
  </p:normalViewPr>
  <p:slideViewPr>
    <p:cSldViewPr>
      <p:cViewPr varScale="1">
        <p:scale>
          <a:sx n="68" d="100"/>
          <a:sy n="68" d="100"/>
        </p:scale>
        <p:origin x="12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354465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15623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68139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1386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4124180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53227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497317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362087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27515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71383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30286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57062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54847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72591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6437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137417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46FD5-EC53-4C2B-A44E-DFA2D8E7DCBA}" type="datetimeFigureOut">
              <a:rPr lang="en-US" smtClean="0"/>
              <a:pPr/>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285ED-9B59-41B1-AF97-3FE5F45D4854}" type="slidenum">
              <a:rPr lang="en-US" smtClean="0"/>
              <a:pPr/>
              <a:t>‹#›</a:t>
            </a:fld>
            <a:endParaRPr lang="en-US"/>
          </a:p>
        </p:txBody>
      </p:sp>
    </p:spTree>
    <p:extLst>
      <p:ext uri="{BB962C8B-B14F-4D97-AF65-F5344CB8AC3E}">
        <p14:creationId xmlns:p14="http://schemas.microsoft.com/office/powerpoint/2010/main" val="272094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746FD5-EC53-4C2B-A44E-DFA2D8E7DCBA}" type="datetimeFigureOut">
              <a:rPr lang="en-US" smtClean="0"/>
              <a:pPr/>
              <a:t>10/25/2021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FFF285ED-9B59-41B1-AF97-3FE5F45D4854}" type="slidenum">
              <a:rPr lang="en-US" smtClean="0"/>
              <a:pPr/>
              <a:t>‹#›</a:t>
            </a:fld>
            <a:endParaRPr lang="en-US"/>
          </a:p>
        </p:txBody>
      </p:sp>
    </p:spTree>
    <p:extLst>
      <p:ext uri="{BB962C8B-B14F-4D97-AF65-F5344CB8AC3E}">
        <p14:creationId xmlns:p14="http://schemas.microsoft.com/office/powerpoint/2010/main" val="13037382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981200"/>
            <a:ext cx="5715000" cy="827562"/>
          </a:xfrm>
        </p:spPr>
        <p:txBody>
          <a:bodyPr/>
          <a:lstStyle/>
          <a:p>
            <a:r>
              <a:rPr lang="en-US" dirty="0"/>
              <a:t>Flight Fare Prediction </a:t>
            </a:r>
          </a:p>
        </p:txBody>
      </p:sp>
      <p:sp>
        <p:nvSpPr>
          <p:cNvPr id="5" name="Subtitle 4">
            <a:extLst>
              <a:ext uri="{FF2B5EF4-FFF2-40B4-BE49-F238E27FC236}">
                <a16:creationId xmlns:a16="http://schemas.microsoft.com/office/drawing/2014/main" id="{87C00048-791B-4D54-9B34-5F124760988C}"/>
              </a:ext>
            </a:extLst>
          </p:cNvPr>
          <p:cNvSpPr>
            <a:spLocks noGrp="1"/>
          </p:cNvSpPr>
          <p:nvPr>
            <p:ph type="subTitle" idx="1"/>
          </p:nvPr>
        </p:nvSpPr>
        <p:spPr>
          <a:xfrm>
            <a:off x="838200" y="4800600"/>
            <a:ext cx="6620968" cy="861420"/>
          </a:xfrm>
        </p:spPr>
        <p:txBody>
          <a:bodyPr/>
          <a:lstStyle/>
          <a:p>
            <a:r>
              <a:rPr lang="en-US" b="1" dirty="0"/>
              <a:t>Fare Prediction </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4D-E140-4063-B5C1-721EDB63300F}"/>
              </a:ext>
            </a:extLst>
          </p:cNvPr>
          <p:cNvSpPr>
            <a:spLocks noGrp="1"/>
          </p:cNvSpPr>
          <p:nvPr>
            <p:ph type="title"/>
          </p:nvPr>
        </p:nvSpPr>
        <p:spPr>
          <a:xfrm>
            <a:off x="866443" y="2861735"/>
            <a:ext cx="6620967" cy="186266"/>
          </a:xfrm>
        </p:spPr>
        <p:txBody>
          <a:bodyPr/>
          <a:lstStyle/>
          <a:p>
            <a:r>
              <a:rPr lang="en-US" dirty="0"/>
              <a:t>Presented by </a:t>
            </a:r>
            <a:br>
              <a:rPr lang="en-US" dirty="0"/>
            </a:br>
            <a:endParaRPr lang="en-IN" dirty="0"/>
          </a:p>
        </p:txBody>
      </p:sp>
      <p:sp>
        <p:nvSpPr>
          <p:cNvPr id="3" name="Text Placeholder 2">
            <a:extLst>
              <a:ext uri="{FF2B5EF4-FFF2-40B4-BE49-F238E27FC236}">
                <a16:creationId xmlns:a16="http://schemas.microsoft.com/office/drawing/2014/main" id="{F022BE35-2405-4197-83BB-B77593C6F7DF}"/>
              </a:ext>
            </a:extLst>
          </p:cNvPr>
          <p:cNvSpPr>
            <a:spLocks noGrp="1"/>
          </p:cNvSpPr>
          <p:nvPr>
            <p:ph type="body" idx="1"/>
          </p:nvPr>
        </p:nvSpPr>
        <p:spPr/>
        <p:txBody>
          <a:bodyPr>
            <a:normAutofit/>
          </a:bodyPr>
          <a:lstStyle/>
          <a:p>
            <a:r>
              <a:rPr lang="en-US" sz="4400" dirty="0"/>
              <a:t>Leena chatterjee</a:t>
            </a:r>
            <a:endParaRPr lang="en-IN" sz="4400" dirty="0"/>
          </a:p>
        </p:txBody>
      </p:sp>
    </p:spTree>
    <p:extLst>
      <p:ext uri="{BB962C8B-B14F-4D97-AF65-F5344CB8AC3E}">
        <p14:creationId xmlns:p14="http://schemas.microsoft.com/office/powerpoint/2010/main" val="87019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Contents</a:t>
            </a:r>
            <a:r>
              <a:rPr lang="en-US" sz="4000" b="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Problem Statement And Understanding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EDA Steps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Visualizations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Steps And Assumptions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Finalized Model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normAutofit fontScale="92500"/>
          </a:bodyPr>
          <a:lstStyle/>
          <a:p>
            <a:pPr marL="70485" marR="443865" indent="-6350" algn="l">
              <a:lnSpc>
                <a:spcPts val="2475"/>
              </a:lnSpc>
              <a:spcAft>
                <a:spcPts val="25"/>
              </a:spcAft>
            </a:pPr>
            <a:r>
              <a:rPr lang="en-IN" sz="1800" dirty="0">
                <a:solidFill>
                  <a:srgbClr val="222222"/>
                </a:solidFill>
                <a:effectLst/>
                <a:latin typeface="Lato" panose="020F0502020204030203" pitchFamily="34" charset="0"/>
                <a:ea typeface="Times New Roman" panose="02020603050405020304" pitchFamily="18" charset="0"/>
              </a:rPr>
              <a:t>Airline companies use complex algorithms to calculate flight prices given various conditions present at that particular time. These methods take financial, marketing, and various social factors into account to predict flight prices.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70485" marR="443865" indent="-6350" algn="l">
              <a:lnSpc>
                <a:spcPts val="2475"/>
              </a:lnSpc>
              <a:spcAft>
                <a:spcPts val="25"/>
              </a:spcAft>
            </a:pPr>
            <a:r>
              <a:rPr lang="en-IN" sz="1800" dirty="0">
                <a:solidFill>
                  <a:srgbClr val="222222"/>
                </a:solidFill>
                <a:effectLst/>
                <a:latin typeface="Lato" panose="020F0502020204030203" pitchFamily="34" charset="0"/>
                <a:ea typeface="Times New Roman" panose="020206030504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a:t>
            </a:r>
            <a:endParaRPr lang="en-US" dirty="0"/>
          </a:p>
        </p:txBody>
      </p:sp>
      <p:sp>
        <p:nvSpPr>
          <p:cNvPr id="3" name="Content Placeholder 2"/>
          <p:cNvSpPr>
            <a:spLocks noGrp="1"/>
          </p:cNvSpPr>
          <p:nvPr>
            <p:ph idx="1"/>
          </p:nvPr>
        </p:nvSpPr>
        <p:spPr/>
        <p:txBody>
          <a:bodyPr>
            <a:normAutofit fontScale="92500" lnSpcReduction="10000"/>
          </a:bodyPr>
          <a:lstStyle/>
          <a:p>
            <a:endParaRPr lang="en-US" sz="2000" dirty="0">
              <a:latin typeface="Times New Roman" pitchFamily="18" charset="0"/>
              <a:cs typeface="Times New Roman" pitchFamily="18" charset="0"/>
            </a:endParaRPr>
          </a:p>
          <a:p>
            <a:pPr algn="just"/>
            <a:r>
              <a:rPr lang="en-US" sz="2000" b="1" dirty="0">
                <a:latin typeface="Times New Roman" panose="02020603050405020304" pitchFamily="18" charset="0"/>
                <a:cs typeface="Times New Roman" panose="02020603050405020304" pitchFamily="18" charset="0"/>
              </a:rPr>
              <a:t>Variable Identification:</a:t>
            </a:r>
            <a:r>
              <a:rPr lang="en-US" sz="2000" dirty="0">
                <a:latin typeface="Times New Roman" panose="02020603050405020304" pitchFamily="18" charset="0"/>
                <a:cs typeface="Times New Roman" panose="02020603050405020304" pitchFamily="18" charset="0"/>
              </a:rPr>
              <a:t> Identification of target variable. The feature “</a:t>
            </a:r>
            <a:r>
              <a:rPr lang="en-US" dirty="0">
                <a:latin typeface="Times New Roman" panose="02020603050405020304" pitchFamily="18" charset="0"/>
                <a:cs typeface="Times New Roman" panose="02020603050405020304" pitchFamily="18" charset="0"/>
              </a:rPr>
              <a:t>Fare</a:t>
            </a:r>
            <a:r>
              <a:rPr lang="en-US" sz="2000" dirty="0">
                <a:latin typeface="Times New Roman" panose="02020603050405020304" pitchFamily="18" charset="0"/>
                <a:cs typeface="Times New Roman" panose="02020603050405020304" pitchFamily="18" charset="0"/>
              </a:rPr>
              <a:t>” is the target variable. As the problem statement explains the predict the </a:t>
            </a:r>
            <a:r>
              <a:rPr lang="en-US" dirty="0">
                <a:latin typeface="Times New Roman" panose="02020603050405020304" pitchFamily="18" charset="0"/>
                <a:cs typeface="Times New Roman" panose="02020603050405020304" pitchFamily="18" charset="0"/>
              </a:rPr>
              <a:t>Fare </a:t>
            </a:r>
            <a:r>
              <a:rPr lang="en-US" sz="2000" dirty="0">
                <a:latin typeface="Times New Roman" panose="02020603050405020304" pitchFamily="18" charset="0"/>
                <a:cs typeface="Times New Roman" panose="02020603050405020304" pitchFamily="18" charset="0"/>
              </a:rPr>
              <a:t> of the </a:t>
            </a:r>
            <a:r>
              <a:rPr lang="en-US" dirty="0">
                <a:latin typeface="Times New Roman" panose="02020603050405020304" pitchFamily="18" charset="0"/>
                <a:cs typeface="Times New Roman" panose="02020603050405020304" pitchFamily="18" charset="0"/>
              </a:rPr>
              <a:t>Flight ticket</a:t>
            </a:r>
            <a:r>
              <a:rPr lang="en-US" sz="2000" dirty="0">
                <a:latin typeface="Times New Roman" panose="02020603050405020304" pitchFamily="18" charset="0"/>
                <a:cs typeface="Times New Roman" panose="02020603050405020304" pitchFamily="18" charset="0"/>
              </a:rPr>
              <a:t>, we can say  that  “</a:t>
            </a:r>
            <a:r>
              <a:rPr lang="en-US" dirty="0">
                <a:latin typeface="Times New Roman" panose="02020603050405020304" pitchFamily="18" charset="0"/>
                <a:cs typeface="Times New Roman" panose="02020603050405020304" pitchFamily="18" charset="0"/>
              </a:rPr>
              <a:t>Fare</a:t>
            </a:r>
            <a:r>
              <a:rPr lang="en-US" sz="2000" dirty="0">
                <a:latin typeface="Times New Roman" panose="02020603050405020304" pitchFamily="18" charset="0"/>
                <a:cs typeface="Times New Roman" panose="02020603050405020304" pitchFamily="18" charset="0"/>
              </a:rPr>
              <a:t>” is the target variable.</a:t>
            </a:r>
          </a:p>
          <a:p>
            <a:r>
              <a:rPr lang="en-US" sz="2000" b="1" dirty="0">
                <a:latin typeface="Times New Roman" panose="02020603050405020304" pitchFamily="18" charset="0"/>
                <a:cs typeface="Times New Roman" panose="02020603050405020304" pitchFamily="18" charset="0"/>
              </a:rPr>
              <a:t>Missing values treatment: There</a:t>
            </a:r>
            <a:r>
              <a:rPr lang="en-US" sz="2000" dirty="0">
                <a:latin typeface="Times New Roman" pitchFamily="18" charset="0"/>
                <a:cs typeface="Times New Roman" pitchFamily="18" charset="0"/>
              </a:rPr>
              <a:t> are many missing values in the dataset. </a:t>
            </a:r>
          </a:p>
          <a:p>
            <a:r>
              <a:rPr lang="en-US" sz="2000" b="1" dirty="0">
                <a:latin typeface="Times New Roman" panose="02020603050405020304" pitchFamily="18" charset="0"/>
                <a:cs typeface="Times New Roman" panose="02020603050405020304" pitchFamily="18" charset="0"/>
              </a:rPr>
              <a:t>Outlier treatment: As al the columns are </a:t>
            </a:r>
            <a:r>
              <a:rPr lang="en-IN" b="1" dirty="0">
                <a:latin typeface="Times New Roman" pitchFamily="18" charset="0"/>
                <a:cs typeface="Times New Roman" pitchFamily="18" charset="0"/>
              </a:rPr>
              <a:t> categorical so we did not remove any </a:t>
            </a:r>
            <a:endParaRPr lang="en-US" sz="2000" b="1" dirty="0">
              <a:latin typeface="Times New Roman" panose="02020603050405020304" pitchFamily="18" charset="0"/>
              <a:cs typeface="Times New Roman" panose="02020603050405020304" pitchFamily="18" charset="0"/>
            </a:endParaRPr>
          </a:p>
          <a:p>
            <a:r>
              <a:rPr lang="en-IN" sz="2000" b="1" dirty="0">
                <a:latin typeface="Times New Roman" pitchFamily="18" charset="0"/>
                <a:cs typeface="Times New Roman" pitchFamily="18" charset="0"/>
              </a:rPr>
              <a:t>Encoder:</a:t>
            </a:r>
            <a:r>
              <a:rPr lang="en-IN" sz="2000" dirty="0">
                <a:latin typeface="Times New Roman" pitchFamily="18" charset="0"/>
                <a:cs typeface="Times New Roman" pitchFamily="18" charset="0"/>
              </a:rPr>
              <a:t> Encoding the categorical data using Label Encoder.</a:t>
            </a:r>
          </a:p>
          <a:p>
            <a:r>
              <a:rPr lang="en-IN" sz="2000" b="1" dirty="0">
                <a:latin typeface="Times New Roman" pitchFamily="18" charset="0"/>
                <a:cs typeface="Times New Roman" pitchFamily="18" charset="0"/>
              </a:rPr>
              <a:t>Scaling: </a:t>
            </a:r>
            <a:r>
              <a:rPr lang="en-IN" sz="2000" dirty="0">
                <a:latin typeface="Times New Roman" pitchFamily="18" charset="0"/>
                <a:cs typeface="Times New Roman" pitchFamily="18" charset="0"/>
              </a:rPr>
              <a:t>Scaling all the values to a single scale using standard scalar</a:t>
            </a:r>
            <a:endParaRPr lang="en-IN" sz="2000" b="1"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Visualizations</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To know the relationship between the variables we used heatmap with correlation.</a:t>
            </a:r>
          </a:p>
          <a:p>
            <a:r>
              <a:rPr lang="en-US" sz="2000" dirty="0">
                <a:latin typeface="Times New Roman" pitchFamily="18" charset="0"/>
                <a:cs typeface="Times New Roman" pitchFamily="18" charset="0"/>
              </a:rPr>
              <a:t>Used various plots to know the relationship among feature variables against target column.</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5AD62B9-1C89-4A2E-A7F0-6DBB2B131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3657600"/>
            <a:ext cx="7572375" cy="2019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finalized model</a:t>
            </a:r>
            <a:endParaRPr lang="en-US" dirty="0"/>
          </a:p>
        </p:txBody>
      </p:sp>
      <p:sp>
        <p:nvSpPr>
          <p:cNvPr id="3" name="Content Placeholder 2"/>
          <p:cNvSpPr>
            <a:spLocks noGrp="1"/>
          </p:cNvSpPr>
          <p:nvPr>
            <p:ph idx="1"/>
          </p:nvPr>
        </p:nvSpPr>
        <p:spPr/>
        <p:txBody>
          <a:bodyPr/>
          <a:lstStyle/>
          <a:p>
            <a:r>
              <a:rPr lang="en-US" sz="2000" dirty="0">
                <a:latin typeface="Times New Roman" pitchFamily="18" charset="0"/>
                <a:cs typeface="Times New Roman" pitchFamily="18" charset="0"/>
              </a:rPr>
              <a:t>Random forest </a:t>
            </a:r>
            <a:r>
              <a:rPr lang="en-US" dirty="0">
                <a:latin typeface="Times New Roman" pitchFamily="18" charset="0"/>
                <a:cs typeface="Times New Roman" pitchFamily="18" charset="0"/>
              </a:rPr>
              <a:t>Classifier</a:t>
            </a:r>
            <a:r>
              <a:rPr lang="en-US" sz="2000" dirty="0">
                <a:latin typeface="Times New Roman" pitchFamily="18" charset="0"/>
                <a:cs typeface="Times New Roman" pitchFamily="18" charset="0"/>
              </a:rPr>
              <a:t> has the best performance metrics with a good Accuracy score. So, we chose this as the finalized model.</a:t>
            </a:r>
          </a:p>
          <a:p>
            <a:endParaRPr lang="en-US" sz="2000" dirty="0">
              <a:latin typeface="Times New Roman" pitchFamily="18" charset="0"/>
              <a:cs typeface="Times New Roman" pitchFamily="18" charset="0"/>
            </a:endParaRPr>
          </a:p>
          <a:p>
            <a:endParaRPr lang="en-US" dirty="0"/>
          </a:p>
        </p:txBody>
      </p:sp>
      <p:pic>
        <p:nvPicPr>
          <p:cNvPr id="6" name="Picture 5">
            <a:extLst>
              <a:ext uri="{FF2B5EF4-FFF2-40B4-BE49-F238E27FC236}">
                <a16:creationId xmlns:a16="http://schemas.microsoft.com/office/drawing/2014/main" id="{7D613369-30D5-4F02-B6CC-52F08AEBD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94290"/>
            <a:ext cx="9144000" cy="29541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normAutofit/>
          </a:bodyPr>
          <a:lstStyle/>
          <a:p>
            <a:pPr algn="just"/>
            <a:r>
              <a:rPr lang="en-IN" sz="2000" dirty="0">
                <a:latin typeface="Times New Roman" pitchFamily="18" charset="0"/>
                <a:cs typeface="Times New Roman" pitchFamily="18" charset="0"/>
              </a:rPr>
              <a:t>The goal is to achieve the system which will reduce the human effort to </a:t>
            </a:r>
            <a:r>
              <a:rPr lang="en-IN" dirty="0">
                <a:latin typeface="Times New Roman" pitchFamily="18" charset="0"/>
                <a:cs typeface="Times New Roman" pitchFamily="18" charset="0"/>
              </a:rPr>
              <a:t>get flight at</a:t>
            </a:r>
            <a:r>
              <a:rPr lang="en-IN" sz="2000" dirty="0">
                <a:latin typeface="Times New Roman" pitchFamily="18" charset="0"/>
                <a:cs typeface="Times New Roman" pitchFamily="18" charset="0"/>
              </a:rPr>
              <a:t> reasonable price. The proposed system </a:t>
            </a:r>
            <a:r>
              <a:rPr lang="en-IN" dirty="0">
                <a:latin typeface="Times New Roman" pitchFamily="18" charset="0"/>
                <a:cs typeface="Times New Roman" pitchFamily="18" charset="0"/>
              </a:rPr>
              <a:t>Fare</a:t>
            </a:r>
            <a:r>
              <a:rPr lang="en-IN" sz="2000" dirty="0">
                <a:latin typeface="Times New Roman" pitchFamily="18" charset="0"/>
                <a:cs typeface="Times New Roman" pitchFamily="18" charset="0"/>
              </a:rPr>
              <a:t> Prediction model approximately tries to achieve the same one. We have managed out how to prepare a model that gives users for a best approach  </a:t>
            </a:r>
            <a:r>
              <a:rPr lang="en-IN" dirty="0">
                <a:latin typeface="Times New Roman" pitchFamily="18" charset="0"/>
                <a:cs typeface="Times New Roman" pitchFamily="18" charset="0"/>
              </a:rPr>
              <a:t>to buy flight </a:t>
            </a:r>
            <a:r>
              <a:rPr lang="en-IN">
                <a:latin typeface="Times New Roman" pitchFamily="18" charset="0"/>
                <a:cs typeface="Times New Roman" pitchFamily="18" charset="0"/>
              </a:rPr>
              <a:t>ticket  with </a:t>
            </a:r>
            <a:r>
              <a:rPr lang="en-IN" sz="2000">
                <a:latin typeface="Times New Roman" pitchFamily="18" charset="0"/>
                <a:cs typeface="Times New Roman" pitchFamily="18" charset="0"/>
              </a:rPr>
              <a:t>value </a:t>
            </a:r>
            <a:r>
              <a:rPr lang="en-IN" sz="2000" dirty="0">
                <a:latin typeface="Times New Roman" pitchFamily="18" charset="0"/>
                <a:cs typeface="Times New Roman" pitchFamily="18" charset="0"/>
              </a:rPr>
              <a:t>predictions. </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1014</TotalTime>
  <Words>349</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Lato</vt:lpstr>
      <vt:lpstr>Times New Roman</vt:lpstr>
      <vt:lpstr>Wingdings</vt:lpstr>
      <vt:lpstr>Wingdings 3</vt:lpstr>
      <vt:lpstr>Ion</vt:lpstr>
      <vt:lpstr>Flight Fare Prediction </vt:lpstr>
      <vt:lpstr>Presented by  </vt:lpstr>
      <vt:lpstr>Contents:</vt:lpstr>
      <vt:lpstr>Introduction</vt:lpstr>
      <vt:lpstr>EDA Steps</vt:lpstr>
      <vt:lpstr>Visualizations</vt:lpstr>
      <vt:lpstr> finalized model</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Admin</dc:creator>
  <cp:lastModifiedBy>Leena Chatterjee</cp:lastModifiedBy>
  <cp:revision>23</cp:revision>
  <dcterms:created xsi:type="dcterms:W3CDTF">2021-05-06T07:57:01Z</dcterms:created>
  <dcterms:modified xsi:type="dcterms:W3CDTF">2021-10-25T17:20:45Z</dcterms:modified>
</cp:coreProperties>
</file>