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3" r:id="rId4"/>
    <p:sldId id="257" r:id="rId5"/>
    <p:sldId id="258" r:id="rId6"/>
    <p:sldId id="260" r:id="rId7"/>
    <p:sldId id="259"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79" r:id="rId23"/>
    <p:sldId id="280" r:id="rId24"/>
    <p:sldId id="281" r:id="rId25"/>
    <p:sldId id="282" r:id="rId26"/>
    <p:sldId id="284" r:id="rId27"/>
    <p:sldId id="285" r:id="rId28"/>
    <p:sldId id="287" r:id="rId29"/>
    <p:sldId id="288" r:id="rId30"/>
    <p:sldId id="289" r:id="rId31"/>
    <p:sldId id="290" r:id="rId32"/>
    <p:sldId id="291"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40" autoAdjust="0"/>
  </p:normalViewPr>
  <p:slideViewPr>
    <p:cSldViewPr>
      <p:cViewPr varScale="1">
        <p:scale>
          <a:sx n="70" d="100"/>
          <a:sy n="70" d="100"/>
        </p:scale>
        <p:origin x="-130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A5D500-F80E-4FBA-B926-195ECA852BF8}" type="doc">
      <dgm:prSet loTypeId="urn:microsoft.com/office/officeart/2005/8/layout/default" loCatId="list" qsTypeId="urn:microsoft.com/office/officeart/2005/8/quickstyle/simple1" qsCatId="simple" csTypeId="urn:microsoft.com/office/officeart/2005/8/colors/accent1_2" csCatId="accent1" phldr="0"/>
      <dgm:spPr/>
      <dgm:t>
        <a:bodyPr/>
        <a:lstStyle/>
        <a:p>
          <a:endParaRPr lang="en-IN"/>
        </a:p>
      </dgm:t>
    </dgm:pt>
    <dgm:pt modelId="{6A518C7C-5829-4276-AF2A-2F0A00F6B8CF}" type="pres">
      <dgm:prSet presAssocID="{75A5D500-F80E-4FBA-B926-195ECA852BF8}" presName="diagram" presStyleCnt="0">
        <dgm:presLayoutVars>
          <dgm:dir/>
          <dgm:resizeHandles val="exact"/>
        </dgm:presLayoutVars>
      </dgm:prSet>
      <dgm:spPr/>
    </dgm:pt>
  </dgm:ptLst>
  <dgm:cxnLst>
    <dgm:cxn modelId="{9215AF90-6380-4CE5-A8D5-BC203EAF015B}" type="presOf" srcId="{75A5D500-F80E-4FBA-B926-195ECA852BF8}" destId="{6A518C7C-5829-4276-AF2A-2F0A00F6B8CF}" srcOrd="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1DF06C-A512-410E-BC91-63096490AA34}"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IN"/>
        </a:p>
      </dgm:t>
    </dgm:pt>
    <dgm:pt modelId="{FB6182AA-9BD2-4836-988D-78BA0F40007C}">
      <dgm:prSet phldrT="[Text]"/>
      <dgm:spPr/>
      <dgm:t>
        <a:bodyPr/>
        <a:lstStyle/>
        <a:p>
          <a:r>
            <a:rPr lang="en-IN" dirty="0" smtClean="0"/>
            <a:t>Machine Learning</a:t>
          </a:r>
          <a:endParaRPr lang="en-IN" dirty="0"/>
        </a:p>
      </dgm:t>
    </dgm:pt>
    <dgm:pt modelId="{B2A1F024-9DAC-4480-B4BD-7A37E2473377}" type="parTrans" cxnId="{3B868EFB-35F3-4C40-820E-672AD2986927}">
      <dgm:prSet/>
      <dgm:spPr/>
      <dgm:t>
        <a:bodyPr/>
        <a:lstStyle/>
        <a:p>
          <a:endParaRPr lang="en-IN"/>
        </a:p>
      </dgm:t>
    </dgm:pt>
    <dgm:pt modelId="{182B26B5-FDAC-4F51-B954-5108645BA19A}" type="sibTrans" cxnId="{3B868EFB-35F3-4C40-820E-672AD2986927}">
      <dgm:prSet/>
      <dgm:spPr/>
      <dgm:t>
        <a:bodyPr/>
        <a:lstStyle/>
        <a:p>
          <a:endParaRPr lang="en-IN"/>
        </a:p>
      </dgm:t>
    </dgm:pt>
    <dgm:pt modelId="{CAE37E3F-18E1-499A-A6C4-235E053E4C02}">
      <dgm:prSet phldrT="[Text]"/>
      <dgm:spPr/>
      <dgm:t>
        <a:bodyPr/>
        <a:lstStyle/>
        <a:p>
          <a:r>
            <a:rPr lang="en-IN" dirty="0" smtClean="0"/>
            <a:t>Supervised</a:t>
          </a:r>
        </a:p>
        <a:p>
          <a:r>
            <a:rPr lang="en-IN" dirty="0" smtClean="0"/>
            <a:t>learning</a:t>
          </a:r>
          <a:endParaRPr lang="en-IN" dirty="0"/>
        </a:p>
      </dgm:t>
    </dgm:pt>
    <dgm:pt modelId="{54F8A6DC-34F5-46C0-9FE7-4C2237DCB8D0}" type="parTrans" cxnId="{064C9E75-771E-4528-94EB-DF90D88EF630}">
      <dgm:prSet/>
      <dgm:spPr/>
      <dgm:t>
        <a:bodyPr/>
        <a:lstStyle/>
        <a:p>
          <a:endParaRPr lang="en-IN"/>
        </a:p>
      </dgm:t>
    </dgm:pt>
    <dgm:pt modelId="{2BAF03BE-F395-42CB-BA9E-07FD3D35E936}" type="sibTrans" cxnId="{064C9E75-771E-4528-94EB-DF90D88EF630}">
      <dgm:prSet/>
      <dgm:spPr/>
      <dgm:t>
        <a:bodyPr/>
        <a:lstStyle/>
        <a:p>
          <a:endParaRPr lang="en-IN"/>
        </a:p>
      </dgm:t>
    </dgm:pt>
    <dgm:pt modelId="{3DFBA014-C0C1-45CD-86E0-7E08A1433B6B}">
      <dgm:prSet phldrT="[Text]"/>
      <dgm:spPr/>
      <dgm:t>
        <a:bodyPr/>
        <a:lstStyle/>
        <a:p>
          <a:r>
            <a:rPr lang="en-IN" dirty="0" smtClean="0"/>
            <a:t>Regression</a:t>
          </a:r>
          <a:endParaRPr lang="en-IN" dirty="0"/>
        </a:p>
      </dgm:t>
    </dgm:pt>
    <dgm:pt modelId="{395EE557-8727-4116-9F67-9DAF64D9574D}" type="parTrans" cxnId="{85626DE8-3E66-4BAF-9958-CE155B63C3DF}">
      <dgm:prSet/>
      <dgm:spPr/>
      <dgm:t>
        <a:bodyPr/>
        <a:lstStyle/>
        <a:p>
          <a:endParaRPr lang="en-IN"/>
        </a:p>
      </dgm:t>
    </dgm:pt>
    <dgm:pt modelId="{B28EE066-8F4F-4CDA-A90F-8972381CC0B2}" type="sibTrans" cxnId="{85626DE8-3E66-4BAF-9958-CE155B63C3DF}">
      <dgm:prSet/>
      <dgm:spPr/>
      <dgm:t>
        <a:bodyPr/>
        <a:lstStyle/>
        <a:p>
          <a:endParaRPr lang="en-IN"/>
        </a:p>
      </dgm:t>
    </dgm:pt>
    <dgm:pt modelId="{EEB18BC7-7C32-40C6-8C40-E9B1757ED9A2}">
      <dgm:prSet phldrT="[Text]"/>
      <dgm:spPr/>
      <dgm:t>
        <a:bodyPr/>
        <a:lstStyle/>
        <a:p>
          <a:r>
            <a:rPr lang="en-IN" dirty="0" smtClean="0"/>
            <a:t>Classification</a:t>
          </a:r>
          <a:endParaRPr lang="en-IN" dirty="0"/>
        </a:p>
      </dgm:t>
    </dgm:pt>
    <dgm:pt modelId="{786E3568-E7CF-4E2D-B016-15AEB795395F}" type="parTrans" cxnId="{50BB024E-A6E2-46CC-B461-F0C897AE1499}">
      <dgm:prSet/>
      <dgm:spPr/>
      <dgm:t>
        <a:bodyPr/>
        <a:lstStyle/>
        <a:p>
          <a:endParaRPr lang="en-IN"/>
        </a:p>
      </dgm:t>
    </dgm:pt>
    <dgm:pt modelId="{E287E049-A805-43D9-9D4B-9CB5C03D493D}" type="sibTrans" cxnId="{50BB024E-A6E2-46CC-B461-F0C897AE1499}">
      <dgm:prSet/>
      <dgm:spPr/>
      <dgm:t>
        <a:bodyPr/>
        <a:lstStyle/>
        <a:p>
          <a:endParaRPr lang="en-IN"/>
        </a:p>
      </dgm:t>
    </dgm:pt>
    <dgm:pt modelId="{8552F0FA-D1F2-48E2-BFA4-AC30F479C0F5}">
      <dgm:prSet phldrT="[Text]"/>
      <dgm:spPr/>
      <dgm:t>
        <a:bodyPr/>
        <a:lstStyle/>
        <a:p>
          <a:r>
            <a:rPr lang="en-IN" dirty="0" smtClean="0"/>
            <a:t>Unsupervised</a:t>
          </a:r>
        </a:p>
        <a:p>
          <a:r>
            <a:rPr lang="en-IN" dirty="0" smtClean="0"/>
            <a:t>Learning</a:t>
          </a:r>
          <a:endParaRPr lang="en-IN" dirty="0"/>
        </a:p>
      </dgm:t>
    </dgm:pt>
    <dgm:pt modelId="{4A3E4ED1-8E58-433E-8DC5-7950CA22BF4C}" type="parTrans" cxnId="{286F2B71-699C-4EDF-B07B-D4E30FFD5EC2}">
      <dgm:prSet/>
      <dgm:spPr/>
      <dgm:t>
        <a:bodyPr/>
        <a:lstStyle/>
        <a:p>
          <a:endParaRPr lang="en-IN"/>
        </a:p>
      </dgm:t>
    </dgm:pt>
    <dgm:pt modelId="{813DFBF9-62F0-4EE9-AB14-7D0130F579F6}" type="sibTrans" cxnId="{286F2B71-699C-4EDF-B07B-D4E30FFD5EC2}">
      <dgm:prSet/>
      <dgm:spPr/>
      <dgm:t>
        <a:bodyPr/>
        <a:lstStyle/>
        <a:p>
          <a:endParaRPr lang="en-IN"/>
        </a:p>
      </dgm:t>
    </dgm:pt>
    <dgm:pt modelId="{351EF310-DA9B-45EE-ACDE-419F8FCB80E4}" type="pres">
      <dgm:prSet presAssocID="{C01DF06C-A512-410E-BC91-63096490AA34}" presName="diagram" presStyleCnt="0">
        <dgm:presLayoutVars>
          <dgm:chPref val="1"/>
          <dgm:dir/>
          <dgm:animOne val="branch"/>
          <dgm:animLvl val="lvl"/>
          <dgm:resizeHandles val="exact"/>
        </dgm:presLayoutVars>
      </dgm:prSet>
      <dgm:spPr/>
    </dgm:pt>
    <dgm:pt modelId="{B72A7B99-ED80-4F97-BD08-CBD702B6C0E9}" type="pres">
      <dgm:prSet presAssocID="{FB6182AA-9BD2-4836-988D-78BA0F40007C}" presName="root1" presStyleCnt="0"/>
      <dgm:spPr/>
    </dgm:pt>
    <dgm:pt modelId="{041D51B4-B7EA-4223-A16E-FA7E97FEBE25}" type="pres">
      <dgm:prSet presAssocID="{FB6182AA-9BD2-4836-988D-78BA0F40007C}" presName="LevelOneTextNode" presStyleLbl="node0" presStyleIdx="0" presStyleCnt="1">
        <dgm:presLayoutVars>
          <dgm:chPref val="3"/>
        </dgm:presLayoutVars>
      </dgm:prSet>
      <dgm:spPr/>
      <dgm:t>
        <a:bodyPr/>
        <a:lstStyle/>
        <a:p>
          <a:endParaRPr lang="en-IN"/>
        </a:p>
      </dgm:t>
    </dgm:pt>
    <dgm:pt modelId="{F5BC10CB-323A-4E6E-BD55-F67EBCECE231}" type="pres">
      <dgm:prSet presAssocID="{FB6182AA-9BD2-4836-988D-78BA0F40007C}" presName="level2hierChild" presStyleCnt="0"/>
      <dgm:spPr/>
    </dgm:pt>
    <dgm:pt modelId="{57F9AEE2-0F79-4675-9D3B-091867C3C062}" type="pres">
      <dgm:prSet presAssocID="{54F8A6DC-34F5-46C0-9FE7-4C2237DCB8D0}" presName="conn2-1" presStyleLbl="parChTrans1D2" presStyleIdx="0" presStyleCnt="2"/>
      <dgm:spPr/>
    </dgm:pt>
    <dgm:pt modelId="{5BCDA6C1-4554-494C-9950-043D24025AFF}" type="pres">
      <dgm:prSet presAssocID="{54F8A6DC-34F5-46C0-9FE7-4C2237DCB8D0}" presName="connTx" presStyleLbl="parChTrans1D2" presStyleIdx="0" presStyleCnt="2"/>
      <dgm:spPr/>
    </dgm:pt>
    <dgm:pt modelId="{B164C6BB-5E0B-497B-A6B5-3C9CCC706AE8}" type="pres">
      <dgm:prSet presAssocID="{CAE37E3F-18E1-499A-A6C4-235E053E4C02}" presName="root2" presStyleCnt="0"/>
      <dgm:spPr/>
    </dgm:pt>
    <dgm:pt modelId="{D9BADC1A-B319-42E1-8C43-652AEBCAE386}" type="pres">
      <dgm:prSet presAssocID="{CAE37E3F-18E1-499A-A6C4-235E053E4C02}" presName="LevelTwoTextNode" presStyleLbl="node2" presStyleIdx="0" presStyleCnt="2">
        <dgm:presLayoutVars>
          <dgm:chPref val="3"/>
        </dgm:presLayoutVars>
      </dgm:prSet>
      <dgm:spPr/>
    </dgm:pt>
    <dgm:pt modelId="{23DC2CB6-B27E-4B19-A769-D136FE6F70CA}" type="pres">
      <dgm:prSet presAssocID="{CAE37E3F-18E1-499A-A6C4-235E053E4C02}" presName="level3hierChild" presStyleCnt="0"/>
      <dgm:spPr/>
    </dgm:pt>
    <dgm:pt modelId="{75619017-E76E-48A7-B6CF-16AC6A9DFBE7}" type="pres">
      <dgm:prSet presAssocID="{395EE557-8727-4116-9F67-9DAF64D9574D}" presName="conn2-1" presStyleLbl="parChTrans1D3" presStyleIdx="0" presStyleCnt="2"/>
      <dgm:spPr/>
    </dgm:pt>
    <dgm:pt modelId="{7B74B309-EF58-41EE-9AED-ACFD87F2A217}" type="pres">
      <dgm:prSet presAssocID="{395EE557-8727-4116-9F67-9DAF64D9574D}" presName="connTx" presStyleLbl="parChTrans1D3" presStyleIdx="0" presStyleCnt="2"/>
      <dgm:spPr/>
    </dgm:pt>
    <dgm:pt modelId="{F8884240-4AD4-42C5-9D28-E12F82737D71}" type="pres">
      <dgm:prSet presAssocID="{3DFBA014-C0C1-45CD-86E0-7E08A1433B6B}" presName="root2" presStyleCnt="0"/>
      <dgm:spPr/>
    </dgm:pt>
    <dgm:pt modelId="{01C2D42B-AF22-47C8-AC91-F09914C52672}" type="pres">
      <dgm:prSet presAssocID="{3DFBA014-C0C1-45CD-86E0-7E08A1433B6B}" presName="LevelTwoTextNode" presStyleLbl="node3" presStyleIdx="0" presStyleCnt="2">
        <dgm:presLayoutVars>
          <dgm:chPref val="3"/>
        </dgm:presLayoutVars>
      </dgm:prSet>
      <dgm:spPr/>
    </dgm:pt>
    <dgm:pt modelId="{E4160BA6-D176-44D3-94A5-8577123E5DA1}" type="pres">
      <dgm:prSet presAssocID="{3DFBA014-C0C1-45CD-86E0-7E08A1433B6B}" presName="level3hierChild" presStyleCnt="0"/>
      <dgm:spPr/>
    </dgm:pt>
    <dgm:pt modelId="{82682314-1A34-4D03-A65B-95AD17822497}" type="pres">
      <dgm:prSet presAssocID="{786E3568-E7CF-4E2D-B016-15AEB795395F}" presName="conn2-1" presStyleLbl="parChTrans1D3" presStyleIdx="1" presStyleCnt="2"/>
      <dgm:spPr/>
    </dgm:pt>
    <dgm:pt modelId="{FB45A904-D5A3-493B-BD8A-499BCE9644A3}" type="pres">
      <dgm:prSet presAssocID="{786E3568-E7CF-4E2D-B016-15AEB795395F}" presName="connTx" presStyleLbl="parChTrans1D3" presStyleIdx="1" presStyleCnt="2"/>
      <dgm:spPr/>
    </dgm:pt>
    <dgm:pt modelId="{6CDC7171-A824-41CA-BA91-78E8552DEA67}" type="pres">
      <dgm:prSet presAssocID="{EEB18BC7-7C32-40C6-8C40-E9B1757ED9A2}" presName="root2" presStyleCnt="0"/>
      <dgm:spPr/>
    </dgm:pt>
    <dgm:pt modelId="{3577397C-9389-42CD-A320-176426BF10C5}" type="pres">
      <dgm:prSet presAssocID="{EEB18BC7-7C32-40C6-8C40-E9B1757ED9A2}" presName="LevelTwoTextNode" presStyleLbl="node3" presStyleIdx="1" presStyleCnt="2">
        <dgm:presLayoutVars>
          <dgm:chPref val="3"/>
        </dgm:presLayoutVars>
      </dgm:prSet>
      <dgm:spPr/>
    </dgm:pt>
    <dgm:pt modelId="{08D10BBD-CE4B-4D4A-9DA3-F676C328AC05}" type="pres">
      <dgm:prSet presAssocID="{EEB18BC7-7C32-40C6-8C40-E9B1757ED9A2}" presName="level3hierChild" presStyleCnt="0"/>
      <dgm:spPr/>
    </dgm:pt>
    <dgm:pt modelId="{42217259-10DE-40F6-8F22-75281D95DB5C}" type="pres">
      <dgm:prSet presAssocID="{4A3E4ED1-8E58-433E-8DC5-7950CA22BF4C}" presName="conn2-1" presStyleLbl="parChTrans1D2" presStyleIdx="1" presStyleCnt="2"/>
      <dgm:spPr/>
    </dgm:pt>
    <dgm:pt modelId="{4C088474-5E88-498B-BCFC-96ADDBC97EED}" type="pres">
      <dgm:prSet presAssocID="{4A3E4ED1-8E58-433E-8DC5-7950CA22BF4C}" presName="connTx" presStyleLbl="parChTrans1D2" presStyleIdx="1" presStyleCnt="2"/>
      <dgm:spPr/>
    </dgm:pt>
    <dgm:pt modelId="{DCECD986-9478-4D61-835F-FC292AB503E0}" type="pres">
      <dgm:prSet presAssocID="{8552F0FA-D1F2-48E2-BFA4-AC30F479C0F5}" presName="root2" presStyleCnt="0"/>
      <dgm:spPr/>
    </dgm:pt>
    <dgm:pt modelId="{A206AD5D-40BF-405A-ABBF-7E800902F9EC}" type="pres">
      <dgm:prSet presAssocID="{8552F0FA-D1F2-48E2-BFA4-AC30F479C0F5}" presName="LevelTwoTextNode" presStyleLbl="node2" presStyleIdx="1" presStyleCnt="2">
        <dgm:presLayoutVars>
          <dgm:chPref val="3"/>
        </dgm:presLayoutVars>
      </dgm:prSet>
      <dgm:spPr/>
      <dgm:t>
        <a:bodyPr/>
        <a:lstStyle/>
        <a:p>
          <a:endParaRPr lang="en-IN"/>
        </a:p>
      </dgm:t>
    </dgm:pt>
    <dgm:pt modelId="{9C8CE91B-F734-48C6-9E01-705B4C6F93AF}" type="pres">
      <dgm:prSet presAssocID="{8552F0FA-D1F2-48E2-BFA4-AC30F479C0F5}" presName="level3hierChild" presStyleCnt="0"/>
      <dgm:spPr/>
    </dgm:pt>
  </dgm:ptLst>
  <dgm:cxnLst>
    <dgm:cxn modelId="{4B8D0DFE-5C9A-4561-8483-2FDC38DAE776}" type="presOf" srcId="{786E3568-E7CF-4E2D-B016-15AEB795395F}" destId="{82682314-1A34-4D03-A65B-95AD17822497}" srcOrd="0" destOrd="0" presId="urn:microsoft.com/office/officeart/2005/8/layout/hierarchy2"/>
    <dgm:cxn modelId="{8DAD37B0-8CC9-415F-9E64-E22B4F233E9F}" type="presOf" srcId="{54F8A6DC-34F5-46C0-9FE7-4C2237DCB8D0}" destId="{57F9AEE2-0F79-4675-9D3B-091867C3C062}" srcOrd="0" destOrd="0" presId="urn:microsoft.com/office/officeart/2005/8/layout/hierarchy2"/>
    <dgm:cxn modelId="{85626DE8-3E66-4BAF-9958-CE155B63C3DF}" srcId="{CAE37E3F-18E1-499A-A6C4-235E053E4C02}" destId="{3DFBA014-C0C1-45CD-86E0-7E08A1433B6B}" srcOrd="0" destOrd="0" parTransId="{395EE557-8727-4116-9F67-9DAF64D9574D}" sibTransId="{B28EE066-8F4F-4CDA-A90F-8972381CC0B2}"/>
    <dgm:cxn modelId="{4E08BE4C-5BEB-43E4-9C07-B07D38105744}" type="presOf" srcId="{8552F0FA-D1F2-48E2-BFA4-AC30F479C0F5}" destId="{A206AD5D-40BF-405A-ABBF-7E800902F9EC}" srcOrd="0" destOrd="0" presId="urn:microsoft.com/office/officeart/2005/8/layout/hierarchy2"/>
    <dgm:cxn modelId="{50BB024E-A6E2-46CC-B461-F0C897AE1499}" srcId="{CAE37E3F-18E1-499A-A6C4-235E053E4C02}" destId="{EEB18BC7-7C32-40C6-8C40-E9B1757ED9A2}" srcOrd="1" destOrd="0" parTransId="{786E3568-E7CF-4E2D-B016-15AEB795395F}" sibTransId="{E287E049-A805-43D9-9D4B-9CB5C03D493D}"/>
    <dgm:cxn modelId="{064C9E75-771E-4528-94EB-DF90D88EF630}" srcId="{FB6182AA-9BD2-4836-988D-78BA0F40007C}" destId="{CAE37E3F-18E1-499A-A6C4-235E053E4C02}" srcOrd="0" destOrd="0" parTransId="{54F8A6DC-34F5-46C0-9FE7-4C2237DCB8D0}" sibTransId="{2BAF03BE-F395-42CB-BA9E-07FD3D35E936}"/>
    <dgm:cxn modelId="{2899F462-233E-4CC9-8D94-AD3D07B9DB8B}" type="presOf" srcId="{54F8A6DC-34F5-46C0-9FE7-4C2237DCB8D0}" destId="{5BCDA6C1-4554-494C-9950-043D24025AFF}" srcOrd="1" destOrd="0" presId="urn:microsoft.com/office/officeart/2005/8/layout/hierarchy2"/>
    <dgm:cxn modelId="{DB8657D0-0454-4C8E-A576-43436BB71F18}" type="presOf" srcId="{395EE557-8727-4116-9F67-9DAF64D9574D}" destId="{7B74B309-EF58-41EE-9AED-ACFD87F2A217}" srcOrd="1" destOrd="0" presId="urn:microsoft.com/office/officeart/2005/8/layout/hierarchy2"/>
    <dgm:cxn modelId="{C2377059-DFEE-4850-9F6C-750BD4381B58}" type="presOf" srcId="{FB6182AA-9BD2-4836-988D-78BA0F40007C}" destId="{041D51B4-B7EA-4223-A16E-FA7E97FEBE25}" srcOrd="0" destOrd="0" presId="urn:microsoft.com/office/officeart/2005/8/layout/hierarchy2"/>
    <dgm:cxn modelId="{F25037AE-EBA3-45E7-9D60-07BC7B639518}" type="presOf" srcId="{C01DF06C-A512-410E-BC91-63096490AA34}" destId="{351EF310-DA9B-45EE-ACDE-419F8FCB80E4}" srcOrd="0" destOrd="0" presId="urn:microsoft.com/office/officeart/2005/8/layout/hierarchy2"/>
    <dgm:cxn modelId="{44B00D61-74BB-4467-9C44-FEB032C6EDB8}" type="presOf" srcId="{4A3E4ED1-8E58-433E-8DC5-7950CA22BF4C}" destId="{42217259-10DE-40F6-8F22-75281D95DB5C}" srcOrd="0" destOrd="0" presId="urn:microsoft.com/office/officeart/2005/8/layout/hierarchy2"/>
    <dgm:cxn modelId="{40176AE4-DCE0-4204-BD5B-1C1DA825171C}" type="presOf" srcId="{CAE37E3F-18E1-499A-A6C4-235E053E4C02}" destId="{D9BADC1A-B319-42E1-8C43-652AEBCAE386}" srcOrd="0" destOrd="0" presId="urn:microsoft.com/office/officeart/2005/8/layout/hierarchy2"/>
    <dgm:cxn modelId="{73DBED18-8516-4F2A-8892-79D17CDEED1F}" type="presOf" srcId="{4A3E4ED1-8E58-433E-8DC5-7950CA22BF4C}" destId="{4C088474-5E88-498B-BCFC-96ADDBC97EED}" srcOrd="1" destOrd="0" presId="urn:microsoft.com/office/officeart/2005/8/layout/hierarchy2"/>
    <dgm:cxn modelId="{F5BCDCF9-86C5-42F5-8259-3C849BAF382A}" type="presOf" srcId="{EEB18BC7-7C32-40C6-8C40-E9B1757ED9A2}" destId="{3577397C-9389-42CD-A320-176426BF10C5}" srcOrd="0" destOrd="0" presId="urn:microsoft.com/office/officeart/2005/8/layout/hierarchy2"/>
    <dgm:cxn modelId="{BEA3DF4F-3653-45E2-8BF3-6749529247A7}" type="presOf" srcId="{395EE557-8727-4116-9F67-9DAF64D9574D}" destId="{75619017-E76E-48A7-B6CF-16AC6A9DFBE7}" srcOrd="0" destOrd="0" presId="urn:microsoft.com/office/officeart/2005/8/layout/hierarchy2"/>
    <dgm:cxn modelId="{286F2B71-699C-4EDF-B07B-D4E30FFD5EC2}" srcId="{FB6182AA-9BD2-4836-988D-78BA0F40007C}" destId="{8552F0FA-D1F2-48E2-BFA4-AC30F479C0F5}" srcOrd="1" destOrd="0" parTransId="{4A3E4ED1-8E58-433E-8DC5-7950CA22BF4C}" sibTransId="{813DFBF9-62F0-4EE9-AB14-7D0130F579F6}"/>
    <dgm:cxn modelId="{7EEE5C51-5FFA-47A4-BD39-3CF1A7CAB176}" type="presOf" srcId="{786E3568-E7CF-4E2D-B016-15AEB795395F}" destId="{FB45A904-D5A3-493B-BD8A-499BCE9644A3}" srcOrd="1" destOrd="0" presId="urn:microsoft.com/office/officeart/2005/8/layout/hierarchy2"/>
    <dgm:cxn modelId="{3B868EFB-35F3-4C40-820E-672AD2986927}" srcId="{C01DF06C-A512-410E-BC91-63096490AA34}" destId="{FB6182AA-9BD2-4836-988D-78BA0F40007C}" srcOrd="0" destOrd="0" parTransId="{B2A1F024-9DAC-4480-B4BD-7A37E2473377}" sibTransId="{182B26B5-FDAC-4F51-B954-5108645BA19A}"/>
    <dgm:cxn modelId="{E6E33A6D-796C-4017-AD52-01ED73ECC2F4}" type="presOf" srcId="{3DFBA014-C0C1-45CD-86E0-7E08A1433B6B}" destId="{01C2D42B-AF22-47C8-AC91-F09914C52672}" srcOrd="0" destOrd="0" presId="urn:microsoft.com/office/officeart/2005/8/layout/hierarchy2"/>
    <dgm:cxn modelId="{9D8416B8-DD8B-4FAE-9912-133BC7BA5437}" type="presParOf" srcId="{351EF310-DA9B-45EE-ACDE-419F8FCB80E4}" destId="{B72A7B99-ED80-4F97-BD08-CBD702B6C0E9}" srcOrd="0" destOrd="0" presId="urn:microsoft.com/office/officeart/2005/8/layout/hierarchy2"/>
    <dgm:cxn modelId="{2E8B432D-54B1-448A-B035-CF1F6EA02094}" type="presParOf" srcId="{B72A7B99-ED80-4F97-BD08-CBD702B6C0E9}" destId="{041D51B4-B7EA-4223-A16E-FA7E97FEBE25}" srcOrd="0" destOrd="0" presId="urn:microsoft.com/office/officeart/2005/8/layout/hierarchy2"/>
    <dgm:cxn modelId="{0698907E-7240-473D-9167-776791816201}" type="presParOf" srcId="{B72A7B99-ED80-4F97-BD08-CBD702B6C0E9}" destId="{F5BC10CB-323A-4E6E-BD55-F67EBCECE231}" srcOrd="1" destOrd="0" presId="urn:microsoft.com/office/officeart/2005/8/layout/hierarchy2"/>
    <dgm:cxn modelId="{97827E14-E08A-4A0F-AD5F-FA926B64F512}" type="presParOf" srcId="{F5BC10CB-323A-4E6E-BD55-F67EBCECE231}" destId="{57F9AEE2-0F79-4675-9D3B-091867C3C062}" srcOrd="0" destOrd="0" presId="urn:microsoft.com/office/officeart/2005/8/layout/hierarchy2"/>
    <dgm:cxn modelId="{9D5511DE-68D9-4C9A-8C83-38DE59338A31}" type="presParOf" srcId="{57F9AEE2-0F79-4675-9D3B-091867C3C062}" destId="{5BCDA6C1-4554-494C-9950-043D24025AFF}" srcOrd="0" destOrd="0" presId="urn:microsoft.com/office/officeart/2005/8/layout/hierarchy2"/>
    <dgm:cxn modelId="{915C6A87-DB7F-4945-B8DA-EAA1B5DB9590}" type="presParOf" srcId="{F5BC10CB-323A-4E6E-BD55-F67EBCECE231}" destId="{B164C6BB-5E0B-497B-A6B5-3C9CCC706AE8}" srcOrd="1" destOrd="0" presId="urn:microsoft.com/office/officeart/2005/8/layout/hierarchy2"/>
    <dgm:cxn modelId="{A30C57B6-FF59-4285-B75B-16735F28BB9E}" type="presParOf" srcId="{B164C6BB-5E0B-497B-A6B5-3C9CCC706AE8}" destId="{D9BADC1A-B319-42E1-8C43-652AEBCAE386}" srcOrd="0" destOrd="0" presId="urn:microsoft.com/office/officeart/2005/8/layout/hierarchy2"/>
    <dgm:cxn modelId="{F8B45F5B-B214-4E2B-8D5B-5E7B802ECD20}" type="presParOf" srcId="{B164C6BB-5E0B-497B-A6B5-3C9CCC706AE8}" destId="{23DC2CB6-B27E-4B19-A769-D136FE6F70CA}" srcOrd="1" destOrd="0" presId="urn:microsoft.com/office/officeart/2005/8/layout/hierarchy2"/>
    <dgm:cxn modelId="{1B52BE63-CAFA-4189-8B8F-1DD871A8CD05}" type="presParOf" srcId="{23DC2CB6-B27E-4B19-A769-D136FE6F70CA}" destId="{75619017-E76E-48A7-B6CF-16AC6A9DFBE7}" srcOrd="0" destOrd="0" presId="urn:microsoft.com/office/officeart/2005/8/layout/hierarchy2"/>
    <dgm:cxn modelId="{DC13E8FB-A9C8-499F-9EAB-667073711481}" type="presParOf" srcId="{75619017-E76E-48A7-B6CF-16AC6A9DFBE7}" destId="{7B74B309-EF58-41EE-9AED-ACFD87F2A217}" srcOrd="0" destOrd="0" presId="urn:microsoft.com/office/officeart/2005/8/layout/hierarchy2"/>
    <dgm:cxn modelId="{A5C3069C-CCFA-40C2-836D-E431B262C69A}" type="presParOf" srcId="{23DC2CB6-B27E-4B19-A769-D136FE6F70CA}" destId="{F8884240-4AD4-42C5-9D28-E12F82737D71}" srcOrd="1" destOrd="0" presId="urn:microsoft.com/office/officeart/2005/8/layout/hierarchy2"/>
    <dgm:cxn modelId="{A0713499-720E-4038-B9CF-47C8E440CE20}" type="presParOf" srcId="{F8884240-4AD4-42C5-9D28-E12F82737D71}" destId="{01C2D42B-AF22-47C8-AC91-F09914C52672}" srcOrd="0" destOrd="0" presId="urn:microsoft.com/office/officeart/2005/8/layout/hierarchy2"/>
    <dgm:cxn modelId="{B9C8ECAE-6608-40EB-9E3D-620806A062BB}" type="presParOf" srcId="{F8884240-4AD4-42C5-9D28-E12F82737D71}" destId="{E4160BA6-D176-44D3-94A5-8577123E5DA1}" srcOrd="1" destOrd="0" presId="urn:microsoft.com/office/officeart/2005/8/layout/hierarchy2"/>
    <dgm:cxn modelId="{8B9AF622-7DD7-4617-AC12-DBE04DFB7150}" type="presParOf" srcId="{23DC2CB6-B27E-4B19-A769-D136FE6F70CA}" destId="{82682314-1A34-4D03-A65B-95AD17822497}" srcOrd="2" destOrd="0" presId="urn:microsoft.com/office/officeart/2005/8/layout/hierarchy2"/>
    <dgm:cxn modelId="{B80954F9-C8EA-4193-A156-46775E8A83C4}" type="presParOf" srcId="{82682314-1A34-4D03-A65B-95AD17822497}" destId="{FB45A904-D5A3-493B-BD8A-499BCE9644A3}" srcOrd="0" destOrd="0" presId="urn:microsoft.com/office/officeart/2005/8/layout/hierarchy2"/>
    <dgm:cxn modelId="{9A86C636-95FC-429B-8713-68F38ADCA7F2}" type="presParOf" srcId="{23DC2CB6-B27E-4B19-A769-D136FE6F70CA}" destId="{6CDC7171-A824-41CA-BA91-78E8552DEA67}" srcOrd="3" destOrd="0" presId="urn:microsoft.com/office/officeart/2005/8/layout/hierarchy2"/>
    <dgm:cxn modelId="{F1D94D39-2568-4545-8FC9-2CB6BB11B3FD}" type="presParOf" srcId="{6CDC7171-A824-41CA-BA91-78E8552DEA67}" destId="{3577397C-9389-42CD-A320-176426BF10C5}" srcOrd="0" destOrd="0" presId="urn:microsoft.com/office/officeart/2005/8/layout/hierarchy2"/>
    <dgm:cxn modelId="{EEC7CF6B-ACAB-4359-82DE-34EC225E8B8C}" type="presParOf" srcId="{6CDC7171-A824-41CA-BA91-78E8552DEA67}" destId="{08D10BBD-CE4B-4D4A-9DA3-F676C328AC05}" srcOrd="1" destOrd="0" presId="urn:microsoft.com/office/officeart/2005/8/layout/hierarchy2"/>
    <dgm:cxn modelId="{9F1790D4-C031-4F2A-8CC4-A46E4B9287E8}" type="presParOf" srcId="{F5BC10CB-323A-4E6E-BD55-F67EBCECE231}" destId="{42217259-10DE-40F6-8F22-75281D95DB5C}" srcOrd="2" destOrd="0" presId="urn:microsoft.com/office/officeart/2005/8/layout/hierarchy2"/>
    <dgm:cxn modelId="{0D7F017B-FEE9-47AE-A826-615A67499CE2}" type="presParOf" srcId="{42217259-10DE-40F6-8F22-75281D95DB5C}" destId="{4C088474-5E88-498B-BCFC-96ADDBC97EED}" srcOrd="0" destOrd="0" presId="urn:microsoft.com/office/officeart/2005/8/layout/hierarchy2"/>
    <dgm:cxn modelId="{D1B263FB-EEE2-4D6F-9A39-99359479551E}" type="presParOf" srcId="{F5BC10CB-323A-4E6E-BD55-F67EBCECE231}" destId="{DCECD986-9478-4D61-835F-FC292AB503E0}" srcOrd="3" destOrd="0" presId="urn:microsoft.com/office/officeart/2005/8/layout/hierarchy2"/>
    <dgm:cxn modelId="{503F988E-7AD7-4DE1-B1F3-06DA0528D1D5}" type="presParOf" srcId="{DCECD986-9478-4D61-835F-FC292AB503E0}" destId="{A206AD5D-40BF-405A-ABBF-7E800902F9EC}" srcOrd="0" destOrd="0" presId="urn:microsoft.com/office/officeart/2005/8/layout/hierarchy2"/>
    <dgm:cxn modelId="{674DAC78-D63C-480A-B18E-E20D98D5B068}" type="presParOf" srcId="{DCECD986-9478-4D61-835F-FC292AB503E0}" destId="{9C8CE91B-F734-48C6-9E01-705B4C6F93AF}" srcOrd="1" destOrd="0" presId="urn:microsoft.com/office/officeart/2005/8/layout/hierarchy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41D51B4-B7EA-4223-A16E-FA7E97FEBE25}">
      <dsp:nvSpPr>
        <dsp:cNvPr id="0" name=""/>
        <dsp:cNvSpPr/>
      </dsp:nvSpPr>
      <dsp:spPr>
        <a:xfrm>
          <a:off x="1587" y="1861641"/>
          <a:ext cx="1603374" cy="8016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IN" sz="2000" kern="1200" dirty="0" smtClean="0"/>
            <a:t>Machine Learning</a:t>
          </a:r>
          <a:endParaRPr lang="en-IN" sz="2000" kern="1200" dirty="0"/>
        </a:p>
      </dsp:txBody>
      <dsp:txXfrm>
        <a:off x="1587" y="1861641"/>
        <a:ext cx="1603374" cy="801687"/>
      </dsp:txXfrm>
    </dsp:sp>
    <dsp:sp modelId="{57F9AEE2-0F79-4675-9D3B-091867C3C062}">
      <dsp:nvSpPr>
        <dsp:cNvPr id="0" name=""/>
        <dsp:cNvSpPr/>
      </dsp:nvSpPr>
      <dsp:spPr>
        <a:xfrm rot="19457599">
          <a:off x="1530725" y="2014246"/>
          <a:ext cx="789824" cy="35507"/>
        </a:xfrm>
        <a:custGeom>
          <a:avLst/>
          <a:gdLst/>
          <a:ahLst/>
          <a:cxnLst/>
          <a:rect l="0" t="0" r="0" b="0"/>
          <a:pathLst>
            <a:path>
              <a:moveTo>
                <a:pt x="0" y="17753"/>
              </a:moveTo>
              <a:lnTo>
                <a:pt x="789824" y="1775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rot="19457599">
        <a:off x="1905891" y="2012254"/>
        <a:ext cx="39491" cy="39491"/>
      </dsp:txXfrm>
    </dsp:sp>
    <dsp:sp modelId="{D9BADC1A-B319-42E1-8C43-652AEBCAE386}">
      <dsp:nvSpPr>
        <dsp:cNvPr id="0" name=""/>
        <dsp:cNvSpPr/>
      </dsp:nvSpPr>
      <dsp:spPr>
        <a:xfrm>
          <a:off x="2246312" y="1400671"/>
          <a:ext cx="1603374" cy="8016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IN" sz="2000" kern="1200" dirty="0" smtClean="0"/>
            <a:t>Supervised</a:t>
          </a:r>
        </a:p>
        <a:p>
          <a:pPr lvl="0" algn="ctr" defTabSz="889000">
            <a:lnSpc>
              <a:spcPct val="90000"/>
            </a:lnSpc>
            <a:spcBef>
              <a:spcPct val="0"/>
            </a:spcBef>
            <a:spcAft>
              <a:spcPct val="35000"/>
            </a:spcAft>
          </a:pPr>
          <a:r>
            <a:rPr lang="en-IN" sz="2000" kern="1200" dirty="0" smtClean="0"/>
            <a:t>learning</a:t>
          </a:r>
          <a:endParaRPr lang="en-IN" sz="2000" kern="1200" dirty="0"/>
        </a:p>
      </dsp:txBody>
      <dsp:txXfrm>
        <a:off x="2246312" y="1400671"/>
        <a:ext cx="1603374" cy="801687"/>
      </dsp:txXfrm>
    </dsp:sp>
    <dsp:sp modelId="{75619017-E76E-48A7-B6CF-16AC6A9DFBE7}">
      <dsp:nvSpPr>
        <dsp:cNvPr id="0" name=""/>
        <dsp:cNvSpPr/>
      </dsp:nvSpPr>
      <dsp:spPr>
        <a:xfrm rot="19457599">
          <a:off x="3775450" y="1553275"/>
          <a:ext cx="789824" cy="35507"/>
        </a:xfrm>
        <a:custGeom>
          <a:avLst/>
          <a:gdLst/>
          <a:ahLst/>
          <a:cxnLst/>
          <a:rect l="0" t="0" r="0" b="0"/>
          <a:pathLst>
            <a:path>
              <a:moveTo>
                <a:pt x="0" y="17753"/>
              </a:moveTo>
              <a:lnTo>
                <a:pt x="789824" y="177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rot="19457599">
        <a:off x="4150616" y="1551284"/>
        <a:ext cx="39491" cy="39491"/>
      </dsp:txXfrm>
    </dsp:sp>
    <dsp:sp modelId="{01C2D42B-AF22-47C8-AC91-F09914C52672}">
      <dsp:nvSpPr>
        <dsp:cNvPr id="0" name=""/>
        <dsp:cNvSpPr/>
      </dsp:nvSpPr>
      <dsp:spPr>
        <a:xfrm>
          <a:off x="4491037" y="939700"/>
          <a:ext cx="1603374" cy="8016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IN" sz="2000" kern="1200" dirty="0" smtClean="0"/>
            <a:t>Regression</a:t>
          </a:r>
          <a:endParaRPr lang="en-IN" sz="2000" kern="1200" dirty="0"/>
        </a:p>
      </dsp:txBody>
      <dsp:txXfrm>
        <a:off x="4491037" y="939700"/>
        <a:ext cx="1603374" cy="801687"/>
      </dsp:txXfrm>
    </dsp:sp>
    <dsp:sp modelId="{82682314-1A34-4D03-A65B-95AD17822497}">
      <dsp:nvSpPr>
        <dsp:cNvPr id="0" name=""/>
        <dsp:cNvSpPr/>
      </dsp:nvSpPr>
      <dsp:spPr>
        <a:xfrm rot="2142401">
          <a:off x="3775450" y="2014246"/>
          <a:ext cx="789824" cy="35507"/>
        </a:xfrm>
        <a:custGeom>
          <a:avLst/>
          <a:gdLst/>
          <a:ahLst/>
          <a:cxnLst/>
          <a:rect l="0" t="0" r="0" b="0"/>
          <a:pathLst>
            <a:path>
              <a:moveTo>
                <a:pt x="0" y="17753"/>
              </a:moveTo>
              <a:lnTo>
                <a:pt x="789824" y="177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rot="2142401">
        <a:off x="4150616" y="2012254"/>
        <a:ext cx="39491" cy="39491"/>
      </dsp:txXfrm>
    </dsp:sp>
    <dsp:sp modelId="{3577397C-9389-42CD-A320-176426BF10C5}">
      <dsp:nvSpPr>
        <dsp:cNvPr id="0" name=""/>
        <dsp:cNvSpPr/>
      </dsp:nvSpPr>
      <dsp:spPr>
        <a:xfrm>
          <a:off x="4491037" y="1861641"/>
          <a:ext cx="1603374" cy="8016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IN" sz="2000" kern="1200" dirty="0" smtClean="0"/>
            <a:t>Classification</a:t>
          </a:r>
          <a:endParaRPr lang="en-IN" sz="2000" kern="1200" dirty="0"/>
        </a:p>
      </dsp:txBody>
      <dsp:txXfrm>
        <a:off x="4491037" y="1861641"/>
        <a:ext cx="1603374" cy="801687"/>
      </dsp:txXfrm>
    </dsp:sp>
    <dsp:sp modelId="{42217259-10DE-40F6-8F22-75281D95DB5C}">
      <dsp:nvSpPr>
        <dsp:cNvPr id="0" name=""/>
        <dsp:cNvSpPr/>
      </dsp:nvSpPr>
      <dsp:spPr>
        <a:xfrm rot="2142401">
          <a:off x="1530725" y="2475216"/>
          <a:ext cx="789824" cy="35507"/>
        </a:xfrm>
        <a:custGeom>
          <a:avLst/>
          <a:gdLst/>
          <a:ahLst/>
          <a:cxnLst/>
          <a:rect l="0" t="0" r="0" b="0"/>
          <a:pathLst>
            <a:path>
              <a:moveTo>
                <a:pt x="0" y="17753"/>
              </a:moveTo>
              <a:lnTo>
                <a:pt x="789824" y="1775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rot="2142401">
        <a:off x="1905891" y="2473224"/>
        <a:ext cx="39491" cy="39491"/>
      </dsp:txXfrm>
    </dsp:sp>
    <dsp:sp modelId="{A206AD5D-40BF-405A-ABBF-7E800902F9EC}">
      <dsp:nvSpPr>
        <dsp:cNvPr id="0" name=""/>
        <dsp:cNvSpPr/>
      </dsp:nvSpPr>
      <dsp:spPr>
        <a:xfrm>
          <a:off x="2246312" y="2322611"/>
          <a:ext cx="1603374" cy="8016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IN" sz="2000" kern="1200" dirty="0" smtClean="0"/>
            <a:t>Unsupervised</a:t>
          </a:r>
        </a:p>
        <a:p>
          <a:pPr lvl="0" algn="ctr" defTabSz="889000">
            <a:lnSpc>
              <a:spcPct val="90000"/>
            </a:lnSpc>
            <a:spcBef>
              <a:spcPct val="0"/>
            </a:spcBef>
            <a:spcAft>
              <a:spcPct val="35000"/>
            </a:spcAft>
          </a:pPr>
          <a:r>
            <a:rPr lang="en-IN" sz="2000" kern="1200" dirty="0" smtClean="0"/>
            <a:t>Learning</a:t>
          </a:r>
          <a:endParaRPr lang="en-IN" sz="2000" kern="1200" dirty="0"/>
        </a:p>
      </dsp:txBody>
      <dsp:txXfrm>
        <a:off x="2246312" y="2322611"/>
        <a:ext cx="1603374" cy="80168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CC9F15A-3CEC-4794-880C-46F50F3F83E2}" type="datetimeFigureOut">
              <a:rPr lang="en-IN" smtClean="0"/>
              <a:t>20-05-2021</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3D3F3149-C2FD-4CBC-AE8A-4D0A869C81E4}"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C9F15A-3CEC-4794-880C-46F50F3F83E2}" type="datetimeFigureOut">
              <a:rPr lang="en-IN" smtClean="0"/>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3F3149-C2FD-4CBC-AE8A-4D0A869C81E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C9F15A-3CEC-4794-880C-46F50F3F83E2}" type="datetimeFigureOut">
              <a:rPr lang="en-IN" smtClean="0"/>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3F3149-C2FD-4CBC-AE8A-4D0A869C81E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C9F15A-3CEC-4794-880C-46F50F3F83E2}" type="datetimeFigureOut">
              <a:rPr lang="en-IN" smtClean="0"/>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3F3149-C2FD-4CBC-AE8A-4D0A869C81E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CC9F15A-3CEC-4794-880C-46F50F3F83E2}" type="datetimeFigureOut">
              <a:rPr lang="en-IN" smtClean="0"/>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3F3149-C2FD-4CBC-AE8A-4D0A869C81E4}"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CC9F15A-3CEC-4794-880C-46F50F3F83E2}" type="datetimeFigureOut">
              <a:rPr lang="en-IN" smtClean="0"/>
              <a:t>20-05-2021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3F3149-C2FD-4CBC-AE8A-4D0A869C81E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CC9F15A-3CEC-4794-880C-46F50F3F83E2}" type="datetimeFigureOut">
              <a:rPr lang="en-IN" smtClean="0"/>
              <a:t>20-05-2021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3F3149-C2FD-4CBC-AE8A-4D0A869C81E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CC9F15A-3CEC-4794-880C-46F50F3F83E2}" type="datetimeFigureOut">
              <a:rPr lang="en-IN" smtClean="0"/>
              <a:t>20-05-2021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3F3149-C2FD-4CBC-AE8A-4D0A869C81E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C9F15A-3CEC-4794-880C-46F50F3F83E2}" type="datetimeFigureOut">
              <a:rPr lang="en-IN" smtClean="0"/>
              <a:t>20-05-2021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3F3149-C2FD-4CBC-AE8A-4D0A869C81E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CC9F15A-3CEC-4794-880C-46F50F3F83E2}" type="datetimeFigureOut">
              <a:rPr lang="en-IN" smtClean="0"/>
              <a:t>20-05-2021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3F3149-C2FD-4CBC-AE8A-4D0A869C81E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CC9F15A-3CEC-4794-880C-46F50F3F83E2}" type="datetimeFigureOut">
              <a:rPr lang="en-IN" smtClean="0"/>
              <a:t>20-05-2021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3D3F3149-C2FD-4CBC-AE8A-4D0A869C81E4}"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CC9F15A-3CEC-4794-880C-46F50F3F83E2}" type="datetimeFigureOut">
              <a:rPr lang="en-IN" smtClean="0"/>
              <a:t>20-05-2021</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D3F3149-C2FD-4CBC-AE8A-4D0A869C81E4}"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2267744" y="3933056"/>
            <a:ext cx="3456383" cy="1512168"/>
          </a:xfrm>
          <a:prstGeom prst="rect">
            <a:avLst/>
          </a:prstGeom>
          <a:noFill/>
          <a:ln>
            <a:noFill/>
          </a:ln>
        </p:spPr>
      </p:pic>
      <p:sp>
        <p:nvSpPr>
          <p:cNvPr id="8" name="Oval 7"/>
          <p:cNvSpPr/>
          <p:nvPr/>
        </p:nvSpPr>
        <p:spPr>
          <a:xfrm>
            <a:off x="323528" y="260648"/>
            <a:ext cx="5688632" cy="3600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8" descr="machine laring.png"/>
          <p:cNvPicPr>
            <a:picLocks noChangeAspect="1"/>
          </p:cNvPicPr>
          <p:nvPr/>
        </p:nvPicPr>
        <p:blipFill>
          <a:blip r:embed="rId3" cstate="print"/>
          <a:stretch>
            <a:fillRect/>
          </a:stretch>
        </p:blipFill>
        <p:spPr>
          <a:xfrm>
            <a:off x="827584" y="548680"/>
            <a:ext cx="3816424" cy="2736304"/>
          </a:xfrm>
          <a:prstGeom prst="rect">
            <a:avLst/>
          </a:prstGeom>
        </p:spPr>
      </p:pic>
      <p:sp>
        <p:nvSpPr>
          <p:cNvPr id="10" name="Rectangle 9"/>
          <p:cNvSpPr/>
          <p:nvPr/>
        </p:nvSpPr>
        <p:spPr>
          <a:xfrm>
            <a:off x="827584" y="5589240"/>
            <a:ext cx="633670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Presented by Leena chatterjee</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Boxplot:</a:t>
            </a:r>
            <a:endParaRPr lang="en-IN" dirty="0"/>
          </a:p>
        </p:txBody>
      </p:sp>
      <p:pic>
        <p:nvPicPr>
          <p:cNvPr id="4" name="Content Placeholder 3" descr="Capture2.PNG"/>
          <p:cNvPicPr>
            <a:picLocks noGrp="1" noChangeAspect="1"/>
          </p:cNvPicPr>
          <p:nvPr>
            <p:ph idx="1"/>
          </p:nvPr>
        </p:nvPicPr>
        <p:blipFill>
          <a:blip r:embed="rId2" cstate="print"/>
          <a:stretch>
            <a:fillRect/>
          </a:stretch>
        </p:blipFill>
        <p:spPr>
          <a:xfrm>
            <a:off x="467545" y="2453247"/>
            <a:ext cx="2016223" cy="1623825"/>
          </a:xfrm>
        </p:spPr>
      </p:pic>
      <p:pic>
        <p:nvPicPr>
          <p:cNvPr id="5" name="Picture 4" descr="Capture1.PNG"/>
          <p:cNvPicPr>
            <a:picLocks noChangeAspect="1"/>
          </p:cNvPicPr>
          <p:nvPr/>
        </p:nvPicPr>
        <p:blipFill>
          <a:blip r:embed="rId3" cstate="print"/>
          <a:stretch>
            <a:fillRect/>
          </a:stretch>
        </p:blipFill>
        <p:spPr>
          <a:xfrm>
            <a:off x="2771800" y="2564904"/>
            <a:ext cx="2448272" cy="1368152"/>
          </a:xfrm>
          <a:prstGeom prst="rect">
            <a:avLst/>
          </a:prstGeom>
        </p:spPr>
      </p:pic>
      <p:pic>
        <p:nvPicPr>
          <p:cNvPr id="7" name="Picture 6" descr="Capture3.PNG"/>
          <p:cNvPicPr>
            <a:picLocks noChangeAspect="1"/>
          </p:cNvPicPr>
          <p:nvPr/>
        </p:nvPicPr>
        <p:blipFill>
          <a:blip r:embed="rId4" cstate="print"/>
          <a:stretch>
            <a:fillRect/>
          </a:stretch>
        </p:blipFill>
        <p:spPr>
          <a:xfrm>
            <a:off x="5580112" y="2564904"/>
            <a:ext cx="1800200" cy="1656184"/>
          </a:xfrm>
          <a:prstGeom prst="rect">
            <a:avLst/>
          </a:prstGeom>
        </p:spPr>
      </p:pic>
      <p:pic>
        <p:nvPicPr>
          <p:cNvPr id="8" name="Picture 7" descr="Capture6.PNG"/>
          <p:cNvPicPr>
            <a:picLocks noChangeAspect="1"/>
          </p:cNvPicPr>
          <p:nvPr/>
        </p:nvPicPr>
        <p:blipFill>
          <a:blip r:embed="rId5" cstate="print"/>
          <a:stretch>
            <a:fillRect/>
          </a:stretch>
        </p:blipFill>
        <p:spPr>
          <a:xfrm>
            <a:off x="971600" y="4437112"/>
            <a:ext cx="6624736" cy="220486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Bivariate analysis</a:t>
            </a:r>
            <a:endParaRPr lang="en-IN" dirty="0"/>
          </a:p>
        </p:txBody>
      </p:sp>
      <p:sp>
        <p:nvSpPr>
          <p:cNvPr id="3" name="Content Placeholder 2"/>
          <p:cNvSpPr>
            <a:spLocks noGrp="1"/>
          </p:cNvSpPr>
          <p:nvPr>
            <p:ph idx="1"/>
          </p:nvPr>
        </p:nvSpPr>
        <p:spPr/>
        <p:txBody>
          <a:bodyPr/>
          <a:lstStyle/>
          <a:p>
            <a:endParaRPr lang="en-IN" dirty="0" smtClean="0"/>
          </a:p>
          <a:p>
            <a:endParaRPr lang="en-IN" dirty="0" smtClean="0"/>
          </a:p>
          <a:p>
            <a:r>
              <a:rPr lang="en-IN" dirty="0" smtClean="0"/>
              <a:t>A </a:t>
            </a:r>
            <a:r>
              <a:rPr lang="en-IN" dirty="0" smtClean="0"/>
              <a:t>scatter plot is a type of plot or mathematical diagram using Cartesian coordinates to display values for typically two variables for a set of data. If the points are coded, one additional variable can be displayed</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Scatterplot</a:t>
            </a:r>
            <a:endParaRPr lang="en-IN" dirty="0"/>
          </a:p>
        </p:txBody>
      </p:sp>
      <p:pic>
        <p:nvPicPr>
          <p:cNvPr id="4" name="Content Placeholder 3" descr="1.PNG"/>
          <p:cNvPicPr>
            <a:picLocks noGrp="1" noChangeAspect="1"/>
          </p:cNvPicPr>
          <p:nvPr>
            <p:ph idx="1"/>
          </p:nvPr>
        </p:nvPicPr>
        <p:blipFill>
          <a:blip r:embed="rId2" cstate="print"/>
          <a:stretch>
            <a:fillRect/>
          </a:stretch>
        </p:blipFill>
        <p:spPr>
          <a:xfrm>
            <a:off x="457200" y="1844824"/>
            <a:ext cx="8686800" cy="4464496"/>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Scatterplot</a:t>
            </a:r>
            <a:endParaRPr lang="en-IN" dirty="0"/>
          </a:p>
        </p:txBody>
      </p:sp>
      <p:pic>
        <p:nvPicPr>
          <p:cNvPr id="4" name="Content Placeholder 3" descr="Capture.PNG"/>
          <p:cNvPicPr>
            <a:picLocks noGrp="1" noChangeAspect="1"/>
          </p:cNvPicPr>
          <p:nvPr>
            <p:ph idx="1"/>
          </p:nvPr>
        </p:nvPicPr>
        <p:blipFill>
          <a:blip r:embed="rId2" cstate="print"/>
          <a:stretch>
            <a:fillRect/>
          </a:stretch>
        </p:blipFill>
        <p:spPr>
          <a:xfrm>
            <a:off x="457200" y="1988840"/>
            <a:ext cx="8229600" cy="4536503"/>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Scatterplot</a:t>
            </a:r>
            <a:endParaRPr lang="en-IN" dirty="0"/>
          </a:p>
        </p:txBody>
      </p:sp>
      <p:pic>
        <p:nvPicPr>
          <p:cNvPr id="4" name="Content Placeholder 3" descr="Capture1.PNG"/>
          <p:cNvPicPr>
            <a:picLocks noGrp="1" noChangeAspect="1"/>
          </p:cNvPicPr>
          <p:nvPr>
            <p:ph idx="1"/>
          </p:nvPr>
        </p:nvPicPr>
        <p:blipFill>
          <a:blip r:embed="rId2" cstate="print"/>
          <a:stretch>
            <a:fillRect/>
          </a:stretch>
        </p:blipFill>
        <p:spPr>
          <a:xfrm>
            <a:off x="179512" y="1916832"/>
            <a:ext cx="8352928" cy="4464496"/>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Multivariate Analysis</a:t>
            </a:r>
            <a:endParaRPr lang="en-IN" dirty="0"/>
          </a:p>
        </p:txBody>
      </p:sp>
      <p:sp>
        <p:nvSpPr>
          <p:cNvPr id="3" name="Content Placeholder 2"/>
          <p:cNvSpPr>
            <a:spLocks noGrp="1"/>
          </p:cNvSpPr>
          <p:nvPr>
            <p:ph idx="1"/>
          </p:nvPr>
        </p:nvSpPr>
        <p:spPr/>
        <p:txBody>
          <a:bodyPr>
            <a:normAutofit/>
          </a:bodyPr>
          <a:lstStyle/>
          <a:p>
            <a:r>
              <a:rPr lang="en-IN" sz="2400" dirty="0" smtClean="0">
                <a:latin typeface="+mj-lt"/>
              </a:rPr>
              <a:t>Heatmap</a:t>
            </a:r>
          </a:p>
          <a:p>
            <a:pPr>
              <a:buNone/>
            </a:pPr>
            <a:r>
              <a:rPr lang="en-IN" sz="2400" dirty="0" smtClean="0">
                <a:latin typeface="+mj-lt"/>
              </a:rPr>
              <a:t>   This </a:t>
            </a:r>
            <a:r>
              <a:rPr lang="en-IN" sz="2400" dirty="0" smtClean="0">
                <a:latin typeface="+mj-lt"/>
              </a:rPr>
              <a:t>visualization style came a long way from </a:t>
            </a:r>
            <a:r>
              <a:rPr lang="en-IN" sz="2400" dirty="0" smtClean="0">
                <a:latin typeface="+mj-lt"/>
              </a:rPr>
              <a:t>simple color-coded </a:t>
            </a:r>
            <a:r>
              <a:rPr lang="en-IN" sz="2400" dirty="0" smtClean="0">
                <a:latin typeface="+mj-lt"/>
              </a:rPr>
              <a:t>tables, it became widely used with </a:t>
            </a:r>
            <a:r>
              <a:rPr lang="en-IN" sz="2400" dirty="0" smtClean="0">
                <a:latin typeface="+mj-lt"/>
              </a:rPr>
              <a:t>data</a:t>
            </a:r>
            <a:r>
              <a:rPr lang="en-IN" sz="2400" dirty="0" smtClean="0">
                <a:latin typeface="+mj-lt"/>
              </a:rPr>
              <a:t>, and its commonly applied for describing density or intensity of variables, </a:t>
            </a:r>
            <a:r>
              <a:rPr lang="en-IN" sz="2400" dirty="0" smtClean="0">
                <a:latin typeface="+mj-lt"/>
              </a:rPr>
              <a:t>visualize </a:t>
            </a:r>
            <a:r>
              <a:rPr lang="en-IN" sz="2400" dirty="0" smtClean="0">
                <a:latin typeface="+mj-lt"/>
              </a:rPr>
              <a:t>patterns, </a:t>
            </a:r>
            <a:r>
              <a:rPr lang="en-IN" sz="2400" dirty="0" smtClean="0">
                <a:latin typeface="+mj-lt"/>
              </a:rPr>
              <a:t>variance.</a:t>
            </a:r>
          </a:p>
          <a:p>
            <a:pPr>
              <a:buNone/>
            </a:pPr>
            <a:endParaRPr lang="en-IN" sz="2400" dirty="0" smtClean="0">
              <a:latin typeface="+mj-lt"/>
            </a:endParaRPr>
          </a:p>
          <a:p>
            <a:pPr>
              <a:buNone/>
            </a:pPr>
            <a:r>
              <a:rPr lang="en-IN" sz="2400" dirty="0" smtClean="0">
                <a:latin typeface="+mj-lt"/>
              </a:rPr>
              <a:t>Pairplot:</a:t>
            </a:r>
            <a:r>
              <a:rPr lang="en-IN" sz="2400" dirty="0" smtClean="0">
                <a:latin typeface="+mj-lt"/>
              </a:rPr>
              <a:t> A </a:t>
            </a:r>
            <a:r>
              <a:rPr lang="en-IN" sz="2400" dirty="0" smtClean="0">
                <a:latin typeface="+mj-lt"/>
              </a:rPr>
              <a:t>pair plot</a:t>
            </a:r>
            <a:r>
              <a:rPr lang="en-IN" sz="2400" dirty="0" smtClean="0">
                <a:latin typeface="+mj-lt"/>
              </a:rPr>
              <a:t> plot a </a:t>
            </a:r>
            <a:r>
              <a:rPr lang="en-IN" sz="2400" dirty="0" smtClean="0">
                <a:latin typeface="+mj-lt"/>
              </a:rPr>
              <a:t>pair wise </a:t>
            </a:r>
            <a:r>
              <a:rPr lang="en-IN" sz="2400" dirty="0" smtClean="0">
                <a:latin typeface="+mj-lt"/>
              </a:rPr>
              <a:t>relationships in a dataset. The pairplot function creates a grid of Axes such that each variable in data will by shared in the y-axis across a single row and in the x-axis across a single column</a:t>
            </a:r>
            <a:endParaRPr lang="en-IN" sz="2400" dirty="0">
              <a:latin typeface="+mj-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Heatmap</a:t>
            </a:r>
            <a:endParaRPr lang="en-IN" dirty="0"/>
          </a:p>
        </p:txBody>
      </p:sp>
      <p:sp>
        <p:nvSpPr>
          <p:cNvPr id="3" name="Content Placeholder 2"/>
          <p:cNvSpPr>
            <a:spLocks noGrp="1"/>
          </p:cNvSpPr>
          <p:nvPr>
            <p:ph idx="1"/>
          </p:nvPr>
        </p:nvSpPr>
        <p:spPr/>
        <p:txBody>
          <a:bodyPr/>
          <a:lstStyle/>
          <a:p>
            <a:r>
              <a:rPr lang="en-IN" dirty="0" smtClean="0"/>
              <a:t>dfcor=df.corr()</a:t>
            </a:r>
          </a:p>
          <a:p>
            <a:endParaRPr lang="en-IN" dirty="0" smtClean="0"/>
          </a:p>
          <a:p>
            <a:pPr>
              <a:buNone/>
            </a:pPr>
            <a:endParaRPr lang="en-IN" dirty="0" smtClean="0"/>
          </a:p>
          <a:p>
            <a:endParaRPr lang="en-IN" dirty="0" smtClean="0"/>
          </a:p>
          <a:p>
            <a:endParaRPr lang="en-IN" dirty="0" smtClean="0"/>
          </a:p>
          <a:p>
            <a:endParaRPr lang="en-IN" dirty="0"/>
          </a:p>
        </p:txBody>
      </p:sp>
      <p:pic>
        <p:nvPicPr>
          <p:cNvPr id="7" name="Picture 2"/>
          <p:cNvPicPr>
            <a:picLocks noChangeAspect="1" noChangeArrowheads="1"/>
          </p:cNvPicPr>
          <p:nvPr/>
        </p:nvPicPr>
        <p:blipFill>
          <a:blip r:embed="rId2" cstate="print"/>
          <a:srcRect/>
          <a:stretch>
            <a:fillRect/>
          </a:stretch>
        </p:blipFill>
        <p:spPr bwMode="auto">
          <a:xfrm>
            <a:off x="683568" y="2492896"/>
            <a:ext cx="6120680" cy="4176464"/>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Pairplot</a:t>
            </a:r>
            <a:endParaRPr lang="en-IN" dirty="0"/>
          </a:p>
        </p:txBody>
      </p:sp>
      <p:pic>
        <p:nvPicPr>
          <p:cNvPr id="6" name="Content Placeholder 5" descr="1.PNG"/>
          <p:cNvPicPr>
            <a:picLocks noGrp="1" noChangeAspect="1"/>
          </p:cNvPicPr>
          <p:nvPr>
            <p:ph idx="1"/>
          </p:nvPr>
        </p:nvPicPr>
        <p:blipFill>
          <a:blip r:embed="rId2" cstate="print"/>
          <a:stretch>
            <a:fillRect/>
          </a:stretch>
        </p:blipFill>
        <p:spPr>
          <a:xfrm>
            <a:off x="457200" y="1988840"/>
            <a:ext cx="8229600" cy="4464496"/>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Train</a:t>
            </a:r>
            <a:r>
              <a:rPr lang="en-IN" dirty="0" smtClean="0"/>
              <a:t>-</a:t>
            </a:r>
            <a:r>
              <a:rPr lang="en-IN" b="1" dirty="0" smtClean="0"/>
              <a:t>test </a:t>
            </a:r>
            <a:r>
              <a:rPr lang="en-IN" b="1" dirty="0" smtClean="0"/>
              <a:t>split</a:t>
            </a:r>
            <a:endParaRPr lang="en-IN" dirty="0"/>
          </a:p>
        </p:txBody>
      </p:sp>
      <p:sp>
        <p:nvSpPr>
          <p:cNvPr id="3" name="Content Placeholder 2"/>
          <p:cNvSpPr>
            <a:spLocks noGrp="1"/>
          </p:cNvSpPr>
          <p:nvPr>
            <p:ph idx="1"/>
          </p:nvPr>
        </p:nvSpPr>
        <p:spPr/>
        <p:txBody>
          <a:bodyPr>
            <a:normAutofit/>
          </a:bodyPr>
          <a:lstStyle/>
          <a:p>
            <a:r>
              <a:rPr lang="en-IN" sz="2000" dirty="0" smtClean="0"/>
              <a:t>The </a:t>
            </a:r>
            <a:r>
              <a:rPr lang="en-IN" sz="2000" b="1" dirty="0" smtClean="0"/>
              <a:t>train</a:t>
            </a:r>
            <a:r>
              <a:rPr lang="en-IN" sz="2000" dirty="0" smtClean="0"/>
              <a:t>-</a:t>
            </a:r>
            <a:r>
              <a:rPr lang="en-IN" sz="2000" b="1" dirty="0" smtClean="0"/>
              <a:t>test split</a:t>
            </a:r>
            <a:r>
              <a:rPr lang="en-IN" sz="2000" dirty="0" smtClean="0"/>
              <a:t> is a technique for evaluating the performance of a machine learning algorithm. It can be used for classification or regression problems and can be used for any supervised learning algorithm. The procedure involves taking a dataset and dividing it into two subsets</a:t>
            </a:r>
            <a:endParaRPr lang="en-IN" sz="2000" dirty="0"/>
          </a:p>
        </p:txBody>
      </p:sp>
      <p:pic>
        <p:nvPicPr>
          <p:cNvPr id="4" name="Picture 3" descr="1.PNG"/>
          <p:cNvPicPr>
            <a:picLocks noChangeAspect="1"/>
          </p:cNvPicPr>
          <p:nvPr/>
        </p:nvPicPr>
        <p:blipFill>
          <a:blip r:embed="rId2" cstate="print"/>
          <a:stretch>
            <a:fillRect/>
          </a:stretch>
        </p:blipFill>
        <p:spPr>
          <a:xfrm>
            <a:off x="539552" y="3645024"/>
            <a:ext cx="7488832" cy="295232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8147248" cy="1442424"/>
          </a:xfrm>
        </p:spPr>
        <p:txBody>
          <a:bodyPr>
            <a:normAutofit fontScale="90000"/>
          </a:bodyPr>
          <a:lstStyle/>
          <a:p>
            <a:r>
              <a:rPr lang="en-IN" b="1" u="sng" dirty="0" smtClean="0"/>
              <a:t/>
            </a:r>
            <a:br>
              <a:rPr lang="en-IN" b="1" u="sng" dirty="0" smtClean="0"/>
            </a:br>
            <a:endParaRPr lang="en-IN" dirty="0"/>
          </a:p>
        </p:txBody>
      </p:sp>
      <p:sp>
        <p:nvSpPr>
          <p:cNvPr id="3" name="Content Placeholder 2"/>
          <p:cNvSpPr>
            <a:spLocks noGrp="1"/>
          </p:cNvSpPr>
          <p:nvPr>
            <p:ph idx="1"/>
          </p:nvPr>
        </p:nvSpPr>
        <p:spPr>
          <a:xfrm>
            <a:off x="457200" y="260648"/>
            <a:ext cx="8229600" cy="6063952"/>
          </a:xfrm>
        </p:spPr>
        <p:txBody>
          <a:bodyPr>
            <a:normAutofit/>
          </a:bodyPr>
          <a:lstStyle/>
          <a:p>
            <a:r>
              <a:rPr lang="en-IN" sz="3200" b="1" u="sng" dirty="0" smtClean="0"/>
              <a:t>Testing of Identified Approaches (Algorithms)</a:t>
            </a:r>
            <a:br>
              <a:rPr lang="en-IN" sz="3200" b="1" u="sng" dirty="0" smtClean="0"/>
            </a:br>
            <a:endParaRPr lang="en-IN" sz="3200" b="1" u="sng" dirty="0" smtClean="0"/>
          </a:p>
          <a:p>
            <a:pPr>
              <a:buNone/>
            </a:pPr>
            <a:r>
              <a:rPr lang="en-IN" sz="2000" dirty="0" smtClean="0"/>
              <a:t>We </a:t>
            </a:r>
            <a:r>
              <a:rPr lang="en-IN" sz="2000" dirty="0" smtClean="0"/>
              <a:t>have performed train test  where we  have send data to model ( some data for training and some for testing ). We have used 5  model </a:t>
            </a:r>
            <a:r>
              <a:rPr lang="en-IN" sz="2000" dirty="0" smtClean="0"/>
              <a:t> </a:t>
            </a:r>
            <a:r>
              <a:rPr lang="en-IN" sz="2000" dirty="0" err="1" smtClean="0"/>
              <a:t>inthis</a:t>
            </a:r>
            <a:r>
              <a:rPr lang="en-IN" sz="2000" dirty="0" smtClean="0"/>
              <a:t> analysis</a:t>
            </a:r>
            <a:endParaRPr lang="en-IN" sz="2000" dirty="0" smtClean="0"/>
          </a:p>
          <a:p>
            <a:pPr>
              <a:buNone/>
            </a:pPr>
            <a:endParaRPr lang="en-IN" sz="2000" dirty="0" smtClean="0"/>
          </a:p>
          <a:p>
            <a:pPr lvl="0"/>
            <a:r>
              <a:rPr lang="en-IN" sz="2000" dirty="0" smtClean="0"/>
              <a:t>DecissionTree Classifier Model</a:t>
            </a:r>
          </a:p>
          <a:p>
            <a:pPr lvl="0"/>
            <a:r>
              <a:rPr lang="en-IN" sz="2000" dirty="0" smtClean="0"/>
              <a:t>Random Forest  Model</a:t>
            </a:r>
          </a:p>
          <a:p>
            <a:pPr lvl="0"/>
            <a:r>
              <a:rPr lang="en-IN" sz="2000" dirty="0" smtClean="0"/>
              <a:t>Ada-boost  Model</a:t>
            </a:r>
          </a:p>
          <a:p>
            <a:pPr lvl="0"/>
            <a:r>
              <a:rPr lang="en-IN" sz="2000" dirty="0" smtClean="0"/>
              <a:t>KNeighbour Model</a:t>
            </a:r>
          </a:p>
          <a:p>
            <a:pPr lvl="0"/>
            <a:r>
              <a:rPr lang="en-IN" sz="2000" dirty="0" smtClean="0"/>
              <a:t>SVC Model</a:t>
            </a:r>
          </a:p>
          <a:p>
            <a:endParaRPr lang="en-IN" sz="3200" b="1"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008112"/>
          </a:xfrm>
        </p:spPr>
        <p:txBody>
          <a:bodyPr>
            <a:normAutofit/>
          </a:bodyPr>
          <a:lstStyle/>
          <a:p>
            <a:r>
              <a:rPr lang="en-IN" sz="3600" b="1" dirty="0" smtClean="0"/>
              <a:t>Agenda of discussion</a:t>
            </a:r>
            <a:endParaRPr lang="en-IN" sz="3600" b="1" dirty="0"/>
          </a:p>
        </p:txBody>
      </p:sp>
      <p:sp>
        <p:nvSpPr>
          <p:cNvPr id="3" name="Content Placeholder 2"/>
          <p:cNvSpPr>
            <a:spLocks noGrp="1"/>
          </p:cNvSpPr>
          <p:nvPr>
            <p:ph idx="1"/>
          </p:nvPr>
        </p:nvSpPr>
        <p:spPr>
          <a:xfrm>
            <a:off x="457200" y="1935480"/>
            <a:ext cx="8229600" cy="4922520"/>
          </a:xfrm>
        </p:spPr>
        <p:txBody>
          <a:bodyPr>
            <a:normAutofit fontScale="92500" lnSpcReduction="10000"/>
          </a:bodyPr>
          <a:lstStyle/>
          <a:p>
            <a:r>
              <a:rPr lang="en-IN" dirty="0" smtClean="0"/>
              <a:t>What is MI</a:t>
            </a:r>
          </a:p>
          <a:p>
            <a:r>
              <a:rPr lang="en-IN" dirty="0" smtClean="0"/>
              <a:t>Type of machine learning</a:t>
            </a:r>
          </a:p>
          <a:p>
            <a:r>
              <a:rPr lang="en-IN" dirty="0" smtClean="0"/>
              <a:t> Project topic</a:t>
            </a:r>
          </a:p>
          <a:p>
            <a:r>
              <a:rPr lang="en-IN" dirty="0" smtClean="0"/>
              <a:t>Data types</a:t>
            </a:r>
          </a:p>
          <a:p>
            <a:r>
              <a:rPr lang="en-IN" dirty="0" smtClean="0"/>
              <a:t>Data visualization  though univariate , </a:t>
            </a:r>
            <a:r>
              <a:rPr lang="en-IN" dirty="0" smtClean="0"/>
              <a:t>b</a:t>
            </a:r>
            <a:r>
              <a:rPr lang="en-IN" dirty="0" smtClean="0"/>
              <a:t>ivariate and mulvariate  graph plotting</a:t>
            </a:r>
          </a:p>
          <a:p>
            <a:r>
              <a:rPr lang="en-IN" dirty="0" smtClean="0"/>
              <a:t>Model Analysis</a:t>
            </a:r>
          </a:p>
          <a:p>
            <a:r>
              <a:rPr lang="en-IN" dirty="0" smtClean="0"/>
              <a:t>Best model  selection </a:t>
            </a:r>
          </a:p>
          <a:p>
            <a:r>
              <a:rPr lang="en-IN" dirty="0" smtClean="0"/>
              <a:t>Hyper tuning</a:t>
            </a:r>
          </a:p>
          <a:p>
            <a:r>
              <a:rPr lang="en-IN" dirty="0" smtClean="0"/>
              <a:t>Calculate Final model and save final model</a:t>
            </a:r>
          </a:p>
          <a:p>
            <a:r>
              <a:rPr lang="en-IN" dirty="0" smtClean="0"/>
              <a:t>Summery </a:t>
            </a:r>
          </a:p>
          <a:p>
            <a:r>
              <a:rPr lang="en-IN" dirty="0" smtClean="0"/>
              <a:t> </a:t>
            </a:r>
            <a:r>
              <a:rPr lang="en-IN" dirty="0" smtClean="0"/>
              <a:t>Challenges  </a:t>
            </a:r>
          </a:p>
          <a:p>
            <a:endParaRPr lang="en-IN" dirty="0" smtClean="0"/>
          </a:p>
          <a:p>
            <a:endParaRPr lang="en-IN" dirty="0" smtClean="0"/>
          </a:p>
          <a:p>
            <a:endParaRPr lang="en-IN" dirty="0" smtClean="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224136"/>
          </a:xfrm>
        </p:spPr>
        <p:txBody>
          <a:bodyPr>
            <a:normAutofit fontScale="90000"/>
          </a:bodyPr>
          <a:lstStyle/>
          <a:p>
            <a:r>
              <a:rPr lang="en-IN" b="1" dirty="0" smtClean="0"/>
              <a:t>ALGORITHIM </a:t>
            </a:r>
            <a:r>
              <a:rPr lang="en-IN" dirty="0" smtClean="0"/>
              <a:t/>
            </a:r>
            <a:br>
              <a:rPr lang="en-IN" dirty="0" smtClean="0"/>
            </a:br>
            <a:r>
              <a:rPr lang="en-IN" b="1" dirty="0" smtClean="0"/>
              <a:t> </a:t>
            </a:r>
            <a:r>
              <a:rPr lang="en-IN" dirty="0" smtClean="0"/>
              <a:t/>
            </a:r>
            <a:br>
              <a:rPr lang="en-IN" dirty="0" smtClean="0"/>
            </a:br>
            <a:r>
              <a:rPr lang="en-IN" b="1" dirty="0" smtClean="0"/>
              <a:t> </a:t>
            </a:r>
            <a:r>
              <a:rPr lang="en-IN" dirty="0" smtClean="0"/>
              <a:t/>
            </a:r>
            <a:br>
              <a:rPr lang="en-IN" dirty="0" smtClean="0"/>
            </a:br>
            <a:r>
              <a:rPr lang="en-IN" b="1" u="sng" dirty="0" smtClean="0"/>
              <a:t>DecissionTree Classifier Model</a:t>
            </a:r>
            <a:r>
              <a:rPr lang="en-IN" dirty="0" smtClean="0"/>
              <a:t>: </a:t>
            </a:r>
            <a:br>
              <a:rPr lang="en-IN" dirty="0" smtClean="0"/>
            </a:br>
            <a:endParaRPr lang="en-IN" dirty="0"/>
          </a:p>
        </p:txBody>
      </p:sp>
      <p:pic>
        <p:nvPicPr>
          <p:cNvPr id="4" name="Content Placeholder 3" descr="1.PNG"/>
          <p:cNvPicPr>
            <a:picLocks noGrp="1" noChangeAspect="1"/>
          </p:cNvPicPr>
          <p:nvPr>
            <p:ph idx="1"/>
          </p:nvPr>
        </p:nvPicPr>
        <p:blipFill>
          <a:blip r:embed="rId2" cstate="print"/>
          <a:stretch>
            <a:fillRect/>
          </a:stretch>
        </p:blipFill>
        <p:spPr>
          <a:xfrm>
            <a:off x="251520" y="1196752"/>
            <a:ext cx="8352927" cy="5184575"/>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RandomForestClassifier</a:t>
            </a:r>
            <a:endParaRPr lang="en-IN" dirty="0"/>
          </a:p>
        </p:txBody>
      </p:sp>
      <p:pic>
        <p:nvPicPr>
          <p:cNvPr id="6" name="Content Placeholder 5" descr="1.PNG"/>
          <p:cNvPicPr>
            <a:picLocks noGrp="1" noChangeAspect="1"/>
          </p:cNvPicPr>
          <p:nvPr>
            <p:ph idx="1"/>
          </p:nvPr>
        </p:nvPicPr>
        <p:blipFill>
          <a:blip r:embed="rId2" cstate="print"/>
          <a:stretch>
            <a:fillRect/>
          </a:stretch>
        </p:blipFill>
        <p:spPr>
          <a:xfrm>
            <a:off x="755576" y="2060848"/>
            <a:ext cx="7776863" cy="4392488"/>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AdaBoostClassifier</a:t>
            </a:r>
            <a:endParaRPr lang="en-IN" dirty="0"/>
          </a:p>
        </p:txBody>
      </p:sp>
      <p:pic>
        <p:nvPicPr>
          <p:cNvPr id="4" name="Content Placeholder 3" descr="1.PNG"/>
          <p:cNvPicPr>
            <a:picLocks noGrp="1" noChangeAspect="1"/>
          </p:cNvPicPr>
          <p:nvPr>
            <p:ph idx="1"/>
          </p:nvPr>
        </p:nvPicPr>
        <p:blipFill>
          <a:blip r:embed="rId2" cstate="print"/>
          <a:stretch>
            <a:fillRect/>
          </a:stretch>
        </p:blipFill>
        <p:spPr>
          <a:xfrm>
            <a:off x="1115616" y="2205563"/>
            <a:ext cx="7128792" cy="3848637"/>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KNeighborsClassifier</a:t>
            </a:r>
            <a:endParaRPr lang="en-IN" dirty="0"/>
          </a:p>
        </p:txBody>
      </p:sp>
      <p:pic>
        <p:nvPicPr>
          <p:cNvPr id="4" name="Content Placeholder 3" descr="1.PNG"/>
          <p:cNvPicPr>
            <a:picLocks noGrp="1" noChangeAspect="1"/>
          </p:cNvPicPr>
          <p:nvPr>
            <p:ph idx="1"/>
          </p:nvPr>
        </p:nvPicPr>
        <p:blipFill>
          <a:blip r:embed="rId2" cstate="print"/>
          <a:stretch>
            <a:fillRect/>
          </a:stretch>
        </p:blipFill>
        <p:spPr>
          <a:xfrm>
            <a:off x="683568" y="1916832"/>
            <a:ext cx="7848872" cy="4536504"/>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SVC</a:t>
            </a:r>
            <a:endParaRPr lang="en-IN" dirty="0"/>
          </a:p>
        </p:txBody>
      </p:sp>
      <p:pic>
        <p:nvPicPr>
          <p:cNvPr id="4" name="Content Placeholder 3" descr="1.PNG"/>
          <p:cNvPicPr>
            <a:picLocks noGrp="1" noChangeAspect="1"/>
          </p:cNvPicPr>
          <p:nvPr>
            <p:ph idx="1"/>
          </p:nvPr>
        </p:nvPicPr>
        <p:blipFill>
          <a:blip r:embed="rId2" cstate="print"/>
          <a:stretch>
            <a:fillRect/>
          </a:stretch>
        </p:blipFill>
        <p:spPr>
          <a:xfrm>
            <a:off x="755576" y="1916832"/>
            <a:ext cx="7704856" cy="4608512"/>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ROC-AUC curve</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The ROC curve shows the trade-off between sensitivity (or TPR) and specificity (1 – FPR). Classifiers that give curves closer to the top-left corner indicate a better performance. As a baseline, a random classifier is expected to give points lying along the diagonal (FPR = TPR).</a:t>
            </a:r>
          </a:p>
          <a:p>
            <a:pPr>
              <a:buNone/>
            </a:pPr>
            <a:endParaRPr lang="en-IN" dirty="0" smtClean="0"/>
          </a:p>
          <a:p>
            <a:pPr>
              <a:buNone/>
            </a:pPr>
            <a:r>
              <a:rPr lang="en-IN" dirty="0" smtClean="0"/>
              <a:t>AUC ROC score:</a:t>
            </a:r>
          </a:p>
          <a:p>
            <a:pPr>
              <a:buNone/>
            </a:pPr>
            <a:r>
              <a:rPr lang="en-IN" dirty="0" smtClean="0"/>
              <a:t> </a:t>
            </a:r>
          </a:p>
          <a:p>
            <a:r>
              <a:rPr lang="en-IN" dirty="0" smtClean="0"/>
              <a:t>AUC means area under the curve so to speak about ROC AUC score we need to define ROC curve first. It is a chart that visualizes the trade-off between true positive rate (TPR) and false positive rate (FPR). ... The more top-left your curve is the higher the area and hence higher ROC AUC score</a:t>
            </a:r>
          </a:p>
          <a:p>
            <a:pPr>
              <a:buNone/>
            </a:pPr>
            <a:r>
              <a:rPr lang="en-IN" dirty="0" smtClean="0"/>
              <a:t> </a:t>
            </a:r>
          </a:p>
          <a:p>
            <a:r>
              <a:rPr lang="en-IN" dirty="0" smtClean="0"/>
              <a:t>Using”  model. Predict .proba function  we analyse all the model roc_auc score  and  curve   we got Random foreset classifier having good roc_auc score  and the more top-left your curve is the higher the area</a:t>
            </a: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3074" name="Picture 2"/>
          <p:cNvPicPr>
            <a:picLocks noChangeAspect="1" noChangeArrowheads="1"/>
          </p:cNvPicPr>
          <p:nvPr/>
        </p:nvPicPr>
        <p:blipFill>
          <a:blip r:embed="rId2" cstate="print"/>
          <a:srcRect/>
          <a:stretch>
            <a:fillRect/>
          </a:stretch>
        </p:blipFill>
        <p:spPr bwMode="auto">
          <a:xfrm>
            <a:off x="2462213" y="3186113"/>
            <a:ext cx="4219575" cy="485775"/>
          </a:xfrm>
          <a:prstGeom prst="rect">
            <a:avLst/>
          </a:prstGeom>
          <a:noFill/>
          <a:ln w="9525">
            <a:noFill/>
            <a:miter lim="800000"/>
            <a:headEnd/>
            <a:tailEnd/>
          </a:ln>
        </p:spPr>
      </p:pic>
      <p:pic>
        <p:nvPicPr>
          <p:cNvPr id="4" name="Picture 3" descr="1.PNG"/>
          <p:cNvPicPr>
            <a:picLocks noChangeAspect="1"/>
          </p:cNvPicPr>
          <p:nvPr/>
        </p:nvPicPr>
        <p:blipFill>
          <a:blip r:embed="rId3" cstate="print"/>
          <a:stretch>
            <a:fillRect/>
          </a:stretch>
        </p:blipFill>
        <p:spPr>
          <a:xfrm>
            <a:off x="0" y="0"/>
            <a:ext cx="9144000" cy="5373216"/>
          </a:xfrm>
          <a:prstGeom prst="rect">
            <a:avLst/>
          </a:prstGeom>
        </p:spPr>
      </p:pic>
      <p:pic>
        <p:nvPicPr>
          <p:cNvPr id="5" name="Picture 4" descr="Capture.PNG"/>
          <p:cNvPicPr>
            <a:picLocks noChangeAspect="1"/>
          </p:cNvPicPr>
          <p:nvPr/>
        </p:nvPicPr>
        <p:blipFill>
          <a:blip r:embed="rId4" cstate="print"/>
          <a:stretch>
            <a:fillRect/>
          </a:stretch>
        </p:blipFill>
        <p:spPr>
          <a:xfrm>
            <a:off x="179512" y="5517232"/>
            <a:ext cx="8064896" cy="48584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716800"/>
          </a:xfrm>
        </p:spPr>
        <p:txBody>
          <a:bodyPr>
            <a:normAutofit/>
          </a:bodyPr>
          <a:lstStyle/>
          <a:p>
            <a:r>
              <a:rPr lang="en-IN" sz="2800" b="1" dirty="0" smtClean="0"/>
              <a:t>AS we will select best model where accuracy and cross </a:t>
            </a:r>
            <a:r>
              <a:rPr lang="en-IN" sz="2800" b="1" dirty="0" err="1" smtClean="0"/>
              <a:t>val</a:t>
            </a:r>
            <a:r>
              <a:rPr lang="en-IN" sz="2800" b="1" dirty="0" smtClean="0"/>
              <a:t> score will be minimum </a:t>
            </a:r>
            <a:r>
              <a:rPr lang="en-IN" sz="2800" b="1" dirty="0" smtClean="0"/>
              <a:t>:</a:t>
            </a:r>
            <a:r>
              <a:rPr lang="en-IN" sz="2800" b="1" dirty="0" smtClean="0"/>
              <a:t/>
            </a:r>
            <a:br>
              <a:rPr lang="en-IN" sz="2800" b="1" dirty="0" smtClean="0"/>
            </a:br>
            <a:endParaRPr lang="en-IN" sz="2800" dirty="0"/>
          </a:p>
        </p:txBody>
      </p:sp>
      <p:pic>
        <p:nvPicPr>
          <p:cNvPr id="6" name="Picture 5" descr="1.PNG"/>
          <p:cNvPicPr>
            <a:picLocks noChangeAspect="1"/>
          </p:cNvPicPr>
          <p:nvPr/>
        </p:nvPicPr>
        <p:blipFill>
          <a:blip r:embed="rId2" cstate="print"/>
          <a:stretch>
            <a:fillRect/>
          </a:stretch>
        </p:blipFill>
        <p:spPr>
          <a:xfrm>
            <a:off x="467544" y="2348880"/>
            <a:ext cx="8208912" cy="432048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hyper tuning machine learning</a:t>
            </a:r>
            <a:endParaRPr lang="en-IN" dirty="0"/>
          </a:p>
        </p:txBody>
      </p:sp>
      <p:sp>
        <p:nvSpPr>
          <p:cNvPr id="3" name="Content Placeholder 2"/>
          <p:cNvSpPr>
            <a:spLocks noGrp="1"/>
          </p:cNvSpPr>
          <p:nvPr>
            <p:ph idx="1"/>
          </p:nvPr>
        </p:nvSpPr>
        <p:spPr/>
        <p:txBody>
          <a:bodyPr/>
          <a:lstStyle/>
          <a:p>
            <a:pPr lvl="0"/>
            <a:r>
              <a:rPr lang="en-IN" dirty="0" smtClean="0"/>
              <a:t>We optimize model using hyper tuning parameter (hyper parameter optimization or </a:t>
            </a:r>
            <a:r>
              <a:rPr lang="en-IN" i="1" dirty="0" smtClean="0"/>
              <a:t>tuning</a:t>
            </a:r>
            <a:r>
              <a:rPr lang="en-IN" dirty="0" smtClean="0"/>
              <a:t> is the problem of choosing a set of optimal hyperparameters for a learning algorithm. These measures are called hyperparameters, and </a:t>
            </a:r>
            <a:r>
              <a:rPr lang="en-IN" i="1" dirty="0" smtClean="0"/>
              <a:t>have</a:t>
            </a:r>
            <a:r>
              <a:rPr lang="en-IN" dirty="0" smtClean="0"/>
              <a:t> to be tuned so that the model can optimally solve the machine learning problem)</a:t>
            </a:r>
          </a:p>
          <a:p>
            <a:pPr>
              <a:buNone/>
            </a:pP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400" b="1" u="sng" dirty="0" smtClean="0"/>
              <a:t>Final model selection  and save final model </a:t>
            </a:r>
            <a:r>
              <a:rPr lang="en-IN" dirty="0" smtClean="0"/>
              <a:t>:</a:t>
            </a:r>
            <a:endParaRPr lang="en-IN" dirty="0"/>
          </a:p>
        </p:txBody>
      </p:sp>
      <p:sp>
        <p:nvSpPr>
          <p:cNvPr id="3" name="Content Placeholder 2"/>
          <p:cNvSpPr>
            <a:spLocks noGrp="1"/>
          </p:cNvSpPr>
          <p:nvPr>
            <p:ph idx="1"/>
          </p:nvPr>
        </p:nvSpPr>
        <p:spPr/>
        <p:txBody>
          <a:bodyPr/>
          <a:lstStyle/>
          <a:p>
            <a:pPr>
              <a:buFont typeface="Wingdings" pitchFamily="2" charset="2"/>
              <a:buChar char="v"/>
            </a:pPr>
            <a:r>
              <a:rPr lang="en-IN" dirty="0" smtClean="0"/>
              <a:t>Best Model Calculation: </a:t>
            </a:r>
            <a:r>
              <a:rPr lang="en-IN" dirty="0" smtClean="0"/>
              <a:t>form  </a:t>
            </a:r>
            <a:r>
              <a:rPr lang="en-IN" dirty="0" smtClean="0"/>
              <a:t>analysis we found that RandonForestClassifier </a:t>
            </a:r>
            <a:r>
              <a:rPr lang="en-IN" dirty="0" smtClean="0"/>
              <a:t> ,we </a:t>
            </a:r>
            <a:r>
              <a:rPr lang="en-IN" dirty="0" smtClean="0"/>
              <a:t>are having less difference between accuracy and cross </a:t>
            </a:r>
            <a:r>
              <a:rPr lang="en-IN" dirty="0" smtClean="0"/>
              <a:t>value score  </a:t>
            </a:r>
            <a:r>
              <a:rPr lang="en-IN" dirty="0" smtClean="0"/>
              <a:t>and from hyper parameter tuning we found (criterion= '</a:t>
            </a:r>
            <a:r>
              <a:rPr lang="en-IN" dirty="0" err="1" smtClean="0"/>
              <a:t>gini</a:t>
            </a:r>
            <a:r>
              <a:rPr lang="en-IN" dirty="0" smtClean="0"/>
              <a:t>', max_depth= 5) we will get best </a:t>
            </a:r>
            <a:r>
              <a:rPr lang="en-IN" dirty="0" smtClean="0"/>
              <a:t>model</a:t>
            </a:r>
          </a:p>
          <a:p>
            <a:pPr>
              <a:buFont typeface="Wingdings" pitchFamily="2" charset="2"/>
              <a:buChar char="v"/>
            </a:pPr>
            <a:endParaRPr lang="en-IN" dirty="0"/>
          </a:p>
        </p:txBody>
      </p:sp>
      <p:pic>
        <p:nvPicPr>
          <p:cNvPr id="4" name="Picture 3" descr="1.PNG"/>
          <p:cNvPicPr>
            <a:picLocks noChangeAspect="1"/>
          </p:cNvPicPr>
          <p:nvPr/>
        </p:nvPicPr>
        <p:blipFill>
          <a:blip r:embed="rId2" cstate="print"/>
          <a:stretch>
            <a:fillRect/>
          </a:stretch>
        </p:blipFill>
        <p:spPr>
          <a:xfrm>
            <a:off x="683568" y="4149080"/>
            <a:ext cx="7560840" cy="229556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sz="4400" b="1" dirty="0" smtClean="0"/>
              <a:t>What is  MI  ?</a:t>
            </a:r>
            <a:endParaRPr lang="en-IN" sz="4400" b="1" dirty="0"/>
          </a:p>
        </p:txBody>
      </p:sp>
      <p:sp>
        <p:nvSpPr>
          <p:cNvPr id="3" name="Content Placeholder 2"/>
          <p:cNvSpPr>
            <a:spLocks noGrp="1"/>
          </p:cNvSpPr>
          <p:nvPr>
            <p:ph idx="1"/>
          </p:nvPr>
        </p:nvSpPr>
        <p:spPr/>
        <p:txBody>
          <a:bodyPr/>
          <a:lstStyle/>
          <a:p>
            <a:endParaRPr lang="en-IN" dirty="0" smtClean="0"/>
          </a:p>
          <a:p>
            <a:endParaRPr lang="en-IN" dirty="0" smtClean="0"/>
          </a:p>
          <a:p>
            <a:pPr>
              <a:buNone/>
            </a:pPr>
            <a:r>
              <a:rPr lang="en-IN" dirty="0" smtClean="0"/>
              <a:t>    Machine </a:t>
            </a:r>
            <a:r>
              <a:rPr lang="en-IN" dirty="0" smtClean="0"/>
              <a:t>learning is the study of computer algorithms that improve automatically through experience and by the use of data. It is seen as a part of artificial intelligence.</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smtClean="0"/>
              <a:t>Summery</a:t>
            </a:r>
            <a:endParaRPr lang="en-IN" sz="4000" b="1" u="sng" dirty="0"/>
          </a:p>
        </p:txBody>
      </p:sp>
      <p:sp>
        <p:nvSpPr>
          <p:cNvPr id="3" name="Content Placeholder 2"/>
          <p:cNvSpPr>
            <a:spLocks noGrp="1"/>
          </p:cNvSpPr>
          <p:nvPr>
            <p:ph idx="1"/>
          </p:nvPr>
        </p:nvSpPr>
        <p:spPr/>
        <p:txBody>
          <a:bodyPr>
            <a:normAutofit fontScale="62500" lnSpcReduction="20000"/>
          </a:bodyPr>
          <a:lstStyle/>
          <a:p>
            <a:pPr lvl="0"/>
            <a:r>
              <a:rPr lang="en-IN" dirty="0" smtClean="0"/>
              <a:t>we have transform  categorical data to numeric using Label Encoder</a:t>
            </a:r>
          </a:p>
          <a:p>
            <a:pPr lvl="0"/>
            <a:r>
              <a:rPr lang="en-IN" dirty="0" smtClean="0"/>
              <a:t>We have plotted graphical  view of each column to understand data distribution , kernel density, as well as for finding outlier concept</a:t>
            </a:r>
          </a:p>
          <a:p>
            <a:pPr lvl="0"/>
            <a:r>
              <a:rPr lang="en-IN" dirty="0" smtClean="0"/>
              <a:t>As this is categorical data we cannot remove outlier as mean concept not there in categorical data , same confirmed by Data Trained mentor </a:t>
            </a:r>
          </a:p>
          <a:p>
            <a:r>
              <a:rPr lang="en-IN" dirty="0" smtClean="0"/>
              <a:t> </a:t>
            </a:r>
          </a:p>
          <a:p>
            <a:pPr lvl="0"/>
            <a:r>
              <a:rPr lang="en-IN" dirty="0" smtClean="0"/>
              <a:t>we drop ‘pcircle’ as all the value of this column is same so it don’t contribute any information to the dataset for analysis</a:t>
            </a:r>
          </a:p>
          <a:p>
            <a:pPr lvl="0"/>
            <a:r>
              <a:rPr lang="en-IN" dirty="0" smtClean="0"/>
              <a:t>we  divided data x and y  as a  data and  target</a:t>
            </a:r>
          </a:p>
          <a:p>
            <a:pPr lvl="0"/>
            <a:r>
              <a:rPr lang="en-IN" dirty="0" smtClean="0"/>
              <a:t>we analysis all the model and found only RFC  is having less difference between accuracy and cross_val_score</a:t>
            </a:r>
          </a:p>
          <a:p>
            <a:pPr lvl="0"/>
            <a:r>
              <a:rPr lang="en-IN" dirty="0" smtClean="0"/>
              <a:t>same confirmed by plotting roc_curve and determine roc_auc score</a:t>
            </a:r>
          </a:p>
          <a:p>
            <a:pPr lvl="0"/>
            <a:r>
              <a:rPr lang="en-IN" dirty="0" smtClean="0"/>
              <a:t>We optimize model using hyper tuning parameter (hyper parameter optimization or </a:t>
            </a:r>
            <a:r>
              <a:rPr lang="en-IN" i="1" dirty="0" smtClean="0"/>
              <a:t>tuning</a:t>
            </a:r>
            <a:r>
              <a:rPr lang="en-IN" dirty="0" smtClean="0"/>
              <a:t> is the problem of choosing a set of optimal hyperparameters for a learning algorithm. These measures are called hyperparameters, and </a:t>
            </a:r>
            <a:r>
              <a:rPr lang="en-IN" i="1" dirty="0" smtClean="0"/>
              <a:t>have</a:t>
            </a:r>
            <a:r>
              <a:rPr lang="en-IN" dirty="0" smtClean="0"/>
              <a:t> to be tuned so that the model can optimally solve the machine learning problem)</a:t>
            </a:r>
          </a:p>
          <a:p>
            <a:pPr lvl="0"/>
            <a:r>
              <a:rPr lang="en-IN" dirty="0" smtClean="0"/>
              <a:t>We  got our final model</a:t>
            </a:r>
          </a:p>
          <a:p>
            <a:pPr lvl="0"/>
            <a:r>
              <a:rPr lang="en-IN" dirty="0" smtClean="0"/>
              <a:t>We saved out final model in as  .</a:t>
            </a:r>
            <a:r>
              <a:rPr lang="en-IN" dirty="0" err="1" smtClean="0"/>
              <a:t>pkl</a:t>
            </a:r>
            <a:r>
              <a:rPr lang="en-IN" dirty="0" smtClean="0"/>
              <a:t>   file   as per client requirement . It is basically Binary format of output </a:t>
            </a:r>
          </a:p>
          <a:p>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Challenges</a:t>
            </a:r>
            <a:endParaRPr lang="en-IN" dirty="0"/>
          </a:p>
        </p:txBody>
      </p:sp>
      <p:sp>
        <p:nvSpPr>
          <p:cNvPr id="3" name="Content Placeholder 2"/>
          <p:cNvSpPr>
            <a:spLocks noGrp="1"/>
          </p:cNvSpPr>
          <p:nvPr>
            <p:ph idx="1"/>
          </p:nvPr>
        </p:nvSpPr>
        <p:spPr/>
        <p:txBody>
          <a:bodyPr/>
          <a:lstStyle/>
          <a:p>
            <a:pPr lvl="0"/>
            <a:r>
              <a:rPr lang="en-IN" dirty="0" smtClean="0"/>
              <a:t>The data could be incomplete. even the lack of a section or a substantial part of the data, could limit its usability. </a:t>
            </a:r>
          </a:p>
          <a:p>
            <a:r>
              <a:rPr lang="en-IN" dirty="0" smtClean="0"/>
              <a:t> </a:t>
            </a:r>
          </a:p>
          <a:p>
            <a:pPr lvl="0"/>
            <a:r>
              <a:rPr lang="en-IN" dirty="0" smtClean="0"/>
              <a:t> We don’t get always accurate information  as data might be not  totally completed .</a:t>
            </a:r>
          </a:p>
          <a:p>
            <a:r>
              <a:rPr lang="en-IN" dirty="0" smtClean="0"/>
              <a:t> </a:t>
            </a:r>
          </a:p>
          <a:p>
            <a:pPr lvl="0"/>
            <a:r>
              <a:rPr lang="en-IN" dirty="0" smtClean="0"/>
              <a:t>As it is  real time data , it is complex data, took long time to execute   </a:t>
            </a:r>
          </a:p>
          <a:p>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1.PNG"/>
          <p:cNvPicPr>
            <a:picLocks noGrp="1" noChangeAspect="1"/>
          </p:cNvPicPr>
          <p:nvPr>
            <p:ph idx="1"/>
          </p:nvPr>
        </p:nvPicPr>
        <p:blipFill>
          <a:blip r:embed="rId2" cstate="print"/>
          <a:stretch>
            <a:fillRect/>
          </a:stretch>
        </p:blipFill>
        <p:spPr>
          <a:xfrm>
            <a:off x="0" y="764705"/>
            <a:ext cx="9143999" cy="6093295"/>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76672"/>
            <a:ext cx="7488832" cy="1152128"/>
          </a:xfrm>
        </p:spPr>
        <p:txBody>
          <a:bodyPr/>
          <a:lstStyle/>
          <a:p>
            <a:r>
              <a:rPr lang="en-IN" dirty="0" smtClean="0"/>
              <a:t>A study of machine learning</a:t>
            </a:r>
            <a:endParaRPr lang="en-IN"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800" dirty="0" smtClean="0"/>
              <a:t>Machine </a:t>
            </a:r>
            <a:r>
              <a:rPr lang="en-IN" sz="2800" dirty="0" smtClean="0"/>
              <a:t>learning </a:t>
            </a:r>
            <a:r>
              <a:rPr lang="en-IN" sz="2800" dirty="0" smtClean="0"/>
              <a:t> of “ </a:t>
            </a:r>
            <a:r>
              <a:rPr lang="en-IN" sz="2800" b="1" u="sng" dirty="0" smtClean="0"/>
              <a:t>Micro-Credit Defaulter Model</a:t>
            </a:r>
            <a:r>
              <a:rPr lang="en-IN" sz="2800" b="1" dirty="0" smtClean="0"/>
              <a:t>”  to help client </a:t>
            </a:r>
            <a:r>
              <a:rPr lang="en-IN" sz="2800" dirty="0" smtClean="0"/>
              <a:t>selection </a:t>
            </a:r>
            <a:r>
              <a:rPr lang="en-IN" sz="2800" dirty="0" smtClean="0"/>
              <a:t>of customers for the credit loan  of mobile balance </a:t>
            </a:r>
            <a:endParaRPr lang="en-IN" sz="2800" dirty="0"/>
          </a:p>
        </p:txBody>
      </p:sp>
      <p:sp>
        <p:nvSpPr>
          <p:cNvPr id="3" name="Content Placeholder 2"/>
          <p:cNvSpPr>
            <a:spLocks noGrp="1"/>
          </p:cNvSpPr>
          <p:nvPr>
            <p:ph idx="1"/>
          </p:nvPr>
        </p:nvSpPr>
        <p:spPr/>
        <p:txBody>
          <a:bodyPr/>
          <a:lstStyle/>
          <a:p>
            <a:pPr>
              <a:buNone/>
            </a:pPr>
            <a:r>
              <a:rPr lang="en-IN" dirty="0" smtClean="0"/>
              <a:t> </a:t>
            </a:r>
            <a:endParaRPr lang="en-IN" dirty="0" smtClean="0"/>
          </a:p>
          <a:p>
            <a:pPr>
              <a:buNone/>
            </a:pPr>
            <a:endParaRPr lang="en-IN" dirty="0" smtClean="0">
              <a:latin typeface="+mj-lt"/>
            </a:endParaRPr>
          </a:p>
          <a:p>
            <a:pPr>
              <a:buNone/>
            </a:pPr>
            <a:endParaRPr lang="en-IN" dirty="0" smtClean="0">
              <a:latin typeface="+mj-lt"/>
            </a:endParaRPr>
          </a:p>
          <a:p>
            <a:pPr>
              <a:buNone/>
            </a:pPr>
            <a:r>
              <a:rPr lang="en-IN" dirty="0" smtClean="0">
                <a:latin typeface="+mj-lt"/>
              </a:rPr>
              <a:t>   Dataset is categorial data </a:t>
            </a:r>
            <a:r>
              <a:rPr lang="en-IN" u="sng" dirty="0" smtClean="0">
                <a:latin typeface="+mj-lt"/>
              </a:rPr>
              <a:t>,</a:t>
            </a:r>
            <a:r>
              <a:rPr lang="en-IN" dirty="0" smtClean="0">
                <a:latin typeface="+mj-lt"/>
              </a:rPr>
              <a:t>In </a:t>
            </a:r>
            <a:r>
              <a:rPr lang="en-IN" dirty="0" smtClean="0">
                <a:latin typeface="+mj-lt"/>
              </a:rPr>
              <a:t>this dataset </a:t>
            </a:r>
            <a:r>
              <a:rPr lang="en-IN" dirty="0" smtClean="0">
                <a:latin typeface="+mj-lt"/>
              </a:rPr>
              <a:t>target variable is label   </a:t>
            </a:r>
            <a:r>
              <a:rPr lang="en-IN" dirty="0" smtClean="0">
                <a:latin typeface="+mj-lt"/>
              </a:rPr>
              <a:t>which will represent value as 0 and 1. Label ‘1’ indicates that the loan has been payed i.e. Non- defaulter, while, Label ‘0’ indicates that the loan has not been payed i.e. defaulter.  </a:t>
            </a:r>
          </a:p>
          <a:p>
            <a:pPr>
              <a:buNone/>
            </a:pPr>
            <a:endParaRPr lang="en-IN"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792088"/>
          </a:xfrm>
        </p:spPr>
        <p:txBody>
          <a:bodyPr>
            <a:normAutofit fontScale="90000"/>
          </a:bodyPr>
          <a:lstStyle/>
          <a:p>
            <a:r>
              <a:rPr lang="en-IN" sz="3600" b="1" dirty="0" smtClean="0"/>
              <a:t>  Data   and datatypes</a:t>
            </a:r>
            <a:r>
              <a:rPr lang="en-IN" b="1" dirty="0" smtClean="0"/>
              <a:t>:</a:t>
            </a:r>
            <a:endParaRPr lang="en-IN" b="1" dirty="0"/>
          </a:p>
        </p:txBody>
      </p:sp>
      <p:pic>
        <p:nvPicPr>
          <p:cNvPr id="4" name="Content Placeholder 3" descr="Capture.PNG"/>
          <p:cNvPicPr>
            <a:picLocks noGrp="1" noChangeAspect="1"/>
          </p:cNvPicPr>
          <p:nvPr>
            <p:ph idx="1"/>
          </p:nvPr>
        </p:nvPicPr>
        <p:blipFill>
          <a:blip r:embed="rId2" cstate="print"/>
          <a:stretch>
            <a:fillRect/>
          </a:stretch>
        </p:blipFill>
        <p:spPr>
          <a:xfrm>
            <a:off x="251520" y="1340768"/>
            <a:ext cx="4896544" cy="5040560"/>
          </a:xfrm>
        </p:spPr>
      </p:pic>
      <p:pic>
        <p:nvPicPr>
          <p:cNvPr id="5" name="Picture 4" descr="Capture1.PNG"/>
          <p:cNvPicPr>
            <a:picLocks noChangeAspect="1"/>
          </p:cNvPicPr>
          <p:nvPr/>
        </p:nvPicPr>
        <p:blipFill>
          <a:blip r:embed="rId3" cstate="print"/>
          <a:stretch>
            <a:fillRect/>
          </a:stretch>
        </p:blipFill>
        <p:spPr>
          <a:xfrm>
            <a:off x="5076056" y="1340768"/>
            <a:ext cx="3543795" cy="511256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Univariate analysis</a:t>
            </a:r>
            <a:endParaRPr lang="en-IN" sz="3600" b="1" dirty="0"/>
          </a:p>
        </p:txBody>
      </p:sp>
      <p:sp>
        <p:nvSpPr>
          <p:cNvPr id="3" name="Content Placeholder 2"/>
          <p:cNvSpPr>
            <a:spLocks noGrp="1"/>
          </p:cNvSpPr>
          <p:nvPr>
            <p:ph idx="1"/>
          </p:nvPr>
        </p:nvSpPr>
        <p:spPr/>
        <p:txBody>
          <a:bodyPr>
            <a:normAutofit/>
          </a:bodyPr>
          <a:lstStyle/>
          <a:p>
            <a:r>
              <a:rPr lang="en-IN" sz="2000" dirty="0" smtClean="0">
                <a:latin typeface="+mj-lt"/>
              </a:rPr>
              <a:t>Kde plot </a:t>
            </a:r>
            <a:r>
              <a:rPr lang="en-IN" sz="2000" dirty="0" smtClean="0">
                <a:latin typeface="+mj-lt"/>
              </a:rPr>
              <a:t>--- </a:t>
            </a:r>
            <a:r>
              <a:rPr lang="en-IN" sz="2000" dirty="0" smtClean="0">
                <a:latin typeface="+mj-lt"/>
              </a:rPr>
              <a:t>x axis </a:t>
            </a:r>
            <a:r>
              <a:rPr lang="en-IN" sz="2000" dirty="0" smtClean="0">
                <a:latin typeface="+mj-lt"/>
              </a:rPr>
              <a:t>represent  </a:t>
            </a:r>
            <a:r>
              <a:rPr lang="en-IN" sz="2000" dirty="0" smtClean="0">
                <a:latin typeface="+mj-lt"/>
              </a:rPr>
              <a:t>value  of column and y axis </a:t>
            </a:r>
            <a:r>
              <a:rPr lang="en-IN" sz="2000" dirty="0" smtClean="0">
                <a:latin typeface="+mj-lt"/>
              </a:rPr>
              <a:t> represent kernel </a:t>
            </a:r>
            <a:r>
              <a:rPr lang="en-IN" sz="2000" dirty="0" smtClean="0">
                <a:latin typeface="+mj-lt"/>
              </a:rPr>
              <a:t>density we understand  data </a:t>
            </a:r>
            <a:r>
              <a:rPr lang="en-IN" sz="2000" dirty="0" smtClean="0">
                <a:latin typeface="+mj-lt"/>
              </a:rPr>
              <a:t>distribution</a:t>
            </a:r>
          </a:p>
          <a:p>
            <a:endParaRPr lang="en-IN" sz="2000" dirty="0" smtClean="0">
              <a:latin typeface="+mj-lt"/>
            </a:endParaRPr>
          </a:p>
          <a:p>
            <a:r>
              <a:rPr lang="en-IN" sz="2000" dirty="0" smtClean="0">
                <a:latin typeface="+mj-lt"/>
              </a:rPr>
              <a:t>Box plot--</a:t>
            </a:r>
            <a:r>
              <a:rPr lang="en-IN" sz="2000" dirty="0" smtClean="0">
                <a:latin typeface="+mj-lt"/>
              </a:rPr>
              <a:t> In descriptive statistics, a box plot or </a:t>
            </a:r>
            <a:r>
              <a:rPr lang="en-IN" sz="2000" dirty="0" smtClean="0">
                <a:latin typeface="+mj-lt"/>
              </a:rPr>
              <a:t>box plot </a:t>
            </a:r>
            <a:r>
              <a:rPr lang="en-IN" sz="2000" dirty="0" smtClean="0">
                <a:latin typeface="+mj-lt"/>
              </a:rPr>
              <a:t>is a method for graphically depicting groups of numerical data through their quartiles. Box plots may also have lines extending from the boxes indicating variability outside the upper and lower quartiles, hence the terms box-and-whisker plot and box-and-whisker diagram</a:t>
            </a:r>
            <a:r>
              <a:rPr lang="en-IN" sz="2000" dirty="0" smtClean="0">
                <a:latin typeface="+mj-lt"/>
              </a:rPr>
              <a:t>.</a:t>
            </a:r>
          </a:p>
          <a:p>
            <a:endParaRPr lang="en-IN" sz="2000" dirty="0" smtClean="0">
              <a:latin typeface="+mj-lt"/>
            </a:endParaRPr>
          </a:p>
          <a:p>
            <a:r>
              <a:rPr lang="en-IN" sz="2000" dirty="0" smtClean="0">
                <a:latin typeface="+mj-lt"/>
              </a:rPr>
              <a:t>Count plot- </a:t>
            </a:r>
            <a:r>
              <a:rPr lang="en-IN" sz="2000" dirty="0" smtClean="0">
                <a:latin typeface="+mj-lt"/>
              </a:rPr>
              <a:t>A </a:t>
            </a:r>
            <a:r>
              <a:rPr lang="en-IN" sz="2000" b="1" dirty="0" smtClean="0">
                <a:latin typeface="+mj-lt"/>
              </a:rPr>
              <a:t>countplot</a:t>
            </a:r>
            <a:r>
              <a:rPr lang="en-IN" sz="2000" dirty="0" smtClean="0">
                <a:latin typeface="+mj-lt"/>
              </a:rPr>
              <a:t> is kind of </a:t>
            </a:r>
            <a:r>
              <a:rPr lang="en-IN" sz="2000" dirty="0" smtClean="0">
                <a:latin typeface="+mj-lt"/>
              </a:rPr>
              <a:t>like  a </a:t>
            </a:r>
            <a:r>
              <a:rPr lang="en-IN" sz="2000" dirty="0" smtClean="0">
                <a:latin typeface="+mj-lt"/>
              </a:rPr>
              <a:t>histogram or a bar graph for some categorical area. It simply shows the number of occurrences of an item based on a certain type of categor</a:t>
            </a:r>
            <a:r>
              <a:rPr lang="en-IN" sz="2000" dirty="0" smtClean="0"/>
              <a:t>y</a:t>
            </a:r>
            <a:endParaRPr lang="en-IN" sz="2000"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Countplot</a:t>
            </a:r>
            <a:endParaRPr lang="en-IN" sz="4000" b="1" dirty="0"/>
          </a:p>
        </p:txBody>
      </p:sp>
      <p:sp>
        <p:nvSpPr>
          <p:cNvPr id="3" name="Content Placeholder 2"/>
          <p:cNvSpPr>
            <a:spLocks noGrp="1"/>
          </p:cNvSpPr>
          <p:nvPr>
            <p:ph idx="1"/>
          </p:nvPr>
        </p:nvSpPr>
        <p:spPr/>
        <p:txBody>
          <a:bodyPr/>
          <a:lstStyle/>
          <a:p>
            <a:r>
              <a:rPr lang="en-IN" dirty="0" smtClean="0"/>
              <a:t>sns.countplot(</a:t>
            </a:r>
            <a:r>
              <a:rPr lang="en-IN" dirty="0" err="1" smtClean="0"/>
              <a:t>df</a:t>
            </a:r>
            <a:r>
              <a:rPr lang="en-IN" dirty="0" smtClean="0"/>
              <a:t>['label</a:t>
            </a:r>
            <a:r>
              <a:rPr lang="en-IN" dirty="0" smtClean="0"/>
              <a:t>'])</a:t>
            </a:r>
          </a:p>
          <a:p>
            <a:endParaRPr lang="en-IN" dirty="0" smtClean="0"/>
          </a:p>
          <a:p>
            <a:endParaRPr lang="en-IN" dirty="0"/>
          </a:p>
        </p:txBody>
      </p:sp>
      <p:pic>
        <p:nvPicPr>
          <p:cNvPr id="4" name="Picture 3" descr="1.PNG"/>
          <p:cNvPicPr>
            <a:picLocks noChangeAspect="1"/>
          </p:cNvPicPr>
          <p:nvPr/>
        </p:nvPicPr>
        <p:blipFill>
          <a:blip r:embed="rId2" cstate="print"/>
          <a:stretch>
            <a:fillRect/>
          </a:stretch>
        </p:blipFill>
        <p:spPr>
          <a:xfrm>
            <a:off x="899592" y="2636912"/>
            <a:ext cx="6120680" cy="2808312"/>
          </a:xfrm>
          <a:prstGeom prst="rect">
            <a:avLst/>
          </a:prstGeom>
        </p:spPr>
      </p:pic>
      <p:sp>
        <p:nvSpPr>
          <p:cNvPr id="5" name="Rectangle 4"/>
          <p:cNvSpPr/>
          <p:nvPr/>
        </p:nvSpPr>
        <p:spPr>
          <a:xfrm>
            <a:off x="755576" y="5589240"/>
            <a:ext cx="770485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a:t>
            </a:r>
            <a:r>
              <a:rPr lang="en-IN" dirty="0" smtClean="0"/>
              <a:t>bservation -- we do see here class is imbalanced</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KDEplot:</a:t>
            </a:r>
            <a:endParaRPr lang="en-IN" dirty="0"/>
          </a:p>
        </p:txBody>
      </p:sp>
      <p:pic>
        <p:nvPicPr>
          <p:cNvPr id="4" name="Content Placeholder 3" descr="1.PNG"/>
          <p:cNvPicPr>
            <a:picLocks noGrp="1" noChangeAspect="1"/>
          </p:cNvPicPr>
          <p:nvPr>
            <p:ph idx="1"/>
          </p:nvPr>
        </p:nvPicPr>
        <p:blipFill>
          <a:blip r:embed="rId2" cstate="print"/>
          <a:stretch>
            <a:fillRect/>
          </a:stretch>
        </p:blipFill>
        <p:spPr>
          <a:xfrm>
            <a:off x="467545" y="2420889"/>
            <a:ext cx="1800199" cy="1800200"/>
          </a:xfrm>
        </p:spPr>
      </p:pic>
      <p:pic>
        <p:nvPicPr>
          <p:cNvPr id="5" name="Picture 4" descr="2.PNG"/>
          <p:cNvPicPr>
            <a:picLocks noChangeAspect="1"/>
          </p:cNvPicPr>
          <p:nvPr/>
        </p:nvPicPr>
        <p:blipFill>
          <a:blip r:embed="rId3" cstate="print"/>
          <a:stretch>
            <a:fillRect/>
          </a:stretch>
        </p:blipFill>
        <p:spPr>
          <a:xfrm>
            <a:off x="2555777" y="2492897"/>
            <a:ext cx="2448272" cy="1440160"/>
          </a:xfrm>
          <a:prstGeom prst="rect">
            <a:avLst/>
          </a:prstGeom>
        </p:spPr>
      </p:pic>
      <p:pic>
        <p:nvPicPr>
          <p:cNvPr id="6" name="Picture 5" descr="3.PNG"/>
          <p:cNvPicPr>
            <a:picLocks noChangeAspect="1"/>
          </p:cNvPicPr>
          <p:nvPr/>
        </p:nvPicPr>
        <p:blipFill>
          <a:blip r:embed="rId4" cstate="print"/>
          <a:stretch>
            <a:fillRect/>
          </a:stretch>
        </p:blipFill>
        <p:spPr>
          <a:xfrm>
            <a:off x="5061689" y="2420888"/>
            <a:ext cx="2102599" cy="1440160"/>
          </a:xfrm>
          <a:prstGeom prst="rect">
            <a:avLst/>
          </a:prstGeom>
        </p:spPr>
      </p:pic>
      <p:pic>
        <p:nvPicPr>
          <p:cNvPr id="7" name="Picture 6" descr="4.PNG"/>
          <p:cNvPicPr>
            <a:picLocks noChangeAspect="1"/>
          </p:cNvPicPr>
          <p:nvPr/>
        </p:nvPicPr>
        <p:blipFill>
          <a:blip r:embed="rId5" cstate="print"/>
          <a:stretch>
            <a:fillRect/>
          </a:stretch>
        </p:blipFill>
        <p:spPr>
          <a:xfrm>
            <a:off x="7020272" y="2492896"/>
            <a:ext cx="1944216" cy="1368153"/>
          </a:xfrm>
          <a:prstGeom prst="rect">
            <a:avLst/>
          </a:prstGeom>
        </p:spPr>
      </p:pic>
      <p:pic>
        <p:nvPicPr>
          <p:cNvPr id="8" name="Picture 7" descr="5.PNG"/>
          <p:cNvPicPr>
            <a:picLocks noChangeAspect="1"/>
          </p:cNvPicPr>
          <p:nvPr/>
        </p:nvPicPr>
        <p:blipFill>
          <a:blip r:embed="rId6" cstate="print"/>
          <a:stretch>
            <a:fillRect/>
          </a:stretch>
        </p:blipFill>
        <p:spPr>
          <a:xfrm>
            <a:off x="467544" y="4725144"/>
            <a:ext cx="1800200" cy="1800200"/>
          </a:xfrm>
          <a:prstGeom prst="rect">
            <a:avLst/>
          </a:prstGeom>
        </p:spPr>
      </p:pic>
      <p:pic>
        <p:nvPicPr>
          <p:cNvPr id="9" name="Picture 8" descr="6.PNG"/>
          <p:cNvPicPr>
            <a:picLocks noChangeAspect="1"/>
          </p:cNvPicPr>
          <p:nvPr/>
        </p:nvPicPr>
        <p:blipFill>
          <a:blip r:embed="rId7" cstate="print"/>
          <a:stretch>
            <a:fillRect/>
          </a:stretch>
        </p:blipFill>
        <p:spPr>
          <a:xfrm>
            <a:off x="2339752" y="4653136"/>
            <a:ext cx="2088232" cy="1800200"/>
          </a:xfrm>
          <a:prstGeom prst="rect">
            <a:avLst/>
          </a:prstGeom>
        </p:spPr>
      </p:pic>
      <p:pic>
        <p:nvPicPr>
          <p:cNvPr id="10" name="Picture 9" descr="8.PNG"/>
          <p:cNvPicPr>
            <a:picLocks noChangeAspect="1"/>
          </p:cNvPicPr>
          <p:nvPr/>
        </p:nvPicPr>
        <p:blipFill>
          <a:blip r:embed="rId8" cstate="print"/>
          <a:stretch>
            <a:fillRect/>
          </a:stretch>
        </p:blipFill>
        <p:spPr>
          <a:xfrm>
            <a:off x="4716016" y="4509120"/>
            <a:ext cx="2016224" cy="1800200"/>
          </a:xfrm>
          <a:prstGeom prst="rect">
            <a:avLst/>
          </a:prstGeom>
        </p:spPr>
      </p:pic>
      <p:pic>
        <p:nvPicPr>
          <p:cNvPr id="11" name="Picture 10" descr="9.PNG"/>
          <p:cNvPicPr>
            <a:picLocks noChangeAspect="1"/>
          </p:cNvPicPr>
          <p:nvPr/>
        </p:nvPicPr>
        <p:blipFill>
          <a:blip r:embed="rId9" cstate="print"/>
          <a:stretch>
            <a:fillRect/>
          </a:stretch>
        </p:blipFill>
        <p:spPr>
          <a:xfrm>
            <a:off x="7236296" y="4653136"/>
            <a:ext cx="1907704" cy="1656184"/>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133</TotalTime>
  <Words>506</Words>
  <Application>Microsoft Office PowerPoint</Application>
  <PresentationFormat>On-screen Show (4:3)</PresentationFormat>
  <Paragraphs>109</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Flow</vt:lpstr>
      <vt:lpstr>Slide 1</vt:lpstr>
      <vt:lpstr>Agenda of discussion</vt:lpstr>
      <vt:lpstr>          What is  MI  ?</vt:lpstr>
      <vt:lpstr>A study of machine learning</vt:lpstr>
      <vt:lpstr>Machine learning  of “ Micro-Credit Defaulter Model”  to help client selection of customers for the credit loan  of mobile balance </vt:lpstr>
      <vt:lpstr>  Data   and datatypes:</vt:lpstr>
      <vt:lpstr>Univariate analysis</vt:lpstr>
      <vt:lpstr>Countplot</vt:lpstr>
      <vt:lpstr>KDEplot:</vt:lpstr>
      <vt:lpstr>Boxplot:</vt:lpstr>
      <vt:lpstr>Bivariate analysis</vt:lpstr>
      <vt:lpstr>Scatterplot</vt:lpstr>
      <vt:lpstr>Scatterplot</vt:lpstr>
      <vt:lpstr>Scatterplot</vt:lpstr>
      <vt:lpstr>Multivariate Analysis</vt:lpstr>
      <vt:lpstr>Heatmap</vt:lpstr>
      <vt:lpstr>Pairplot</vt:lpstr>
      <vt:lpstr>Train-test split</vt:lpstr>
      <vt:lpstr> </vt:lpstr>
      <vt:lpstr>ALGORITHIM      DecissionTree Classifier Model:  </vt:lpstr>
      <vt:lpstr>RandomForestClassifier</vt:lpstr>
      <vt:lpstr>AdaBoostClassifier</vt:lpstr>
      <vt:lpstr>KNeighborsClassifier</vt:lpstr>
      <vt:lpstr>SVC</vt:lpstr>
      <vt:lpstr>ROC-AUC curve</vt:lpstr>
      <vt:lpstr>Slide 26</vt:lpstr>
      <vt:lpstr>AS we will select best model where accuracy and cross val score will be minimum : </vt:lpstr>
      <vt:lpstr>hyper tuning machine learning</vt:lpstr>
      <vt:lpstr>Final model selection  and save final model :</vt:lpstr>
      <vt:lpstr>Summery</vt:lpstr>
      <vt:lpstr>Challenges</vt:lpstr>
      <vt:lpstr>Slide 32</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15</cp:revision>
  <dcterms:created xsi:type="dcterms:W3CDTF">2021-05-20T16:19:45Z</dcterms:created>
  <dcterms:modified xsi:type="dcterms:W3CDTF">2021-05-20T18:32:51Z</dcterms:modified>
</cp:coreProperties>
</file>