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7" r:id="rId4"/>
    <p:sldId id="258" r:id="rId5"/>
    <p:sldId id="259" r:id="rId6"/>
    <p:sldId id="263" r:id="rId7"/>
    <p:sldId id="260" r:id="rId8"/>
    <p:sldId id="261" r:id="rId9"/>
    <p:sldId id="262"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4660"/>
  </p:normalViewPr>
  <p:slideViewPr>
    <p:cSldViewPr>
      <p:cViewPr varScale="1">
        <p:scale>
          <a:sx n="68" d="100"/>
          <a:sy n="68" d="100"/>
        </p:scale>
        <p:origin x="1290"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354465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46FD5-EC53-4C2B-A44E-DFA2D8E7DCBA}" type="datetimeFigureOut">
              <a:rPr lang="en-US" smtClean="0"/>
              <a:pPr/>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15623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68139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1386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412418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53227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497317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36208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27515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71383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30286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46FD5-EC53-4C2B-A44E-DFA2D8E7DCBA}" type="datetimeFigureOut">
              <a:rPr lang="en-US" smtClean="0"/>
              <a:pPr/>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57062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46FD5-EC53-4C2B-A44E-DFA2D8E7DCBA}" type="datetimeFigureOut">
              <a:rPr lang="en-US" smtClean="0"/>
              <a:pPr/>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54847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72591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6437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746FD5-EC53-4C2B-A44E-DFA2D8E7DCBA}" type="datetimeFigureOut">
              <a:rPr lang="en-US" smtClean="0"/>
              <a:pPr/>
              <a:t>9/18/2021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37417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46FD5-EC53-4C2B-A44E-DFA2D8E7DCBA}" type="datetimeFigureOut">
              <a:rPr lang="en-US" smtClean="0"/>
              <a:pPr/>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72094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746FD5-EC53-4C2B-A44E-DFA2D8E7DCBA}" type="datetimeFigureOut">
              <a:rPr lang="en-US" smtClean="0"/>
              <a:pPr/>
              <a:t>9/18/2021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FF285ED-9B59-41B1-AF97-3FE5F45D4854}" type="slidenum">
              <a:rPr lang="en-US" smtClean="0"/>
              <a:pPr/>
              <a:t>‹#›</a:t>
            </a:fld>
            <a:endParaRPr lang="en-US"/>
          </a:p>
        </p:txBody>
      </p:sp>
    </p:spTree>
    <p:extLst>
      <p:ext uri="{BB962C8B-B14F-4D97-AF65-F5344CB8AC3E}">
        <p14:creationId xmlns:p14="http://schemas.microsoft.com/office/powerpoint/2010/main" val="1303738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981200"/>
            <a:ext cx="5715000" cy="827562"/>
          </a:xfrm>
        </p:spPr>
        <p:txBody>
          <a:bodyPr/>
          <a:lstStyle/>
          <a:p>
            <a:r>
              <a:rPr lang="en-US" dirty="0"/>
              <a:t>HOUSING PROJECT</a:t>
            </a:r>
          </a:p>
        </p:txBody>
      </p:sp>
      <p:sp>
        <p:nvSpPr>
          <p:cNvPr id="5" name="Subtitle 4">
            <a:extLst>
              <a:ext uri="{FF2B5EF4-FFF2-40B4-BE49-F238E27FC236}">
                <a16:creationId xmlns:a16="http://schemas.microsoft.com/office/drawing/2014/main" id="{87C00048-791B-4D54-9B34-5F124760988C}"/>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normAutofit/>
          </a:bodyPr>
          <a:lstStyle/>
          <a:p>
            <a:pPr algn="just"/>
            <a:r>
              <a:rPr lang="en-IN" sz="2000" dirty="0">
                <a:latin typeface="Times New Roman" pitchFamily="18" charset="0"/>
                <a:cs typeface="Times New Roman" pitchFamily="18" charset="0"/>
              </a:rPr>
              <a:t>The goal is to achieve the system which will reduce the human effort to find a house having reasonable price. The proposed system House Price Prediction model approximately tries to achieve the same one. We have managed out how to prepare a model that gives users for a best approach with future lodging value predictions. Proposed system focused on predict the house price according to the area and machine learning methods are used. The experimental results showed that this technique that is used while developing system will give best prediction of house price. </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4D-E140-4063-B5C1-721EDB63300F}"/>
              </a:ext>
            </a:extLst>
          </p:cNvPr>
          <p:cNvSpPr>
            <a:spLocks noGrp="1"/>
          </p:cNvSpPr>
          <p:nvPr>
            <p:ph type="title"/>
          </p:nvPr>
        </p:nvSpPr>
        <p:spPr>
          <a:xfrm>
            <a:off x="866443" y="2861735"/>
            <a:ext cx="6620967" cy="186266"/>
          </a:xfrm>
        </p:spPr>
        <p:txBody>
          <a:bodyPr/>
          <a:lstStyle/>
          <a:p>
            <a:r>
              <a:rPr lang="en-US" dirty="0"/>
              <a:t>Presented by </a:t>
            </a:r>
            <a:br>
              <a:rPr lang="en-US" dirty="0"/>
            </a:br>
            <a:endParaRPr lang="en-IN" dirty="0"/>
          </a:p>
        </p:txBody>
      </p:sp>
      <p:sp>
        <p:nvSpPr>
          <p:cNvPr id="3" name="Text Placeholder 2">
            <a:extLst>
              <a:ext uri="{FF2B5EF4-FFF2-40B4-BE49-F238E27FC236}">
                <a16:creationId xmlns:a16="http://schemas.microsoft.com/office/drawing/2014/main" id="{F022BE35-2405-4197-83BB-B77593C6F7DF}"/>
              </a:ext>
            </a:extLst>
          </p:cNvPr>
          <p:cNvSpPr>
            <a:spLocks noGrp="1"/>
          </p:cNvSpPr>
          <p:nvPr>
            <p:ph type="body" idx="1"/>
          </p:nvPr>
        </p:nvSpPr>
        <p:spPr/>
        <p:txBody>
          <a:bodyPr>
            <a:normAutofit/>
          </a:bodyPr>
          <a:lstStyle/>
          <a:p>
            <a:r>
              <a:rPr lang="en-US" sz="4400" dirty="0"/>
              <a:t>Leena chatterjee</a:t>
            </a:r>
            <a:endParaRPr lang="en-IN" sz="4400" dirty="0"/>
          </a:p>
        </p:txBody>
      </p:sp>
    </p:spTree>
    <p:extLst>
      <p:ext uri="{BB962C8B-B14F-4D97-AF65-F5344CB8AC3E}">
        <p14:creationId xmlns:p14="http://schemas.microsoft.com/office/powerpoint/2010/main" val="87019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Contents</a:t>
            </a:r>
            <a:r>
              <a:rPr lang="en-US" sz="4000" b="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 And Understanding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EDA Steps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Visualizations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Steps And Assumptions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Finalized Model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Houses are one among the required need of every and each person round the globe and thus housing and land market is one among the markets which is one among the main contributors within the world’s economy. </a:t>
            </a:r>
          </a:p>
          <a:p>
            <a:r>
              <a:rPr lang="en-IN" sz="2000" dirty="0">
                <a:latin typeface="Times New Roman" pitchFamily="18" charset="0"/>
                <a:cs typeface="Times New Roman" pitchFamily="18" charset="0"/>
              </a:rPr>
              <a:t>It’s a really large market and there are various companies working within the domain. Data science comes as a really important tool to unravel problems within the domain to assist the businesses increase their overall revenue, profits, improving their marketing strategies and that specialize in changing trends in house sales and purchases. </a:t>
            </a: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Understanding</a:t>
            </a:r>
            <a:endParaRPr lang="en-US" dirty="0"/>
          </a:p>
        </p:txBody>
      </p:sp>
      <p:sp>
        <p:nvSpPr>
          <p:cNvPr id="3" name="Content Placeholder 2"/>
          <p:cNvSpPr>
            <a:spLocks noGrp="1"/>
          </p:cNvSpPr>
          <p:nvPr>
            <p:ph idx="1"/>
          </p:nvPr>
        </p:nvSpPr>
        <p:spPr/>
        <p:txBody>
          <a:bodyPr>
            <a:normAutofit fontScale="92500"/>
          </a:bodyPr>
          <a:lstStyle/>
          <a:p>
            <a:r>
              <a:rPr lang="en-IN" sz="2000" dirty="0">
                <a:latin typeface="Times New Roman" pitchFamily="18" charset="0"/>
                <a:cs typeface="Times New Roman" pitchFamily="18" charset="0"/>
              </a:rPr>
              <a:t>A US-based housing company named Surprise Housing has decided to enter the Australian market. The corporate uses data analytics to get houses at a price below their actual values and flip them at a better price. For an equivalent purpose, the corporate has collected a knowledge set from the sale of homes in Australia. The corporate is watching prospective properties to shop for houses to enter the market. </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company wants to know: </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Which variables are important to predict the worth of variable? </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How do these variables describe the worth of the house? </a:t>
            </a:r>
          </a:p>
          <a:p>
            <a:r>
              <a:rPr lang="en-IN" sz="2000" dirty="0">
                <a:latin typeface="Times New Roman" pitchFamily="18" charset="0"/>
                <a:cs typeface="Times New Roman" pitchFamily="18" charset="0"/>
              </a:rPr>
              <a:t>In the real world the problem can be used to detect the worth of homes with the available independent variables.</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a:t>
            </a:r>
            <a:endParaRPr lang="en-US" dirty="0"/>
          </a:p>
        </p:txBody>
      </p:sp>
      <p:sp>
        <p:nvSpPr>
          <p:cNvPr id="3" name="Content Placeholder 2"/>
          <p:cNvSpPr>
            <a:spLocks noGrp="1"/>
          </p:cNvSpPr>
          <p:nvPr>
            <p:ph idx="1"/>
          </p:nvPr>
        </p:nvSpPr>
        <p:spPr/>
        <p:txBody>
          <a:bodyPr>
            <a:normAutofit fontScale="92500" lnSpcReduction="10000"/>
          </a:bodyPr>
          <a:lstStyle/>
          <a:p>
            <a:endParaRPr lang="en-US" sz="2000" dirty="0">
              <a:latin typeface="Times New Roman" pitchFamily="18" charset="0"/>
              <a:cs typeface="Times New Roman" pitchFamily="18" charset="0"/>
            </a:endParaRPr>
          </a:p>
          <a:p>
            <a:pPr algn="just"/>
            <a:r>
              <a:rPr lang="en-US" sz="2000" b="1" dirty="0">
                <a:latin typeface="Times New Roman" panose="02020603050405020304" pitchFamily="18" charset="0"/>
                <a:cs typeface="Times New Roman" panose="02020603050405020304" pitchFamily="18" charset="0"/>
              </a:rPr>
              <a:t>Variable Identification:</a:t>
            </a:r>
            <a:r>
              <a:rPr lang="en-US" sz="2000" dirty="0">
                <a:latin typeface="Times New Roman" panose="02020603050405020304" pitchFamily="18" charset="0"/>
                <a:cs typeface="Times New Roman" panose="02020603050405020304" pitchFamily="18" charset="0"/>
              </a:rPr>
              <a:t> Identification of target variable. The feature “SalePrice” is the target variable. As the problem statement explains the predict the Saleprice of the house, we can say  that  “SalePrice” is the target variable.</a:t>
            </a:r>
          </a:p>
          <a:p>
            <a:r>
              <a:rPr lang="en-US" sz="2000" b="1" dirty="0">
                <a:latin typeface="Times New Roman" panose="02020603050405020304" pitchFamily="18" charset="0"/>
                <a:cs typeface="Times New Roman" panose="02020603050405020304" pitchFamily="18" charset="0"/>
              </a:rPr>
              <a:t>Missing values treatment:</a:t>
            </a:r>
            <a:r>
              <a:rPr lang="en-US" sz="2000" dirty="0">
                <a:latin typeface="Times New Roman" pitchFamily="18" charset="0"/>
                <a:cs typeface="Times New Roman" pitchFamily="18" charset="0"/>
              </a:rPr>
              <a:t>There are many missing values in the dataset. So,we imputed the missing values with the relevant values.</a:t>
            </a:r>
          </a:p>
          <a:p>
            <a:r>
              <a:rPr lang="en-US" sz="2000" b="1" dirty="0">
                <a:latin typeface="Times New Roman" panose="02020603050405020304" pitchFamily="18" charset="0"/>
                <a:cs typeface="Times New Roman" panose="02020603050405020304" pitchFamily="18" charset="0"/>
              </a:rPr>
              <a:t>Outlier treatment: </a:t>
            </a:r>
            <a:r>
              <a:rPr lang="en-IN" sz="2000" dirty="0">
                <a:latin typeface="Times New Roman" pitchFamily="18" charset="0"/>
                <a:cs typeface="Times New Roman" pitchFamily="18" charset="0"/>
              </a:rPr>
              <a:t>Handled the outliers by imputing them with nan and then with their median of the respective columns.</a:t>
            </a:r>
            <a:endParaRPr lang="en-US" sz="2000" b="1" dirty="0">
              <a:latin typeface="Times New Roman" panose="02020603050405020304" pitchFamily="18" charset="0"/>
              <a:cs typeface="Times New Roman" panose="02020603050405020304" pitchFamily="18" charset="0"/>
            </a:endParaRPr>
          </a:p>
          <a:p>
            <a:r>
              <a:rPr lang="en-IN" sz="2000" b="1" dirty="0">
                <a:latin typeface="Times New Roman" pitchFamily="18" charset="0"/>
                <a:cs typeface="Times New Roman" pitchFamily="18" charset="0"/>
              </a:rPr>
              <a:t>Encoder:</a:t>
            </a:r>
            <a:r>
              <a:rPr lang="en-IN" sz="2000" dirty="0">
                <a:latin typeface="Times New Roman" pitchFamily="18" charset="0"/>
                <a:cs typeface="Times New Roman" pitchFamily="18" charset="0"/>
              </a:rPr>
              <a:t> Encoding the categorical data using Label Encoder.</a:t>
            </a:r>
          </a:p>
          <a:p>
            <a:r>
              <a:rPr lang="en-IN" sz="2000" b="1" dirty="0">
                <a:latin typeface="Times New Roman" pitchFamily="18" charset="0"/>
                <a:cs typeface="Times New Roman" pitchFamily="18" charset="0"/>
              </a:rPr>
              <a:t>Scaling: </a:t>
            </a:r>
            <a:r>
              <a:rPr lang="en-IN" sz="2000" dirty="0">
                <a:latin typeface="Times New Roman" pitchFamily="18" charset="0"/>
                <a:cs typeface="Times New Roman" pitchFamily="18" charset="0"/>
              </a:rPr>
              <a:t>Scaling all the values to a single scale using standard scalar</a:t>
            </a:r>
            <a:endParaRPr lang="en-IN" sz="2000" b="1"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Visualizations</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To know the relationship between the variables we used heatmap with correlation.</a:t>
            </a:r>
          </a:p>
          <a:p>
            <a:r>
              <a:rPr lang="en-US" sz="2000" dirty="0">
                <a:latin typeface="Times New Roman" pitchFamily="18" charset="0"/>
                <a:cs typeface="Times New Roman" pitchFamily="18" charset="0"/>
              </a:rPr>
              <a:t>Used various plots to know the relationship among feature variables against target column.</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l="22449" t="26455" r="41837" b="4611"/>
          <a:stretch>
            <a:fillRect/>
          </a:stretch>
        </p:blipFill>
        <p:spPr bwMode="auto">
          <a:xfrm>
            <a:off x="1143000" y="3581400"/>
            <a:ext cx="5943600" cy="282388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Steps and assumptions</a:t>
            </a:r>
            <a:endParaRPr lang="en-US"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In the given dataset, 1161 out of 1168 houses have 0 pool area which means no pools and the PoolQC column have same 1161 missing values. So, we can replace the null values in "PoolQC" column with "No Pool".</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We can see that Misc Val column has 1126 entries with a value of 0. Misc Feature has 1124 missing values. Then, as with Pool QC, we can say that each house without a "miscellaneous feature" has a missing value in Misc Feature column and a value of 0 in Misc Val column. So let's fill the missing values in Misc Feature column with "No Feature"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Feature Importance columns are chosen and passed into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finalized model</a:t>
            </a:r>
            <a:endParaRPr lang="en-US" dirty="0"/>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GradientBoostingRegressor has the best performance metrics with a good R2 score. So, we chose GradientBoostingRegressor as the finalized model.</a:t>
            </a:r>
          </a:p>
          <a:p>
            <a:endParaRPr lang="en-US" sz="2000" dirty="0">
              <a:latin typeface="Times New Roman" pitchFamily="18" charset="0"/>
              <a:cs typeface="Times New Roman" pitchFamily="18" charset="0"/>
            </a:endParaRPr>
          </a:p>
          <a:p>
            <a:endParaRPr lang="en-US" dirty="0"/>
          </a:p>
        </p:txBody>
      </p:sp>
      <p:pic>
        <p:nvPicPr>
          <p:cNvPr id="6" name="Picture 1"/>
          <p:cNvPicPr>
            <a:picLocks noChangeAspect="1" noChangeArrowheads="1"/>
          </p:cNvPicPr>
          <p:nvPr/>
        </p:nvPicPr>
        <p:blipFill>
          <a:blip r:embed="rId2"/>
          <a:srcRect l="23469" t="42782" r="24490" b="26379"/>
          <a:stretch>
            <a:fillRect/>
          </a:stretch>
        </p:blipFill>
        <p:spPr bwMode="auto">
          <a:xfrm>
            <a:off x="1219200" y="3200400"/>
            <a:ext cx="6172200" cy="22098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974</TotalTime>
  <Words>649</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Ion</vt:lpstr>
      <vt:lpstr>HOUSING PROJECT</vt:lpstr>
      <vt:lpstr>Presented by  </vt:lpstr>
      <vt:lpstr>Contents:</vt:lpstr>
      <vt:lpstr>Introduction</vt:lpstr>
      <vt:lpstr>Problem Statement And Understanding</vt:lpstr>
      <vt:lpstr>EDA Steps</vt:lpstr>
      <vt:lpstr>Visualizations</vt:lpstr>
      <vt:lpstr>Steps and assumptions</vt:lpstr>
      <vt:lpstr> finalized model</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Admin</dc:creator>
  <cp:lastModifiedBy>Leena Chatterjee</cp:lastModifiedBy>
  <cp:revision>20</cp:revision>
  <dcterms:created xsi:type="dcterms:W3CDTF">2021-05-06T07:57:01Z</dcterms:created>
  <dcterms:modified xsi:type="dcterms:W3CDTF">2021-09-17T23:45:18Z</dcterms:modified>
</cp:coreProperties>
</file>