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8" r:id="rId6"/>
    <p:sldId id="260" r:id="rId7"/>
    <p:sldId id="292" r:id="rId8"/>
    <p:sldId id="259" r:id="rId9"/>
    <p:sldId id="264" r:id="rId10"/>
    <p:sldId id="293" r:id="rId11"/>
    <p:sldId id="294" r:id="rId12"/>
    <p:sldId id="295" r:id="rId13"/>
    <p:sldId id="296" r:id="rId14"/>
    <p:sldId id="266" r:id="rId15"/>
    <p:sldId id="297" r:id="rId16"/>
    <p:sldId id="298" r:id="rId17"/>
    <p:sldId id="267" r:id="rId18"/>
    <p:sldId id="269" r:id="rId19"/>
    <p:sldId id="270" r:id="rId20"/>
    <p:sldId id="299" r:id="rId21"/>
    <p:sldId id="300" r:id="rId22"/>
    <p:sldId id="301" r:id="rId23"/>
    <p:sldId id="302" r:id="rId24"/>
    <p:sldId id="271" r:id="rId25"/>
    <p:sldId id="272" r:id="rId26"/>
    <p:sldId id="273" r:id="rId27"/>
    <p:sldId id="274" r:id="rId28"/>
    <p:sldId id="275" r:id="rId29"/>
    <p:sldId id="276" r:id="rId30"/>
    <p:sldId id="278" r:id="rId31"/>
    <p:sldId id="279" r:id="rId32"/>
    <p:sldId id="281" r:id="rId33"/>
    <p:sldId id="284" r:id="rId34"/>
    <p:sldId id="285" r:id="rId35"/>
    <p:sldId id="287" r:id="rId36"/>
    <p:sldId id="303" r:id="rId37"/>
    <p:sldId id="288" r:id="rId38"/>
    <p:sldId id="304" r:id="rId39"/>
    <p:sldId id="289" r:id="rId40"/>
    <p:sldId id="290"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40" autoAdjust="0"/>
  </p:normalViewPr>
  <p:slideViewPr>
    <p:cSldViewPr>
      <p:cViewPr>
        <p:scale>
          <a:sx n="66" d="100"/>
          <a:sy n="66" d="100"/>
        </p:scale>
        <p:origin x="150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A5D500-F80E-4FBA-B926-195ECA852BF8}" type="doc">
      <dgm:prSet loTypeId="urn:microsoft.com/office/officeart/2005/8/layout/default" loCatId="list" qsTypeId="urn:microsoft.com/office/officeart/2005/8/quickstyle/simple1" qsCatId="simple" csTypeId="urn:microsoft.com/office/officeart/2005/8/colors/accent1_2" csCatId="accent1" phldr="0"/>
      <dgm:spPr/>
      <dgm:t>
        <a:bodyPr/>
        <a:lstStyle/>
        <a:p>
          <a:endParaRPr lang="en-IN"/>
        </a:p>
      </dgm:t>
    </dgm:pt>
    <dgm:pt modelId="{6A518C7C-5829-4276-AF2A-2F0A00F6B8CF}" type="pres">
      <dgm:prSet presAssocID="{75A5D500-F80E-4FBA-B926-195ECA852BF8}" presName="diagram" presStyleCnt="0">
        <dgm:presLayoutVars>
          <dgm:dir/>
          <dgm:resizeHandles val="exact"/>
        </dgm:presLayoutVars>
      </dgm:prSet>
      <dgm:spPr/>
    </dgm:pt>
  </dgm:ptLst>
  <dgm:cxnLst>
    <dgm:cxn modelId="{9215AF90-6380-4CE5-A8D5-BC203EAF015B}" type="presOf" srcId="{75A5D500-F80E-4FBA-B926-195ECA852BF8}" destId="{6A518C7C-5829-4276-AF2A-2F0A00F6B8CF}"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DF06C-A512-410E-BC91-63096490AA3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FB6182AA-9BD2-4836-988D-78BA0F40007C}">
      <dgm:prSet phldrT="[Text]"/>
      <dgm:spPr/>
      <dgm:t>
        <a:bodyPr/>
        <a:lstStyle/>
        <a:p>
          <a:r>
            <a:rPr lang="en-IN" dirty="0"/>
            <a:t>Machine Learning</a:t>
          </a:r>
        </a:p>
      </dgm:t>
    </dgm:pt>
    <dgm:pt modelId="{B2A1F024-9DAC-4480-B4BD-7A37E2473377}" type="parTrans" cxnId="{3B868EFB-35F3-4C40-820E-672AD2986927}">
      <dgm:prSet/>
      <dgm:spPr/>
      <dgm:t>
        <a:bodyPr/>
        <a:lstStyle/>
        <a:p>
          <a:endParaRPr lang="en-IN"/>
        </a:p>
      </dgm:t>
    </dgm:pt>
    <dgm:pt modelId="{182B26B5-FDAC-4F51-B954-5108645BA19A}" type="sibTrans" cxnId="{3B868EFB-35F3-4C40-820E-672AD2986927}">
      <dgm:prSet/>
      <dgm:spPr/>
      <dgm:t>
        <a:bodyPr/>
        <a:lstStyle/>
        <a:p>
          <a:endParaRPr lang="en-IN"/>
        </a:p>
      </dgm:t>
    </dgm:pt>
    <dgm:pt modelId="{CAE37E3F-18E1-499A-A6C4-235E053E4C02}">
      <dgm:prSet phldrT="[Text]"/>
      <dgm:spPr/>
      <dgm:t>
        <a:bodyPr/>
        <a:lstStyle/>
        <a:p>
          <a:r>
            <a:rPr lang="en-IN" dirty="0"/>
            <a:t>Supervised</a:t>
          </a:r>
        </a:p>
        <a:p>
          <a:r>
            <a:rPr lang="en-IN" dirty="0"/>
            <a:t>learning</a:t>
          </a:r>
        </a:p>
      </dgm:t>
    </dgm:pt>
    <dgm:pt modelId="{54F8A6DC-34F5-46C0-9FE7-4C2237DCB8D0}" type="parTrans" cxnId="{064C9E75-771E-4528-94EB-DF90D88EF630}">
      <dgm:prSet/>
      <dgm:spPr/>
      <dgm:t>
        <a:bodyPr/>
        <a:lstStyle/>
        <a:p>
          <a:endParaRPr lang="en-IN"/>
        </a:p>
      </dgm:t>
    </dgm:pt>
    <dgm:pt modelId="{2BAF03BE-F395-42CB-BA9E-07FD3D35E936}" type="sibTrans" cxnId="{064C9E75-771E-4528-94EB-DF90D88EF630}">
      <dgm:prSet/>
      <dgm:spPr/>
      <dgm:t>
        <a:bodyPr/>
        <a:lstStyle/>
        <a:p>
          <a:endParaRPr lang="en-IN"/>
        </a:p>
      </dgm:t>
    </dgm:pt>
    <dgm:pt modelId="{3DFBA014-C0C1-45CD-86E0-7E08A1433B6B}">
      <dgm:prSet phldrT="[Text]"/>
      <dgm:spPr/>
      <dgm:t>
        <a:bodyPr/>
        <a:lstStyle/>
        <a:p>
          <a:r>
            <a:rPr lang="en-IN" dirty="0"/>
            <a:t>Regression</a:t>
          </a:r>
        </a:p>
      </dgm:t>
    </dgm:pt>
    <dgm:pt modelId="{395EE557-8727-4116-9F67-9DAF64D9574D}" type="parTrans" cxnId="{85626DE8-3E66-4BAF-9958-CE155B63C3DF}">
      <dgm:prSet/>
      <dgm:spPr/>
      <dgm:t>
        <a:bodyPr/>
        <a:lstStyle/>
        <a:p>
          <a:endParaRPr lang="en-IN"/>
        </a:p>
      </dgm:t>
    </dgm:pt>
    <dgm:pt modelId="{B28EE066-8F4F-4CDA-A90F-8972381CC0B2}" type="sibTrans" cxnId="{85626DE8-3E66-4BAF-9958-CE155B63C3DF}">
      <dgm:prSet/>
      <dgm:spPr/>
      <dgm:t>
        <a:bodyPr/>
        <a:lstStyle/>
        <a:p>
          <a:endParaRPr lang="en-IN"/>
        </a:p>
      </dgm:t>
    </dgm:pt>
    <dgm:pt modelId="{EEB18BC7-7C32-40C6-8C40-E9B1757ED9A2}">
      <dgm:prSet phldrT="[Text]"/>
      <dgm:spPr/>
      <dgm:t>
        <a:bodyPr/>
        <a:lstStyle/>
        <a:p>
          <a:r>
            <a:rPr lang="en-IN" dirty="0"/>
            <a:t>Classification</a:t>
          </a:r>
        </a:p>
      </dgm:t>
    </dgm:pt>
    <dgm:pt modelId="{786E3568-E7CF-4E2D-B016-15AEB795395F}" type="parTrans" cxnId="{50BB024E-A6E2-46CC-B461-F0C897AE1499}">
      <dgm:prSet/>
      <dgm:spPr/>
      <dgm:t>
        <a:bodyPr/>
        <a:lstStyle/>
        <a:p>
          <a:endParaRPr lang="en-IN"/>
        </a:p>
      </dgm:t>
    </dgm:pt>
    <dgm:pt modelId="{E287E049-A805-43D9-9D4B-9CB5C03D493D}" type="sibTrans" cxnId="{50BB024E-A6E2-46CC-B461-F0C897AE1499}">
      <dgm:prSet/>
      <dgm:spPr/>
      <dgm:t>
        <a:bodyPr/>
        <a:lstStyle/>
        <a:p>
          <a:endParaRPr lang="en-IN"/>
        </a:p>
      </dgm:t>
    </dgm:pt>
    <dgm:pt modelId="{8552F0FA-D1F2-48E2-BFA4-AC30F479C0F5}">
      <dgm:prSet phldrT="[Text]"/>
      <dgm:spPr/>
      <dgm:t>
        <a:bodyPr/>
        <a:lstStyle/>
        <a:p>
          <a:r>
            <a:rPr lang="en-IN" dirty="0"/>
            <a:t>Unsupervised</a:t>
          </a:r>
        </a:p>
        <a:p>
          <a:r>
            <a:rPr lang="en-IN" dirty="0"/>
            <a:t>Learning</a:t>
          </a:r>
        </a:p>
      </dgm:t>
    </dgm:pt>
    <dgm:pt modelId="{4A3E4ED1-8E58-433E-8DC5-7950CA22BF4C}" type="parTrans" cxnId="{286F2B71-699C-4EDF-B07B-D4E30FFD5EC2}">
      <dgm:prSet/>
      <dgm:spPr/>
      <dgm:t>
        <a:bodyPr/>
        <a:lstStyle/>
        <a:p>
          <a:endParaRPr lang="en-IN"/>
        </a:p>
      </dgm:t>
    </dgm:pt>
    <dgm:pt modelId="{813DFBF9-62F0-4EE9-AB14-7D0130F579F6}" type="sibTrans" cxnId="{286F2B71-699C-4EDF-B07B-D4E30FFD5EC2}">
      <dgm:prSet/>
      <dgm:spPr/>
      <dgm:t>
        <a:bodyPr/>
        <a:lstStyle/>
        <a:p>
          <a:endParaRPr lang="en-IN"/>
        </a:p>
      </dgm:t>
    </dgm:pt>
    <dgm:pt modelId="{351EF310-DA9B-45EE-ACDE-419F8FCB80E4}" type="pres">
      <dgm:prSet presAssocID="{C01DF06C-A512-410E-BC91-63096490AA34}" presName="diagram" presStyleCnt="0">
        <dgm:presLayoutVars>
          <dgm:chPref val="1"/>
          <dgm:dir/>
          <dgm:animOne val="branch"/>
          <dgm:animLvl val="lvl"/>
          <dgm:resizeHandles val="exact"/>
        </dgm:presLayoutVars>
      </dgm:prSet>
      <dgm:spPr/>
    </dgm:pt>
    <dgm:pt modelId="{B72A7B99-ED80-4F97-BD08-CBD702B6C0E9}" type="pres">
      <dgm:prSet presAssocID="{FB6182AA-9BD2-4836-988D-78BA0F40007C}" presName="root1" presStyleCnt="0"/>
      <dgm:spPr/>
    </dgm:pt>
    <dgm:pt modelId="{041D51B4-B7EA-4223-A16E-FA7E97FEBE25}" type="pres">
      <dgm:prSet presAssocID="{FB6182AA-9BD2-4836-988D-78BA0F40007C}" presName="LevelOneTextNode" presStyleLbl="node0" presStyleIdx="0" presStyleCnt="1">
        <dgm:presLayoutVars>
          <dgm:chPref val="3"/>
        </dgm:presLayoutVars>
      </dgm:prSet>
      <dgm:spPr/>
    </dgm:pt>
    <dgm:pt modelId="{F5BC10CB-323A-4E6E-BD55-F67EBCECE231}" type="pres">
      <dgm:prSet presAssocID="{FB6182AA-9BD2-4836-988D-78BA0F40007C}" presName="level2hierChild" presStyleCnt="0"/>
      <dgm:spPr/>
    </dgm:pt>
    <dgm:pt modelId="{57F9AEE2-0F79-4675-9D3B-091867C3C062}" type="pres">
      <dgm:prSet presAssocID="{54F8A6DC-34F5-46C0-9FE7-4C2237DCB8D0}" presName="conn2-1" presStyleLbl="parChTrans1D2" presStyleIdx="0" presStyleCnt="2"/>
      <dgm:spPr/>
    </dgm:pt>
    <dgm:pt modelId="{5BCDA6C1-4554-494C-9950-043D24025AFF}" type="pres">
      <dgm:prSet presAssocID="{54F8A6DC-34F5-46C0-9FE7-4C2237DCB8D0}" presName="connTx" presStyleLbl="parChTrans1D2" presStyleIdx="0" presStyleCnt="2"/>
      <dgm:spPr/>
    </dgm:pt>
    <dgm:pt modelId="{B164C6BB-5E0B-497B-A6B5-3C9CCC706AE8}" type="pres">
      <dgm:prSet presAssocID="{CAE37E3F-18E1-499A-A6C4-235E053E4C02}" presName="root2" presStyleCnt="0"/>
      <dgm:spPr/>
    </dgm:pt>
    <dgm:pt modelId="{D9BADC1A-B319-42E1-8C43-652AEBCAE386}" type="pres">
      <dgm:prSet presAssocID="{CAE37E3F-18E1-499A-A6C4-235E053E4C02}" presName="LevelTwoTextNode" presStyleLbl="node2" presStyleIdx="0" presStyleCnt="2">
        <dgm:presLayoutVars>
          <dgm:chPref val="3"/>
        </dgm:presLayoutVars>
      </dgm:prSet>
      <dgm:spPr/>
    </dgm:pt>
    <dgm:pt modelId="{23DC2CB6-B27E-4B19-A769-D136FE6F70CA}" type="pres">
      <dgm:prSet presAssocID="{CAE37E3F-18E1-499A-A6C4-235E053E4C02}" presName="level3hierChild" presStyleCnt="0"/>
      <dgm:spPr/>
    </dgm:pt>
    <dgm:pt modelId="{75619017-E76E-48A7-B6CF-16AC6A9DFBE7}" type="pres">
      <dgm:prSet presAssocID="{395EE557-8727-4116-9F67-9DAF64D9574D}" presName="conn2-1" presStyleLbl="parChTrans1D3" presStyleIdx="0" presStyleCnt="2"/>
      <dgm:spPr/>
    </dgm:pt>
    <dgm:pt modelId="{7B74B309-EF58-41EE-9AED-ACFD87F2A217}" type="pres">
      <dgm:prSet presAssocID="{395EE557-8727-4116-9F67-9DAF64D9574D}" presName="connTx" presStyleLbl="parChTrans1D3" presStyleIdx="0" presStyleCnt="2"/>
      <dgm:spPr/>
    </dgm:pt>
    <dgm:pt modelId="{F8884240-4AD4-42C5-9D28-E12F82737D71}" type="pres">
      <dgm:prSet presAssocID="{3DFBA014-C0C1-45CD-86E0-7E08A1433B6B}" presName="root2" presStyleCnt="0"/>
      <dgm:spPr/>
    </dgm:pt>
    <dgm:pt modelId="{01C2D42B-AF22-47C8-AC91-F09914C52672}" type="pres">
      <dgm:prSet presAssocID="{3DFBA014-C0C1-45CD-86E0-7E08A1433B6B}" presName="LevelTwoTextNode" presStyleLbl="node3" presStyleIdx="0" presStyleCnt="2">
        <dgm:presLayoutVars>
          <dgm:chPref val="3"/>
        </dgm:presLayoutVars>
      </dgm:prSet>
      <dgm:spPr/>
    </dgm:pt>
    <dgm:pt modelId="{E4160BA6-D176-44D3-94A5-8577123E5DA1}" type="pres">
      <dgm:prSet presAssocID="{3DFBA014-C0C1-45CD-86E0-7E08A1433B6B}" presName="level3hierChild" presStyleCnt="0"/>
      <dgm:spPr/>
    </dgm:pt>
    <dgm:pt modelId="{82682314-1A34-4D03-A65B-95AD17822497}" type="pres">
      <dgm:prSet presAssocID="{786E3568-E7CF-4E2D-B016-15AEB795395F}" presName="conn2-1" presStyleLbl="parChTrans1D3" presStyleIdx="1" presStyleCnt="2"/>
      <dgm:spPr/>
    </dgm:pt>
    <dgm:pt modelId="{FB45A904-D5A3-493B-BD8A-499BCE9644A3}" type="pres">
      <dgm:prSet presAssocID="{786E3568-E7CF-4E2D-B016-15AEB795395F}" presName="connTx" presStyleLbl="parChTrans1D3" presStyleIdx="1" presStyleCnt="2"/>
      <dgm:spPr/>
    </dgm:pt>
    <dgm:pt modelId="{6CDC7171-A824-41CA-BA91-78E8552DEA67}" type="pres">
      <dgm:prSet presAssocID="{EEB18BC7-7C32-40C6-8C40-E9B1757ED9A2}" presName="root2" presStyleCnt="0"/>
      <dgm:spPr/>
    </dgm:pt>
    <dgm:pt modelId="{3577397C-9389-42CD-A320-176426BF10C5}" type="pres">
      <dgm:prSet presAssocID="{EEB18BC7-7C32-40C6-8C40-E9B1757ED9A2}" presName="LevelTwoTextNode" presStyleLbl="node3" presStyleIdx="1" presStyleCnt="2">
        <dgm:presLayoutVars>
          <dgm:chPref val="3"/>
        </dgm:presLayoutVars>
      </dgm:prSet>
      <dgm:spPr/>
    </dgm:pt>
    <dgm:pt modelId="{08D10BBD-CE4B-4D4A-9DA3-F676C328AC05}" type="pres">
      <dgm:prSet presAssocID="{EEB18BC7-7C32-40C6-8C40-E9B1757ED9A2}" presName="level3hierChild" presStyleCnt="0"/>
      <dgm:spPr/>
    </dgm:pt>
    <dgm:pt modelId="{42217259-10DE-40F6-8F22-75281D95DB5C}" type="pres">
      <dgm:prSet presAssocID="{4A3E4ED1-8E58-433E-8DC5-7950CA22BF4C}" presName="conn2-1" presStyleLbl="parChTrans1D2" presStyleIdx="1" presStyleCnt="2"/>
      <dgm:spPr/>
    </dgm:pt>
    <dgm:pt modelId="{4C088474-5E88-498B-BCFC-96ADDBC97EED}" type="pres">
      <dgm:prSet presAssocID="{4A3E4ED1-8E58-433E-8DC5-7950CA22BF4C}" presName="connTx" presStyleLbl="parChTrans1D2" presStyleIdx="1" presStyleCnt="2"/>
      <dgm:spPr/>
    </dgm:pt>
    <dgm:pt modelId="{DCECD986-9478-4D61-835F-FC292AB503E0}" type="pres">
      <dgm:prSet presAssocID="{8552F0FA-D1F2-48E2-BFA4-AC30F479C0F5}" presName="root2" presStyleCnt="0"/>
      <dgm:spPr/>
    </dgm:pt>
    <dgm:pt modelId="{A206AD5D-40BF-405A-ABBF-7E800902F9EC}" type="pres">
      <dgm:prSet presAssocID="{8552F0FA-D1F2-48E2-BFA4-AC30F479C0F5}" presName="LevelTwoTextNode" presStyleLbl="node2" presStyleIdx="1" presStyleCnt="2">
        <dgm:presLayoutVars>
          <dgm:chPref val="3"/>
        </dgm:presLayoutVars>
      </dgm:prSet>
      <dgm:spPr/>
    </dgm:pt>
    <dgm:pt modelId="{9C8CE91B-F734-48C6-9E01-705B4C6F93AF}" type="pres">
      <dgm:prSet presAssocID="{8552F0FA-D1F2-48E2-BFA4-AC30F479C0F5}" presName="level3hierChild" presStyleCnt="0"/>
      <dgm:spPr/>
    </dgm:pt>
  </dgm:ptLst>
  <dgm:cxnLst>
    <dgm:cxn modelId="{73DBED18-8516-4F2A-8892-79D17CDEED1F}" type="presOf" srcId="{4A3E4ED1-8E58-433E-8DC5-7950CA22BF4C}" destId="{4C088474-5E88-498B-BCFC-96ADDBC97EED}" srcOrd="1" destOrd="0" presId="urn:microsoft.com/office/officeart/2005/8/layout/hierarchy2"/>
    <dgm:cxn modelId="{44B00D61-74BB-4467-9C44-FEB032C6EDB8}" type="presOf" srcId="{4A3E4ED1-8E58-433E-8DC5-7950CA22BF4C}" destId="{42217259-10DE-40F6-8F22-75281D95DB5C}" srcOrd="0" destOrd="0" presId="urn:microsoft.com/office/officeart/2005/8/layout/hierarchy2"/>
    <dgm:cxn modelId="{2899F462-233E-4CC9-8D94-AD3D07B9DB8B}" type="presOf" srcId="{54F8A6DC-34F5-46C0-9FE7-4C2237DCB8D0}" destId="{5BCDA6C1-4554-494C-9950-043D24025AFF}" srcOrd="1" destOrd="0" presId="urn:microsoft.com/office/officeart/2005/8/layout/hierarchy2"/>
    <dgm:cxn modelId="{4E08BE4C-5BEB-43E4-9C07-B07D38105744}" type="presOf" srcId="{8552F0FA-D1F2-48E2-BFA4-AC30F479C0F5}" destId="{A206AD5D-40BF-405A-ABBF-7E800902F9EC}" srcOrd="0" destOrd="0" presId="urn:microsoft.com/office/officeart/2005/8/layout/hierarchy2"/>
    <dgm:cxn modelId="{E6E33A6D-796C-4017-AD52-01ED73ECC2F4}" type="presOf" srcId="{3DFBA014-C0C1-45CD-86E0-7E08A1433B6B}" destId="{01C2D42B-AF22-47C8-AC91-F09914C52672}" srcOrd="0" destOrd="0" presId="urn:microsoft.com/office/officeart/2005/8/layout/hierarchy2"/>
    <dgm:cxn modelId="{50BB024E-A6E2-46CC-B461-F0C897AE1499}" srcId="{CAE37E3F-18E1-499A-A6C4-235E053E4C02}" destId="{EEB18BC7-7C32-40C6-8C40-E9B1757ED9A2}" srcOrd="1" destOrd="0" parTransId="{786E3568-E7CF-4E2D-B016-15AEB795395F}" sibTransId="{E287E049-A805-43D9-9D4B-9CB5C03D493D}"/>
    <dgm:cxn modelId="{BEA3DF4F-3653-45E2-8BF3-6749529247A7}" type="presOf" srcId="{395EE557-8727-4116-9F67-9DAF64D9574D}" destId="{75619017-E76E-48A7-B6CF-16AC6A9DFBE7}" srcOrd="0" destOrd="0" presId="urn:microsoft.com/office/officeart/2005/8/layout/hierarchy2"/>
    <dgm:cxn modelId="{286F2B71-699C-4EDF-B07B-D4E30FFD5EC2}" srcId="{FB6182AA-9BD2-4836-988D-78BA0F40007C}" destId="{8552F0FA-D1F2-48E2-BFA4-AC30F479C0F5}" srcOrd="1" destOrd="0" parTransId="{4A3E4ED1-8E58-433E-8DC5-7950CA22BF4C}" sibTransId="{813DFBF9-62F0-4EE9-AB14-7D0130F579F6}"/>
    <dgm:cxn modelId="{7EEE5C51-5FFA-47A4-BD39-3CF1A7CAB176}" type="presOf" srcId="{786E3568-E7CF-4E2D-B016-15AEB795395F}" destId="{FB45A904-D5A3-493B-BD8A-499BCE9644A3}" srcOrd="1" destOrd="0" presId="urn:microsoft.com/office/officeart/2005/8/layout/hierarchy2"/>
    <dgm:cxn modelId="{064C9E75-771E-4528-94EB-DF90D88EF630}" srcId="{FB6182AA-9BD2-4836-988D-78BA0F40007C}" destId="{CAE37E3F-18E1-499A-A6C4-235E053E4C02}" srcOrd="0" destOrd="0" parTransId="{54F8A6DC-34F5-46C0-9FE7-4C2237DCB8D0}" sibTransId="{2BAF03BE-F395-42CB-BA9E-07FD3D35E936}"/>
    <dgm:cxn modelId="{C2377059-DFEE-4850-9F6C-750BD4381B58}" type="presOf" srcId="{FB6182AA-9BD2-4836-988D-78BA0F40007C}" destId="{041D51B4-B7EA-4223-A16E-FA7E97FEBE25}" srcOrd="0" destOrd="0" presId="urn:microsoft.com/office/officeart/2005/8/layout/hierarchy2"/>
    <dgm:cxn modelId="{F25037AE-EBA3-45E7-9D60-07BC7B639518}" type="presOf" srcId="{C01DF06C-A512-410E-BC91-63096490AA34}" destId="{351EF310-DA9B-45EE-ACDE-419F8FCB80E4}" srcOrd="0" destOrd="0" presId="urn:microsoft.com/office/officeart/2005/8/layout/hierarchy2"/>
    <dgm:cxn modelId="{8DAD37B0-8CC9-415F-9E64-E22B4F233E9F}" type="presOf" srcId="{54F8A6DC-34F5-46C0-9FE7-4C2237DCB8D0}" destId="{57F9AEE2-0F79-4675-9D3B-091867C3C062}" srcOrd="0" destOrd="0" presId="urn:microsoft.com/office/officeart/2005/8/layout/hierarchy2"/>
    <dgm:cxn modelId="{DB8657D0-0454-4C8E-A576-43436BB71F18}" type="presOf" srcId="{395EE557-8727-4116-9F67-9DAF64D9574D}" destId="{7B74B309-EF58-41EE-9AED-ACFD87F2A217}" srcOrd="1" destOrd="0" presId="urn:microsoft.com/office/officeart/2005/8/layout/hierarchy2"/>
    <dgm:cxn modelId="{40176AE4-DCE0-4204-BD5B-1C1DA825171C}" type="presOf" srcId="{CAE37E3F-18E1-499A-A6C4-235E053E4C02}" destId="{D9BADC1A-B319-42E1-8C43-652AEBCAE386}" srcOrd="0" destOrd="0" presId="urn:microsoft.com/office/officeart/2005/8/layout/hierarchy2"/>
    <dgm:cxn modelId="{85626DE8-3E66-4BAF-9958-CE155B63C3DF}" srcId="{CAE37E3F-18E1-499A-A6C4-235E053E4C02}" destId="{3DFBA014-C0C1-45CD-86E0-7E08A1433B6B}" srcOrd="0" destOrd="0" parTransId="{395EE557-8727-4116-9F67-9DAF64D9574D}" sibTransId="{B28EE066-8F4F-4CDA-A90F-8972381CC0B2}"/>
    <dgm:cxn modelId="{F5BCDCF9-86C5-42F5-8259-3C849BAF382A}" type="presOf" srcId="{EEB18BC7-7C32-40C6-8C40-E9B1757ED9A2}" destId="{3577397C-9389-42CD-A320-176426BF10C5}" srcOrd="0" destOrd="0" presId="urn:microsoft.com/office/officeart/2005/8/layout/hierarchy2"/>
    <dgm:cxn modelId="{3B868EFB-35F3-4C40-820E-672AD2986927}" srcId="{C01DF06C-A512-410E-BC91-63096490AA34}" destId="{FB6182AA-9BD2-4836-988D-78BA0F40007C}" srcOrd="0" destOrd="0" parTransId="{B2A1F024-9DAC-4480-B4BD-7A37E2473377}" sibTransId="{182B26B5-FDAC-4F51-B954-5108645BA19A}"/>
    <dgm:cxn modelId="{4B8D0DFE-5C9A-4561-8483-2FDC38DAE776}" type="presOf" srcId="{786E3568-E7CF-4E2D-B016-15AEB795395F}" destId="{82682314-1A34-4D03-A65B-95AD17822497}" srcOrd="0" destOrd="0" presId="urn:microsoft.com/office/officeart/2005/8/layout/hierarchy2"/>
    <dgm:cxn modelId="{9D8416B8-DD8B-4FAE-9912-133BC7BA5437}" type="presParOf" srcId="{351EF310-DA9B-45EE-ACDE-419F8FCB80E4}" destId="{B72A7B99-ED80-4F97-BD08-CBD702B6C0E9}" srcOrd="0" destOrd="0" presId="urn:microsoft.com/office/officeart/2005/8/layout/hierarchy2"/>
    <dgm:cxn modelId="{2E8B432D-54B1-448A-B035-CF1F6EA02094}" type="presParOf" srcId="{B72A7B99-ED80-4F97-BD08-CBD702B6C0E9}" destId="{041D51B4-B7EA-4223-A16E-FA7E97FEBE25}" srcOrd="0" destOrd="0" presId="urn:microsoft.com/office/officeart/2005/8/layout/hierarchy2"/>
    <dgm:cxn modelId="{0698907E-7240-473D-9167-776791816201}" type="presParOf" srcId="{B72A7B99-ED80-4F97-BD08-CBD702B6C0E9}" destId="{F5BC10CB-323A-4E6E-BD55-F67EBCECE231}" srcOrd="1" destOrd="0" presId="urn:microsoft.com/office/officeart/2005/8/layout/hierarchy2"/>
    <dgm:cxn modelId="{97827E14-E08A-4A0F-AD5F-FA926B64F512}" type="presParOf" srcId="{F5BC10CB-323A-4E6E-BD55-F67EBCECE231}" destId="{57F9AEE2-0F79-4675-9D3B-091867C3C062}" srcOrd="0" destOrd="0" presId="urn:microsoft.com/office/officeart/2005/8/layout/hierarchy2"/>
    <dgm:cxn modelId="{9D5511DE-68D9-4C9A-8C83-38DE59338A31}" type="presParOf" srcId="{57F9AEE2-0F79-4675-9D3B-091867C3C062}" destId="{5BCDA6C1-4554-494C-9950-043D24025AFF}" srcOrd="0" destOrd="0" presId="urn:microsoft.com/office/officeart/2005/8/layout/hierarchy2"/>
    <dgm:cxn modelId="{915C6A87-DB7F-4945-B8DA-EAA1B5DB9590}" type="presParOf" srcId="{F5BC10CB-323A-4E6E-BD55-F67EBCECE231}" destId="{B164C6BB-5E0B-497B-A6B5-3C9CCC706AE8}" srcOrd="1" destOrd="0" presId="urn:microsoft.com/office/officeart/2005/8/layout/hierarchy2"/>
    <dgm:cxn modelId="{A30C57B6-FF59-4285-B75B-16735F28BB9E}" type="presParOf" srcId="{B164C6BB-5E0B-497B-A6B5-3C9CCC706AE8}" destId="{D9BADC1A-B319-42E1-8C43-652AEBCAE386}" srcOrd="0" destOrd="0" presId="urn:microsoft.com/office/officeart/2005/8/layout/hierarchy2"/>
    <dgm:cxn modelId="{F8B45F5B-B214-4E2B-8D5B-5E7B802ECD20}" type="presParOf" srcId="{B164C6BB-5E0B-497B-A6B5-3C9CCC706AE8}" destId="{23DC2CB6-B27E-4B19-A769-D136FE6F70CA}" srcOrd="1" destOrd="0" presId="urn:microsoft.com/office/officeart/2005/8/layout/hierarchy2"/>
    <dgm:cxn modelId="{1B52BE63-CAFA-4189-8B8F-1DD871A8CD05}" type="presParOf" srcId="{23DC2CB6-B27E-4B19-A769-D136FE6F70CA}" destId="{75619017-E76E-48A7-B6CF-16AC6A9DFBE7}" srcOrd="0" destOrd="0" presId="urn:microsoft.com/office/officeart/2005/8/layout/hierarchy2"/>
    <dgm:cxn modelId="{DC13E8FB-A9C8-499F-9EAB-667073711481}" type="presParOf" srcId="{75619017-E76E-48A7-B6CF-16AC6A9DFBE7}" destId="{7B74B309-EF58-41EE-9AED-ACFD87F2A217}" srcOrd="0" destOrd="0" presId="urn:microsoft.com/office/officeart/2005/8/layout/hierarchy2"/>
    <dgm:cxn modelId="{A5C3069C-CCFA-40C2-836D-E431B262C69A}" type="presParOf" srcId="{23DC2CB6-B27E-4B19-A769-D136FE6F70CA}" destId="{F8884240-4AD4-42C5-9D28-E12F82737D71}" srcOrd="1" destOrd="0" presId="urn:microsoft.com/office/officeart/2005/8/layout/hierarchy2"/>
    <dgm:cxn modelId="{A0713499-720E-4038-B9CF-47C8E440CE20}" type="presParOf" srcId="{F8884240-4AD4-42C5-9D28-E12F82737D71}" destId="{01C2D42B-AF22-47C8-AC91-F09914C52672}" srcOrd="0" destOrd="0" presId="urn:microsoft.com/office/officeart/2005/8/layout/hierarchy2"/>
    <dgm:cxn modelId="{B9C8ECAE-6608-40EB-9E3D-620806A062BB}" type="presParOf" srcId="{F8884240-4AD4-42C5-9D28-E12F82737D71}" destId="{E4160BA6-D176-44D3-94A5-8577123E5DA1}" srcOrd="1" destOrd="0" presId="urn:microsoft.com/office/officeart/2005/8/layout/hierarchy2"/>
    <dgm:cxn modelId="{8B9AF622-7DD7-4617-AC12-DBE04DFB7150}" type="presParOf" srcId="{23DC2CB6-B27E-4B19-A769-D136FE6F70CA}" destId="{82682314-1A34-4D03-A65B-95AD17822497}" srcOrd="2" destOrd="0" presId="urn:microsoft.com/office/officeart/2005/8/layout/hierarchy2"/>
    <dgm:cxn modelId="{B80954F9-C8EA-4193-A156-46775E8A83C4}" type="presParOf" srcId="{82682314-1A34-4D03-A65B-95AD17822497}" destId="{FB45A904-D5A3-493B-BD8A-499BCE9644A3}" srcOrd="0" destOrd="0" presId="urn:microsoft.com/office/officeart/2005/8/layout/hierarchy2"/>
    <dgm:cxn modelId="{9A86C636-95FC-429B-8713-68F38ADCA7F2}" type="presParOf" srcId="{23DC2CB6-B27E-4B19-A769-D136FE6F70CA}" destId="{6CDC7171-A824-41CA-BA91-78E8552DEA67}" srcOrd="3" destOrd="0" presId="urn:microsoft.com/office/officeart/2005/8/layout/hierarchy2"/>
    <dgm:cxn modelId="{F1D94D39-2568-4545-8FC9-2CB6BB11B3FD}" type="presParOf" srcId="{6CDC7171-A824-41CA-BA91-78E8552DEA67}" destId="{3577397C-9389-42CD-A320-176426BF10C5}" srcOrd="0" destOrd="0" presId="urn:microsoft.com/office/officeart/2005/8/layout/hierarchy2"/>
    <dgm:cxn modelId="{EEC7CF6B-ACAB-4359-82DE-34EC225E8B8C}" type="presParOf" srcId="{6CDC7171-A824-41CA-BA91-78E8552DEA67}" destId="{08D10BBD-CE4B-4D4A-9DA3-F676C328AC05}" srcOrd="1" destOrd="0" presId="urn:microsoft.com/office/officeart/2005/8/layout/hierarchy2"/>
    <dgm:cxn modelId="{9F1790D4-C031-4F2A-8CC4-A46E4B9287E8}" type="presParOf" srcId="{F5BC10CB-323A-4E6E-BD55-F67EBCECE231}" destId="{42217259-10DE-40F6-8F22-75281D95DB5C}" srcOrd="2" destOrd="0" presId="urn:microsoft.com/office/officeart/2005/8/layout/hierarchy2"/>
    <dgm:cxn modelId="{0D7F017B-FEE9-47AE-A826-615A67499CE2}" type="presParOf" srcId="{42217259-10DE-40F6-8F22-75281D95DB5C}" destId="{4C088474-5E88-498B-BCFC-96ADDBC97EED}" srcOrd="0" destOrd="0" presId="urn:microsoft.com/office/officeart/2005/8/layout/hierarchy2"/>
    <dgm:cxn modelId="{D1B263FB-EEE2-4D6F-9A39-99359479551E}" type="presParOf" srcId="{F5BC10CB-323A-4E6E-BD55-F67EBCECE231}" destId="{DCECD986-9478-4D61-835F-FC292AB503E0}" srcOrd="3" destOrd="0" presId="urn:microsoft.com/office/officeart/2005/8/layout/hierarchy2"/>
    <dgm:cxn modelId="{503F988E-7AD7-4DE1-B1F3-06DA0528D1D5}" type="presParOf" srcId="{DCECD986-9478-4D61-835F-FC292AB503E0}" destId="{A206AD5D-40BF-405A-ABBF-7E800902F9EC}" srcOrd="0" destOrd="0" presId="urn:microsoft.com/office/officeart/2005/8/layout/hierarchy2"/>
    <dgm:cxn modelId="{674DAC78-D63C-480A-B18E-E20D98D5B068}" type="presParOf" srcId="{DCECD986-9478-4D61-835F-FC292AB503E0}" destId="{9C8CE91B-F734-48C6-9E01-705B4C6F93AF}"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D51B4-B7EA-4223-A16E-FA7E97FEBE25}">
      <dsp:nvSpPr>
        <dsp:cNvPr id="0" name=""/>
        <dsp:cNvSpPr/>
      </dsp:nvSpPr>
      <dsp:spPr>
        <a:xfrm>
          <a:off x="1587" y="186164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Machine Learning</a:t>
          </a:r>
        </a:p>
      </dsp:txBody>
      <dsp:txXfrm>
        <a:off x="25068" y="1885122"/>
        <a:ext cx="1556412" cy="754725"/>
      </dsp:txXfrm>
    </dsp:sp>
    <dsp:sp modelId="{57F9AEE2-0F79-4675-9D3B-091867C3C062}">
      <dsp:nvSpPr>
        <dsp:cNvPr id="0" name=""/>
        <dsp:cNvSpPr/>
      </dsp:nvSpPr>
      <dsp:spPr>
        <a:xfrm rot="19457599">
          <a:off x="1530725" y="2014246"/>
          <a:ext cx="789824" cy="35507"/>
        </a:xfrm>
        <a:custGeom>
          <a:avLst/>
          <a:gdLst/>
          <a:ahLst/>
          <a:cxnLst/>
          <a:rect l="0" t="0" r="0" b="0"/>
          <a:pathLst>
            <a:path>
              <a:moveTo>
                <a:pt x="0" y="17753"/>
              </a:moveTo>
              <a:lnTo>
                <a:pt x="789824"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05891" y="2012254"/>
        <a:ext cx="39491" cy="39491"/>
      </dsp:txXfrm>
    </dsp:sp>
    <dsp:sp modelId="{D9BADC1A-B319-42E1-8C43-652AEBCAE386}">
      <dsp:nvSpPr>
        <dsp:cNvPr id="0" name=""/>
        <dsp:cNvSpPr/>
      </dsp:nvSpPr>
      <dsp:spPr>
        <a:xfrm>
          <a:off x="2246312" y="140067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Supervised</a:t>
          </a:r>
        </a:p>
        <a:p>
          <a:pPr marL="0" lvl="0" indent="0" algn="ctr" defTabSz="889000">
            <a:lnSpc>
              <a:spcPct val="90000"/>
            </a:lnSpc>
            <a:spcBef>
              <a:spcPct val="0"/>
            </a:spcBef>
            <a:spcAft>
              <a:spcPct val="35000"/>
            </a:spcAft>
            <a:buNone/>
          </a:pPr>
          <a:r>
            <a:rPr lang="en-IN" sz="2000" kern="1200" dirty="0"/>
            <a:t>learning</a:t>
          </a:r>
        </a:p>
      </dsp:txBody>
      <dsp:txXfrm>
        <a:off x="2269793" y="1424152"/>
        <a:ext cx="1556412" cy="754725"/>
      </dsp:txXfrm>
    </dsp:sp>
    <dsp:sp modelId="{75619017-E76E-48A7-B6CF-16AC6A9DFBE7}">
      <dsp:nvSpPr>
        <dsp:cNvPr id="0" name=""/>
        <dsp:cNvSpPr/>
      </dsp:nvSpPr>
      <dsp:spPr>
        <a:xfrm rot="19457599">
          <a:off x="3775450" y="1553275"/>
          <a:ext cx="789824" cy="35507"/>
        </a:xfrm>
        <a:custGeom>
          <a:avLst/>
          <a:gdLst/>
          <a:ahLst/>
          <a:cxnLst/>
          <a:rect l="0" t="0" r="0" b="0"/>
          <a:pathLst>
            <a:path>
              <a:moveTo>
                <a:pt x="0" y="17753"/>
              </a:moveTo>
              <a:lnTo>
                <a:pt x="78982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50616" y="1551284"/>
        <a:ext cx="39491" cy="39491"/>
      </dsp:txXfrm>
    </dsp:sp>
    <dsp:sp modelId="{01C2D42B-AF22-47C8-AC91-F09914C52672}">
      <dsp:nvSpPr>
        <dsp:cNvPr id="0" name=""/>
        <dsp:cNvSpPr/>
      </dsp:nvSpPr>
      <dsp:spPr>
        <a:xfrm>
          <a:off x="4491037" y="939700"/>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Regression</a:t>
          </a:r>
        </a:p>
      </dsp:txBody>
      <dsp:txXfrm>
        <a:off x="4514518" y="963181"/>
        <a:ext cx="1556412" cy="754725"/>
      </dsp:txXfrm>
    </dsp:sp>
    <dsp:sp modelId="{82682314-1A34-4D03-A65B-95AD17822497}">
      <dsp:nvSpPr>
        <dsp:cNvPr id="0" name=""/>
        <dsp:cNvSpPr/>
      </dsp:nvSpPr>
      <dsp:spPr>
        <a:xfrm rot="2142401">
          <a:off x="3775450" y="2014246"/>
          <a:ext cx="789824" cy="35507"/>
        </a:xfrm>
        <a:custGeom>
          <a:avLst/>
          <a:gdLst/>
          <a:ahLst/>
          <a:cxnLst/>
          <a:rect l="0" t="0" r="0" b="0"/>
          <a:pathLst>
            <a:path>
              <a:moveTo>
                <a:pt x="0" y="17753"/>
              </a:moveTo>
              <a:lnTo>
                <a:pt x="789824"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50616" y="2012254"/>
        <a:ext cx="39491" cy="39491"/>
      </dsp:txXfrm>
    </dsp:sp>
    <dsp:sp modelId="{3577397C-9389-42CD-A320-176426BF10C5}">
      <dsp:nvSpPr>
        <dsp:cNvPr id="0" name=""/>
        <dsp:cNvSpPr/>
      </dsp:nvSpPr>
      <dsp:spPr>
        <a:xfrm>
          <a:off x="4491037" y="186164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Classification</a:t>
          </a:r>
        </a:p>
      </dsp:txBody>
      <dsp:txXfrm>
        <a:off x="4514518" y="1885122"/>
        <a:ext cx="1556412" cy="754725"/>
      </dsp:txXfrm>
    </dsp:sp>
    <dsp:sp modelId="{42217259-10DE-40F6-8F22-75281D95DB5C}">
      <dsp:nvSpPr>
        <dsp:cNvPr id="0" name=""/>
        <dsp:cNvSpPr/>
      </dsp:nvSpPr>
      <dsp:spPr>
        <a:xfrm rot="2142401">
          <a:off x="1530725" y="2475216"/>
          <a:ext cx="789824" cy="35507"/>
        </a:xfrm>
        <a:custGeom>
          <a:avLst/>
          <a:gdLst/>
          <a:ahLst/>
          <a:cxnLst/>
          <a:rect l="0" t="0" r="0" b="0"/>
          <a:pathLst>
            <a:path>
              <a:moveTo>
                <a:pt x="0" y="17753"/>
              </a:moveTo>
              <a:lnTo>
                <a:pt x="789824"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905891" y="2473224"/>
        <a:ext cx="39491" cy="39491"/>
      </dsp:txXfrm>
    </dsp:sp>
    <dsp:sp modelId="{A206AD5D-40BF-405A-ABBF-7E800902F9EC}">
      <dsp:nvSpPr>
        <dsp:cNvPr id="0" name=""/>
        <dsp:cNvSpPr/>
      </dsp:nvSpPr>
      <dsp:spPr>
        <a:xfrm>
          <a:off x="2246312" y="2322611"/>
          <a:ext cx="1603374" cy="801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Unsupervised</a:t>
          </a:r>
        </a:p>
        <a:p>
          <a:pPr marL="0" lvl="0" indent="0" algn="ctr" defTabSz="889000">
            <a:lnSpc>
              <a:spcPct val="90000"/>
            </a:lnSpc>
            <a:spcBef>
              <a:spcPct val="0"/>
            </a:spcBef>
            <a:spcAft>
              <a:spcPct val="35000"/>
            </a:spcAft>
            <a:buNone/>
          </a:pPr>
          <a:r>
            <a:rPr lang="en-IN" sz="2000" kern="1200" dirty="0"/>
            <a:t>Learning</a:t>
          </a:r>
        </a:p>
      </dsp:txBody>
      <dsp:txXfrm>
        <a:off x="2269793" y="2346092"/>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CC9F15A-3CEC-4794-880C-46F50F3F83E2}" type="datetimeFigureOut">
              <a:rPr lang="en-IN" smtClean="0"/>
              <a:t>29-07-2021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D3F3149-C2FD-4CBC-AE8A-4D0A869C81E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C9F15A-3CEC-4794-880C-46F50F3F83E2}"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CC9F15A-3CEC-4794-880C-46F50F3F83E2}"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3F3149-C2FD-4CBC-AE8A-4D0A869C81E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CC9F15A-3CEC-4794-880C-46F50F3F83E2}"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CC9F15A-3CEC-4794-880C-46F50F3F83E2}" type="datetimeFigureOut">
              <a:rPr lang="en-IN" smtClean="0"/>
              <a:t>29-07-2021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CC9F15A-3CEC-4794-880C-46F50F3F83E2}" type="datetimeFigureOut">
              <a:rPr lang="en-IN" smtClean="0"/>
              <a:t>29-07-2021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9F15A-3CEC-4794-880C-46F50F3F83E2}"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CC9F15A-3CEC-4794-880C-46F50F3F83E2}"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3F3149-C2FD-4CBC-AE8A-4D0A869C81E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CC9F15A-3CEC-4794-880C-46F50F3F83E2}"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D3F3149-C2FD-4CBC-AE8A-4D0A869C81E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C9F15A-3CEC-4794-880C-46F50F3F83E2}" type="datetimeFigureOut">
              <a:rPr lang="en-IN" smtClean="0"/>
              <a:t>29-07-2021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D3F3149-C2FD-4CBC-AE8A-4D0A869C81E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933056"/>
            <a:ext cx="3456383" cy="1512168"/>
          </a:xfrm>
          <a:prstGeom prst="rect">
            <a:avLst/>
          </a:prstGeom>
          <a:noFill/>
          <a:ln>
            <a:noFill/>
          </a:ln>
        </p:spPr>
      </p:pic>
      <p:sp>
        <p:nvSpPr>
          <p:cNvPr id="8" name="Oval 7"/>
          <p:cNvSpPr/>
          <p:nvPr/>
        </p:nvSpPr>
        <p:spPr>
          <a:xfrm>
            <a:off x="323528" y="260648"/>
            <a:ext cx="5688632" cy="36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machine laring.png"/>
          <p:cNvPicPr>
            <a:picLocks noChangeAspect="1"/>
          </p:cNvPicPr>
          <p:nvPr/>
        </p:nvPicPr>
        <p:blipFill>
          <a:blip r:embed="rId3" cstate="print"/>
          <a:stretch>
            <a:fillRect/>
          </a:stretch>
        </p:blipFill>
        <p:spPr>
          <a:xfrm>
            <a:off x="827584" y="548680"/>
            <a:ext cx="3816424" cy="2736304"/>
          </a:xfrm>
          <a:prstGeom prst="rect">
            <a:avLst/>
          </a:prstGeom>
        </p:spPr>
      </p:pic>
      <p:sp>
        <p:nvSpPr>
          <p:cNvPr id="10" name="Rectangle 9"/>
          <p:cNvSpPr/>
          <p:nvPr/>
        </p:nvSpPr>
        <p:spPr>
          <a:xfrm>
            <a:off x="827584" y="5589240"/>
            <a:ext cx="633670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Presented by Leena chatterjee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26F0-181A-4C6F-9E47-DA982B86A1F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3779CFD-3ECA-42BF-8BAA-10997EFB1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805" y="604075"/>
            <a:ext cx="3395765" cy="1960829"/>
          </a:xfrm>
        </p:spPr>
      </p:pic>
      <p:pic>
        <p:nvPicPr>
          <p:cNvPr id="7" name="Picture 6">
            <a:extLst>
              <a:ext uri="{FF2B5EF4-FFF2-40B4-BE49-F238E27FC236}">
                <a16:creationId xmlns:a16="http://schemas.microsoft.com/office/drawing/2014/main" id="{12D72737-A308-4CCC-9416-4C9B2322F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508" y="604075"/>
            <a:ext cx="3381847" cy="2314898"/>
          </a:xfrm>
          <a:prstGeom prst="rect">
            <a:avLst/>
          </a:prstGeom>
        </p:spPr>
      </p:pic>
      <p:pic>
        <p:nvPicPr>
          <p:cNvPr id="9" name="Picture 8">
            <a:extLst>
              <a:ext uri="{FF2B5EF4-FFF2-40B4-BE49-F238E27FC236}">
                <a16:creationId xmlns:a16="http://schemas.microsoft.com/office/drawing/2014/main" id="{DDC6C538-E7BE-4D5B-8F20-245917BA1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83" y="3135648"/>
            <a:ext cx="3381847" cy="2314898"/>
          </a:xfrm>
          <a:prstGeom prst="rect">
            <a:avLst/>
          </a:prstGeom>
        </p:spPr>
      </p:pic>
      <p:pic>
        <p:nvPicPr>
          <p:cNvPr id="11" name="Picture 10">
            <a:extLst>
              <a:ext uri="{FF2B5EF4-FFF2-40B4-BE49-F238E27FC236}">
                <a16:creationId xmlns:a16="http://schemas.microsoft.com/office/drawing/2014/main" id="{F92E10D0-F8F8-46B7-B9AF-05EE063CBF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6130" y="3018986"/>
            <a:ext cx="4895850" cy="2466975"/>
          </a:xfrm>
          <a:prstGeom prst="rect">
            <a:avLst/>
          </a:prstGeom>
        </p:spPr>
      </p:pic>
    </p:spTree>
    <p:extLst>
      <p:ext uri="{BB962C8B-B14F-4D97-AF65-F5344CB8AC3E}">
        <p14:creationId xmlns:p14="http://schemas.microsoft.com/office/powerpoint/2010/main" val="252177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7516-C4D7-4965-AA55-F53AF3C0866C}"/>
              </a:ext>
            </a:extLst>
          </p:cNvPr>
          <p:cNvSpPr>
            <a:spLocks noGrp="1"/>
          </p:cNvSpPr>
          <p:nvPr>
            <p:ph type="title"/>
          </p:nvPr>
        </p:nvSpPr>
        <p:spPr/>
        <p:txBody>
          <a:bodyPr/>
          <a:lstStyle/>
          <a:p>
            <a:r>
              <a:rPr lang="en-US" dirty="0"/>
              <a:t>Target variable:</a:t>
            </a:r>
            <a:endParaRPr lang="en-IN" dirty="0"/>
          </a:p>
        </p:txBody>
      </p:sp>
      <p:pic>
        <p:nvPicPr>
          <p:cNvPr id="5" name="Content Placeholder 4">
            <a:extLst>
              <a:ext uri="{FF2B5EF4-FFF2-40B4-BE49-F238E27FC236}">
                <a16:creationId xmlns:a16="http://schemas.microsoft.com/office/drawing/2014/main" id="{F5F98F04-B987-4E56-8056-479D732FB1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587" y="2401094"/>
            <a:ext cx="5838825" cy="3457575"/>
          </a:xfrm>
        </p:spPr>
      </p:pic>
    </p:spTree>
    <p:extLst>
      <p:ext uri="{BB962C8B-B14F-4D97-AF65-F5344CB8AC3E}">
        <p14:creationId xmlns:p14="http://schemas.microsoft.com/office/powerpoint/2010/main" val="1752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FF23-EFDB-459A-95B5-1A530A73067D}"/>
              </a:ext>
            </a:extLst>
          </p:cNvPr>
          <p:cNvSpPr>
            <a:spLocks noGrp="1"/>
          </p:cNvSpPr>
          <p:nvPr>
            <p:ph type="title"/>
          </p:nvPr>
        </p:nvSpPr>
        <p:spPr/>
        <p:txBody>
          <a:bodyPr/>
          <a:lstStyle/>
          <a:p>
            <a:r>
              <a:rPr lang="en-US" dirty="0" err="1"/>
              <a:t>Displot</a:t>
            </a:r>
            <a:r>
              <a:rPr lang="en-US" dirty="0"/>
              <a:t> :</a:t>
            </a:r>
            <a:endParaRPr lang="en-IN" dirty="0"/>
          </a:p>
        </p:txBody>
      </p:sp>
      <p:pic>
        <p:nvPicPr>
          <p:cNvPr id="5" name="Content Placeholder 4">
            <a:extLst>
              <a:ext uri="{FF2B5EF4-FFF2-40B4-BE49-F238E27FC236}">
                <a16:creationId xmlns:a16="http://schemas.microsoft.com/office/drawing/2014/main" id="{1BC1F738-5065-426D-A455-82015CB51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8667" y="1935163"/>
            <a:ext cx="6466665" cy="4389437"/>
          </a:xfrm>
        </p:spPr>
      </p:pic>
    </p:spTree>
    <p:extLst>
      <p:ext uri="{BB962C8B-B14F-4D97-AF65-F5344CB8AC3E}">
        <p14:creationId xmlns:p14="http://schemas.microsoft.com/office/powerpoint/2010/main" val="316300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8E92-BF40-4DF4-B964-C56A61948E0A}"/>
              </a:ext>
            </a:extLst>
          </p:cNvPr>
          <p:cNvSpPr>
            <a:spLocks noGrp="1"/>
          </p:cNvSpPr>
          <p:nvPr>
            <p:ph type="title"/>
          </p:nvPr>
        </p:nvSpPr>
        <p:spPr/>
        <p:txBody>
          <a:bodyPr/>
          <a:lstStyle/>
          <a:p>
            <a:r>
              <a:rPr lang="en-IN" dirty="0"/>
              <a:t>Boxplot:</a:t>
            </a:r>
          </a:p>
        </p:txBody>
      </p:sp>
      <p:pic>
        <p:nvPicPr>
          <p:cNvPr id="5" name="Content Placeholder 4">
            <a:extLst>
              <a:ext uri="{FF2B5EF4-FFF2-40B4-BE49-F238E27FC236}">
                <a16:creationId xmlns:a16="http://schemas.microsoft.com/office/drawing/2014/main" id="{F489A9CE-927D-4AF6-92C9-E28379EFE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78" y="1935163"/>
            <a:ext cx="6110443" cy="4389437"/>
          </a:xfrm>
        </p:spPr>
      </p:pic>
    </p:spTree>
    <p:extLst>
      <p:ext uri="{BB962C8B-B14F-4D97-AF65-F5344CB8AC3E}">
        <p14:creationId xmlns:p14="http://schemas.microsoft.com/office/powerpoint/2010/main" val="395215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Boxplot:</a:t>
            </a:r>
          </a:p>
        </p:txBody>
      </p:sp>
      <p:pic>
        <p:nvPicPr>
          <p:cNvPr id="5" name="Picture 4" descr="Capture1.PNG"/>
          <p:cNvPicPr>
            <a:picLocks noChangeAspect="1"/>
          </p:cNvPicPr>
          <p:nvPr/>
        </p:nvPicPr>
        <p:blipFill>
          <a:blip r:embed="rId2" cstate="print"/>
          <a:stretch>
            <a:fillRect/>
          </a:stretch>
        </p:blipFill>
        <p:spPr>
          <a:xfrm>
            <a:off x="2771800" y="2564904"/>
            <a:ext cx="2448272" cy="1368152"/>
          </a:xfrm>
          <a:prstGeom prst="rect">
            <a:avLst/>
          </a:prstGeom>
        </p:spPr>
      </p:pic>
      <p:pic>
        <p:nvPicPr>
          <p:cNvPr id="7" name="Picture 6" descr="Capture3.PNG"/>
          <p:cNvPicPr>
            <a:picLocks noChangeAspect="1"/>
          </p:cNvPicPr>
          <p:nvPr/>
        </p:nvPicPr>
        <p:blipFill>
          <a:blip r:embed="rId3" cstate="print"/>
          <a:stretch>
            <a:fillRect/>
          </a:stretch>
        </p:blipFill>
        <p:spPr>
          <a:xfrm>
            <a:off x="5580112" y="2564904"/>
            <a:ext cx="1800200" cy="1656184"/>
          </a:xfrm>
          <a:prstGeom prst="rect">
            <a:avLst/>
          </a:prstGeom>
        </p:spPr>
      </p:pic>
      <p:pic>
        <p:nvPicPr>
          <p:cNvPr id="8" name="Picture 7" descr="Capture6.PNG"/>
          <p:cNvPicPr>
            <a:picLocks noChangeAspect="1"/>
          </p:cNvPicPr>
          <p:nvPr/>
        </p:nvPicPr>
        <p:blipFill>
          <a:blip r:embed="rId4" cstate="print"/>
          <a:stretch>
            <a:fillRect/>
          </a:stretch>
        </p:blipFill>
        <p:spPr>
          <a:xfrm>
            <a:off x="971600" y="4437112"/>
            <a:ext cx="6624736" cy="2204864"/>
          </a:xfrm>
          <a:prstGeom prst="rect">
            <a:avLst/>
          </a:prstGeom>
        </p:spPr>
      </p:pic>
      <p:sp>
        <p:nvSpPr>
          <p:cNvPr id="6" name="Content Placeholder 5">
            <a:extLst>
              <a:ext uri="{FF2B5EF4-FFF2-40B4-BE49-F238E27FC236}">
                <a16:creationId xmlns:a16="http://schemas.microsoft.com/office/drawing/2014/main" id="{9B35303B-3911-4C94-BA88-C7E5E23C661E}"/>
              </a:ext>
            </a:extLst>
          </p:cNvPr>
          <p:cNvSpPr>
            <a:spLocks noGrp="1"/>
          </p:cNvSpPr>
          <p:nvPr>
            <p:ph idx="1"/>
          </p:nvPr>
        </p:nvSpPr>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1B6C-E1ED-460D-959F-B5C3A22E66B2}"/>
              </a:ext>
            </a:extLst>
          </p:cNvPr>
          <p:cNvSpPr>
            <a:spLocks noGrp="1"/>
          </p:cNvSpPr>
          <p:nvPr>
            <p:ph type="title"/>
          </p:nvPr>
        </p:nvSpPr>
        <p:spPr/>
        <p:txBody>
          <a:bodyPr/>
          <a:lstStyle/>
          <a:p>
            <a:r>
              <a:rPr lang="en-US" dirty="0"/>
              <a:t>Boxplot</a:t>
            </a:r>
            <a:endParaRPr lang="en-IN" dirty="0"/>
          </a:p>
        </p:txBody>
      </p:sp>
      <p:pic>
        <p:nvPicPr>
          <p:cNvPr id="5" name="Content Placeholder 4">
            <a:extLst>
              <a:ext uri="{FF2B5EF4-FFF2-40B4-BE49-F238E27FC236}">
                <a16:creationId xmlns:a16="http://schemas.microsoft.com/office/drawing/2014/main" id="{E33CD3E1-2D49-4E97-AE34-6BE43E3F6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800" y="1935163"/>
            <a:ext cx="8084399" cy="4389437"/>
          </a:xfrm>
        </p:spPr>
      </p:pic>
    </p:spTree>
    <p:extLst>
      <p:ext uri="{BB962C8B-B14F-4D97-AF65-F5344CB8AC3E}">
        <p14:creationId xmlns:p14="http://schemas.microsoft.com/office/powerpoint/2010/main" val="324673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1D2C-A48E-4B55-A9BB-6A8D5B116C0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8670F04-319A-4802-B595-9DAE5463D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548680"/>
            <a:ext cx="3754760" cy="3240361"/>
          </a:xfrm>
        </p:spPr>
      </p:pic>
      <p:pic>
        <p:nvPicPr>
          <p:cNvPr id="7" name="Picture 6">
            <a:extLst>
              <a:ext uri="{FF2B5EF4-FFF2-40B4-BE49-F238E27FC236}">
                <a16:creationId xmlns:a16="http://schemas.microsoft.com/office/drawing/2014/main" id="{6836ACD5-BA37-4877-B9EE-6DF1B16A0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59" y="548680"/>
            <a:ext cx="4561157" cy="3240361"/>
          </a:xfrm>
          <a:prstGeom prst="rect">
            <a:avLst/>
          </a:prstGeom>
        </p:spPr>
      </p:pic>
      <p:pic>
        <p:nvPicPr>
          <p:cNvPr id="9" name="Picture 8">
            <a:extLst>
              <a:ext uri="{FF2B5EF4-FFF2-40B4-BE49-F238E27FC236}">
                <a16:creationId xmlns:a16="http://schemas.microsoft.com/office/drawing/2014/main" id="{5C5289CC-C13C-4B8D-A578-AE825606F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719" y="3789041"/>
            <a:ext cx="8656645" cy="3030018"/>
          </a:xfrm>
          <a:prstGeom prst="rect">
            <a:avLst/>
          </a:prstGeom>
        </p:spPr>
      </p:pic>
    </p:spTree>
    <p:extLst>
      <p:ext uri="{BB962C8B-B14F-4D97-AF65-F5344CB8AC3E}">
        <p14:creationId xmlns:p14="http://schemas.microsoft.com/office/powerpoint/2010/main" val="515051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Bivariate analysis</a:t>
            </a:r>
          </a:p>
        </p:txBody>
      </p:sp>
      <p:sp>
        <p:nvSpPr>
          <p:cNvPr id="3" name="Content Placeholder 2"/>
          <p:cNvSpPr>
            <a:spLocks noGrp="1"/>
          </p:cNvSpPr>
          <p:nvPr>
            <p:ph idx="1"/>
          </p:nvPr>
        </p:nvSpPr>
        <p:spPr/>
        <p:txBody>
          <a:bodyPr/>
          <a:lstStyle/>
          <a:p>
            <a:endParaRPr lang="en-IN" dirty="0"/>
          </a:p>
          <a:p>
            <a:endParaRPr lang="en-IN" dirty="0"/>
          </a:p>
          <a:p>
            <a:r>
              <a:rPr lang="en-IN" dirty="0"/>
              <a:t>A strip plot is a type of plot or mathematical diagram using Cartesian coordinates to display values for typically two variables for a set of data. If the points are coded, one additional variable can be displayed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Stripplot</a:t>
            </a:r>
          </a:p>
        </p:txBody>
      </p:sp>
      <p:pic>
        <p:nvPicPr>
          <p:cNvPr id="7" name="Content Placeholder 6">
            <a:extLst>
              <a:ext uri="{FF2B5EF4-FFF2-40B4-BE49-F238E27FC236}">
                <a16:creationId xmlns:a16="http://schemas.microsoft.com/office/drawing/2014/main" id="{09AF43A1-F5F4-4165-BEC3-544043005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40090"/>
            <a:ext cx="8229600" cy="377958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Stripplot</a:t>
            </a:r>
          </a:p>
        </p:txBody>
      </p:sp>
      <p:pic>
        <p:nvPicPr>
          <p:cNvPr id="7" name="Content Placeholder 6">
            <a:extLst>
              <a:ext uri="{FF2B5EF4-FFF2-40B4-BE49-F238E27FC236}">
                <a16:creationId xmlns:a16="http://schemas.microsoft.com/office/drawing/2014/main" id="{EB61E5AA-0A1A-4940-A503-4CBA02C95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08112"/>
          </a:xfrm>
        </p:spPr>
        <p:txBody>
          <a:bodyPr>
            <a:normAutofit/>
          </a:bodyPr>
          <a:lstStyle/>
          <a:p>
            <a:r>
              <a:rPr lang="en-IN" sz="3600" b="1" dirty="0"/>
              <a:t>Agenda of discussion</a:t>
            </a:r>
          </a:p>
        </p:txBody>
      </p:sp>
      <p:sp>
        <p:nvSpPr>
          <p:cNvPr id="3" name="Content Placeholder 2"/>
          <p:cNvSpPr>
            <a:spLocks noGrp="1"/>
          </p:cNvSpPr>
          <p:nvPr>
            <p:ph idx="1"/>
          </p:nvPr>
        </p:nvSpPr>
        <p:spPr>
          <a:xfrm>
            <a:off x="457200" y="1935480"/>
            <a:ext cx="8229600" cy="4922520"/>
          </a:xfrm>
        </p:spPr>
        <p:txBody>
          <a:bodyPr>
            <a:normAutofit fontScale="92500" lnSpcReduction="10000"/>
          </a:bodyPr>
          <a:lstStyle/>
          <a:p>
            <a:r>
              <a:rPr lang="en-IN" dirty="0"/>
              <a:t>What is MI</a:t>
            </a:r>
          </a:p>
          <a:p>
            <a:r>
              <a:rPr lang="en-IN" dirty="0"/>
              <a:t>Type of machine learning</a:t>
            </a:r>
          </a:p>
          <a:p>
            <a:r>
              <a:rPr lang="en-IN" dirty="0"/>
              <a:t> Project topic</a:t>
            </a:r>
          </a:p>
          <a:p>
            <a:r>
              <a:rPr lang="en-IN" dirty="0"/>
              <a:t>Data types</a:t>
            </a:r>
          </a:p>
          <a:p>
            <a:r>
              <a:rPr lang="en-IN" dirty="0"/>
              <a:t>Data visualization  though univariate , bivariate and mulvariate  graph plotting</a:t>
            </a:r>
          </a:p>
          <a:p>
            <a:r>
              <a:rPr lang="en-IN" dirty="0"/>
              <a:t>Model Analysis</a:t>
            </a:r>
          </a:p>
          <a:p>
            <a:r>
              <a:rPr lang="en-IN" dirty="0"/>
              <a:t>Best model  selection </a:t>
            </a:r>
          </a:p>
          <a:p>
            <a:r>
              <a:rPr lang="en-IN" dirty="0"/>
              <a:t>Hyper tuning</a:t>
            </a:r>
          </a:p>
          <a:p>
            <a:r>
              <a:rPr lang="en-IN" dirty="0"/>
              <a:t>Calculate Final model and save final model</a:t>
            </a:r>
          </a:p>
          <a:p>
            <a:r>
              <a:rPr lang="en-IN" dirty="0"/>
              <a:t>Summery </a:t>
            </a:r>
          </a:p>
          <a:p>
            <a:r>
              <a:rPr lang="en-IN" dirty="0"/>
              <a:t> Challenges  </a:t>
            </a:r>
          </a:p>
          <a:p>
            <a:endParaRPr lang="en-IN" dirty="0"/>
          </a:p>
          <a:p>
            <a:endParaRPr lang="en-IN" dirty="0"/>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6E20-4E23-46C4-A400-A936C5B765A7}"/>
              </a:ext>
            </a:extLst>
          </p:cNvPr>
          <p:cNvSpPr>
            <a:spLocks noGrp="1"/>
          </p:cNvSpPr>
          <p:nvPr>
            <p:ph type="title"/>
          </p:nvPr>
        </p:nvSpPr>
        <p:spPr/>
        <p:txBody>
          <a:bodyPr/>
          <a:lstStyle/>
          <a:p>
            <a:r>
              <a:rPr lang="en-US" dirty="0"/>
              <a:t>Stripplot</a:t>
            </a:r>
            <a:endParaRPr lang="en-IN" dirty="0"/>
          </a:p>
        </p:txBody>
      </p:sp>
      <p:pic>
        <p:nvPicPr>
          <p:cNvPr id="5" name="Content Placeholder 4">
            <a:extLst>
              <a:ext uri="{FF2B5EF4-FFF2-40B4-BE49-F238E27FC236}">
                <a16:creationId xmlns:a16="http://schemas.microsoft.com/office/drawing/2014/main" id="{73516F4B-7EC9-4BB6-B36A-36F91C302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58036"/>
            <a:ext cx="8229600" cy="4143690"/>
          </a:xfrm>
        </p:spPr>
      </p:pic>
    </p:spTree>
    <p:extLst>
      <p:ext uri="{BB962C8B-B14F-4D97-AF65-F5344CB8AC3E}">
        <p14:creationId xmlns:p14="http://schemas.microsoft.com/office/powerpoint/2010/main" val="3453316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F8C0-EA80-4816-ACCB-7B88E99E4FAF}"/>
              </a:ext>
            </a:extLst>
          </p:cNvPr>
          <p:cNvSpPr>
            <a:spLocks noGrp="1"/>
          </p:cNvSpPr>
          <p:nvPr>
            <p:ph type="title"/>
          </p:nvPr>
        </p:nvSpPr>
        <p:spPr/>
        <p:txBody>
          <a:bodyPr/>
          <a:lstStyle/>
          <a:p>
            <a:r>
              <a:rPr lang="en-US" dirty="0"/>
              <a:t>Stripplot</a:t>
            </a:r>
            <a:endParaRPr lang="en-IN" dirty="0"/>
          </a:p>
        </p:txBody>
      </p:sp>
      <p:pic>
        <p:nvPicPr>
          <p:cNvPr id="5" name="Content Placeholder 4">
            <a:extLst>
              <a:ext uri="{FF2B5EF4-FFF2-40B4-BE49-F238E27FC236}">
                <a16:creationId xmlns:a16="http://schemas.microsoft.com/office/drawing/2014/main" id="{8659192D-7AE5-4CBD-A771-B24981001F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79" y="1935163"/>
            <a:ext cx="8035642" cy="4389437"/>
          </a:xfrm>
        </p:spPr>
      </p:pic>
    </p:spTree>
    <p:extLst>
      <p:ext uri="{BB962C8B-B14F-4D97-AF65-F5344CB8AC3E}">
        <p14:creationId xmlns:p14="http://schemas.microsoft.com/office/powerpoint/2010/main" val="1350630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B80C-7C13-4139-89FE-41BE3C6E0ECD}"/>
              </a:ext>
            </a:extLst>
          </p:cNvPr>
          <p:cNvSpPr>
            <a:spLocks noGrp="1"/>
          </p:cNvSpPr>
          <p:nvPr>
            <p:ph type="title"/>
          </p:nvPr>
        </p:nvSpPr>
        <p:spPr/>
        <p:txBody>
          <a:bodyPr/>
          <a:lstStyle/>
          <a:p>
            <a:r>
              <a:rPr lang="en-US" dirty="0"/>
              <a:t>Stripplot</a:t>
            </a:r>
            <a:endParaRPr lang="en-IN" dirty="0"/>
          </a:p>
        </p:txBody>
      </p:sp>
      <p:pic>
        <p:nvPicPr>
          <p:cNvPr id="5" name="Content Placeholder 4">
            <a:extLst>
              <a:ext uri="{FF2B5EF4-FFF2-40B4-BE49-F238E27FC236}">
                <a16:creationId xmlns:a16="http://schemas.microsoft.com/office/drawing/2014/main" id="{4BF58DC3-9C54-4E1F-B410-7186610C8F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5332"/>
            <a:ext cx="8229600" cy="4309098"/>
          </a:xfrm>
        </p:spPr>
      </p:pic>
    </p:spTree>
    <p:extLst>
      <p:ext uri="{BB962C8B-B14F-4D97-AF65-F5344CB8AC3E}">
        <p14:creationId xmlns:p14="http://schemas.microsoft.com/office/powerpoint/2010/main" val="2910685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6283-087D-4C7B-AB68-6D69B191FD72}"/>
              </a:ext>
            </a:extLst>
          </p:cNvPr>
          <p:cNvSpPr>
            <a:spLocks noGrp="1"/>
          </p:cNvSpPr>
          <p:nvPr>
            <p:ph type="title"/>
          </p:nvPr>
        </p:nvSpPr>
        <p:spPr/>
        <p:txBody>
          <a:bodyPr/>
          <a:lstStyle/>
          <a:p>
            <a:r>
              <a:rPr lang="en-US" dirty="0"/>
              <a:t>Stripplot</a:t>
            </a:r>
            <a:endParaRPr lang="en-IN" dirty="0"/>
          </a:p>
        </p:txBody>
      </p:sp>
      <p:pic>
        <p:nvPicPr>
          <p:cNvPr id="5" name="Content Placeholder 4">
            <a:extLst>
              <a:ext uri="{FF2B5EF4-FFF2-40B4-BE49-F238E27FC236}">
                <a16:creationId xmlns:a16="http://schemas.microsoft.com/office/drawing/2014/main" id="{24CDDEB1-69AE-46D1-BB54-E3817F2B3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910" y="1935163"/>
            <a:ext cx="7874180" cy="4389437"/>
          </a:xfrm>
        </p:spPr>
      </p:pic>
    </p:spTree>
    <p:extLst>
      <p:ext uri="{BB962C8B-B14F-4D97-AF65-F5344CB8AC3E}">
        <p14:creationId xmlns:p14="http://schemas.microsoft.com/office/powerpoint/2010/main" val="6662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Multivariate Analysis</a:t>
            </a:r>
          </a:p>
        </p:txBody>
      </p:sp>
      <p:sp>
        <p:nvSpPr>
          <p:cNvPr id="3" name="Content Placeholder 2"/>
          <p:cNvSpPr>
            <a:spLocks noGrp="1"/>
          </p:cNvSpPr>
          <p:nvPr>
            <p:ph idx="1"/>
          </p:nvPr>
        </p:nvSpPr>
        <p:spPr/>
        <p:txBody>
          <a:bodyPr>
            <a:normAutofit/>
          </a:bodyPr>
          <a:lstStyle/>
          <a:p>
            <a:r>
              <a:rPr lang="en-IN" sz="2400" dirty="0">
                <a:latin typeface="+mj-lt"/>
              </a:rPr>
              <a:t>Heatmap</a:t>
            </a:r>
          </a:p>
          <a:p>
            <a:pPr>
              <a:buNone/>
            </a:pPr>
            <a:r>
              <a:rPr lang="en-IN" sz="2400" dirty="0">
                <a:latin typeface="+mj-lt"/>
              </a:rPr>
              <a:t>   This visualization style came a long way from simple color-coded tables, it became widely used with data, and its commonly applied for describing density or intensity of variables, visualize patterns, variance.</a:t>
            </a:r>
          </a:p>
          <a:p>
            <a:pPr>
              <a:buNone/>
            </a:pPr>
            <a:endParaRPr lang="en-IN" sz="2400" dirty="0">
              <a:latin typeface="+mj-lt"/>
            </a:endParaRPr>
          </a:p>
          <a:p>
            <a:pPr>
              <a:buNone/>
            </a:pPr>
            <a:r>
              <a:rPr lang="en-IN" sz="2400" dirty="0">
                <a:latin typeface="+mj-lt"/>
              </a:rPr>
              <a:t>Pairplot: A pair plot plot a pair wise relationships in a dataset. The pairplot function creates a grid of Axes such that each variable in data will by shared in the y-axis across a single row and in the x-axis across a single column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Heatmap</a:t>
            </a:r>
          </a:p>
        </p:txBody>
      </p:sp>
      <p:sp>
        <p:nvSpPr>
          <p:cNvPr id="3" name="Content Placeholder 2"/>
          <p:cNvSpPr>
            <a:spLocks noGrp="1"/>
          </p:cNvSpPr>
          <p:nvPr>
            <p:ph idx="1"/>
          </p:nvPr>
        </p:nvSpPr>
        <p:spPr/>
        <p:txBody>
          <a:bodyPr/>
          <a:lstStyle/>
          <a:p>
            <a:r>
              <a:rPr lang="en-IN" dirty="0"/>
              <a:t>dfcor=df.corr()</a:t>
            </a:r>
          </a:p>
          <a:p>
            <a:endParaRPr lang="en-IN" dirty="0"/>
          </a:p>
          <a:p>
            <a:pPr>
              <a:buNone/>
            </a:pPr>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C15D11E9-9D99-46A6-AB7C-97B194C6D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9" y="1720214"/>
            <a:ext cx="8911420" cy="502115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Pairplot</a:t>
            </a:r>
          </a:p>
        </p:txBody>
      </p:sp>
      <p:pic>
        <p:nvPicPr>
          <p:cNvPr id="7" name="Content Placeholder 6">
            <a:extLst>
              <a:ext uri="{FF2B5EF4-FFF2-40B4-BE49-F238E27FC236}">
                <a16:creationId xmlns:a16="http://schemas.microsoft.com/office/drawing/2014/main" id="{696455B9-4518-450B-9A61-DF57947AD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2690"/>
            <a:ext cx="8229600" cy="431438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Train</a:t>
            </a:r>
            <a:r>
              <a:rPr lang="en-IN" dirty="0"/>
              <a:t>-</a:t>
            </a:r>
            <a:r>
              <a:rPr lang="en-IN" b="1" dirty="0"/>
              <a:t>test split</a:t>
            </a:r>
            <a:endParaRPr lang="en-IN" dirty="0"/>
          </a:p>
        </p:txBody>
      </p:sp>
      <p:sp>
        <p:nvSpPr>
          <p:cNvPr id="3" name="Content Placeholder 2"/>
          <p:cNvSpPr>
            <a:spLocks noGrp="1"/>
          </p:cNvSpPr>
          <p:nvPr>
            <p:ph idx="1"/>
          </p:nvPr>
        </p:nvSpPr>
        <p:spPr/>
        <p:txBody>
          <a:bodyPr>
            <a:normAutofit/>
          </a:bodyPr>
          <a:lstStyle/>
          <a:p>
            <a:r>
              <a:rPr lang="en-IN" sz="2000" dirty="0"/>
              <a:t>The </a:t>
            </a:r>
            <a:r>
              <a:rPr lang="en-IN" sz="2000" b="1" dirty="0"/>
              <a:t>train</a:t>
            </a:r>
            <a:r>
              <a:rPr lang="en-IN" sz="2000" dirty="0"/>
              <a:t>-</a:t>
            </a:r>
            <a:r>
              <a:rPr lang="en-IN" sz="2000" b="1" dirty="0"/>
              <a:t>test split</a:t>
            </a:r>
            <a:r>
              <a:rPr lang="en-IN" sz="2000" dirty="0"/>
              <a:t> is a technique for evaluating the performance of a machine learning algorithm. It can be used for classification or regression problems and can be used for any supervised learning algorithm. The procedure involves taking a dataset and dividing it into two subsets</a:t>
            </a:r>
          </a:p>
        </p:txBody>
      </p:sp>
      <p:pic>
        <p:nvPicPr>
          <p:cNvPr id="4" name="Picture 3" descr="1.PNG"/>
          <p:cNvPicPr>
            <a:picLocks noChangeAspect="1"/>
          </p:cNvPicPr>
          <p:nvPr/>
        </p:nvPicPr>
        <p:blipFill>
          <a:blip r:embed="rId2" cstate="print"/>
          <a:stretch>
            <a:fillRect/>
          </a:stretch>
        </p:blipFill>
        <p:spPr>
          <a:xfrm>
            <a:off x="539552" y="3645024"/>
            <a:ext cx="7488832" cy="295232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32656"/>
            <a:ext cx="8147248" cy="1442424"/>
          </a:xfrm>
        </p:spPr>
        <p:txBody>
          <a:bodyPr>
            <a:normAutofit fontScale="90000"/>
          </a:bodyPr>
          <a:lstStyle/>
          <a:p>
            <a:br>
              <a:rPr lang="en-IN" b="1" u="sng" dirty="0"/>
            </a:br>
            <a:endParaRPr lang="en-IN" dirty="0"/>
          </a:p>
        </p:txBody>
      </p:sp>
      <p:sp>
        <p:nvSpPr>
          <p:cNvPr id="3" name="Content Placeholder 2"/>
          <p:cNvSpPr>
            <a:spLocks noGrp="1"/>
          </p:cNvSpPr>
          <p:nvPr>
            <p:ph idx="1"/>
          </p:nvPr>
        </p:nvSpPr>
        <p:spPr>
          <a:xfrm>
            <a:off x="457200" y="260648"/>
            <a:ext cx="8229600" cy="6063952"/>
          </a:xfrm>
        </p:spPr>
        <p:txBody>
          <a:bodyPr>
            <a:normAutofit/>
          </a:bodyPr>
          <a:lstStyle/>
          <a:p>
            <a:r>
              <a:rPr lang="en-IN" sz="3200" b="1" u="sng" dirty="0"/>
              <a:t>Testing of Identified Approaches (Algorithms)</a:t>
            </a:r>
            <a:br>
              <a:rPr lang="en-IN" sz="3200" b="1" u="sng" dirty="0"/>
            </a:br>
            <a:endParaRPr lang="en-IN" sz="3200" b="1" u="sng" dirty="0"/>
          </a:p>
          <a:p>
            <a:pPr>
              <a:buNone/>
            </a:pPr>
            <a:r>
              <a:rPr lang="en-IN" sz="2000" dirty="0"/>
              <a:t>We have performed train test  where we  have send data to model ( some data for training and some for testing ). We have used 5  model  </a:t>
            </a:r>
            <a:r>
              <a:rPr lang="en-IN" sz="2000" dirty="0" err="1"/>
              <a:t>inthis</a:t>
            </a:r>
            <a:r>
              <a:rPr lang="en-IN" sz="2000" dirty="0"/>
              <a:t> analysis</a:t>
            </a:r>
          </a:p>
          <a:p>
            <a:pPr>
              <a:buNone/>
            </a:pPr>
            <a:endParaRPr lang="en-IN" sz="2000" dirty="0"/>
          </a:p>
          <a:p>
            <a:pPr lvl="0"/>
            <a:r>
              <a:rPr lang="en-IN" sz="2000" dirty="0"/>
              <a:t>DecissionTree Classifier Model</a:t>
            </a:r>
          </a:p>
          <a:p>
            <a:pPr lvl="0"/>
            <a:r>
              <a:rPr lang="en-IN" sz="2000" dirty="0"/>
              <a:t>Random Forest  Model</a:t>
            </a:r>
          </a:p>
          <a:p>
            <a:pPr lvl="0"/>
            <a:r>
              <a:rPr lang="en-IN" sz="2000" dirty="0"/>
              <a:t>Ada-boost  Model</a:t>
            </a:r>
          </a:p>
          <a:p>
            <a:pPr lvl="0"/>
            <a:r>
              <a:rPr lang="en-IN" sz="2000" dirty="0"/>
              <a:t>SVC Model</a:t>
            </a:r>
          </a:p>
          <a:p>
            <a:endParaRPr lang="en-IN" sz="3200" b="1" u="sng"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24136"/>
          </a:xfrm>
        </p:spPr>
        <p:txBody>
          <a:bodyPr>
            <a:normAutofit fontScale="90000"/>
          </a:bodyPr>
          <a:lstStyle/>
          <a:p>
            <a:r>
              <a:rPr lang="en-IN" b="1" dirty="0"/>
              <a:t>ALGORITHIM </a:t>
            </a:r>
            <a:br>
              <a:rPr lang="en-IN" dirty="0"/>
            </a:br>
            <a:r>
              <a:rPr lang="en-IN" b="1" dirty="0"/>
              <a:t> </a:t>
            </a:r>
            <a:br>
              <a:rPr lang="en-IN" dirty="0"/>
            </a:br>
            <a:r>
              <a:rPr lang="en-IN" b="1" dirty="0"/>
              <a:t> </a:t>
            </a:r>
            <a:br>
              <a:rPr lang="en-IN" dirty="0"/>
            </a:br>
            <a:r>
              <a:rPr lang="en-IN" b="1" u="sng" dirty="0"/>
              <a:t>DecissionTree Classifier Model</a:t>
            </a:r>
            <a:r>
              <a:rPr lang="en-IN" dirty="0"/>
              <a:t>: </a:t>
            </a:r>
            <a:br>
              <a:rPr lang="en-IN" dirty="0"/>
            </a:br>
            <a:endParaRPr lang="en-IN" dirty="0"/>
          </a:p>
        </p:txBody>
      </p:sp>
      <p:pic>
        <p:nvPicPr>
          <p:cNvPr id="7" name="Content Placeholder 6">
            <a:extLst>
              <a:ext uri="{FF2B5EF4-FFF2-40B4-BE49-F238E27FC236}">
                <a16:creationId xmlns:a16="http://schemas.microsoft.com/office/drawing/2014/main" id="{D4C286F3-B301-4146-B00A-EDD4123686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67719"/>
            <a:ext cx="6238825" cy="41243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400" b="1" dirty="0"/>
              <a:t>What is  MI  ?</a:t>
            </a:r>
          </a:p>
        </p:txBody>
      </p:sp>
      <p:sp>
        <p:nvSpPr>
          <p:cNvPr id="3" name="Content Placeholder 2"/>
          <p:cNvSpPr>
            <a:spLocks noGrp="1"/>
          </p:cNvSpPr>
          <p:nvPr>
            <p:ph idx="1"/>
          </p:nvPr>
        </p:nvSpPr>
        <p:spPr/>
        <p:txBody>
          <a:bodyPr/>
          <a:lstStyle/>
          <a:p>
            <a:endParaRPr lang="en-IN" dirty="0"/>
          </a:p>
          <a:p>
            <a:endParaRPr lang="en-IN" dirty="0"/>
          </a:p>
          <a:p>
            <a:pPr>
              <a:buNone/>
            </a:pPr>
            <a:r>
              <a:rPr lang="en-IN" dirty="0"/>
              <a:t>    Machine learning is the study of computer algorithms that improve automatically through experience and by the use of data. It is seen as a part of artificial intelligence.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RandomForestClassifier</a:t>
            </a:r>
          </a:p>
        </p:txBody>
      </p:sp>
      <p:pic>
        <p:nvPicPr>
          <p:cNvPr id="7" name="Content Placeholder 6">
            <a:extLst>
              <a:ext uri="{FF2B5EF4-FFF2-40B4-BE49-F238E27FC236}">
                <a16:creationId xmlns:a16="http://schemas.microsoft.com/office/drawing/2014/main" id="{E35942DD-B6E0-46BB-99AA-347FE0F1C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625" y="2110581"/>
            <a:ext cx="5238750" cy="4038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AdaBoostClassifier</a:t>
            </a:r>
          </a:p>
        </p:txBody>
      </p:sp>
      <p:pic>
        <p:nvPicPr>
          <p:cNvPr id="7" name="Content Placeholder 6">
            <a:extLst>
              <a:ext uri="{FF2B5EF4-FFF2-40B4-BE49-F238E27FC236}">
                <a16:creationId xmlns:a16="http://schemas.microsoft.com/office/drawing/2014/main" id="{AA215FBF-7520-4944-81CF-BAE8954EB6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053431"/>
            <a:ext cx="5335289" cy="41529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SVC</a:t>
            </a:r>
          </a:p>
        </p:txBody>
      </p:sp>
      <p:pic>
        <p:nvPicPr>
          <p:cNvPr id="7" name="Content Placeholder 6">
            <a:extLst>
              <a:ext uri="{FF2B5EF4-FFF2-40B4-BE49-F238E27FC236}">
                <a16:creationId xmlns:a16="http://schemas.microsoft.com/office/drawing/2014/main" id="{6DA36622-980A-4307-A017-D540E8D8B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935163"/>
            <a:ext cx="6480720" cy="4389437"/>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 score detection :</a:t>
            </a:r>
            <a:endParaRPr lang="en-IN" dirty="0"/>
          </a:p>
        </p:txBody>
      </p:sp>
      <p:pic>
        <p:nvPicPr>
          <p:cNvPr id="6" name="Picture 5">
            <a:extLst>
              <a:ext uri="{FF2B5EF4-FFF2-40B4-BE49-F238E27FC236}">
                <a16:creationId xmlns:a16="http://schemas.microsoft.com/office/drawing/2014/main" id="{C093745D-335D-4EB0-9D72-B0BB66530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76872"/>
            <a:ext cx="6017269" cy="3600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716800"/>
          </a:xfrm>
        </p:spPr>
        <p:txBody>
          <a:bodyPr>
            <a:normAutofit/>
          </a:bodyPr>
          <a:lstStyle/>
          <a:p>
            <a:r>
              <a:rPr lang="en-IN" sz="2800" b="1" dirty="0"/>
              <a:t>AS we will select best model where accuracy and cross </a:t>
            </a:r>
            <a:r>
              <a:rPr lang="en-IN" sz="2800" b="1" dirty="0" err="1"/>
              <a:t>val</a:t>
            </a:r>
            <a:r>
              <a:rPr lang="en-IN" sz="2800" b="1" dirty="0"/>
              <a:t> score will be minimum :</a:t>
            </a:r>
            <a:br>
              <a:rPr lang="en-IN" sz="2800" b="1" dirty="0"/>
            </a:br>
            <a:endParaRPr lang="en-IN" sz="2800" dirty="0"/>
          </a:p>
        </p:txBody>
      </p:sp>
      <p:pic>
        <p:nvPicPr>
          <p:cNvPr id="4" name="Picture 3">
            <a:extLst>
              <a:ext uri="{FF2B5EF4-FFF2-40B4-BE49-F238E27FC236}">
                <a16:creationId xmlns:a16="http://schemas.microsoft.com/office/drawing/2014/main" id="{8850F969-57EF-45EC-8766-C6A5682DA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20888"/>
            <a:ext cx="6624736" cy="3600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 tuning machine learning</a:t>
            </a:r>
          </a:p>
        </p:txBody>
      </p:sp>
      <p:sp>
        <p:nvSpPr>
          <p:cNvPr id="3" name="Content Placeholder 2"/>
          <p:cNvSpPr>
            <a:spLocks noGrp="1"/>
          </p:cNvSpPr>
          <p:nvPr>
            <p:ph idx="1"/>
          </p:nvPr>
        </p:nvSpPr>
        <p:spPr/>
        <p:txBody>
          <a:bodyPr/>
          <a:lstStyle/>
          <a:p>
            <a:pPr lvl="0"/>
            <a:r>
              <a:rPr lang="en-IN" dirty="0"/>
              <a:t>We optimize model using hyper tuning parameter (hyper parameter optimization or </a:t>
            </a:r>
            <a:r>
              <a:rPr lang="en-IN" i="1" dirty="0"/>
              <a:t>tuning</a:t>
            </a:r>
            <a:r>
              <a:rPr lang="en-IN" dirty="0"/>
              <a:t> is the problem of choosing a set of optimal hyperparameters for a learning algorithm. These measures are called hyperparameters, and </a:t>
            </a:r>
            <a:r>
              <a:rPr lang="en-IN" i="1" dirty="0"/>
              <a:t>have</a:t>
            </a:r>
            <a:r>
              <a:rPr lang="en-IN" dirty="0"/>
              <a:t> to be tuned so that the model can optimally solve the machine learning problem)</a:t>
            </a:r>
          </a:p>
          <a:p>
            <a:pPr>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83D3-3564-4A55-8F08-F8748F51B540}"/>
              </a:ext>
            </a:extLst>
          </p:cNvPr>
          <p:cNvSpPr>
            <a:spLocks noGrp="1"/>
          </p:cNvSpPr>
          <p:nvPr>
            <p:ph type="title"/>
          </p:nvPr>
        </p:nvSpPr>
        <p:spPr/>
        <p:txBody>
          <a:bodyPr/>
          <a:lstStyle/>
          <a:p>
            <a:r>
              <a:rPr lang="en-US" dirty="0" err="1"/>
              <a:t>GridSearchCv</a:t>
            </a:r>
            <a:endParaRPr lang="en-IN" dirty="0"/>
          </a:p>
        </p:txBody>
      </p:sp>
      <p:pic>
        <p:nvPicPr>
          <p:cNvPr id="5" name="Content Placeholder 4">
            <a:extLst>
              <a:ext uri="{FF2B5EF4-FFF2-40B4-BE49-F238E27FC236}">
                <a16:creationId xmlns:a16="http://schemas.microsoft.com/office/drawing/2014/main" id="{25095E50-7E4A-4918-AF07-CAAA8E283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04864"/>
            <a:ext cx="8229600" cy="3394049"/>
          </a:xfrm>
        </p:spPr>
      </p:pic>
    </p:spTree>
    <p:extLst>
      <p:ext uri="{BB962C8B-B14F-4D97-AF65-F5344CB8AC3E}">
        <p14:creationId xmlns:p14="http://schemas.microsoft.com/office/powerpoint/2010/main" val="3603357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u="sng" dirty="0"/>
              <a:t>Final model selection  and save final model </a:t>
            </a:r>
            <a:r>
              <a:rPr lang="en-IN" dirty="0"/>
              <a:t>:</a:t>
            </a:r>
          </a:p>
        </p:txBody>
      </p:sp>
      <p:sp>
        <p:nvSpPr>
          <p:cNvPr id="3" name="Content Placeholder 2"/>
          <p:cNvSpPr>
            <a:spLocks noGrp="1"/>
          </p:cNvSpPr>
          <p:nvPr>
            <p:ph idx="1"/>
          </p:nvPr>
        </p:nvSpPr>
        <p:spPr/>
        <p:txBody>
          <a:bodyPr/>
          <a:lstStyle/>
          <a:p>
            <a:pPr>
              <a:buFont typeface="Wingdings" pitchFamily="2" charset="2"/>
              <a:buChar char="v"/>
            </a:pPr>
            <a:r>
              <a:rPr lang="en-IN" dirty="0"/>
              <a:t>Best Model Calculation: form  analysis we found that RandonForestClassifier  ,we are having less difference between accuracy and cross value score  and from hyper parameter tuning we found (criterion= '</a:t>
            </a:r>
            <a:r>
              <a:rPr lang="en-IN" dirty="0" err="1"/>
              <a:t>gini</a:t>
            </a:r>
            <a:r>
              <a:rPr lang="en-IN" dirty="0"/>
              <a:t>', max_depth= 18, N-Estimator=8) we will get best model</a:t>
            </a:r>
          </a:p>
          <a:p>
            <a:pPr>
              <a:buFont typeface="Wingdings" pitchFamily="2" charset="2"/>
              <a:buChar char="v"/>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15CC-15BF-40EE-9ABC-AB7154C7F88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9A394AF-7563-4353-A99E-9968AEE1E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8229600" cy="5245192"/>
          </a:xfrm>
          <a:prstGeom prst="rect">
            <a:avLst/>
          </a:prstGeom>
        </p:spPr>
      </p:pic>
    </p:spTree>
    <p:extLst>
      <p:ext uri="{BB962C8B-B14F-4D97-AF65-F5344CB8AC3E}">
        <p14:creationId xmlns:p14="http://schemas.microsoft.com/office/powerpoint/2010/main" val="2082611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a:t>Summery</a:t>
            </a:r>
          </a:p>
        </p:txBody>
      </p:sp>
      <p:sp>
        <p:nvSpPr>
          <p:cNvPr id="3" name="Content Placeholder 2"/>
          <p:cNvSpPr>
            <a:spLocks noGrp="1"/>
          </p:cNvSpPr>
          <p:nvPr>
            <p:ph idx="1"/>
          </p:nvPr>
        </p:nvSpPr>
        <p:spPr/>
        <p:txBody>
          <a:bodyPr>
            <a:normAutofit fontScale="85000" lnSpcReduction="10000"/>
          </a:bodyPr>
          <a:lstStyle/>
          <a:p>
            <a:pPr marL="342900" marR="213995" lvl="0" indent="-342900" fontAlgn="base">
              <a:lnSpc>
                <a:spcPct val="110000"/>
              </a:lnSpc>
              <a:spcAft>
                <a:spcPts val="180"/>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have transformed categorical data to numeric using Label Encoder </a:t>
            </a:r>
          </a:p>
          <a:p>
            <a:pPr marL="342900" marR="213995" lvl="0" indent="-342900" fontAlgn="base">
              <a:lnSpc>
                <a:spcPct val="110000"/>
              </a:lnSpc>
              <a:spcAft>
                <a:spcPts val="345"/>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have plotted graphical view of each column to understand data distribution using count plot as well as for finding outlier concept we plotted boxplot </a:t>
            </a:r>
          </a:p>
          <a:p>
            <a:pPr marL="342900" marR="213995" lvl="0" indent="-342900" fontAlgn="base">
              <a:lnSpc>
                <a:spcPct val="110000"/>
              </a:lnSpc>
              <a:spcAft>
                <a:spcPts val="60"/>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As this is categorical data we cannot remove outlier as mean concept not there in categorical data, same confirmed by Data Trained mentor  </a:t>
            </a:r>
          </a:p>
          <a:p>
            <a:pPr marL="457200">
              <a:lnSpc>
                <a:spcPct val="107000"/>
              </a:lnSpc>
              <a:spcAft>
                <a:spcPts val="290"/>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13995" lvl="0" indent="-342900" fontAlgn="base">
              <a:lnSpc>
                <a:spcPct val="110000"/>
              </a:lnSpc>
              <a:spcAft>
                <a:spcPts val="185"/>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divided data x and y  as a  data and  target </a:t>
            </a:r>
          </a:p>
          <a:p>
            <a:pPr marL="342900" marR="213995" lvl="0" indent="-342900" fontAlgn="base">
              <a:lnSpc>
                <a:spcPct val="110000"/>
              </a:lnSpc>
              <a:spcAft>
                <a:spcPts val="350"/>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analysis all the model and found only RFC  is having less difference between accuracy and </a:t>
            </a:r>
            <a:r>
              <a:rPr lang="en-IN" sz="18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cross_val_score</a:t>
            </a: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342900" marR="213995" lvl="0" indent="-342900" fontAlgn="base">
              <a:lnSpc>
                <a:spcPct val="110000"/>
              </a:lnSpc>
              <a:spcAft>
                <a:spcPts val="345"/>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optimize model using hyper tuning parameter (hyper parameter optimization or tuning is the problem of choosing a set of optimal hyperparameters for a learning algorithm. These measures are called hyperparameters, and have to be tuned so that the model can optimally solve the machine learning problem) </a:t>
            </a:r>
          </a:p>
          <a:p>
            <a:pPr marL="342900" marR="213995" lvl="0" indent="-342900" fontAlgn="base">
              <a:lnSpc>
                <a:spcPct val="110000"/>
              </a:lnSpc>
              <a:spcAft>
                <a:spcPts val="185"/>
              </a:spcAft>
              <a:buClr>
                <a:srgbClr val="000000"/>
              </a:buClr>
              <a:buSzPts val="1400"/>
              <a:buFont typeface="Arial" panose="020B0604020202020204" pitchFamily="34" charset="0"/>
              <a:buChar char="•"/>
            </a:pPr>
            <a:r>
              <a:rPr lang="en-IN"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We got our final model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488832" cy="1152128"/>
          </a:xfrm>
        </p:spPr>
        <p:txBody>
          <a:bodyPr/>
          <a:lstStyle/>
          <a:p>
            <a:r>
              <a:rPr lang="en-IN" dirty="0"/>
              <a:t>A study of machine learning</a:t>
            </a:r>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a:t>
            </a:r>
          </a:p>
        </p:txBody>
      </p:sp>
      <p:sp>
        <p:nvSpPr>
          <p:cNvPr id="3" name="Content Placeholder 2"/>
          <p:cNvSpPr>
            <a:spLocks noGrp="1"/>
          </p:cNvSpPr>
          <p:nvPr>
            <p:ph idx="1"/>
          </p:nvPr>
        </p:nvSpPr>
        <p:spPr/>
        <p:txBody>
          <a:bodyPr/>
          <a:lstStyle/>
          <a:p>
            <a:pPr lvl="0"/>
            <a:r>
              <a:rPr lang="en-IN" dirty="0"/>
              <a:t>The data could be incomplete. even the lack of a section or a substantial part of the data, could limit its usability. </a:t>
            </a:r>
          </a:p>
          <a:p>
            <a:r>
              <a:rPr lang="en-IN" dirty="0"/>
              <a:t> </a:t>
            </a:r>
          </a:p>
          <a:p>
            <a:pPr lvl="0"/>
            <a:r>
              <a:rPr lang="en-IN" dirty="0"/>
              <a:t> We don’t get always accurate information  as data might be not  totally completed .</a:t>
            </a:r>
          </a:p>
          <a:p>
            <a:r>
              <a:rPr lang="en-IN" dirty="0"/>
              <a:t> </a:t>
            </a:r>
          </a:p>
          <a:p>
            <a:pPr lvl="0"/>
            <a:r>
              <a:rPr lang="en-IN" dirty="0"/>
              <a:t>As it is  real time data , it is complex data, took long time to execute   </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1.PNG"/>
          <p:cNvPicPr>
            <a:picLocks noGrp="1" noChangeAspect="1"/>
          </p:cNvPicPr>
          <p:nvPr>
            <p:ph idx="1"/>
          </p:nvPr>
        </p:nvPicPr>
        <p:blipFill>
          <a:blip r:embed="rId2" cstate="print"/>
          <a:stretch>
            <a:fillRect/>
          </a:stretch>
        </p:blipFill>
        <p:spPr>
          <a:xfrm>
            <a:off x="0" y="764705"/>
            <a:ext cx="9143999" cy="609329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a:t>Machine learning  of </a:t>
            </a: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“Customer retention case study” which help us to understand which all the key factors in the dataset which play vital role to make customer repurchase from same E-commerce portal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p:txBody>
          <a:bodyPr/>
          <a:lstStyle/>
          <a:p>
            <a:pPr>
              <a:buNone/>
            </a:pPr>
            <a:r>
              <a:rPr lang="en-IN" dirty="0"/>
              <a:t> </a:t>
            </a:r>
          </a:p>
          <a:p>
            <a:pPr>
              <a:buNone/>
            </a:pPr>
            <a:endParaRPr lang="en-IN" dirty="0">
              <a:latin typeface="+mj-lt"/>
            </a:endParaRPr>
          </a:p>
          <a:p>
            <a:pPr>
              <a:buNone/>
            </a:pPr>
            <a:endParaRPr lang="en-IN" dirty="0">
              <a:latin typeface="+mj-lt"/>
            </a:endParaRPr>
          </a:p>
          <a:p>
            <a:pPr>
              <a:buNone/>
            </a:pPr>
            <a:r>
              <a:rPr lang="en-IN" dirty="0">
                <a:latin typeface="+mj-lt"/>
              </a:rPr>
              <a:t>   Dataset is categorial data </a:t>
            </a:r>
            <a:r>
              <a:rPr lang="en-IN" u="sng" dirty="0">
                <a:latin typeface="+mj-lt"/>
              </a:rPr>
              <a:t>,</a:t>
            </a:r>
            <a:r>
              <a:rPr lang="en-IN" dirty="0">
                <a:latin typeface="+mj-lt"/>
              </a:rPr>
              <a:t>In this dataset target variable is</a:t>
            </a: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 How many times you have made an online purchase in the past 1 year’ </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which will represent value as 1 to 5 based on numbers of time customer made purchase throughout the year . </a:t>
            </a: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Label ‘1’ indicates that least headcount of people according to number of purchase Label ‘5’ indicates Less than 10 times (maximum people purchased)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None/>
            </a:pPr>
            <a:endParaRPr lang="en-IN" dirty="0">
              <a:latin typeface="+mj-lt"/>
            </a:endParaRP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C9F2A6A8-4118-4903-8AF4-744E94E5DCC5}"/>
                  </a:ext>
                </a:extLst>
              </p:cNvPr>
              <p:cNvGraphicFramePr>
                <a:graphicFrameLocks noChangeAspect="1"/>
              </p:cNvGraphicFramePr>
              <p:nvPr>
                <p:extLst>
                  <p:ext uri="{D42A27DB-BD31-4B8C-83A1-F6EECF244321}">
                    <p14:modId xmlns:p14="http://schemas.microsoft.com/office/powerpoint/2010/main" val="3619205998"/>
                  </p:ext>
                </p:extLst>
              </p:nvPr>
            </p:nvGraphicFramePr>
            <p:xfrm>
              <a:off x="-3436257" y="1332090"/>
              <a:ext cx="2286000" cy="1714500"/>
            </p:xfrm>
            <a:graphic>
              <a:graphicData uri="http://schemas.microsoft.com/office/powerpoint/2016/slidezoom">
                <pslz:sldZm>
                  <pslz:sldZmObj sldId="258" cId="0">
                    <pslz:zmPr id="{B31E68A6-DD91-465F-8969-1A41EF5A7562}" returnToParent="0" transitionDur="1000">
                      <p166:blipFill xmlns:p166="http://schemas.microsoft.com/office/powerpoint/2016/6/main">
                        <a:blip r:embed="rId2"/>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C9F2A6A8-4118-4903-8AF4-744E94E5DCC5}"/>
                  </a:ext>
                </a:extLst>
              </p:cNvPr>
              <p:cNvPicPr>
                <a:picLocks noGrp="1" noRot="1" noChangeAspect="1" noMove="1" noResize="1" noEditPoints="1" noAdjustHandles="1" noChangeArrowheads="1" noChangeShapeType="1"/>
              </p:cNvPicPr>
              <p:nvPr/>
            </p:nvPicPr>
            <p:blipFill>
              <a:blip r:embed="rId2"/>
              <a:stretch>
                <a:fillRect/>
              </a:stretch>
            </p:blipFill>
            <p:spPr>
              <a:xfrm>
                <a:off x="-3436257" y="1332090"/>
                <a:ext cx="2286000" cy="1714500"/>
              </a:xfrm>
              <a:prstGeom prst="rect">
                <a:avLst/>
              </a:prstGeom>
              <a:ln w="3175">
                <a:solidFill>
                  <a:prstClr val="ltGray"/>
                </a:solidFill>
              </a:ln>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fontScale="90000"/>
          </a:bodyPr>
          <a:lstStyle/>
          <a:p>
            <a:r>
              <a:rPr lang="en-IN" sz="3600" b="1" dirty="0"/>
              <a:t>  Data   and datatypes</a:t>
            </a:r>
            <a:r>
              <a:rPr lang="en-IN" b="1" dirty="0"/>
              <a:t>:</a:t>
            </a:r>
          </a:p>
        </p:txBody>
      </p:sp>
      <p:pic>
        <p:nvPicPr>
          <p:cNvPr id="8" name="Content Placeholder 7">
            <a:extLst>
              <a:ext uri="{FF2B5EF4-FFF2-40B4-BE49-F238E27FC236}">
                <a16:creationId xmlns:a16="http://schemas.microsoft.com/office/drawing/2014/main" id="{B558425A-C549-4435-B904-5CDB7BE8E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734" y="1935163"/>
            <a:ext cx="7947938" cy="444616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65D87-9FC4-483C-A64B-F0F2807F4E52}"/>
              </a:ext>
            </a:extLst>
          </p:cNvPr>
          <p:cNvSpPr>
            <a:spLocks noGrp="1"/>
          </p:cNvSpPr>
          <p:nvPr>
            <p:ph type="title"/>
          </p:nvPr>
        </p:nvSpPr>
        <p:spPr/>
        <p:txBody>
          <a:bodyPr/>
          <a:lstStyle/>
          <a:p>
            <a:r>
              <a:rPr lang="en-US" dirty="0"/>
              <a:t>Datatypes:</a:t>
            </a:r>
            <a:endParaRPr lang="en-IN" dirty="0"/>
          </a:p>
        </p:txBody>
      </p:sp>
      <p:pic>
        <p:nvPicPr>
          <p:cNvPr id="5" name="Content Placeholder 4">
            <a:extLst>
              <a:ext uri="{FF2B5EF4-FFF2-40B4-BE49-F238E27FC236}">
                <a16:creationId xmlns:a16="http://schemas.microsoft.com/office/drawing/2014/main" id="{2D0CB13E-14D5-4E72-936E-5536334C2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2986881"/>
            <a:ext cx="5943600" cy="2286000"/>
          </a:xfrm>
        </p:spPr>
      </p:pic>
    </p:spTree>
    <p:extLst>
      <p:ext uri="{BB962C8B-B14F-4D97-AF65-F5344CB8AC3E}">
        <p14:creationId xmlns:p14="http://schemas.microsoft.com/office/powerpoint/2010/main" val="166741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Univariate analysis</a:t>
            </a:r>
          </a:p>
        </p:txBody>
      </p:sp>
      <p:sp>
        <p:nvSpPr>
          <p:cNvPr id="3" name="Content Placeholder 2"/>
          <p:cNvSpPr>
            <a:spLocks noGrp="1"/>
          </p:cNvSpPr>
          <p:nvPr>
            <p:ph idx="1"/>
          </p:nvPr>
        </p:nvSpPr>
        <p:spPr/>
        <p:txBody>
          <a:bodyPr>
            <a:normAutofit/>
          </a:bodyPr>
          <a:lstStyle/>
          <a:p>
            <a:endParaRPr lang="en-IN" sz="2000" dirty="0">
              <a:latin typeface="+mj-lt"/>
            </a:endParaRPr>
          </a:p>
          <a:p>
            <a:r>
              <a:rPr lang="en-IN" sz="2000" dirty="0">
                <a:latin typeface="+mj-lt"/>
              </a:rPr>
              <a:t>Box plot-- In descriptive statistics, a box plot or box plot is a method for graphically depicting groups of numerical data through their quartiles. Box plots may also have lines extending from the boxes indicating variability outside the upper and lower quartiles, hence the terms box-and-whisker plot and box-and-whisker diagram.</a:t>
            </a:r>
          </a:p>
          <a:p>
            <a:endParaRPr lang="en-IN" sz="2000" dirty="0">
              <a:latin typeface="+mj-lt"/>
            </a:endParaRPr>
          </a:p>
          <a:p>
            <a:r>
              <a:rPr lang="en-IN" sz="2000" dirty="0">
                <a:latin typeface="+mj-lt"/>
              </a:rPr>
              <a:t>Count plot- A </a:t>
            </a:r>
            <a:r>
              <a:rPr lang="en-IN" sz="2000" b="1" dirty="0">
                <a:latin typeface="+mj-lt"/>
              </a:rPr>
              <a:t>countplot</a:t>
            </a:r>
            <a:r>
              <a:rPr lang="en-IN" sz="2000" dirty="0">
                <a:latin typeface="+mj-lt"/>
              </a:rPr>
              <a:t> is kind of like  a histogram or a bar graph for some categorical area. It simply shows the number of occurrences of an item based on a certain type of categor</a:t>
            </a:r>
            <a:r>
              <a:rPr lang="en-IN" sz="2000" dirty="0"/>
              <a:t>y</a:t>
            </a:r>
            <a:endParaRPr lang="en-IN"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Countplot</a:t>
            </a:r>
          </a:p>
        </p:txBody>
      </p:sp>
      <p:sp>
        <p:nvSpPr>
          <p:cNvPr id="3" name="Content Placeholder 2"/>
          <p:cNvSpPr>
            <a:spLocks noGrp="1"/>
          </p:cNvSpPr>
          <p:nvPr>
            <p:ph idx="1"/>
          </p:nvPr>
        </p:nvSpPr>
        <p:spPr/>
        <p:txBody>
          <a:bodyPr/>
          <a:lstStyle/>
          <a:p>
            <a:pPr marL="0" indent="0">
              <a:buNone/>
            </a:pPr>
            <a:endParaRPr lang="en-IN" dirty="0"/>
          </a:p>
          <a:p>
            <a:endParaRPr lang="en-IN" dirty="0"/>
          </a:p>
          <a:p>
            <a:endParaRPr lang="en-IN" dirty="0"/>
          </a:p>
        </p:txBody>
      </p:sp>
      <p:pic>
        <p:nvPicPr>
          <p:cNvPr id="29" name="Picture 28">
            <a:extLst>
              <a:ext uri="{FF2B5EF4-FFF2-40B4-BE49-F238E27FC236}">
                <a16:creationId xmlns:a16="http://schemas.microsoft.com/office/drawing/2014/main" id="{8D226E93-BCC8-458F-A7DE-F550B73C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35480"/>
            <a:ext cx="3448050" cy="2476500"/>
          </a:xfrm>
          <a:prstGeom prst="rect">
            <a:avLst/>
          </a:prstGeom>
        </p:spPr>
      </p:pic>
      <p:pic>
        <p:nvPicPr>
          <p:cNvPr id="31" name="Picture 30">
            <a:extLst>
              <a:ext uri="{FF2B5EF4-FFF2-40B4-BE49-F238E27FC236}">
                <a16:creationId xmlns:a16="http://schemas.microsoft.com/office/drawing/2014/main" id="{AE047F2E-47C8-4273-8E39-9DE80DAA44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542" y="1577820"/>
            <a:ext cx="4401164" cy="2257740"/>
          </a:xfrm>
          <a:prstGeom prst="rect">
            <a:avLst/>
          </a:prstGeom>
        </p:spPr>
      </p:pic>
      <p:pic>
        <p:nvPicPr>
          <p:cNvPr id="33" name="Picture 32">
            <a:extLst>
              <a:ext uri="{FF2B5EF4-FFF2-40B4-BE49-F238E27FC236}">
                <a16:creationId xmlns:a16="http://schemas.microsoft.com/office/drawing/2014/main" id="{43B01105-D830-4C5A-A4B5-B1E357A187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435" y="4032069"/>
            <a:ext cx="3581900" cy="2400635"/>
          </a:xfrm>
          <a:prstGeom prst="rect">
            <a:avLst/>
          </a:prstGeom>
        </p:spPr>
      </p:pic>
      <p:pic>
        <p:nvPicPr>
          <p:cNvPr id="35" name="Picture 34">
            <a:extLst>
              <a:ext uri="{FF2B5EF4-FFF2-40B4-BE49-F238E27FC236}">
                <a16:creationId xmlns:a16="http://schemas.microsoft.com/office/drawing/2014/main" id="{0CDA21A3-DCA6-492D-BCF9-0594B71F19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5934" y="3933056"/>
            <a:ext cx="3448050" cy="286776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159</TotalTime>
  <Words>915</Words>
  <Application>Microsoft Office PowerPoint</Application>
  <PresentationFormat>On-screen Show (4:3)</PresentationFormat>
  <Paragraphs>103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Constantia</vt:lpstr>
      <vt:lpstr>Wingdings</vt:lpstr>
      <vt:lpstr>Wingdings 2</vt:lpstr>
      <vt:lpstr>Flow</vt:lpstr>
      <vt:lpstr>PowerPoint Presentation</vt:lpstr>
      <vt:lpstr>Agenda of discussion</vt:lpstr>
      <vt:lpstr>          What is  MI  ?</vt:lpstr>
      <vt:lpstr>A study of machine learning</vt:lpstr>
      <vt:lpstr>Machine learning  of “Customer retention case study” which help us to understand which all the key factors in the dataset which play vital role to make customer repurchase from same E-commerce portal  </vt:lpstr>
      <vt:lpstr>  Data   and datatypes:</vt:lpstr>
      <vt:lpstr>Datatypes:</vt:lpstr>
      <vt:lpstr>Univariate analysis</vt:lpstr>
      <vt:lpstr>Countplot</vt:lpstr>
      <vt:lpstr>PowerPoint Presentation</vt:lpstr>
      <vt:lpstr>Target variable:</vt:lpstr>
      <vt:lpstr>Displot :</vt:lpstr>
      <vt:lpstr>Boxplot:</vt:lpstr>
      <vt:lpstr>Boxplot:</vt:lpstr>
      <vt:lpstr>Boxplot</vt:lpstr>
      <vt:lpstr>PowerPoint Presentation</vt:lpstr>
      <vt:lpstr>Bivariate analysis</vt:lpstr>
      <vt:lpstr>Stripplot</vt:lpstr>
      <vt:lpstr>Stripplot</vt:lpstr>
      <vt:lpstr>Stripplot</vt:lpstr>
      <vt:lpstr>Stripplot</vt:lpstr>
      <vt:lpstr>Stripplot</vt:lpstr>
      <vt:lpstr>Stripplot</vt:lpstr>
      <vt:lpstr>Multivariate Analysis</vt:lpstr>
      <vt:lpstr>Heatmap</vt:lpstr>
      <vt:lpstr>Pairplot</vt:lpstr>
      <vt:lpstr>Train-test split</vt:lpstr>
      <vt:lpstr> </vt:lpstr>
      <vt:lpstr>ALGORITHIM      DecissionTree Classifier Model:  </vt:lpstr>
      <vt:lpstr>RandomForestClassifier</vt:lpstr>
      <vt:lpstr>AdaBoostClassifier</vt:lpstr>
      <vt:lpstr>SVC</vt:lpstr>
      <vt:lpstr>Cross Val score detection :</vt:lpstr>
      <vt:lpstr>AS we will select best model where accuracy and cross val score will be minimum : </vt:lpstr>
      <vt:lpstr>hyper tuning machine learning</vt:lpstr>
      <vt:lpstr>GridSearchCv</vt:lpstr>
      <vt:lpstr>Final model selection  and save final model :</vt:lpstr>
      <vt:lpstr>PowerPoint Presentation</vt:lpstr>
      <vt:lpstr>Summery</vt:lpstr>
      <vt:lpstr>Challenges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leenachatterje2016job@gmail.com</cp:lastModifiedBy>
  <cp:revision>16</cp:revision>
  <dcterms:created xsi:type="dcterms:W3CDTF">2021-05-20T16:19:45Z</dcterms:created>
  <dcterms:modified xsi:type="dcterms:W3CDTF">2021-07-29T16:41:35Z</dcterms:modified>
</cp:coreProperties>
</file>