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8" r:id="rId6"/>
    <p:sldId id="289" r:id="rId7"/>
    <p:sldId id="276" r:id="rId8"/>
    <p:sldId id="277" r:id="rId9"/>
    <p:sldId id="290" r:id="rId10"/>
    <p:sldId id="292" r:id="rId11"/>
    <p:sldId id="293" r:id="rId12"/>
    <p:sldId id="294" r:id="rId13"/>
    <p:sldId id="295" r:id="rId14"/>
    <p:sldId id="300" r:id="rId15"/>
    <p:sldId id="296" r:id="rId16"/>
    <p:sldId id="297" r:id="rId17"/>
    <p:sldId id="298" r:id="rId18"/>
    <p:sldId id="301" r:id="rId19"/>
    <p:sldId id="302" r:id="rId20"/>
    <p:sldId id="29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100" d="100"/>
          <a:sy n="100" d="100"/>
        </p:scale>
        <p:origin x="990" y="3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9/5/2023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9/5/2023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9/5/2023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023435"/>
            <a:ext cx="9144000" cy="3434786"/>
          </a:xfrm>
        </p:spPr>
        <p:txBody>
          <a:bodyPr wrap="square" lIns="0" tIns="0" rIns="0" bIns="0" anchor="t">
            <a:spAutoFit/>
          </a:bodyPr>
          <a:lstStyle/>
          <a:p>
            <a:r>
              <a:rPr lang="en-US" b="1" dirty="0">
                <a:solidFill>
                  <a:schemeClr val="bg1"/>
                </a:solidFill>
              </a:rPr>
              <a:t>Lending Club Case Study</a:t>
            </a:r>
            <a:br>
              <a:rPr lang="en-US" b="1" dirty="0">
                <a:solidFill>
                  <a:schemeClr val="bg1"/>
                </a:solidFill>
              </a:rPr>
            </a:br>
            <a:br>
              <a:rPr lang="en-US" sz="2000" dirty="0">
                <a:solidFill>
                  <a:schemeClr val="bg1"/>
                </a:solidFill>
              </a:rPr>
            </a:br>
            <a:r>
              <a:rPr lang="en-US" sz="2400" b="1" dirty="0">
                <a:solidFill>
                  <a:schemeClr val="accent2">
                    <a:lumMod val="40000"/>
                    <a:lumOff val="60000"/>
                  </a:schemeClr>
                </a:solidFill>
              </a:rPr>
              <a:t>EPGML C55 July 2023</a:t>
            </a:r>
            <a:br>
              <a:rPr lang="en-US" sz="2400" b="1" dirty="0">
                <a:solidFill>
                  <a:schemeClr val="accent4"/>
                </a:solidFill>
              </a:rPr>
            </a:br>
            <a:r>
              <a:rPr lang="en-US" sz="2400" b="1" dirty="0">
                <a:solidFill>
                  <a:schemeClr val="accent4"/>
                </a:solidFill>
              </a:rPr>
              <a:t>Group Members:</a:t>
            </a:r>
            <a:br>
              <a:rPr lang="en-US" sz="2800" dirty="0">
                <a:solidFill>
                  <a:schemeClr val="accent4"/>
                </a:solidFill>
              </a:rPr>
            </a:br>
            <a:r>
              <a:rPr lang="en-US" sz="2800" dirty="0">
                <a:solidFill>
                  <a:schemeClr val="accent4"/>
                </a:solidFill>
              </a:rPr>
              <a:t>Syed Abdul Rahim</a:t>
            </a:r>
            <a:br>
              <a:rPr lang="en-US" sz="2800" dirty="0">
                <a:solidFill>
                  <a:schemeClr val="accent4"/>
                </a:solidFill>
              </a:rPr>
            </a:br>
            <a:r>
              <a:rPr lang="en-US" sz="2800" dirty="0">
                <a:solidFill>
                  <a:schemeClr val="accent4"/>
                </a:solidFill>
              </a:rPr>
              <a:t>Leena</a:t>
            </a:r>
            <a:endParaRPr lang="en-US" sz="4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38491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1FED-5483-ADA4-E672-5C57FF9437D9}"/>
              </a:ext>
            </a:extLst>
          </p:cNvPr>
          <p:cNvSpPr>
            <a:spLocks noGrp="1"/>
          </p:cNvSpPr>
          <p:nvPr>
            <p:ph type="title"/>
          </p:nvPr>
        </p:nvSpPr>
        <p:spPr/>
        <p:txBody>
          <a:bodyPr/>
          <a:lstStyle/>
          <a:p>
            <a:r>
              <a:rPr lang="en-US" dirty="0"/>
              <a:t>Univariate Analysis – 2/2</a:t>
            </a:r>
            <a:endParaRPr lang="en-IN" dirty="0"/>
          </a:p>
        </p:txBody>
      </p:sp>
      <p:pic>
        <p:nvPicPr>
          <p:cNvPr id="3082" name="Picture 10">
            <a:extLst>
              <a:ext uri="{FF2B5EF4-FFF2-40B4-BE49-F238E27FC236}">
                <a16:creationId xmlns:a16="http://schemas.microsoft.com/office/drawing/2014/main" id="{9A1049CE-EBCA-A39B-FD01-CBDA67E31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39" y="1388826"/>
            <a:ext cx="2552868" cy="25309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8C028A2-6809-6466-4BEE-3491E1E0F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519" y="1388826"/>
            <a:ext cx="2552868" cy="303495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03FBB87-DDF7-A119-CF27-CED786C2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1035" y="2780530"/>
            <a:ext cx="2760706" cy="376783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9269567E-EA0B-A4F4-3F2C-0E854F115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151" y="3919781"/>
            <a:ext cx="2651337" cy="26285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E6E0A94-2BFA-A666-BC25-82247FCEABEA}"/>
              </a:ext>
            </a:extLst>
          </p:cNvPr>
          <p:cNvSpPr txBox="1"/>
          <p:nvPr/>
        </p:nvSpPr>
        <p:spPr>
          <a:xfrm>
            <a:off x="769021" y="3960551"/>
            <a:ext cx="1865303" cy="553998"/>
          </a:xfrm>
          <a:prstGeom prst="rect">
            <a:avLst/>
          </a:prstGeom>
          <a:noFill/>
        </p:spPr>
        <p:txBody>
          <a:bodyPr wrap="square" rtlCol="0">
            <a:spAutoFit/>
          </a:bodyPr>
          <a:lstStyle/>
          <a:p>
            <a:r>
              <a:rPr lang="en-US" sz="1200" b="1" dirty="0">
                <a:solidFill>
                  <a:srgbClr val="0070C0"/>
                </a:solidFill>
                <a:latin typeface="+mj-lt"/>
              </a:rPr>
              <a:t>term by percentage:</a:t>
            </a:r>
            <a:r>
              <a:rPr lang="en-US" sz="900" dirty="0">
                <a:solidFill>
                  <a:srgbClr val="0070C0"/>
                </a:solidFill>
                <a:latin typeface="+mj-lt"/>
              </a:rPr>
              <a:t> Most of the loans are issued for 36 months (74%)</a:t>
            </a:r>
            <a:endParaRPr lang="en-US" sz="500" i="0" dirty="0">
              <a:solidFill>
                <a:srgbClr val="0070C0"/>
              </a:solidFill>
              <a:effectLst/>
              <a:latin typeface="+mj-lt"/>
            </a:endParaRPr>
          </a:p>
        </p:txBody>
      </p:sp>
      <p:sp>
        <p:nvSpPr>
          <p:cNvPr id="14" name="TextBox 13">
            <a:extLst>
              <a:ext uri="{FF2B5EF4-FFF2-40B4-BE49-F238E27FC236}">
                <a16:creationId xmlns:a16="http://schemas.microsoft.com/office/drawing/2014/main" id="{55F9A888-C06D-07FB-0627-B501A2AEB966}"/>
              </a:ext>
            </a:extLst>
          </p:cNvPr>
          <p:cNvSpPr txBox="1"/>
          <p:nvPr/>
        </p:nvSpPr>
        <p:spPr>
          <a:xfrm>
            <a:off x="6026906" y="4495198"/>
            <a:ext cx="2644805" cy="553998"/>
          </a:xfrm>
          <a:prstGeom prst="rect">
            <a:avLst/>
          </a:prstGeom>
          <a:noFill/>
        </p:spPr>
        <p:txBody>
          <a:bodyPr wrap="square" rtlCol="0">
            <a:spAutoFit/>
          </a:bodyPr>
          <a:lstStyle/>
          <a:p>
            <a:r>
              <a:rPr lang="en-US" sz="1200" b="1" dirty="0" err="1">
                <a:solidFill>
                  <a:srgbClr val="0070C0"/>
                </a:solidFill>
                <a:latin typeface="+mj-lt"/>
              </a:rPr>
              <a:t>home_ownership</a:t>
            </a:r>
            <a:r>
              <a:rPr lang="en-US" sz="1200" b="1" dirty="0">
                <a:solidFill>
                  <a:srgbClr val="0070C0"/>
                </a:solidFill>
                <a:latin typeface="+mj-lt"/>
              </a:rPr>
              <a:t> by percentage:</a:t>
            </a:r>
            <a:r>
              <a:rPr lang="en-US" sz="900" dirty="0">
                <a:solidFill>
                  <a:srgbClr val="0070C0"/>
                </a:solidFill>
                <a:latin typeface="+mj-lt"/>
              </a:rPr>
              <a:t> Most of the owners are either on Rent (49%) or Mortgage (44%)</a:t>
            </a:r>
            <a:endParaRPr lang="en-US" sz="500" i="0" dirty="0">
              <a:solidFill>
                <a:srgbClr val="0070C0"/>
              </a:solidFill>
              <a:effectLst/>
              <a:latin typeface="+mj-lt"/>
            </a:endParaRPr>
          </a:p>
        </p:txBody>
      </p:sp>
      <p:sp>
        <p:nvSpPr>
          <p:cNvPr id="17" name="TextBox 16">
            <a:extLst>
              <a:ext uri="{FF2B5EF4-FFF2-40B4-BE49-F238E27FC236}">
                <a16:creationId xmlns:a16="http://schemas.microsoft.com/office/drawing/2014/main" id="{489BC220-E576-00B9-DC45-A75C98E4646C}"/>
              </a:ext>
            </a:extLst>
          </p:cNvPr>
          <p:cNvSpPr txBox="1"/>
          <p:nvPr/>
        </p:nvSpPr>
        <p:spPr>
          <a:xfrm>
            <a:off x="3436755" y="3240643"/>
            <a:ext cx="2278245" cy="553998"/>
          </a:xfrm>
          <a:prstGeom prst="rect">
            <a:avLst/>
          </a:prstGeom>
          <a:noFill/>
        </p:spPr>
        <p:txBody>
          <a:bodyPr wrap="square" rtlCol="0">
            <a:spAutoFit/>
          </a:bodyPr>
          <a:lstStyle/>
          <a:p>
            <a:r>
              <a:rPr lang="en-US" sz="1200" b="1" dirty="0" err="1">
                <a:solidFill>
                  <a:srgbClr val="0070C0"/>
                </a:solidFill>
                <a:latin typeface="+mj-lt"/>
              </a:rPr>
              <a:t>loan_status</a:t>
            </a:r>
            <a:r>
              <a:rPr lang="en-US" sz="1200" b="1" dirty="0">
                <a:solidFill>
                  <a:srgbClr val="0070C0"/>
                </a:solidFill>
                <a:latin typeface="+mj-lt"/>
              </a:rPr>
              <a:t> by percentage:</a:t>
            </a:r>
            <a:r>
              <a:rPr lang="en-US" sz="900" dirty="0">
                <a:solidFill>
                  <a:srgbClr val="0070C0"/>
                </a:solidFill>
                <a:latin typeface="+mj-lt"/>
              </a:rPr>
              <a:t> Fully Paid: 83%, Charged Off: 15%, Current: 3%</a:t>
            </a:r>
            <a:endParaRPr lang="en-US" sz="500" i="0" dirty="0">
              <a:solidFill>
                <a:srgbClr val="0070C0"/>
              </a:solidFill>
              <a:effectLst/>
              <a:latin typeface="+mj-lt"/>
            </a:endParaRPr>
          </a:p>
        </p:txBody>
      </p:sp>
      <p:sp>
        <p:nvSpPr>
          <p:cNvPr id="18" name="TextBox 17">
            <a:extLst>
              <a:ext uri="{FF2B5EF4-FFF2-40B4-BE49-F238E27FC236}">
                <a16:creationId xmlns:a16="http://schemas.microsoft.com/office/drawing/2014/main" id="{EAA63CC4-BCBA-5DE2-5E2E-2CA8738EF10A}"/>
              </a:ext>
            </a:extLst>
          </p:cNvPr>
          <p:cNvSpPr txBox="1"/>
          <p:nvPr/>
        </p:nvSpPr>
        <p:spPr>
          <a:xfrm>
            <a:off x="9282061" y="2054197"/>
            <a:ext cx="2166989" cy="692497"/>
          </a:xfrm>
          <a:prstGeom prst="rect">
            <a:avLst/>
          </a:prstGeom>
          <a:noFill/>
        </p:spPr>
        <p:txBody>
          <a:bodyPr wrap="square" rtlCol="0">
            <a:spAutoFit/>
          </a:bodyPr>
          <a:lstStyle/>
          <a:p>
            <a:r>
              <a:rPr lang="en-US" sz="1200" b="1" dirty="0">
                <a:solidFill>
                  <a:srgbClr val="0070C0"/>
                </a:solidFill>
                <a:latin typeface="+mj-lt"/>
              </a:rPr>
              <a:t>purpose by percentage:</a:t>
            </a:r>
            <a:r>
              <a:rPr lang="en-US" sz="900" dirty="0">
                <a:solidFill>
                  <a:srgbClr val="0070C0"/>
                </a:solidFill>
                <a:latin typeface="+mj-lt"/>
              </a:rPr>
              <a:t> 61% applied for paying other loans, i.e., debit consolidation (48%) / credit card (13%)</a:t>
            </a:r>
            <a:endParaRPr lang="en-US" sz="100" i="0" dirty="0">
              <a:solidFill>
                <a:srgbClr val="0070C0"/>
              </a:solidFill>
              <a:effectLst/>
              <a:latin typeface="+mj-lt"/>
            </a:endParaRPr>
          </a:p>
        </p:txBody>
      </p:sp>
    </p:spTree>
    <p:extLst>
      <p:ext uri="{BB962C8B-B14F-4D97-AF65-F5344CB8AC3E}">
        <p14:creationId xmlns:p14="http://schemas.microsoft.com/office/powerpoint/2010/main" val="54534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6628-B7B2-A3F6-4CCB-E8E7C709363A}"/>
              </a:ext>
            </a:extLst>
          </p:cNvPr>
          <p:cNvSpPr>
            <a:spLocks noGrp="1"/>
          </p:cNvSpPr>
          <p:nvPr>
            <p:ph type="title"/>
          </p:nvPr>
        </p:nvSpPr>
        <p:spPr/>
        <p:txBody>
          <a:bodyPr/>
          <a:lstStyle/>
          <a:p>
            <a:r>
              <a:rPr lang="en-US" dirty="0"/>
              <a:t>Bivariate Analysis – 1/4</a:t>
            </a:r>
            <a:endParaRPr lang="en-IN" dirty="0"/>
          </a:p>
        </p:txBody>
      </p:sp>
      <p:pic>
        <p:nvPicPr>
          <p:cNvPr id="8194" name="Picture 2">
            <a:extLst>
              <a:ext uri="{FF2B5EF4-FFF2-40B4-BE49-F238E27FC236}">
                <a16:creationId xmlns:a16="http://schemas.microsoft.com/office/drawing/2014/main" id="{CC14F6C0-26E2-BBF6-A660-9061CF1EF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929437" cy="47520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8C661C-401D-C48B-54C3-D28941A678BC}"/>
              </a:ext>
            </a:extLst>
          </p:cNvPr>
          <p:cNvSpPr txBox="1"/>
          <p:nvPr/>
        </p:nvSpPr>
        <p:spPr>
          <a:xfrm>
            <a:off x="7939880" y="1895475"/>
            <a:ext cx="3680620" cy="2051139"/>
          </a:xfrm>
          <a:prstGeom prst="rect">
            <a:avLst/>
          </a:prstGeom>
          <a:noFill/>
        </p:spPr>
        <p:txBody>
          <a:bodyPr wrap="square" rtlCol="0">
            <a:spAutoFit/>
          </a:bodyPr>
          <a:lstStyle/>
          <a:p>
            <a:r>
              <a:rPr lang="en-US" sz="1200" b="1" dirty="0">
                <a:solidFill>
                  <a:srgbClr val="0070C0"/>
                </a:solidFill>
                <a:latin typeface="+mj-lt"/>
              </a:rPr>
              <a:t>Continuous Columns Correlation:</a:t>
            </a:r>
            <a:r>
              <a:rPr lang="en-US" sz="900" dirty="0">
                <a:solidFill>
                  <a:srgbClr val="0070C0"/>
                </a:solidFill>
                <a:latin typeface="+mj-lt"/>
              </a:rPr>
              <a:t> </a:t>
            </a:r>
          </a:p>
          <a:p>
            <a:endParaRPr lang="en-US" sz="900" dirty="0">
              <a:solidFill>
                <a:srgbClr val="0070C0"/>
              </a:solidFill>
              <a:latin typeface="+mj-lt"/>
            </a:endParaRPr>
          </a:p>
          <a:p>
            <a:pPr marL="171450" indent="-171450">
              <a:lnSpc>
                <a:spcPct val="150000"/>
              </a:lnSpc>
              <a:buFont typeface="Wingdings" panose="05000000000000000000" pitchFamily="2" charset="2"/>
              <a:buChar char="Ø"/>
            </a:pPr>
            <a:r>
              <a:rPr lang="en-US" sz="900" dirty="0">
                <a:solidFill>
                  <a:srgbClr val="0070C0"/>
                </a:solidFill>
                <a:latin typeface="+mj-lt"/>
              </a:rPr>
              <a:t>Interest rate has positive correlation with loan amount</a:t>
            </a:r>
          </a:p>
          <a:p>
            <a:pPr marL="171450" indent="-171450">
              <a:lnSpc>
                <a:spcPct val="150000"/>
              </a:lnSpc>
              <a:buFont typeface="Wingdings" panose="05000000000000000000" pitchFamily="2" charset="2"/>
              <a:buChar char="Ø"/>
            </a:pPr>
            <a:r>
              <a:rPr lang="en-US" sz="900" dirty="0">
                <a:solidFill>
                  <a:srgbClr val="0070C0"/>
                </a:solidFill>
                <a:latin typeface="+mj-lt"/>
              </a:rPr>
              <a:t>Loan amount is highly correlated with installment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negative correlation with DTI</a:t>
            </a:r>
          </a:p>
          <a:p>
            <a:pPr marL="171450" indent="-171450">
              <a:lnSpc>
                <a:spcPct val="150000"/>
              </a:lnSpc>
              <a:buFont typeface="Wingdings" panose="05000000000000000000" pitchFamily="2" charset="2"/>
              <a:buChar char="Ø"/>
            </a:pPr>
            <a:r>
              <a:rPr lang="en-US" sz="900" dirty="0">
                <a:solidFill>
                  <a:srgbClr val="0070C0"/>
                </a:solidFill>
                <a:latin typeface="+mj-lt"/>
              </a:rPr>
              <a:t>DTI has small positive correlation with loan amount and installment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positive correlation with installment, loan amount</a:t>
            </a:r>
          </a:p>
          <a:p>
            <a:pPr marL="171450" indent="-171450">
              <a:lnSpc>
                <a:spcPct val="150000"/>
              </a:lnSpc>
              <a:buFont typeface="Wingdings" panose="05000000000000000000" pitchFamily="2" charset="2"/>
              <a:buChar char="Ø"/>
            </a:pPr>
            <a:r>
              <a:rPr lang="en-US" sz="900" dirty="0">
                <a:solidFill>
                  <a:srgbClr val="0070C0"/>
                </a:solidFill>
                <a:latin typeface="+mj-lt"/>
              </a:rPr>
              <a:t>Annual income has negative correlation with DTI</a:t>
            </a:r>
            <a:endParaRPr lang="en-US" sz="500" i="0" dirty="0">
              <a:solidFill>
                <a:srgbClr val="0070C0"/>
              </a:solidFill>
              <a:effectLst/>
              <a:latin typeface="+mj-lt"/>
            </a:endParaRPr>
          </a:p>
        </p:txBody>
      </p:sp>
    </p:spTree>
    <p:extLst>
      <p:ext uri="{BB962C8B-B14F-4D97-AF65-F5344CB8AC3E}">
        <p14:creationId xmlns:p14="http://schemas.microsoft.com/office/powerpoint/2010/main" val="145893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E7C7-DAF6-C81C-39FA-8F6C14B2A5B9}"/>
              </a:ext>
            </a:extLst>
          </p:cNvPr>
          <p:cNvSpPr>
            <a:spLocks noGrp="1"/>
          </p:cNvSpPr>
          <p:nvPr>
            <p:ph type="title"/>
          </p:nvPr>
        </p:nvSpPr>
        <p:spPr/>
        <p:txBody>
          <a:bodyPr/>
          <a:lstStyle/>
          <a:p>
            <a:r>
              <a:rPr lang="en-US" dirty="0"/>
              <a:t>Bivariate Analysis – 2/4</a:t>
            </a:r>
            <a:endParaRPr lang="en-IN" dirty="0"/>
          </a:p>
        </p:txBody>
      </p:sp>
      <p:pic>
        <p:nvPicPr>
          <p:cNvPr id="4106" name="Picture 10">
            <a:extLst>
              <a:ext uri="{FF2B5EF4-FFF2-40B4-BE49-F238E27FC236}">
                <a16:creationId xmlns:a16="http://schemas.microsoft.com/office/drawing/2014/main" id="{9441B0E7-1C97-E8EE-DDD6-139ACB58D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4489"/>
            <a:ext cx="3114675" cy="265596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17ADFB58-9698-FD8C-44E2-FB291B61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83" y="3949391"/>
            <a:ext cx="2846465" cy="266550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ADBE92DA-0F10-F9A8-3019-05C93D7B6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81" y="828675"/>
            <a:ext cx="2665412" cy="578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E898C4-4989-A5FC-B098-E3B05EC98653}"/>
              </a:ext>
            </a:extLst>
          </p:cNvPr>
          <p:cNvSpPr txBox="1"/>
          <p:nvPr/>
        </p:nvSpPr>
        <p:spPr>
          <a:xfrm>
            <a:off x="9932993" y="5910302"/>
            <a:ext cx="2116132" cy="553998"/>
          </a:xfrm>
          <a:prstGeom prst="rect">
            <a:avLst/>
          </a:prstGeom>
          <a:noFill/>
        </p:spPr>
        <p:txBody>
          <a:bodyPr wrap="square" rtlCol="0">
            <a:spAutoFit/>
          </a:bodyPr>
          <a:lstStyle/>
          <a:p>
            <a:r>
              <a:rPr lang="en-US" sz="1200" b="1" i="0" dirty="0" err="1">
                <a:solidFill>
                  <a:srgbClr val="0070C0"/>
                </a:solidFill>
                <a:effectLst/>
                <a:latin typeface="+mj-lt"/>
              </a:rPr>
              <a:t>addr_state</a:t>
            </a:r>
            <a:r>
              <a:rPr lang="en-US" sz="1200" b="1" dirty="0">
                <a:solidFill>
                  <a:srgbClr val="0070C0"/>
                </a:solidFill>
                <a:latin typeface="+mj-lt"/>
              </a:rPr>
              <a:t> </a:t>
            </a:r>
            <a:r>
              <a:rPr lang="en-US" sz="1200" b="1" i="0" dirty="0">
                <a:solidFill>
                  <a:srgbClr val="0070C0"/>
                </a:solidFill>
                <a:effectLst/>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State NE (Nebraska) stands out as the highest</a:t>
            </a:r>
            <a:endParaRPr lang="en-US" sz="1200" i="0" dirty="0">
              <a:solidFill>
                <a:srgbClr val="0070C0"/>
              </a:solidFill>
              <a:effectLst/>
              <a:latin typeface="+mj-lt"/>
            </a:endParaRPr>
          </a:p>
        </p:txBody>
      </p:sp>
      <p:sp>
        <p:nvSpPr>
          <p:cNvPr id="8" name="TextBox 7">
            <a:extLst>
              <a:ext uri="{FF2B5EF4-FFF2-40B4-BE49-F238E27FC236}">
                <a16:creationId xmlns:a16="http://schemas.microsoft.com/office/drawing/2014/main" id="{57989081-9949-1125-D09B-B2CDA57B307F}"/>
              </a:ext>
            </a:extLst>
          </p:cNvPr>
          <p:cNvSpPr txBox="1"/>
          <p:nvPr/>
        </p:nvSpPr>
        <p:spPr>
          <a:xfrm>
            <a:off x="4525590" y="2951320"/>
            <a:ext cx="2665412" cy="969496"/>
          </a:xfrm>
          <a:prstGeom prst="rect">
            <a:avLst/>
          </a:prstGeom>
          <a:noFill/>
        </p:spPr>
        <p:txBody>
          <a:bodyPr wrap="square" rtlCol="0">
            <a:spAutoFit/>
          </a:bodyPr>
          <a:lstStyle/>
          <a:p>
            <a:r>
              <a:rPr lang="en-US" sz="1200" b="1" dirty="0" err="1">
                <a:solidFill>
                  <a:srgbClr val="0070C0"/>
                </a:solidFill>
                <a:latin typeface="+mj-lt"/>
              </a:rPr>
              <a:t>l</a:t>
            </a:r>
            <a:r>
              <a:rPr lang="en-US" sz="1200" b="1" i="0" dirty="0" err="1">
                <a:solidFill>
                  <a:srgbClr val="0070C0"/>
                </a:solidFill>
                <a:effectLst/>
                <a:latin typeface="+mj-lt"/>
              </a:rPr>
              <a:t>oan_status</a:t>
            </a:r>
            <a:r>
              <a:rPr lang="en-US" sz="1200" b="1" i="0" dirty="0">
                <a:solidFill>
                  <a:srgbClr val="0070C0"/>
                </a:solidFill>
                <a:effectLst/>
                <a:latin typeface="+mj-lt"/>
              </a:rPr>
              <a:t> by</a:t>
            </a:r>
            <a:r>
              <a:rPr lang="en-US" sz="1200" b="1" dirty="0">
                <a:solidFill>
                  <a:srgbClr val="0070C0"/>
                </a:solidFill>
                <a:latin typeface="+mj-lt"/>
              </a:rPr>
              <a:t> term: </a:t>
            </a:r>
            <a:r>
              <a:rPr lang="en-US" sz="900" i="0" dirty="0">
                <a:solidFill>
                  <a:srgbClr val="0070C0"/>
                </a:solidFill>
                <a:effectLst/>
                <a:latin typeface="+mj-lt"/>
              </a:rPr>
              <a:t>Charged Off is slightly more for 36 months vs 60 months tenure</a:t>
            </a:r>
          </a:p>
          <a:p>
            <a:r>
              <a:rPr lang="en-US" sz="900" dirty="0">
                <a:solidFill>
                  <a:srgbClr val="0070C0"/>
                </a:solidFill>
                <a:latin typeface="+mj-lt"/>
              </a:rPr>
              <a:t>B</a:t>
            </a:r>
            <a:r>
              <a:rPr lang="en-US" sz="900" i="0" dirty="0">
                <a:solidFill>
                  <a:srgbClr val="0070C0"/>
                </a:solidFill>
                <a:effectLst/>
                <a:latin typeface="+mj-lt"/>
              </a:rPr>
              <a:t>ut the counter argument is significantly high too, as Fully Paid is much higher for 36 month term</a:t>
            </a:r>
          </a:p>
        </p:txBody>
      </p:sp>
      <p:sp>
        <p:nvSpPr>
          <p:cNvPr id="9" name="TextBox 8">
            <a:extLst>
              <a:ext uri="{FF2B5EF4-FFF2-40B4-BE49-F238E27FC236}">
                <a16:creationId xmlns:a16="http://schemas.microsoft.com/office/drawing/2014/main" id="{F4555418-4549-799A-4172-91B9135EDF22}"/>
              </a:ext>
            </a:extLst>
          </p:cNvPr>
          <p:cNvSpPr txBox="1"/>
          <p:nvPr/>
        </p:nvSpPr>
        <p:spPr>
          <a:xfrm>
            <a:off x="977105" y="4299032"/>
            <a:ext cx="2846465" cy="558718"/>
          </a:xfrm>
          <a:prstGeom prst="rect">
            <a:avLst/>
          </a:prstGeom>
          <a:noFill/>
        </p:spPr>
        <p:txBody>
          <a:bodyPr wrap="square" rtlCol="0">
            <a:spAutoFit/>
          </a:bodyPr>
          <a:lstStyle/>
          <a:p>
            <a:r>
              <a:rPr lang="en-US" sz="1200" b="1" dirty="0" err="1">
                <a:solidFill>
                  <a:srgbClr val="0070C0"/>
                </a:solidFill>
                <a:latin typeface="+mj-lt"/>
              </a:rPr>
              <a:t>issue_d_year</a:t>
            </a:r>
            <a:r>
              <a:rPr lang="en-US" sz="1200" b="1" dirty="0">
                <a:solidFill>
                  <a:srgbClr val="0070C0"/>
                </a:solidFill>
                <a:latin typeface="+mj-lt"/>
              </a:rPr>
              <a:t> by year:</a:t>
            </a:r>
            <a:r>
              <a:rPr lang="en-US" sz="900" dirty="0">
                <a:solidFill>
                  <a:srgbClr val="0070C0"/>
                </a:solidFill>
                <a:latin typeface="+mj-lt"/>
              </a:rPr>
              <a:t> Loan applicants increases year after year, reaching over 55% in 2011</a:t>
            </a:r>
            <a:endParaRPr lang="en-US" sz="500" i="0" dirty="0">
              <a:solidFill>
                <a:srgbClr val="0070C0"/>
              </a:solidFill>
              <a:effectLst/>
              <a:latin typeface="+mj-lt"/>
            </a:endParaRPr>
          </a:p>
        </p:txBody>
      </p:sp>
    </p:spTree>
    <p:extLst>
      <p:ext uri="{BB962C8B-B14F-4D97-AF65-F5344CB8AC3E}">
        <p14:creationId xmlns:p14="http://schemas.microsoft.com/office/powerpoint/2010/main" val="263945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F74C-8B0A-0F7E-6DB3-DABB6BF43777}"/>
              </a:ext>
            </a:extLst>
          </p:cNvPr>
          <p:cNvSpPr>
            <a:spLocks noGrp="1"/>
          </p:cNvSpPr>
          <p:nvPr>
            <p:ph type="title"/>
          </p:nvPr>
        </p:nvSpPr>
        <p:spPr/>
        <p:txBody>
          <a:bodyPr/>
          <a:lstStyle/>
          <a:p>
            <a:r>
              <a:rPr lang="en-US" dirty="0"/>
              <a:t>Bivariate Analysis – 3/4</a:t>
            </a:r>
            <a:endParaRPr lang="en-IN" dirty="0"/>
          </a:p>
        </p:txBody>
      </p:sp>
      <p:pic>
        <p:nvPicPr>
          <p:cNvPr id="5122" name="Picture 2">
            <a:extLst>
              <a:ext uri="{FF2B5EF4-FFF2-40B4-BE49-F238E27FC236}">
                <a16:creationId xmlns:a16="http://schemas.microsoft.com/office/drawing/2014/main" id="{63BA6B8B-E649-B5A4-3353-10919317D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644"/>
            <a:ext cx="4914900" cy="21955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C0DB31B-27BD-AAC0-3975-D4B01368A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2" y="1537644"/>
            <a:ext cx="5248273" cy="219551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36AF1DD-1400-A6F7-55B8-F63809D4F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12521"/>
            <a:ext cx="4914900" cy="22823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FCAE11-7E8C-57A6-2E81-654830BD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2" y="4112521"/>
            <a:ext cx="5248272" cy="2252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DDC466-035F-0005-391C-BFE11FAE1EB7}"/>
              </a:ext>
            </a:extLst>
          </p:cNvPr>
          <p:cNvSpPr txBox="1"/>
          <p:nvPr/>
        </p:nvSpPr>
        <p:spPr>
          <a:xfrm>
            <a:off x="981074" y="3616138"/>
            <a:ext cx="4772025" cy="415498"/>
          </a:xfrm>
          <a:prstGeom prst="rect">
            <a:avLst/>
          </a:prstGeom>
          <a:noFill/>
        </p:spPr>
        <p:txBody>
          <a:bodyPr wrap="square" rtlCol="0">
            <a:spAutoFit/>
          </a:bodyPr>
          <a:lstStyle/>
          <a:p>
            <a:r>
              <a:rPr lang="en-US" sz="1200" b="1" i="0" dirty="0" err="1">
                <a:solidFill>
                  <a:srgbClr val="0070C0"/>
                </a:solidFill>
                <a:effectLst/>
                <a:latin typeface="+mj-lt"/>
              </a:rPr>
              <a:t>emp_length</a:t>
            </a:r>
            <a:r>
              <a:rPr lang="en-US" sz="1200" b="1" i="0" dirty="0">
                <a:solidFill>
                  <a:srgbClr val="0070C0"/>
                </a:solidFill>
                <a:effectLst/>
                <a:latin typeface="+mj-lt"/>
              </a:rPr>
              <a:t> </a:t>
            </a:r>
            <a:r>
              <a:rPr lang="en-US" sz="1200" b="1" dirty="0">
                <a:solidFill>
                  <a:srgbClr val="0070C0"/>
                </a:solidFill>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Employment length </a:t>
            </a:r>
            <a:r>
              <a:rPr lang="en-US" sz="900" i="0" dirty="0" err="1">
                <a:solidFill>
                  <a:srgbClr val="0070C0"/>
                </a:solidFill>
                <a:effectLst/>
                <a:latin typeface="+mj-lt"/>
              </a:rPr>
              <a:t>doesnot</a:t>
            </a:r>
            <a:r>
              <a:rPr lang="en-US" sz="900" i="0" dirty="0">
                <a:solidFill>
                  <a:srgbClr val="0070C0"/>
                </a:solidFill>
                <a:effectLst/>
                <a:latin typeface="+mj-lt"/>
              </a:rPr>
              <a:t> seem to have an influence</a:t>
            </a:r>
            <a:endParaRPr lang="en-US" sz="1200" i="0" dirty="0">
              <a:solidFill>
                <a:srgbClr val="0070C0"/>
              </a:solidFill>
              <a:effectLst/>
              <a:latin typeface="+mj-lt"/>
            </a:endParaRPr>
          </a:p>
        </p:txBody>
      </p:sp>
      <p:sp>
        <p:nvSpPr>
          <p:cNvPr id="5" name="TextBox 4">
            <a:extLst>
              <a:ext uri="{FF2B5EF4-FFF2-40B4-BE49-F238E27FC236}">
                <a16:creationId xmlns:a16="http://schemas.microsoft.com/office/drawing/2014/main" id="{70070AC3-A4DF-9423-C04C-E72773A3B613}"/>
              </a:ext>
            </a:extLst>
          </p:cNvPr>
          <p:cNvSpPr txBox="1"/>
          <p:nvPr/>
        </p:nvSpPr>
        <p:spPr>
          <a:xfrm>
            <a:off x="6581774" y="3645839"/>
            <a:ext cx="5048250" cy="276999"/>
          </a:xfrm>
          <a:prstGeom prst="rect">
            <a:avLst/>
          </a:prstGeom>
          <a:noFill/>
        </p:spPr>
        <p:txBody>
          <a:bodyPr wrap="square" rtlCol="0">
            <a:spAutoFit/>
          </a:bodyPr>
          <a:lstStyle/>
          <a:p>
            <a:r>
              <a:rPr lang="en-US" sz="1200" b="1" i="0" dirty="0">
                <a:solidFill>
                  <a:srgbClr val="0070C0"/>
                </a:solidFill>
                <a:effectLst/>
                <a:latin typeface="+mj-lt"/>
              </a:rPr>
              <a:t>grade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'Charged Off' increases as grades go from A to G</a:t>
            </a:r>
            <a:endParaRPr lang="en-US" sz="1200" i="0" dirty="0">
              <a:solidFill>
                <a:srgbClr val="0070C0"/>
              </a:solidFill>
              <a:effectLst/>
              <a:latin typeface="+mj-lt"/>
            </a:endParaRPr>
          </a:p>
        </p:txBody>
      </p:sp>
      <p:sp>
        <p:nvSpPr>
          <p:cNvPr id="6" name="TextBox 5">
            <a:extLst>
              <a:ext uri="{FF2B5EF4-FFF2-40B4-BE49-F238E27FC236}">
                <a16:creationId xmlns:a16="http://schemas.microsoft.com/office/drawing/2014/main" id="{79998C04-CCFE-E471-7422-CABD5C5C0358}"/>
              </a:ext>
            </a:extLst>
          </p:cNvPr>
          <p:cNvSpPr txBox="1"/>
          <p:nvPr/>
        </p:nvSpPr>
        <p:spPr>
          <a:xfrm>
            <a:off x="981073" y="6285126"/>
            <a:ext cx="4914899" cy="415498"/>
          </a:xfrm>
          <a:prstGeom prst="rect">
            <a:avLst/>
          </a:prstGeom>
          <a:noFill/>
        </p:spPr>
        <p:txBody>
          <a:bodyPr wrap="square" rtlCol="0">
            <a:spAutoFit/>
          </a:bodyPr>
          <a:lstStyle/>
          <a:p>
            <a:r>
              <a:rPr lang="en-US" sz="1200" b="1" i="0" dirty="0" err="1">
                <a:solidFill>
                  <a:srgbClr val="0070C0"/>
                </a:solidFill>
                <a:effectLst/>
                <a:latin typeface="+mj-lt"/>
              </a:rPr>
              <a:t>home_ownership</a:t>
            </a:r>
            <a:r>
              <a:rPr lang="en-US" sz="1200" b="1" dirty="0">
                <a:solidFill>
                  <a:srgbClr val="0070C0"/>
                </a:solidFill>
                <a:latin typeface="+mj-lt"/>
              </a:rPr>
              <a:t> </a:t>
            </a:r>
            <a:r>
              <a:rPr lang="en-US" sz="1200" b="1" i="0" dirty="0">
                <a:solidFill>
                  <a:srgbClr val="0070C0"/>
                </a:solidFill>
                <a:effectLst/>
                <a:latin typeface="+mj-lt"/>
              </a:rPr>
              <a:t>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Except for none, all other categories have similar rate</a:t>
            </a:r>
            <a:endParaRPr lang="en-US" sz="1200" i="0" dirty="0">
              <a:solidFill>
                <a:srgbClr val="0070C0"/>
              </a:solidFill>
              <a:effectLst/>
              <a:latin typeface="+mj-lt"/>
            </a:endParaRPr>
          </a:p>
        </p:txBody>
      </p:sp>
      <p:sp>
        <p:nvSpPr>
          <p:cNvPr id="7" name="TextBox 6">
            <a:extLst>
              <a:ext uri="{FF2B5EF4-FFF2-40B4-BE49-F238E27FC236}">
                <a16:creationId xmlns:a16="http://schemas.microsoft.com/office/drawing/2014/main" id="{1CC21D37-E512-BF31-A959-F4D509DC383D}"/>
              </a:ext>
            </a:extLst>
          </p:cNvPr>
          <p:cNvSpPr txBox="1"/>
          <p:nvPr/>
        </p:nvSpPr>
        <p:spPr>
          <a:xfrm>
            <a:off x="6581774" y="6299306"/>
            <a:ext cx="5048250" cy="415498"/>
          </a:xfrm>
          <a:prstGeom prst="rect">
            <a:avLst/>
          </a:prstGeom>
          <a:noFill/>
        </p:spPr>
        <p:txBody>
          <a:bodyPr wrap="square" rtlCol="0">
            <a:spAutoFit/>
          </a:bodyPr>
          <a:lstStyle/>
          <a:p>
            <a:r>
              <a:rPr lang="en-US" sz="1200" b="1" i="0" dirty="0" err="1">
                <a:solidFill>
                  <a:srgbClr val="0070C0"/>
                </a:solidFill>
                <a:effectLst/>
                <a:latin typeface="+mj-lt"/>
              </a:rPr>
              <a:t>issue_d_month</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Occasionally a bit higher for some months, but not significantly different</a:t>
            </a:r>
          </a:p>
        </p:txBody>
      </p:sp>
    </p:spTree>
    <p:extLst>
      <p:ext uri="{BB962C8B-B14F-4D97-AF65-F5344CB8AC3E}">
        <p14:creationId xmlns:p14="http://schemas.microsoft.com/office/powerpoint/2010/main" val="288665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CB4B-8E20-5A12-6C2A-8263BCA654EF}"/>
              </a:ext>
            </a:extLst>
          </p:cNvPr>
          <p:cNvSpPr>
            <a:spLocks noGrp="1"/>
          </p:cNvSpPr>
          <p:nvPr>
            <p:ph type="title"/>
          </p:nvPr>
        </p:nvSpPr>
        <p:spPr/>
        <p:txBody>
          <a:bodyPr/>
          <a:lstStyle/>
          <a:p>
            <a:r>
              <a:rPr lang="en-US" dirty="0"/>
              <a:t>Bivariate Analysis – 4/4</a:t>
            </a:r>
            <a:endParaRPr lang="en-IN" dirty="0"/>
          </a:p>
        </p:txBody>
      </p:sp>
      <p:pic>
        <p:nvPicPr>
          <p:cNvPr id="6150" name="Picture 6">
            <a:extLst>
              <a:ext uri="{FF2B5EF4-FFF2-40B4-BE49-F238E27FC236}">
                <a16:creationId xmlns:a16="http://schemas.microsoft.com/office/drawing/2014/main" id="{FE559C13-C1FA-B7BD-44A9-BFA0D4380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365004"/>
            <a:ext cx="5048250" cy="249439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F997E2C-2ACC-B7C6-8134-D1C5614C3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2" y="1365004"/>
            <a:ext cx="4895850" cy="219151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333EE319-A2D4-296F-9F60-70DB03D24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20" y="4267340"/>
            <a:ext cx="4529305" cy="2147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38BADD-383F-E025-57E4-F744E3B90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451" y="3985867"/>
            <a:ext cx="4895850" cy="2465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75DE4-4C1C-63F8-A76E-8BBE4B004FAE}"/>
              </a:ext>
            </a:extLst>
          </p:cNvPr>
          <p:cNvSpPr txBox="1"/>
          <p:nvPr/>
        </p:nvSpPr>
        <p:spPr>
          <a:xfrm>
            <a:off x="752475" y="3754391"/>
            <a:ext cx="5048250" cy="276999"/>
          </a:xfrm>
          <a:prstGeom prst="rect">
            <a:avLst/>
          </a:prstGeom>
          <a:noFill/>
        </p:spPr>
        <p:txBody>
          <a:bodyPr wrap="square" rtlCol="0">
            <a:spAutoFit/>
          </a:bodyPr>
          <a:lstStyle/>
          <a:p>
            <a:r>
              <a:rPr lang="en-US" sz="1200" b="1" i="0" dirty="0">
                <a:solidFill>
                  <a:srgbClr val="0070C0"/>
                </a:solidFill>
                <a:effectLst/>
                <a:latin typeface="+mj-lt"/>
              </a:rPr>
              <a:t>purpose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1200" i="0" dirty="0">
                <a:solidFill>
                  <a:srgbClr val="0070C0"/>
                </a:solidFill>
                <a:effectLst/>
                <a:latin typeface="+mj-lt"/>
              </a:rPr>
              <a:t> </a:t>
            </a:r>
            <a:r>
              <a:rPr lang="en-US" sz="900" i="0" dirty="0">
                <a:solidFill>
                  <a:srgbClr val="0070C0"/>
                </a:solidFill>
                <a:effectLst/>
                <a:latin typeface="+mj-lt"/>
              </a:rPr>
              <a:t>Charged Off has significant increase for </a:t>
            </a:r>
            <a:r>
              <a:rPr lang="en-US" sz="900" i="0" dirty="0" err="1">
                <a:solidFill>
                  <a:srgbClr val="0070C0"/>
                </a:solidFill>
                <a:effectLst/>
                <a:latin typeface="+mj-lt"/>
              </a:rPr>
              <a:t>small_business</a:t>
            </a:r>
            <a:endParaRPr lang="en-US" sz="1200" i="0" dirty="0">
              <a:solidFill>
                <a:srgbClr val="0070C0"/>
              </a:solidFill>
              <a:effectLst/>
              <a:latin typeface="+mj-lt"/>
            </a:endParaRPr>
          </a:p>
        </p:txBody>
      </p:sp>
      <p:sp>
        <p:nvSpPr>
          <p:cNvPr id="5" name="TextBox 4">
            <a:extLst>
              <a:ext uri="{FF2B5EF4-FFF2-40B4-BE49-F238E27FC236}">
                <a16:creationId xmlns:a16="http://schemas.microsoft.com/office/drawing/2014/main" id="{7DDC29F4-4DC4-863A-260D-78DB9ABAD1D0}"/>
              </a:ext>
            </a:extLst>
          </p:cNvPr>
          <p:cNvSpPr txBox="1"/>
          <p:nvPr/>
        </p:nvSpPr>
        <p:spPr>
          <a:xfrm>
            <a:off x="1271420" y="6366838"/>
            <a:ext cx="4529305" cy="415498"/>
          </a:xfrm>
          <a:prstGeom prst="rect">
            <a:avLst/>
          </a:prstGeom>
          <a:noFill/>
        </p:spPr>
        <p:txBody>
          <a:bodyPr wrap="square" rtlCol="0">
            <a:spAutoFit/>
          </a:bodyPr>
          <a:lstStyle/>
          <a:p>
            <a:r>
              <a:rPr lang="en-US" sz="1200" b="1" i="0" dirty="0">
                <a:solidFill>
                  <a:srgbClr val="0070C0"/>
                </a:solidFill>
                <a:effectLst/>
                <a:latin typeface="+mj-lt"/>
              </a:rPr>
              <a:t>term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Charged Off is higher for 60 months compared with 30 months</a:t>
            </a:r>
            <a:endParaRPr lang="en-US" sz="1200" i="0" dirty="0">
              <a:solidFill>
                <a:srgbClr val="0070C0"/>
              </a:solidFill>
              <a:effectLst/>
              <a:latin typeface="+mj-lt"/>
            </a:endParaRPr>
          </a:p>
        </p:txBody>
      </p:sp>
      <p:sp>
        <p:nvSpPr>
          <p:cNvPr id="6" name="TextBox 5">
            <a:extLst>
              <a:ext uri="{FF2B5EF4-FFF2-40B4-BE49-F238E27FC236}">
                <a16:creationId xmlns:a16="http://schemas.microsoft.com/office/drawing/2014/main" id="{0E7C6FE9-E336-3101-625F-9C557ADCDF22}"/>
              </a:ext>
            </a:extLst>
          </p:cNvPr>
          <p:cNvSpPr txBox="1"/>
          <p:nvPr/>
        </p:nvSpPr>
        <p:spPr>
          <a:xfrm>
            <a:off x="6743702" y="3493958"/>
            <a:ext cx="4800599" cy="415498"/>
          </a:xfrm>
          <a:prstGeom prst="rect">
            <a:avLst/>
          </a:prstGeom>
          <a:noFill/>
        </p:spPr>
        <p:txBody>
          <a:bodyPr wrap="square" rtlCol="0">
            <a:spAutoFit/>
          </a:bodyPr>
          <a:lstStyle/>
          <a:p>
            <a:r>
              <a:rPr lang="en-US" sz="1200" b="1" i="0" dirty="0" err="1">
                <a:solidFill>
                  <a:srgbClr val="0070C0"/>
                </a:solidFill>
                <a:effectLst/>
                <a:latin typeface="+mj-lt"/>
              </a:rPr>
              <a:t>sub_grade</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Incremental trend moving from A to G, but significant for F5</a:t>
            </a:r>
            <a:endParaRPr lang="en-US" sz="1200" i="0" dirty="0">
              <a:solidFill>
                <a:srgbClr val="0070C0"/>
              </a:solidFill>
              <a:effectLst/>
              <a:latin typeface="+mj-lt"/>
            </a:endParaRPr>
          </a:p>
        </p:txBody>
      </p:sp>
      <p:sp>
        <p:nvSpPr>
          <p:cNvPr id="7" name="TextBox 6">
            <a:extLst>
              <a:ext uri="{FF2B5EF4-FFF2-40B4-BE49-F238E27FC236}">
                <a16:creationId xmlns:a16="http://schemas.microsoft.com/office/drawing/2014/main" id="{AF6D3651-FD4A-841D-58ED-0025355A60CF}"/>
              </a:ext>
            </a:extLst>
          </p:cNvPr>
          <p:cNvSpPr txBox="1"/>
          <p:nvPr/>
        </p:nvSpPr>
        <p:spPr>
          <a:xfrm>
            <a:off x="6743702" y="6366838"/>
            <a:ext cx="4610098" cy="415498"/>
          </a:xfrm>
          <a:prstGeom prst="rect">
            <a:avLst/>
          </a:prstGeom>
          <a:noFill/>
        </p:spPr>
        <p:txBody>
          <a:bodyPr wrap="square" rtlCol="0">
            <a:spAutoFit/>
          </a:bodyPr>
          <a:lstStyle/>
          <a:p>
            <a:r>
              <a:rPr lang="en-US" sz="1200" b="1" i="0" dirty="0" err="1">
                <a:solidFill>
                  <a:srgbClr val="0070C0"/>
                </a:solidFill>
                <a:effectLst/>
                <a:latin typeface="+mj-lt"/>
              </a:rPr>
              <a:t>verification_status</a:t>
            </a:r>
            <a:r>
              <a:rPr lang="en-US" sz="1200" b="1" i="0" dirty="0">
                <a:solidFill>
                  <a:srgbClr val="0070C0"/>
                </a:solidFill>
                <a:effectLst/>
                <a:latin typeface="+mj-lt"/>
              </a:rPr>
              <a:t> by </a:t>
            </a:r>
            <a:r>
              <a:rPr lang="en-US" sz="1200" b="1" i="0" dirty="0" err="1">
                <a:solidFill>
                  <a:srgbClr val="0070C0"/>
                </a:solidFill>
                <a:effectLst/>
                <a:latin typeface="+mj-lt"/>
              </a:rPr>
              <a:t>loan_status</a:t>
            </a:r>
            <a:r>
              <a:rPr lang="en-US" sz="1200" b="1" i="0" dirty="0">
                <a:solidFill>
                  <a:srgbClr val="0070C0"/>
                </a:solidFill>
                <a:effectLst/>
                <a:latin typeface="+mj-lt"/>
              </a:rPr>
              <a:t>:</a:t>
            </a:r>
            <a:r>
              <a:rPr lang="en-US" sz="900" i="0" dirty="0">
                <a:solidFill>
                  <a:srgbClr val="0070C0"/>
                </a:solidFill>
                <a:effectLst/>
                <a:latin typeface="+mj-lt"/>
              </a:rPr>
              <a:t> Ironically Verified has higher than Not Verified for Charged Off</a:t>
            </a:r>
            <a:endParaRPr lang="en-US" sz="1200" i="0" dirty="0">
              <a:solidFill>
                <a:srgbClr val="0070C0"/>
              </a:solidFill>
              <a:effectLst/>
              <a:latin typeface="+mj-lt"/>
            </a:endParaRPr>
          </a:p>
        </p:txBody>
      </p:sp>
    </p:spTree>
    <p:extLst>
      <p:ext uri="{BB962C8B-B14F-4D97-AF65-F5344CB8AC3E}">
        <p14:creationId xmlns:p14="http://schemas.microsoft.com/office/powerpoint/2010/main" val="308744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E1-13EE-4625-45D0-97826C048F98}"/>
              </a:ext>
            </a:extLst>
          </p:cNvPr>
          <p:cNvSpPr>
            <a:spLocks noGrp="1"/>
          </p:cNvSpPr>
          <p:nvPr>
            <p:ph type="title"/>
          </p:nvPr>
        </p:nvSpPr>
        <p:spPr/>
        <p:txBody>
          <a:bodyPr/>
          <a:lstStyle/>
          <a:p>
            <a:r>
              <a:rPr lang="en-US" dirty="0"/>
              <a:t>Multivariate Analysis – 1/2</a:t>
            </a:r>
            <a:endParaRPr lang="en-IN" dirty="0"/>
          </a:p>
        </p:txBody>
      </p:sp>
      <p:pic>
        <p:nvPicPr>
          <p:cNvPr id="9218" name="Picture 2">
            <a:extLst>
              <a:ext uri="{FF2B5EF4-FFF2-40B4-BE49-F238E27FC236}">
                <a16:creationId xmlns:a16="http://schemas.microsoft.com/office/drawing/2014/main" id="{3B420DCE-FEEA-5658-1350-8CCCF4B50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40669"/>
            <a:ext cx="3416303" cy="322522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B30B51B-C17D-9423-F671-2AF61344D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30" y="3139497"/>
            <a:ext cx="3416303" cy="325278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E59A0B3-97F8-2203-5374-D3E884444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5" y="1540669"/>
            <a:ext cx="3265948" cy="35049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A9446A-C844-A8AF-7351-4BDE19D5A17D}"/>
              </a:ext>
            </a:extLst>
          </p:cNvPr>
          <p:cNvSpPr txBox="1"/>
          <p:nvPr/>
        </p:nvSpPr>
        <p:spPr>
          <a:xfrm>
            <a:off x="1085848" y="4953000"/>
            <a:ext cx="3168653" cy="1015663"/>
          </a:xfrm>
          <a:prstGeom prst="rect">
            <a:avLst/>
          </a:prstGeom>
          <a:noFill/>
        </p:spPr>
        <p:txBody>
          <a:bodyPr wrap="square" rtlCol="0">
            <a:spAutoFit/>
          </a:bodyPr>
          <a:lstStyle/>
          <a:p>
            <a:r>
              <a:rPr lang="en-US" sz="1200" b="1" i="0" dirty="0" err="1">
                <a:solidFill>
                  <a:srgbClr val="0070C0"/>
                </a:solidFill>
                <a:effectLst/>
                <a:latin typeface="+mj-lt"/>
              </a:rPr>
              <a:t>loan_amnt_bin</a:t>
            </a:r>
            <a:r>
              <a:rPr lang="en-US" sz="1200" b="1" i="0" dirty="0">
                <a:solidFill>
                  <a:srgbClr val="0070C0"/>
                </a:solidFill>
                <a:effectLst/>
                <a:latin typeface="+mj-lt"/>
              </a:rPr>
              <a:t> vs </a:t>
            </a:r>
            <a:r>
              <a:rPr lang="en-US" sz="1200" b="1" i="0" dirty="0" err="1">
                <a:solidFill>
                  <a:srgbClr val="0070C0"/>
                </a:solidFill>
                <a:effectLst/>
                <a:latin typeface="+mj-lt"/>
              </a:rPr>
              <a:t>int_rate</a:t>
            </a:r>
            <a:r>
              <a:rPr lang="en-US" sz="1200" b="1" dirty="0">
                <a:solidFill>
                  <a:srgbClr val="0070C0"/>
                </a:solidFill>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Loans above 25000 and interest rate more than 15% have higher chance for Charged Off</a:t>
            </a:r>
          </a:p>
        </p:txBody>
      </p:sp>
      <p:sp>
        <p:nvSpPr>
          <p:cNvPr id="4" name="TextBox 3">
            <a:extLst>
              <a:ext uri="{FF2B5EF4-FFF2-40B4-BE49-F238E27FC236}">
                <a16:creationId xmlns:a16="http://schemas.microsoft.com/office/drawing/2014/main" id="{D1CB22A8-EDF0-F818-504C-C547A0E6ECD2}"/>
              </a:ext>
            </a:extLst>
          </p:cNvPr>
          <p:cNvSpPr txBox="1"/>
          <p:nvPr/>
        </p:nvSpPr>
        <p:spPr>
          <a:xfrm>
            <a:off x="4975226" y="2114550"/>
            <a:ext cx="3168653" cy="984885"/>
          </a:xfrm>
          <a:prstGeom prst="rect">
            <a:avLst/>
          </a:prstGeom>
          <a:noFill/>
        </p:spPr>
        <p:txBody>
          <a:bodyPr wrap="square" rtlCol="0">
            <a:spAutoFit/>
          </a:bodyPr>
          <a:lstStyle/>
          <a:p>
            <a:r>
              <a:rPr lang="en-US" sz="1200" b="1" i="0" dirty="0" err="1">
                <a:solidFill>
                  <a:srgbClr val="0070C0"/>
                </a:solidFill>
                <a:effectLst/>
                <a:latin typeface="+mj-lt"/>
              </a:rPr>
              <a:t>loan_amnt_bin</a:t>
            </a:r>
            <a:r>
              <a:rPr lang="en-US" sz="1200" b="1" i="0" dirty="0">
                <a:solidFill>
                  <a:srgbClr val="0070C0"/>
                </a:solidFill>
                <a:effectLst/>
                <a:latin typeface="+mj-lt"/>
              </a:rPr>
              <a:t> vs installment: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pPr algn="l"/>
            <a:r>
              <a:rPr lang="en-US" sz="1200" i="0" dirty="0">
                <a:solidFill>
                  <a:srgbClr val="0070C0"/>
                </a:solidFill>
                <a:effectLst/>
                <a:latin typeface="+mj-lt"/>
              </a:rPr>
              <a:t>Loans above 30000 and installment above 800 have higher chance for Charged Off</a:t>
            </a:r>
          </a:p>
        </p:txBody>
      </p:sp>
      <p:sp>
        <p:nvSpPr>
          <p:cNvPr id="5" name="TextBox 4">
            <a:extLst>
              <a:ext uri="{FF2B5EF4-FFF2-40B4-BE49-F238E27FC236}">
                <a16:creationId xmlns:a16="http://schemas.microsoft.com/office/drawing/2014/main" id="{47EA955E-9221-6F0B-9A38-9FF73D377DEE}"/>
              </a:ext>
            </a:extLst>
          </p:cNvPr>
          <p:cNvSpPr txBox="1"/>
          <p:nvPr/>
        </p:nvSpPr>
        <p:spPr>
          <a:xfrm>
            <a:off x="8639173" y="5172075"/>
            <a:ext cx="3168653" cy="1015663"/>
          </a:xfrm>
          <a:prstGeom prst="rect">
            <a:avLst/>
          </a:prstGeom>
          <a:noFill/>
        </p:spPr>
        <p:txBody>
          <a:bodyPr wrap="square" rtlCol="0">
            <a:spAutoFit/>
          </a:bodyPr>
          <a:lstStyle/>
          <a:p>
            <a:r>
              <a:rPr lang="en-US" sz="1200" b="1" dirty="0">
                <a:solidFill>
                  <a:srgbClr val="0070C0"/>
                </a:solidFill>
                <a:latin typeface="+mj-lt"/>
              </a:rPr>
              <a:t>p</a:t>
            </a:r>
            <a:r>
              <a:rPr lang="en-US" sz="1200" b="1" i="0" dirty="0">
                <a:solidFill>
                  <a:srgbClr val="0070C0"/>
                </a:solidFill>
                <a:effectLst/>
                <a:latin typeface="+mj-lt"/>
              </a:rPr>
              <a:t>urpose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pPr algn="l"/>
            <a:r>
              <a:rPr lang="en-US" sz="1200" i="0" dirty="0">
                <a:solidFill>
                  <a:srgbClr val="0070C0"/>
                </a:solidFill>
                <a:effectLst/>
                <a:latin typeface="+mj-lt"/>
              </a:rPr>
              <a:t>Loans applied for 'house' with Interest rate above 15% have higher chance for Charged Off</a:t>
            </a:r>
          </a:p>
        </p:txBody>
      </p:sp>
    </p:spTree>
    <p:extLst>
      <p:ext uri="{BB962C8B-B14F-4D97-AF65-F5344CB8AC3E}">
        <p14:creationId xmlns:p14="http://schemas.microsoft.com/office/powerpoint/2010/main" val="405289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D301-DDE8-BCD3-FB12-1C29299E2E4B}"/>
              </a:ext>
            </a:extLst>
          </p:cNvPr>
          <p:cNvSpPr>
            <a:spLocks noGrp="1"/>
          </p:cNvSpPr>
          <p:nvPr>
            <p:ph type="title"/>
          </p:nvPr>
        </p:nvSpPr>
        <p:spPr/>
        <p:txBody>
          <a:bodyPr/>
          <a:lstStyle/>
          <a:p>
            <a:r>
              <a:rPr lang="en-US" dirty="0"/>
              <a:t>Multivariate Analysis – 2/2</a:t>
            </a:r>
            <a:endParaRPr lang="en-IN" dirty="0"/>
          </a:p>
        </p:txBody>
      </p:sp>
      <p:pic>
        <p:nvPicPr>
          <p:cNvPr id="10242" name="Picture 2">
            <a:extLst>
              <a:ext uri="{FF2B5EF4-FFF2-40B4-BE49-F238E27FC236}">
                <a16:creationId xmlns:a16="http://schemas.microsoft.com/office/drawing/2014/main" id="{1E1E75DF-D307-6CC6-721F-338A6A7FB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19249"/>
            <a:ext cx="3454707" cy="26843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9F1B444-FC29-0646-F90F-E766FA68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38" y="3325812"/>
            <a:ext cx="3454707" cy="323803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0E03880-338C-DAC3-D80F-075EDAA0B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7" y="1602941"/>
            <a:ext cx="3380581" cy="30012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81E013-3E21-3A75-0AE8-833AC3FB5233}"/>
              </a:ext>
            </a:extLst>
          </p:cNvPr>
          <p:cNvSpPr txBox="1"/>
          <p:nvPr/>
        </p:nvSpPr>
        <p:spPr>
          <a:xfrm>
            <a:off x="1124253" y="4529330"/>
            <a:ext cx="3168653" cy="1015663"/>
          </a:xfrm>
          <a:prstGeom prst="rect">
            <a:avLst/>
          </a:prstGeom>
          <a:noFill/>
        </p:spPr>
        <p:txBody>
          <a:bodyPr wrap="square" rtlCol="0">
            <a:spAutoFit/>
          </a:bodyPr>
          <a:lstStyle/>
          <a:p>
            <a:r>
              <a:rPr lang="en-US" sz="1200" b="1" dirty="0">
                <a:solidFill>
                  <a:srgbClr val="0070C0"/>
                </a:solidFill>
                <a:latin typeface="+mj-lt"/>
              </a:rPr>
              <a:t>g</a:t>
            </a:r>
            <a:r>
              <a:rPr lang="en-US" sz="1200" b="1" i="0" dirty="0">
                <a:solidFill>
                  <a:srgbClr val="0070C0"/>
                </a:solidFill>
                <a:effectLst/>
                <a:latin typeface="+mj-lt"/>
              </a:rPr>
              <a:t>rade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Loans under grade 'G' with Interest rate above 20% have higher chance for Charged Off</a:t>
            </a:r>
          </a:p>
        </p:txBody>
      </p:sp>
      <p:sp>
        <p:nvSpPr>
          <p:cNvPr id="4" name="TextBox 3">
            <a:extLst>
              <a:ext uri="{FF2B5EF4-FFF2-40B4-BE49-F238E27FC236}">
                <a16:creationId xmlns:a16="http://schemas.microsoft.com/office/drawing/2014/main" id="{9D61FEEC-121C-147C-9F66-099A0B320149}"/>
              </a:ext>
            </a:extLst>
          </p:cNvPr>
          <p:cNvSpPr txBox="1"/>
          <p:nvPr/>
        </p:nvSpPr>
        <p:spPr>
          <a:xfrm>
            <a:off x="4730443" y="2350796"/>
            <a:ext cx="3168653" cy="830997"/>
          </a:xfrm>
          <a:prstGeom prst="rect">
            <a:avLst/>
          </a:prstGeom>
          <a:noFill/>
        </p:spPr>
        <p:txBody>
          <a:bodyPr wrap="square" rtlCol="0">
            <a:spAutoFit/>
          </a:bodyPr>
          <a:lstStyle/>
          <a:p>
            <a:r>
              <a:rPr lang="en-US" sz="1200" b="1" dirty="0" err="1">
                <a:solidFill>
                  <a:srgbClr val="0070C0"/>
                </a:solidFill>
                <a:latin typeface="+mj-lt"/>
              </a:rPr>
              <a:t>h</a:t>
            </a:r>
            <a:r>
              <a:rPr lang="en-US" sz="1200" b="1" i="0" dirty="0" err="1">
                <a:solidFill>
                  <a:srgbClr val="0070C0"/>
                </a:solidFill>
                <a:effectLst/>
                <a:latin typeface="+mj-lt"/>
              </a:rPr>
              <a:t>ome_ownership</a:t>
            </a:r>
            <a:r>
              <a:rPr lang="en-US" sz="1200" b="1" i="0" dirty="0">
                <a:solidFill>
                  <a:srgbClr val="0070C0"/>
                </a:solidFill>
                <a:effectLst/>
                <a:latin typeface="+mj-lt"/>
              </a:rPr>
              <a:t> vs </a:t>
            </a:r>
            <a:r>
              <a:rPr lang="en-US" sz="1200" b="1" i="0" dirty="0" err="1">
                <a:solidFill>
                  <a:srgbClr val="0070C0"/>
                </a:solidFill>
                <a:effectLst/>
                <a:latin typeface="+mj-lt"/>
              </a:rPr>
              <a:t>int_rate</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No significant impact basing on home ownership for Charged Off</a:t>
            </a:r>
          </a:p>
        </p:txBody>
      </p:sp>
      <p:sp>
        <p:nvSpPr>
          <p:cNvPr id="5" name="TextBox 4">
            <a:extLst>
              <a:ext uri="{FF2B5EF4-FFF2-40B4-BE49-F238E27FC236}">
                <a16:creationId xmlns:a16="http://schemas.microsoft.com/office/drawing/2014/main" id="{6AE1A3A4-AF8D-0CF0-04E6-283762EC99A5}"/>
              </a:ext>
            </a:extLst>
          </p:cNvPr>
          <p:cNvSpPr txBox="1"/>
          <p:nvPr/>
        </p:nvSpPr>
        <p:spPr>
          <a:xfrm>
            <a:off x="8486773" y="4689901"/>
            <a:ext cx="3168653" cy="1015663"/>
          </a:xfrm>
          <a:prstGeom prst="rect">
            <a:avLst/>
          </a:prstGeom>
          <a:noFill/>
        </p:spPr>
        <p:txBody>
          <a:bodyPr wrap="square" rtlCol="0">
            <a:spAutoFit/>
          </a:bodyPr>
          <a:lstStyle/>
          <a:p>
            <a:r>
              <a:rPr lang="en-US" sz="1200" b="1" dirty="0" err="1">
                <a:solidFill>
                  <a:srgbClr val="0070C0"/>
                </a:solidFill>
                <a:latin typeface="+mj-lt"/>
              </a:rPr>
              <a:t>h</a:t>
            </a:r>
            <a:r>
              <a:rPr lang="en-US" sz="1200" b="1" i="0" dirty="0" err="1">
                <a:solidFill>
                  <a:srgbClr val="0070C0"/>
                </a:solidFill>
                <a:effectLst/>
                <a:latin typeface="+mj-lt"/>
              </a:rPr>
              <a:t>ome_ownership</a:t>
            </a:r>
            <a:r>
              <a:rPr lang="en-US" sz="1200" b="1" i="0" dirty="0">
                <a:solidFill>
                  <a:srgbClr val="0070C0"/>
                </a:solidFill>
                <a:effectLst/>
                <a:latin typeface="+mj-lt"/>
              </a:rPr>
              <a:t> vs </a:t>
            </a:r>
            <a:r>
              <a:rPr lang="en-US" sz="1200" b="1" i="0" dirty="0" err="1">
                <a:solidFill>
                  <a:srgbClr val="0070C0"/>
                </a:solidFill>
                <a:effectLst/>
                <a:latin typeface="+mj-lt"/>
              </a:rPr>
              <a:t>loan_amnt</a:t>
            </a:r>
            <a:r>
              <a:rPr lang="en-US" sz="1200" b="1" i="0" dirty="0">
                <a:solidFill>
                  <a:srgbClr val="0070C0"/>
                </a:solidFill>
                <a:effectLst/>
                <a:latin typeface="+mj-lt"/>
              </a:rPr>
              <a:t>:</a:t>
            </a:r>
          </a:p>
          <a:p>
            <a:r>
              <a:rPr lang="en-US" sz="1000" b="1" i="0" dirty="0">
                <a:solidFill>
                  <a:srgbClr val="0070C0"/>
                </a:solidFill>
                <a:effectLst/>
                <a:latin typeface="+mj-lt"/>
              </a:rPr>
              <a:t>[data filtered on Charged Off]</a:t>
            </a:r>
            <a:endParaRPr lang="en-US" sz="1000" b="1" i="0" u="sng" dirty="0">
              <a:solidFill>
                <a:srgbClr val="0070C0"/>
              </a:solidFill>
              <a:effectLst/>
              <a:latin typeface="+mj-lt"/>
            </a:endParaRPr>
          </a:p>
          <a:p>
            <a:r>
              <a:rPr lang="en-US" sz="1200" i="0" dirty="0">
                <a:solidFill>
                  <a:srgbClr val="0070C0"/>
                </a:solidFill>
                <a:effectLst/>
                <a:latin typeface="+mj-lt"/>
              </a:rPr>
              <a:t>Applicants on 'Mortgage' home and loan above 13000 have higher chance for Charged Off</a:t>
            </a:r>
          </a:p>
        </p:txBody>
      </p:sp>
    </p:spTree>
    <p:extLst>
      <p:ext uri="{BB962C8B-B14F-4D97-AF65-F5344CB8AC3E}">
        <p14:creationId xmlns:p14="http://schemas.microsoft.com/office/powerpoint/2010/main" val="139776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Analysis Observations</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a:xfrm>
            <a:off x="838200" y="1825624"/>
            <a:ext cx="6924675" cy="4403725"/>
          </a:xfrm>
        </p:spPr>
        <p:txBody>
          <a:bodyPr>
            <a:normAutofit lnSpcReduction="10000"/>
          </a:bodyPr>
          <a:lstStyle/>
          <a:p>
            <a:pPr marL="0" indent="0">
              <a:lnSpc>
                <a:spcPct val="100000"/>
              </a:lnSpc>
              <a:buNone/>
            </a:pPr>
            <a:r>
              <a:rPr lang="en-US" sz="1400" b="1" i="0" dirty="0">
                <a:effectLst/>
                <a:latin typeface="+mj-lt"/>
              </a:rPr>
              <a:t>Rejectable Loans:</a:t>
            </a:r>
          </a:p>
          <a:p>
            <a:pPr marL="514350" indent="-514350">
              <a:lnSpc>
                <a:spcPct val="100000"/>
              </a:lnSpc>
              <a:buFont typeface="+mj-lt"/>
              <a:buAutoNum type="arabicPeriod"/>
            </a:pPr>
            <a:r>
              <a:rPr lang="en-US" sz="1400" b="0" i="0" dirty="0">
                <a:effectLst/>
                <a:latin typeface="+mj-lt"/>
              </a:rPr>
              <a:t>Loans above 25000 and interest rate more than 15% have higher chance for Charged Off</a:t>
            </a:r>
          </a:p>
          <a:p>
            <a:pPr marL="514350" indent="-514350">
              <a:lnSpc>
                <a:spcPct val="100000"/>
              </a:lnSpc>
              <a:buFont typeface="+mj-lt"/>
              <a:buAutoNum type="arabicPeriod"/>
            </a:pPr>
            <a:r>
              <a:rPr lang="en-US" sz="1400" b="0" i="0" dirty="0">
                <a:effectLst/>
                <a:latin typeface="+mj-lt"/>
              </a:rPr>
              <a:t>Loans above 30000 and installment above 800 have higher chance for Charged Off</a:t>
            </a:r>
          </a:p>
          <a:p>
            <a:pPr marL="514350" indent="-514350">
              <a:lnSpc>
                <a:spcPct val="100000"/>
              </a:lnSpc>
              <a:buFont typeface="+mj-lt"/>
              <a:buAutoNum type="arabicPeriod"/>
            </a:pPr>
            <a:r>
              <a:rPr lang="en-US" sz="1400" b="0" i="0" dirty="0">
                <a:effectLst/>
                <a:latin typeface="+mj-lt"/>
              </a:rPr>
              <a:t>Loans applied for 'house' with Interest rate above 15% have higher chance for Charged Off</a:t>
            </a:r>
          </a:p>
          <a:p>
            <a:pPr marL="514350" indent="-514350">
              <a:lnSpc>
                <a:spcPct val="100000"/>
              </a:lnSpc>
              <a:buFont typeface="+mj-lt"/>
              <a:buAutoNum type="arabicPeriod"/>
            </a:pPr>
            <a:r>
              <a:rPr lang="en-US" sz="1400" b="0" i="0" dirty="0">
                <a:effectLst/>
                <a:latin typeface="+mj-lt"/>
              </a:rPr>
              <a:t>Loans under grade 'G' with Interest rate above 20% have higher chance for Charged Off</a:t>
            </a:r>
          </a:p>
          <a:p>
            <a:pPr marL="514350" indent="-514350">
              <a:lnSpc>
                <a:spcPct val="100000"/>
              </a:lnSpc>
              <a:buFont typeface="+mj-lt"/>
              <a:buAutoNum type="arabicPeriod"/>
            </a:pPr>
            <a:r>
              <a:rPr lang="en-US" sz="1400" b="0" i="0" dirty="0">
                <a:effectLst/>
                <a:latin typeface="+mj-lt"/>
              </a:rPr>
              <a:t>Applicants on 'Mortgage' home and loan above 13000 have higher chance for Charged Off</a:t>
            </a:r>
          </a:p>
          <a:p>
            <a:pPr marL="0" indent="0">
              <a:lnSpc>
                <a:spcPct val="100000"/>
              </a:lnSpc>
              <a:buNone/>
            </a:pPr>
            <a:r>
              <a:rPr lang="en-US" sz="1400" b="1" dirty="0">
                <a:latin typeface="+mj-lt"/>
              </a:rPr>
              <a:t>Approvable Loans:</a:t>
            </a:r>
          </a:p>
          <a:p>
            <a:pPr marL="514350" indent="-514350">
              <a:lnSpc>
                <a:spcPct val="100000"/>
              </a:lnSpc>
              <a:buFont typeface="+mj-lt"/>
              <a:buAutoNum type="arabicPeriod"/>
            </a:pPr>
            <a:r>
              <a:rPr lang="en-US" sz="1400" dirty="0">
                <a:latin typeface="+mj-lt"/>
              </a:rPr>
              <a:t>Loans below 25000, interest rate below 15% and not for 'house’</a:t>
            </a:r>
          </a:p>
          <a:p>
            <a:pPr marL="514350" indent="-514350">
              <a:lnSpc>
                <a:spcPct val="100000"/>
              </a:lnSpc>
              <a:buFont typeface="+mj-lt"/>
              <a:buAutoNum type="arabicPeriod"/>
            </a:pPr>
            <a:r>
              <a:rPr lang="en-US" sz="1400" dirty="0">
                <a:latin typeface="+mj-lt"/>
              </a:rPr>
              <a:t>Loans below grade 'G' and interest rate below 20%</a:t>
            </a:r>
          </a:p>
          <a:p>
            <a:pPr marL="514350" indent="-514350">
              <a:lnSpc>
                <a:spcPct val="100000"/>
              </a:lnSpc>
              <a:buFont typeface="+mj-lt"/>
              <a:buAutoNum type="arabicPeriod"/>
            </a:pPr>
            <a:r>
              <a:rPr lang="en-US" sz="1400" dirty="0">
                <a:latin typeface="+mj-lt"/>
              </a:rPr>
              <a:t>Loans below 13000 and not under 'Mortgage'</a:t>
            </a:r>
            <a:endParaRPr lang="en-IN" sz="1400" dirty="0">
              <a:latin typeface="+mj-lt"/>
            </a:endParaRPr>
          </a:p>
        </p:txBody>
      </p:sp>
      <p:pic>
        <p:nvPicPr>
          <p:cNvPr id="1028" name="Picture 4">
            <a:extLst>
              <a:ext uri="{FF2B5EF4-FFF2-40B4-BE49-F238E27FC236}">
                <a16:creationId xmlns:a16="http://schemas.microsoft.com/office/drawing/2014/main" id="{E9AE164B-8EE8-C42D-E1B2-9F9504B62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6" y="3060072"/>
            <a:ext cx="4086224" cy="30073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DB8CAE-FB27-87A9-CB1F-66B46DA7D874}"/>
              </a:ext>
            </a:extLst>
          </p:cNvPr>
          <p:cNvSpPr txBox="1"/>
          <p:nvPr/>
        </p:nvSpPr>
        <p:spPr>
          <a:xfrm>
            <a:off x="8382303" y="1863307"/>
            <a:ext cx="3168653" cy="1061829"/>
          </a:xfrm>
          <a:prstGeom prst="rect">
            <a:avLst/>
          </a:prstGeom>
          <a:noFill/>
        </p:spPr>
        <p:txBody>
          <a:bodyPr wrap="square" rtlCol="0">
            <a:spAutoFit/>
          </a:bodyPr>
          <a:lstStyle/>
          <a:p>
            <a:r>
              <a:rPr lang="en-US" sz="1200" b="1" dirty="0" err="1">
                <a:solidFill>
                  <a:srgbClr val="0070C0"/>
                </a:solidFill>
                <a:latin typeface="+mj-lt"/>
              </a:rPr>
              <a:t>loan_status</a:t>
            </a:r>
            <a:r>
              <a:rPr lang="en-US" sz="1200" b="1" dirty="0">
                <a:solidFill>
                  <a:srgbClr val="0070C0"/>
                </a:solidFill>
                <a:latin typeface="+mj-lt"/>
              </a:rPr>
              <a:t> vs count</a:t>
            </a:r>
            <a:r>
              <a:rPr lang="en-US" sz="1200" b="1" i="0" dirty="0">
                <a:solidFill>
                  <a:srgbClr val="0070C0"/>
                </a:solidFill>
                <a:effectLst/>
                <a:latin typeface="+mj-lt"/>
              </a:rPr>
              <a:t>:</a:t>
            </a:r>
          </a:p>
          <a:p>
            <a:r>
              <a:rPr lang="en-US" sz="1100" i="0" dirty="0">
                <a:solidFill>
                  <a:srgbClr val="0070C0"/>
                </a:solidFill>
                <a:effectLst/>
                <a:latin typeface="+mj-lt"/>
              </a:rPr>
              <a:t>overlayed potential 'Charged Off' on top of the actual values</a:t>
            </a:r>
          </a:p>
          <a:p>
            <a:endParaRPr lang="en-US" sz="1100" dirty="0">
              <a:solidFill>
                <a:srgbClr val="0070C0"/>
              </a:solidFill>
              <a:latin typeface="+mj-lt"/>
            </a:endParaRPr>
          </a:p>
          <a:p>
            <a:r>
              <a:rPr lang="en-US" sz="900" b="1" i="0" dirty="0">
                <a:solidFill>
                  <a:srgbClr val="0070C0"/>
                </a:solidFill>
                <a:effectLst/>
                <a:latin typeface="+mj-lt"/>
              </a:rPr>
              <a:t>Additional Observation: ‘</a:t>
            </a:r>
            <a:r>
              <a:rPr lang="en-US" sz="900" i="0" dirty="0">
                <a:solidFill>
                  <a:srgbClr val="0070C0"/>
                </a:solidFill>
                <a:effectLst/>
                <a:latin typeface="+mj-lt"/>
              </a:rPr>
              <a:t>Current’ has the potential of ‘Charged Off’ cases basing on the findings</a:t>
            </a:r>
          </a:p>
        </p:txBody>
      </p:sp>
    </p:spTree>
    <p:extLst>
      <p:ext uri="{BB962C8B-B14F-4D97-AF65-F5344CB8AC3E}">
        <p14:creationId xmlns:p14="http://schemas.microsoft.com/office/powerpoint/2010/main" val="20362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1966-02FF-DCA8-3B60-E7ED2A1C0BB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4DB1464-251D-6BB7-C174-9AD0C379CFC7}"/>
              </a:ext>
            </a:extLst>
          </p:cNvPr>
          <p:cNvSpPr>
            <a:spLocks noGrp="1"/>
          </p:cNvSpPr>
          <p:nvPr>
            <p:ph idx="1"/>
          </p:nvPr>
        </p:nvSpPr>
        <p:spPr/>
        <p:txBody>
          <a:bodyPr>
            <a:normAutofit lnSpcReduction="10000"/>
          </a:bodyPr>
          <a:lstStyle/>
          <a:p>
            <a:pPr marL="0" indent="0">
              <a:lnSpc>
                <a:spcPct val="150000"/>
              </a:lnSpc>
              <a:buNone/>
            </a:pPr>
            <a:r>
              <a:rPr lang="en-US" sz="1600" dirty="0">
                <a:latin typeface="+mj-lt"/>
              </a:rPr>
              <a:t>Lending Club is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lvl="1">
              <a:lnSpc>
                <a:spcPct val="150000"/>
              </a:lnSpc>
            </a:pPr>
            <a:r>
              <a:rPr lang="en-US" sz="1400" dirty="0">
                <a:latin typeface="+mj-lt"/>
              </a:rPr>
              <a:t>If the applicant is likely to repay the loan, then not approving the loan results in a loss of business to the company</a:t>
            </a:r>
          </a:p>
          <a:p>
            <a:pPr lvl="1">
              <a:lnSpc>
                <a:spcPct val="150000"/>
              </a:lnSpc>
            </a:pPr>
            <a:r>
              <a:rPr lang="en-US" sz="1400" dirty="0">
                <a:latin typeface="+mj-lt"/>
              </a:rPr>
              <a:t>If the applicant is not likely to repay the loan, i.e. he/she is likely to default, then approving the loan may lead to a financial loss for the company</a:t>
            </a:r>
          </a:p>
          <a:p>
            <a:pPr marL="0" indent="0">
              <a:lnSpc>
                <a:spcPct val="150000"/>
              </a:lnSpc>
              <a:buNone/>
            </a:pPr>
            <a:r>
              <a:rPr lang="en-US" sz="1600" dirty="0">
                <a:latin typeface="+mj-lt"/>
              </a:rPr>
              <a:t>The data we are analyzing here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p:txBody>
      </p:sp>
    </p:spTree>
    <p:extLst>
      <p:ext uri="{BB962C8B-B14F-4D97-AF65-F5344CB8AC3E}">
        <p14:creationId xmlns:p14="http://schemas.microsoft.com/office/powerpoint/2010/main" val="27824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D2AC-EB95-B66A-215E-BB68AE8B12F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B17C7CC-BD92-4E6F-EC1B-F0C3CF8F9E86}"/>
              </a:ext>
            </a:extLst>
          </p:cNvPr>
          <p:cNvSpPr>
            <a:spLocks noGrp="1"/>
          </p:cNvSpPr>
          <p:nvPr>
            <p:ph idx="1"/>
          </p:nvPr>
        </p:nvSpPr>
        <p:spPr/>
        <p:txBody>
          <a:bodyPr>
            <a:normAutofit/>
          </a:bodyPr>
          <a:lstStyle/>
          <a:p>
            <a:pPr marL="0" indent="0">
              <a:lnSpc>
                <a:spcPct val="150000"/>
              </a:lnSpc>
              <a:buNone/>
            </a:pPr>
            <a:r>
              <a:rPr lang="en-US" sz="1800" b="0" i="0" dirty="0">
                <a:solidFill>
                  <a:srgbClr val="374151"/>
                </a:solidFill>
                <a:effectLst/>
                <a:latin typeface="+mj-lt"/>
              </a:rPr>
              <a:t>To uncover critical insights into loan default risk factors, we will u</a:t>
            </a:r>
            <a:r>
              <a:rPr lang="en-US" sz="1800" b="0" i="0" dirty="0">
                <a:solidFill>
                  <a:srgbClr val="091E42"/>
                </a:solidFill>
                <a:effectLst/>
                <a:latin typeface="+mj-lt"/>
              </a:rPr>
              <a:t>se Exploratory Data Analysis (EDA) to understand how </a:t>
            </a:r>
            <a:r>
              <a:rPr lang="en-US" sz="1800" b="1" i="0" dirty="0">
                <a:solidFill>
                  <a:srgbClr val="091E42"/>
                </a:solidFill>
                <a:effectLst/>
                <a:latin typeface="+mj-lt"/>
              </a:rPr>
              <a:t>consumer attributes</a:t>
            </a:r>
            <a:r>
              <a:rPr lang="en-US" sz="1800" b="0" i="0" dirty="0">
                <a:solidFill>
                  <a:srgbClr val="091E42"/>
                </a:solidFill>
                <a:effectLst/>
                <a:latin typeface="+mj-lt"/>
              </a:rPr>
              <a:t> and </a:t>
            </a:r>
            <a:r>
              <a:rPr lang="en-US" sz="1800" b="1" i="0" dirty="0">
                <a:solidFill>
                  <a:srgbClr val="091E42"/>
                </a:solidFill>
                <a:effectLst/>
                <a:latin typeface="+mj-lt"/>
              </a:rPr>
              <a:t>loan attributes</a:t>
            </a:r>
            <a:r>
              <a:rPr lang="en-US" sz="1800" b="0" i="0" dirty="0">
                <a:solidFill>
                  <a:srgbClr val="091E42"/>
                </a:solidFill>
                <a:effectLst/>
                <a:latin typeface="+mj-lt"/>
              </a:rPr>
              <a:t> influence the tendency to default. </a:t>
            </a:r>
          </a:p>
          <a:p>
            <a:pPr marL="0" indent="0">
              <a:lnSpc>
                <a:spcPct val="150000"/>
              </a:lnSpc>
              <a:buNone/>
            </a:pPr>
            <a:r>
              <a:rPr lang="en-US" sz="1800" b="0" i="0" dirty="0">
                <a:solidFill>
                  <a:srgbClr val="374151"/>
                </a:solidFill>
                <a:effectLst/>
                <a:latin typeface="+mj-lt"/>
              </a:rPr>
              <a:t>Along side exploring the key drivers behind loan defaults, evaluating historical borrower behaviors, and identifying actionable strategies for risk assessment and portfolio management, through data-driven visualizations and in-depth exploration. And to empower financial professionals with the knowledge needed to make informed decisions and reduce credit losses</a:t>
            </a:r>
            <a:r>
              <a:rPr lang="en-IN" sz="1800" b="0" i="0" dirty="0">
                <a:solidFill>
                  <a:srgbClr val="374151"/>
                </a:solidFill>
                <a:effectLst/>
                <a:latin typeface="+mj-lt"/>
              </a:rPr>
              <a:t>, for both Rejectable and Approvable Loans.</a:t>
            </a:r>
            <a:endParaRPr lang="en-US" sz="1800" b="0" i="0" dirty="0">
              <a:solidFill>
                <a:srgbClr val="374151"/>
              </a:solidFill>
              <a:effectLst/>
              <a:latin typeface="+mj-lt"/>
            </a:endParaRPr>
          </a:p>
        </p:txBody>
      </p:sp>
    </p:spTree>
    <p:extLst>
      <p:ext uri="{BB962C8B-B14F-4D97-AF65-F5344CB8AC3E}">
        <p14:creationId xmlns:p14="http://schemas.microsoft.com/office/powerpoint/2010/main" val="93669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LENDING CLUB CASE STUDY</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 Data Understanding </a:t>
            </a:r>
          </a:p>
          <a:p>
            <a:pPr algn="ctr"/>
            <a:r>
              <a:rPr lang="en-US" sz="1600" dirty="0"/>
              <a:t>with Dictionary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74650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Data Cleaning</a:t>
            </a:r>
          </a:p>
          <a:p>
            <a:pPr algn="ctr"/>
            <a:r>
              <a:rPr lang="en-US" sz="1600" dirty="0"/>
              <a:t>3. Columns Selection</a:t>
            </a:r>
          </a:p>
          <a:p>
            <a:pPr algn="ctr"/>
            <a:r>
              <a:rPr lang="en-US" sz="1600" dirty="0"/>
              <a:t>4. Deriving New Columns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 Univariate 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466850" y="1613877"/>
            <a:ext cx="378142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Analysis Observations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7. Multivariate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6. Bivariate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803358" y="353234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48338" y="535871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descr="Icon of human being and gear. ">
            <a:extLst>
              <a:ext uri="{FF2B5EF4-FFF2-40B4-BE49-F238E27FC236}">
                <a16:creationId xmlns:a16="http://schemas.microsoft.com/office/drawing/2014/main" id="{1A4D06E0-C54C-0A54-9CB7-B7E02DCE0EF9}"/>
              </a:ext>
            </a:extLst>
          </p:cNvPr>
          <p:cNvGrpSpPr/>
          <p:nvPr/>
        </p:nvGrpSpPr>
        <p:grpSpPr>
          <a:xfrm>
            <a:off x="7148813" y="1819108"/>
            <a:ext cx="338073" cy="339996"/>
            <a:chOff x="6450013" y="5349875"/>
            <a:chExt cx="279399" cy="280988"/>
          </a:xfrm>
          <a:solidFill>
            <a:schemeClr val="bg1"/>
          </a:solidFill>
        </p:grpSpPr>
        <p:sp>
          <p:nvSpPr>
            <p:cNvPr id="3" name="Freeform 3673">
              <a:extLst>
                <a:ext uri="{FF2B5EF4-FFF2-40B4-BE49-F238E27FC236}">
                  <a16:creationId xmlns:a16="http://schemas.microsoft.com/office/drawing/2014/main" id="{9865888F-69EB-AB1B-D212-64D4F0A5185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3674">
              <a:extLst>
                <a:ext uri="{FF2B5EF4-FFF2-40B4-BE49-F238E27FC236}">
                  <a16:creationId xmlns:a16="http://schemas.microsoft.com/office/drawing/2014/main" id="{6DEBE630-A308-B8E6-EB43-D07457A5E994}"/>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Steps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52333" y="2886560"/>
            <a:ext cx="1617983"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DERIVING  COLUMNS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EDA - VARIATE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ANALYSIS OBSERVATIONS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501200"/>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Going through the Data Dictionary and understand the columns and expected values in them, gives us a broader view of which columns to choose for this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2103" y="3501200"/>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Dropping columns with unique values</a:t>
            </a:r>
          </a:p>
          <a:p>
            <a:pPr algn="ctr">
              <a:lnSpc>
                <a:spcPts val="1900"/>
              </a:lnSpc>
            </a:pPr>
            <a:r>
              <a:rPr lang="en-US" sz="1400" dirty="0">
                <a:solidFill>
                  <a:schemeClr val="bg1"/>
                </a:solidFill>
                <a:cs typeface="Segoe UI" panose="020B0502040204020203" pitchFamily="34" charset="0"/>
              </a:rPr>
              <a:t>Dropping Rows with 30% threshold for NA or NULL values</a:t>
            </a:r>
          </a:p>
          <a:p>
            <a:pPr algn="ctr">
              <a:lnSpc>
                <a:spcPts val="1900"/>
              </a:lnSpc>
            </a:pPr>
            <a:r>
              <a:rPr lang="en-US" sz="1400" dirty="0">
                <a:solidFill>
                  <a:schemeClr val="bg1"/>
                </a:solidFill>
                <a:cs typeface="Segoe UI" panose="020B0502040204020203" pitchFamily="34" charset="0"/>
              </a:rPr>
              <a:t>Filling columns with mode or mean or 0 for NA or NULL</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8" y="3501200"/>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Deriving Year / Month from Date Columns</a:t>
            </a:r>
          </a:p>
          <a:p>
            <a:pPr algn="ctr">
              <a:lnSpc>
                <a:spcPts val="1900"/>
              </a:lnSpc>
            </a:pPr>
            <a:r>
              <a:rPr lang="en-US" sz="1400" dirty="0">
                <a:solidFill>
                  <a:schemeClr val="bg1"/>
                </a:solidFill>
                <a:cs typeface="Segoe UI" panose="020B0502040204020203" pitchFamily="34" charset="0"/>
              </a:rPr>
              <a:t>Binning certain columns for Graded Analysis</a:t>
            </a:r>
          </a:p>
        </p:txBody>
      </p:sp>
      <p:sp>
        <p:nvSpPr>
          <p:cNvPr id="54" name="Rectangle 53">
            <a:extLst>
              <a:ext uri="{FF2B5EF4-FFF2-40B4-BE49-F238E27FC236}">
                <a16:creationId xmlns:a16="http://schemas.microsoft.com/office/drawing/2014/main" id="{28FF18A5-7B4E-4493-B38D-E732E033F82F}"/>
              </a:ext>
            </a:extLst>
          </p:cNvPr>
          <p:cNvSpPr/>
          <p:nvPr/>
        </p:nvSpPr>
        <p:spPr>
          <a:xfrm>
            <a:off x="7381497" y="3501200"/>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Univariate Analysis on Continuous &amp; Categorical Columns</a:t>
            </a:r>
          </a:p>
          <a:p>
            <a:pPr algn="ctr">
              <a:lnSpc>
                <a:spcPts val="1900"/>
              </a:lnSpc>
            </a:pPr>
            <a:r>
              <a:rPr lang="en-US" sz="1400" dirty="0">
                <a:solidFill>
                  <a:schemeClr val="bg1"/>
                </a:solidFill>
                <a:cs typeface="Segoe UI" panose="020B0502040204020203" pitchFamily="34" charset="0"/>
              </a:rPr>
              <a:t>Bivariate Analysis on combination</a:t>
            </a:r>
          </a:p>
          <a:p>
            <a:pPr algn="ctr">
              <a:lnSpc>
                <a:spcPts val="1900"/>
              </a:lnSpc>
            </a:pPr>
            <a:r>
              <a:rPr lang="en-US" sz="1400" dirty="0">
                <a:solidFill>
                  <a:schemeClr val="bg1"/>
                </a:solidFill>
                <a:cs typeface="Segoe UI" panose="020B0502040204020203" pitchFamily="34" charset="0"/>
              </a:rPr>
              <a:t>Multivariate Analysis with cross combination</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501200"/>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Result of all insights pooled into an observation for the client as an answer to this business problem</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Data Understanding</a:t>
            </a:r>
            <a:endParaRPr lang="en-IN" dirty="0"/>
          </a:p>
        </p:txBody>
      </p:sp>
      <p:sp>
        <p:nvSpPr>
          <p:cNvPr id="4" name="Rectangle 1">
            <a:extLst>
              <a:ext uri="{FF2B5EF4-FFF2-40B4-BE49-F238E27FC236}">
                <a16:creationId xmlns:a16="http://schemas.microsoft.com/office/drawing/2014/main" id="{7B767373-95DA-A447-41AD-AB5808509DB1}"/>
              </a:ext>
            </a:extLst>
          </p:cNvPr>
          <p:cNvSpPr>
            <a:spLocks noGrp="1" noChangeArrowheads="1"/>
          </p:cNvSpPr>
          <p:nvPr>
            <p:ph idx="1"/>
          </p:nvPr>
        </p:nvSpPr>
        <p:spPr bwMode="auto">
          <a:xfrm>
            <a:off x="838200" y="1497885"/>
            <a:ext cx="10668000" cy="500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50000"/>
              </a:lnSpc>
              <a:buNone/>
            </a:pPr>
            <a:r>
              <a:rPr kumimoji="0" lang="en-US" altLang="en-US" sz="1400" b="0" i="0" u="none" strike="noStrike" cap="none" normalizeH="0" baseline="0" dirty="0">
                <a:ln>
                  <a:noFill/>
                </a:ln>
                <a:solidFill>
                  <a:srgbClr val="000000"/>
                </a:solidFill>
                <a:effectLst/>
                <a:latin typeface="+mj-lt"/>
              </a:rPr>
              <a:t>Understanding the structure and meaning of each column is paramount in conducting meaningful analysis. To aid us in this endeavor, we have been provided with metadata, which includes column names, data types, and brief descriptions, to better understand the columns and the expected data in it. In particular we can deduce the business aspect of the data and its importance for the EDA which need to perform. Which is the starting point for any analysis, as too much data or unnecessary scope can ruin the analysis.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mj-lt"/>
            </a:endParaRP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are required primarily for the analysis. Stressing more on data cleaning activity for these columns.</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can be straightaway dropped, like Id, Member Id, </a:t>
            </a:r>
            <a:r>
              <a:rPr lang="en-US" altLang="en-US" sz="1400" dirty="0" err="1">
                <a:solidFill>
                  <a:srgbClr val="000000"/>
                </a:solidFill>
                <a:latin typeface="+mj-lt"/>
              </a:rPr>
              <a:t>etc</a:t>
            </a:r>
            <a:r>
              <a:rPr lang="en-US" altLang="en-US" sz="1400" dirty="0">
                <a:solidFill>
                  <a:srgbClr val="000000"/>
                </a:solidFill>
                <a:latin typeface="+mj-lt"/>
              </a:rPr>
              <a:t>, which have no impact on analysis.</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needs to be derived before using, like Year and Month from Issue Date, stripping % from Interest Rate, etc.</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lang="en-US" altLang="en-US" sz="1400" dirty="0">
                <a:solidFill>
                  <a:srgbClr val="000000"/>
                </a:solidFill>
                <a:latin typeface="+mj-lt"/>
              </a:rPr>
              <a:t>Identifying columns which have similar values, which needs a correlation, to see if a primary column identified from above can replace the presence of other columns, like Funded Amount and Funded Amount by Investor can be dropped and Loan Amount can be used in that place.</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endParaRPr kumimoji="0" lang="en-US" altLang="en-US"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7236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p:txBody>
          <a:bodyPr>
            <a:normAutofit/>
          </a:bodyPr>
          <a:lstStyle/>
          <a:p>
            <a:pPr marL="514350" indent="-514350">
              <a:lnSpc>
                <a:spcPct val="150000"/>
              </a:lnSpc>
              <a:buAutoNum type="arabicPeriod"/>
            </a:pPr>
            <a:r>
              <a:rPr lang="en-US" sz="1600" dirty="0">
                <a:latin typeface="+mj-lt"/>
              </a:rPr>
              <a:t>Find columns with null values more than 30% and drop</a:t>
            </a:r>
          </a:p>
          <a:p>
            <a:pPr marL="514350" indent="-514350">
              <a:lnSpc>
                <a:spcPct val="150000"/>
              </a:lnSpc>
              <a:buAutoNum type="arabicPeriod"/>
            </a:pPr>
            <a:r>
              <a:rPr lang="en-US" sz="1600" dirty="0">
                <a:latin typeface="+mj-lt"/>
              </a:rPr>
              <a:t>Find rows with null values more than 30% and drop</a:t>
            </a:r>
          </a:p>
          <a:p>
            <a:pPr marL="514350" indent="-514350">
              <a:lnSpc>
                <a:spcPct val="150000"/>
              </a:lnSpc>
              <a:buAutoNum type="arabicPeriod"/>
            </a:pPr>
            <a:r>
              <a:rPr lang="en-IN" sz="1600" dirty="0">
                <a:latin typeface="+mj-lt"/>
              </a:rPr>
              <a:t>Find Columns with Unique values and drop </a:t>
            </a:r>
          </a:p>
          <a:p>
            <a:pPr marL="514350" indent="-514350">
              <a:lnSpc>
                <a:spcPct val="150000"/>
              </a:lnSpc>
              <a:buAutoNum type="arabicPeriod"/>
            </a:pPr>
            <a:r>
              <a:rPr lang="en-IN" sz="1600" dirty="0">
                <a:latin typeface="+mj-lt"/>
              </a:rPr>
              <a:t>Replace Employment Length missing values with mode value</a:t>
            </a:r>
          </a:p>
          <a:p>
            <a:pPr marL="514350" indent="-514350">
              <a:lnSpc>
                <a:spcPct val="150000"/>
              </a:lnSpc>
              <a:buFont typeface="Arial" panose="020B0604020202020204" pitchFamily="34" charset="0"/>
              <a:buAutoNum type="arabicPeriod"/>
            </a:pPr>
            <a:r>
              <a:rPr lang="en-IN" sz="1600" dirty="0">
                <a:latin typeface="+mj-lt"/>
              </a:rPr>
              <a:t>With box plot identify outliers and drop rows where the values is greater than (75</a:t>
            </a:r>
            <a:r>
              <a:rPr lang="en-IN" sz="1600" baseline="30000" dirty="0">
                <a:latin typeface="+mj-lt"/>
              </a:rPr>
              <a:t>th</a:t>
            </a:r>
            <a:r>
              <a:rPr lang="en-IN" sz="1600" dirty="0">
                <a:latin typeface="+mj-lt"/>
              </a:rPr>
              <a:t> Quantile + (1.5 x 75</a:t>
            </a:r>
            <a:r>
              <a:rPr lang="en-IN" sz="1600" baseline="30000" dirty="0">
                <a:latin typeface="+mj-lt"/>
              </a:rPr>
              <a:t>th</a:t>
            </a:r>
            <a:r>
              <a:rPr lang="en-IN" sz="1600" dirty="0">
                <a:latin typeface="+mj-lt"/>
              </a:rPr>
              <a:t> Quantile - 25</a:t>
            </a:r>
            <a:r>
              <a:rPr lang="en-IN" sz="1600" baseline="30000" dirty="0">
                <a:latin typeface="+mj-lt"/>
              </a:rPr>
              <a:t>th</a:t>
            </a:r>
            <a:r>
              <a:rPr lang="en-IN" sz="1600" dirty="0">
                <a:latin typeface="+mj-lt"/>
              </a:rPr>
              <a:t> Quantile), Example: Annual Income</a:t>
            </a:r>
          </a:p>
          <a:p>
            <a:pPr marL="514350" indent="-514350">
              <a:lnSpc>
                <a:spcPct val="150000"/>
              </a:lnSpc>
              <a:buAutoNum type="arabicPeriod"/>
            </a:pPr>
            <a:r>
              <a:rPr lang="en-IN" sz="1600" dirty="0">
                <a:latin typeface="+mj-lt"/>
              </a:rPr>
              <a:t>Mark columns as required basing on Data Dictionary pertaining to this case and drop all else columns</a:t>
            </a:r>
          </a:p>
        </p:txBody>
      </p:sp>
    </p:spTree>
    <p:extLst>
      <p:ext uri="{BB962C8B-B14F-4D97-AF65-F5344CB8AC3E}">
        <p14:creationId xmlns:p14="http://schemas.microsoft.com/office/powerpoint/2010/main" val="282115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Deriving Columns</a:t>
            </a:r>
            <a:endParaRPr lang="en-IN" dirty="0"/>
          </a:p>
        </p:txBody>
      </p:sp>
      <p:sp>
        <p:nvSpPr>
          <p:cNvPr id="3" name="Content Placeholder 2">
            <a:extLst>
              <a:ext uri="{FF2B5EF4-FFF2-40B4-BE49-F238E27FC236}">
                <a16:creationId xmlns:a16="http://schemas.microsoft.com/office/drawing/2014/main" id="{7C1953E7-D475-B5A0-1466-2893B2EB721C}"/>
              </a:ext>
            </a:extLst>
          </p:cNvPr>
          <p:cNvSpPr>
            <a:spLocks noGrp="1"/>
          </p:cNvSpPr>
          <p:nvPr>
            <p:ph idx="1"/>
          </p:nvPr>
        </p:nvSpPr>
        <p:spPr/>
        <p:txBody>
          <a:bodyPr>
            <a:normAutofit fontScale="92500" lnSpcReduction="10000"/>
          </a:bodyPr>
          <a:lstStyle/>
          <a:p>
            <a:pPr marL="0" indent="0">
              <a:lnSpc>
                <a:spcPct val="150000"/>
              </a:lnSpc>
              <a:buNone/>
            </a:pPr>
            <a:r>
              <a:rPr lang="en-US" sz="1600" dirty="0">
                <a:latin typeface="+mj-lt"/>
              </a:rPr>
              <a:t>Derive columns to make them numeric, appropriate for analysis:</a:t>
            </a:r>
          </a:p>
          <a:p>
            <a:pPr marL="514350" indent="-514350">
              <a:lnSpc>
                <a:spcPct val="150000"/>
              </a:lnSpc>
              <a:buAutoNum type="arabicPeriod"/>
            </a:pPr>
            <a:r>
              <a:rPr lang="en-US" sz="1600" dirty="0">
                <a:latin typeface="+mj-lt"/>
              </a:rPr>
              <a:t>Interest rate column from existing one by stripping % from it</a:t>
            </a:r>
          </a:p>
          <a:p>
            <a:pPr marL="514350" indent="-514350">
              <a:lnSpc>
                <a:spcPct val="150000"/>
              </a:lnSpc>
              <a:buAutoNum type="arabicPeriod"/>
            </a:pPr>
            <a:r>
              <a:rPr lang="en-US" sz="1600" dirty="0">
                <a:latin typeface="+mj-lt"/>
              </a:rPr>
              <a:t>Revolving line utilization rate column from existing one by stripping % from it</a:t>
            </a:r>
          </a:p>
          <a:p>
            <a:pPr marL="514350" indent="-514350">
              <a:lnSpc>
                <a:spcPct val="150000"/>
              </a:lnSpc>
              <a:buAutoNum type="arabicPeriod"/>
            </a:pPr>
            <a:r>
              <a:rPr lang="en-US" sz="1600" dirty="0">
                <a:latin typeface="+mj-lt"/>
              </a:rPr>
              <a:t>Issued Year from Issue Date column</a:t>
            </a:r>
          </a:p>
          <a:p>
            <a:pPr marL="514350" indent="-514350">
              <a:lnSpc>
                <a:spcPct val="150000"/>
              </a:lnSpc>
              <a:buAutoNum type="arabicPeriod"/>
            </a:pPr>
            <a:r>
              <a:rPr lang="en-US" sz="1600" dirty="0">
                <a:latin typeface="+mj-lt"/>
              </a:rPr>
              <a:t>Issued Month from Issue Date column</a:t>
            </a:r>
          </a:p>
          <a:p>
            <a:pPr marL="514350" indent="-514350">
              <a:lnSpc>
                <a:spcPct val="150000"/>
              </a:lnSpc>
              <a:buAutoNum type="arabicPeriod"/>
            </a:pPr>
            <a:r>
              <a:rPr lang="en-US" sz="1600" dirty="0">
                <a:latin typeface="+mj-lt"/>
              </a:rPr>
              <a:t>Finally dropping the column which are remanent because of derivation</a:t>
            </a:r>
          </a:p>
          <a:p>
            <a:pPr marL="514350" indent="-514350">
              <a:lnSpc>
                <a:spcPct val="150000"/>
              </a:lnSpc>
              <a:buAutoNum type="arabicPeriod"/>
            </a:pPr>
            <a:r>
              <a:rPr lang="en-US" sz="1600" dirty="0">
                <a:latin typeface="+mj-lt"/>
              </a:rPr>
              <a:t>Convert following column to numeric 'loan_amnt','int_rate','installment','annual_inc','dti','delinq_2yrs','open_acc', '</a:t>
            </a:r>
            <a:r>
              <a:rPr lang="en-US" sz="1600" dirty="0" err="1">
                <a:latin typeface="+mj-lt"/>
              </a:rPr>
              <a:t>pub_rec</a:t>
            </a:r>
            <a:r>
              <a:rPr lang="en-US" sz="1600" dirty="0">
                <a:latin typeface="+mj-lt"/>
              </a:rPr>
              <a:t>', '</a:t>
            </a:r>
            <a:r>
              <a:rPr lang="en-US" sz="1600" dirty="0" err="1">
                <a:latin typeface="+mj-lt"/>
              </a:rPr>
              <a:t>revol_util</a:t>
            </a:r>
            <a:r>
              <a:rPr lang="en-US" sz="1600" dirty="0">
                <a:latin typeface="+mj-lt"/>
              </a:rPr>
              <a:t>', '</a:t>
            </a:r>
            <a:r>
              <a:rPr lang="en-US" sz="1600" dirty="0" err="1">
                <a:latin typeface="+mj-lt"/>
              </a:rPr>
              <a:t>total_acc</a:t>
            </a:r>
            <a:r>
              <a:rPr lang="en-US" sz="1600" dirty="0">
                <a:latin typeface="+mj-lt"/>
              </a:rPr>
              <a:t>', '</a:t>
            </a:r>
            <a:r>
              <a:rPr lang="en-US" sz="1600" dirty="0" err="1">
                <a:latin typeface="+mj-lt"/>
              </a:rPr>
              <a:t>issue_d_year</a:t>
            </a:r>
            <a:r>
              <a:rPr lang="en-US" sz="1600" dirty="0">
                <a:latin typeface="+mj-lt"/>
              </a:rPr>
              <a:t>’</a:t>
            </a:r>
          </a:p>
          <a:p>
            <a:pPr marL="514350" indent="-514350">
              <a:lnSpc>
                <a:spcPct val="150000"/>
              </a:lnSpc>
              <a:buAutoNum type="arabicPeriod"/>
            </a:pPr>
            <a:r>
              <a:rPr lang="en-US" sz="1600" dirty="0">
                <a:latin typeface="+mj-lt"/>
              </a:rPr>
              <a:t>Binning columns for proper segmented analysis, example: interest rate</a:t>
            </a:r>
            <a:endParaRPr lang="en-IN" sz="1600" dirty="0">
              <a:latin typeface="+mj-lt"/>
            </a:endParaRPr>
          </a:p>
        </p:txBody>
      </p:sp>
    </p:spTree>
    <p:extLst>
      <p:ext uri="{BB962C8B-B14F-4D97-AF65-F5344CB8AC3E}">
        <p14:creationId xmlns:p14="http://schemas.microsoft.com/office/powerpoint/2010/main" val="150177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228-B28E-8D41-E124-46A80697A4DE}"/>
              </a:ext>
            </a:extLst>
          </p:cNvPr>
          <p:cNvSpPr>
            <a:spLocks noGrp="1"/>
          </p:cNvSpPr>
          <p:nvPr>
            <p:ph type="title"/>
          </p:nvPr>
        </p:nvSpPr>
        <p:spPr/>
        <p:txBody>
          <a:bodyPr/>
          <a:lstStyle/>
          <a:p>
            <a:r>
              <a:rPr lang="en-US" dirty="0"/>
              <a:t>Univariate Analysis – 1/2</a:t>
            </a:r>
            <a:endParaRPr lang="en-IN" dirty="0"/>
          </a:p>
        </p:txBody>
      </p:sp>
      <p:pic>
        <p:nvPicPr>
          <p:cNvPr id="2066" name="Picture 18">
            <a:extLst>
              <a:ext uri="{FF2B5EF4-FFF2-40B4-BE49-F238E27FC236}">
                <a16:creationId xmlns:a16="http://schemas.microsoft.com/office/drawing/2014/main" id="{3B0E8249-4398-940E-319A-880EA67FE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191" y="4096690"/>
            <a:ext cx="4463709" cy="217526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417E9C21-F3B9-E40E-3FF0-C3C07B012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053" y="3738196"/>
            <a:ext cx="2519422" cy="217526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0362DD75-5795-3331-755B-231331786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766" y="1415737"/>
            <a:ext cx="4463709" cy="217526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5A504CFF-2EFB-5102-D2CE-911A2E7E2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3191" y="1415737"/>
            <a:ext cx="4463709" cy="21752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81CC30E-8295-AB25-975D-AD4A467C5FB5}"/>
              </a:ext>
            </a:extLst>
          </p:cNvPr>
          <p:cNvSpPr txBox="1"/>
          <p:nvPr/>
        </p:nvSpPr>
        <p:spPr>
          <a:xfrm>
            <a:off x="1454821" y="6243378"/>
            <a:ext cx="4288754" cy="415498"/>
          </a:xfrm>
          <a:prstGeom prst="rect">
            <a:avLst/>
          </a:prstGeom>
          <a:noFill/>
        </p:spPr>
        <p:txBody>
          <a:bodyPr wrap="square" rtlCol="0">
            <a:spAutoFit/>
          </a:bodyPr>
          <a:lstStyle/>
          <a:p>
            <a:r>
              <a:rPr lang="en-US" sz="1200" b="1" dirty="0" err="1">
                <a:solidFill>
                  <a:srgbClr val="0070C0"/>
                </a:solidFill>
                <a:latin typeface="+mj-lt"/>
              </a:rPr>
              <a:t>annual_inc</a:t>
            </a:r>
            <a:r>
              <a:rPr lang="en-US" sz="1200" b="1" dirty="0">
                <a:solidFill>
                  <a:srgbClr val="0070C0"/>
                </a:solidFill>
                <a:latin typeface="+mj-lt"/>
              </a:rPr>
              <a:t> vs count: </a:t>
            </a:r>
            <a:r>
              <a:rPr lang="en-US" sz="900" dirty="0">
                <a:solidFill>
                  <a:srgbClr val="0070C0"/>
                </a:solidFill>
                <a:latin typeface="+mj-lt"/>
              </a:rPr>
              <a:t>Most of the applications income lies between 30000 to 80000</a:t>
            </a:r>
            <a:endParaRPr lang="en-US" sz="100" i="0" dirty="0">
              <a:solidFill>
                <a:srgbClr val="0070C0"/>
              </a:solidFill>
              <a:effectLst/>
              <a:latin typeface="+mj-lt"/>
            </a:endParaRPr>
          </a:p>
        </p:txBody>
      </p:sp>
      <p:sp>
        <p:nvSpPr>
          <p:cNvPr id="13" name="TextBox 12">
            <a:extLst>
              <a:ext uri="{FF2B5EF4-FFF2-40B4-BE49-F238E27FC236}">
                <a16:creationId xmlns:a16="http://schemas.microsoft.com/office/drawing/2014/main" id="{70877125-C3AB-A0F5-7B66-C8D4B5A84768}"/>
              </a:ext>
            </a:extLst>
          </p:cNvPr>
          <p:cNvSpPr txBox="1"/>
          <p:nvPr/>
        </p:nvSpPr>
        <p:spPr>
          <a:xfrm>
            <a:off x="1426246" y="3543430"/>
            <a:ext cx="4288754" cy="276999"/>
          </a:xfrm>
          <a:prstGeom prst="rect">
            <a:avLst/>
          </a:prstGeom>
          <a:noFill/>
        </p:spPr>
        <p:txBody>
          <a:bodyPr wrap="square" rtlCol="0">
            <a:spAutoFit/>
          </a:bodyPr>
          <a:lstStyle/>
          <a:p>
            <a:r>
              <a:rPr lang="en-US" sz="1200" b="1" dirty="0" err="1">
                <a:solidFill>
                  <a:srgbClr val="0070C0"/>
                </a:solidFill>
                <a:latin typeface="+mj-lt"/>
              </a:rPr>
              <a:t>loan_amnt</a:t>
            </a:r>
            <a:r>
              <a:rPr lang="en-US" sz="1200" b="1" dirty="0">
                <a:solidFill>
                  <a:srgbClr val="0070C0"/>
                </a:solidFill>
                <a:latin typeface="+mj-lt"/>
              </a:rPr>
              <a:t> vs count:</a:t>
            </a:r>
            <a:r>
              <a:rPr lang="en-US" sz="900" dirty="0">
                <a:solidFill>
                  <a:srgbClr val="0070C0"/>
                </a:solidFill>
                <a:latin typeface="+mj-lt"/>
              </a:rPr>
              <a:t> Most of the loans range from 4000 - 20000</a:t>
            </a:r>
            <a:endParaRPr lang="en-US" sz="100" i="0" dirty="0">
              <a:solidFill>
                <a:srgbClr val="0070C0"/>
              </a:solidFill>
              <a:effectLst/>
              <a:latin typeface="+mj-lt"/>
            </a:endParaRPr>
          </a:p>
        </p:txBody>
      </p:sp>
      <p:sp>
        <p:nvSpPr>
          <p:cNvPr id="14" name="TextBox 13">
            <a:extLst>
              <a:ext uri="{FF2B5EF4-FFF2-40B4-BE49-F238E27FC236}">
                <a16:creationId xmlns:a16="http://schemas.microsoft.com/office/drawing/2014/main" id="{A4899C47-76E3-17E5-D9F9-80AD83A3867A}"/>
              </a:ext>
            </a:extLst>
          </p:cNvPr>
          <p:cNvSpPr txBox="1"/>
          <p:nvPr/>
        </p:nvSpPr>
        <p:spPr>
          <a:xfrm>
            <a:off x="7103145" y="3698783"/>
            <a:ext cx="1816957" cy="877163"/>
          </a:xfrm>
          <a:prstGeom prst="rect">
            <a:avLst/>
          </a:prstGeom>
          <a:noFill/>
        </p:spPr>
        <p:txBody>
          <a:bodyPr wrap="square" rtlCol="0">
            <a:spAutoFit/>
          </a:bodyPr>
          <a:lstStyle/>
          <a:p>
            <a:r>
              <a:rPr lang="en-US" sz="1200" b="1" dirty="0" err="1">
                <a:solidFill>
                  <a:srgbClr val="0070C0"/>
                </a:solidFill>
                <a:latin typeface="+mj-lt"/>
              </a:rPr>
              <a:t>int_rate</a:t>
            </a:r>
            <a:r>
              <a:rPr lang="en-US" sz="1200" b="1" dirty="0">
                <a:solidFill>
                  <a:srgbClr val="0070C0"/>
                </a:solidFill>
                <a:latin typeface="+mj-lt"/>
              </a:rPr>
              <a:t> or </a:t>
            </a:r>
            <a:r>
              <a:rPr lang="en-US" sz="1200" b="1" dirty="0" err="1">
                <a:solidFill>
                  <a:srgbClr val="0070C0"/>
                </a:solidFill>
                <a:latin typeface="+mj-lt"/>
              </a:rPr>
              <a:t>int_rate_bin</a:t>
            </a:r>
            <a:r>
              <a:rPr lang="en-US" sz="1200" b="1" dirty="0">
                <a:solidFill>
                  <a:srgbClr val="0070C0"/>
                </a:solidFill>
                <a:latin typeface="+mj-lt"/>
              </a:rPr>
              <a:t> vs count:</a:t>
            </a:r>
            <a:r>
              <a:rPr lang="en-US" sz="900" dirty="0">
                <a:solidFill>
                  <a:srgbClr val="0070C0"/>
                </a:solidFill>
                <a:latin typeface="+mj-lt"/>
              </a:rPr>
              <a:t> </a:t>
            </a:r>
          </a:p>
          <a:p>
            <a:r>
              <a:rPr lang="en-US" sz="900" dirty="0">
                <a:solidFill>
                  <a:srgbClr val="0070C0"/>
                </a:solidFill>
                <a:latin typeface="+mj-lt"/>
              </a:rPr>
              <a:t>Most of the interest rates are distributed between 5% to 17%</a:t>
            </a:r>
            <a:endParaRPr lang="en-US" sz="100" i="0" dirty="0">
              <a:solidFill>
                <a:srgbClr val="0070C0"/>
              </a:solidFill>
              <a:effectLst/>
              <a:latin typeface="+mj-lt"/>
            </a:endParaRPr>
          </a:p>
        </p:txBody>
      </p:sp>
    </p:spTree>
    <p:extLst>
      <p:ext uri="{BB962C8B-B14F-4D97-AF65-F5344CB8AC3E}">
        <p14:creationId xmlns:p14="http://schemas.microsoft.com/office/powerpoint/2010/main" val="238969163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16c05727-aa75-4e4a-9b5f-8a80a1165891"/>
    <ds:schemaRef ds:uri="http://purl.org/dc/term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3092</TotalTime>
  <Words>1668</Words>
  <Application>Microsoft Office PowerPoint</Application>
  <PresentationFormat>Widescreen</PresentationFormat>
  <Paragraphs>135</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Segoe UI Light</vt:lpstr>
      <vt:lpstr>Wingdings</vt:lpstr>
      <vt:lpstr>Office Theme</vt:lpstr>
      <vt:lpstr>Lending Club Case Study  EPGML C55 July 2023 Group Members: Syed Abdul Rahim Leena</vt:lpstr>
      <vt:lpstr>Introduction</vt:lpstr>
      <vt:lpstr>Objective:</vt:lpstr>
      <vt:lpstr>Project analysis slide 2</vt:lpstr>
      <vt:lpstr>Project analysis slide 3</vt:lpstr>
      <vt:lpstr>Data Understanding</vt:lpstr>
      <vt:lpstr>Data Cleaning</vt:lpstr>
      <vt:lpstr>Deriving Columns</vt:lpstr>
      <vt:lpstr>Univariate Analysis – 1/2</vt:lpstr>
      <vt:lpstr>Univariate Analysis – 2/2</vt:lpstr>
      <vt:lpstr>Bivariate Analysis – 1/4</vt:lpstr>
      <vt:lpstr>Bivariate Analysis – 2/4</vt:lpstr>
      <vt:lpstr>Bivariate Analysis – 3/4</vt:lpstr>
      <vt:lpstr>Bivariate Analysis – 4/4</vt:lpstr>
      <vt:lpstr>Multivariate Analysis – 1/2</vt:lpstr>
      <vt:lpstr>Multivariate Analysis – 2/2</vt:lpstr>
      <vt:lpstr>Analysis 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Presentation</dc:title>
  <dc:creator>Syed Abdul Rahim</dc:creator>
  <cp:lastModifiedBy>Syed Abdul Rahim</cp:lastModifiedBy>
  <cp:revision>134</cp:revision>
  <cp:lastPrinted>2023-09-06T03:54:50Z</cp:lastPrinted>
  <dcterms:created xsi:type="dcterms:W3CDTF">2023-09-04T08:57:59Z</dcterms:created>
  <dcterms:modified xsi:type="dcterms:W3CDTF">2023-09-06T13:42:21Z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