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6" r:id="rId5"/>
    <p:sldId id="288" r:id="rId6"/>
    <p:sldId id="289" r:id="rId7"/>
    <p:sldId id="276" r:id="rId8"/>
    <p:sldId id="277" r:id="rId9"/>
    <p:sldId id="279" r:id="rId10"/>
    <p:sldId id="280" r:id="rId11"/>
    <p:sldId id="281" r:id="rId12"/>
    <p:sldId id="283" r:id="rId13"/>
    <p:sldId id="282" r:id="rId14"/>
    <p:sldId id="285" r:id="rId15"/>
    <p:sldId id="28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76" d="100"/>
          <a:sy n="76" d="100"/>
        </p:scale>
        <p:origin x="1926" y="906"/>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Sheet1!$A$2:$A$10</c:f>
              <c:strCache>
                <c:ptCount val="4"/>
                <c:pt idx="0">
                  <c:v>Category 1</c:v>
                </c:pt>
                <c:pt idx="1">
                  <c:v>Category 2</c:v>
                </c:pt>
                <c:pt idx="2">
                  <c:v>Category 3</c:v>
                </c:pt>
                <c:pt idx="3">
                  <c:v>Category 4</c:v>
                </c:pt>
              </c:strCache>
            </c:strRef>
          </c:cat>
          <c:val>
            <c:numRef>
              <c:f>Sheet1!$D$2:$D$10</c:f>
              <c:numCache>
                <c:formatCode>General</c:formatCode>
                <c:ptCount val="9"/>
                <c:pt idx="0">
                  <c:v>2</c:v>
                </c:pt>
                <c:pt idx="1">
                  <c:v>2</c:v>
                </c:pt>
                <c:pt idx="2">
                  <c:v>3</c:v>
                </c:pt>
                <c:pt idx="3">
                  <c:v>5</c:v>
                </c:pt>
                <c:pt idx="4">
                  <c:v>7</c:v>
                </c:pt>
                <c:pt idx="5">
                  <c:v>9</c:v>
                </c:pt>
                <c:pt idx="6">
                  <c:v>12</c:v>
                </c:pt>
                <c:pt idx="7">
                  <c:v>15</c:v>
                </c:pt>
                <c:pt idx="8">
                  <c:v>20</c:v>
                </c:pt>
              </c:numCache>
            </c:numRef>
          </c:val>
          <c:smooth val="0"/>
          <c:extLst>
            <c:ext xmlns:c16="http://schemas.microsoft.com/office/drawing/2014/chart" uri="{C3380CC4-5D6E-409C-BE32-E72D297353CC}">
              <c16:uniqueId val="{00000002-9221-4E34-B1DE-91754F1A4E4E}"/>
            </c:ext>
          </c:extLst>
        </c:ser>
        <c:dLbls>
          <c:showLegendKey val="0"/>
          <c:showVal val="0"/>
          <c:showCatName val="0"/>
          <c:showSerName val="0"/>
          <c:showPercent val="0"/>
          <c:showBubbleSize val="0"/>
        </c:dLbls>
        <c:marker val="1"/>
        <c:smooth val="0"/>
        <c:axId val="659086552"/>
        <c:axId val="659085568"/>
      </c:lineChart>
      <c:catAx>
        <c:axId val="659086552"/>
        <c:scaling>
          <c:orientation val="minMax"/>
        </c:scaling>
        <c:delete val="1"/>
        <c:axPos val="b"/>
        <c:numFmt formatCode="General" sourceLinked="1"/>
        <c:majorTickMark val="none"/>
        <c:minorTickMark val="none"/>
        <c:tickLblPos val="nextTo"/>
        <c:crossAx val="659085568"/>
        <c:crosses val="autoZero"/>
        <c:auto val="1"/>
        <c:lblAlgn val="ctr"/>
        <c:lblOffset val="100"/>
        <c:noMultiLvlLbl val="0"/>
      </c:catAx>
      <c:valAx>
        <c:axId val="65908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659086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9/4/2023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9/4/2023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4085712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9/4/2023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9/4/2023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9/4/2023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9/4/2023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9/4/2023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9/4/2023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9/4/2023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9/4/2023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9/4/2023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9/4/2023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9/4/2023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9/4/2023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3709239"/>
            <a:ext cx="9144000" cy="2769989"/>
          </a:xfrm>
        </p:spPr>
        <p:txBody>
          <a:bodyPr wrap="square" lIns="0" tIns="0" rIns="0" bIns="0" anchor="t">
            <a:spAutoFit/>
          </a:bodyPr>
          <a:lstStyle/>
          <a:p>
            <a:r>
              <a:rPr lang="en-US" b="1" dirty="0">
                <a:solidFill>
                  <a:schemeClr val="bg1"/>
                </a:solidFill>
              </a:rPr>
              <a:t>Lending Club Case Study</a:t>
            </a:r>
            <a:br>
              <a:rPr lang="en-US" dirty="0">
                <a:solidFill>
                  <a:schemeClr val="bg1"/>
                </a:solidFill>
              </a:rPr>
            </a:br>
            <a:r>
              <a:rPr lang="en-US" sz="2400" b="1" dirty="0">
                <a:solidFill>
                  <a:schemeClr val="accent4"/>
                </a:solidFill>
              </a:rPr>
              <a:t>Group Members:</a:t>
            </a:r>
            <a:br>
              <a:rPr lang="en-US" sz="2800" dirty="0">
                <a:solidFill>
                  <a:schemeClr val="accent4"/>
                </a:solidFill>
              </a:rPr>
            </a:br>
            <a:r>
              <a:rPr lang="en-US" sz="2800" dirty="0">
                <a:solidFill>
                  <a:schemeClr val="accent4"/>
                </a:solidFill>
              </a:rPr>
              <a:t>Syed Abdul Rahim</a:t>
            </a:r>
            <a:br>
              <a:rPr lang="en-US" sz="2800" dirty="0">
                <a:solidFill>
                  <a:schemeClr val="accent4"/>
                </a:solidFill>
              </a:rPr>
            </a:br>
            <a:r>
              <a:rPr lang="en-US" sz="2800" dirty="0">
                <a:solidFill>
                  <a:schemeClr val="accent4"/>
                </a:solidFill>
              </a:rPr>
              <a:t>Leena</a:t>
            </a:r>
            <a:endParaRPr lang="en-US" sz="4400"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2791317"/>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extLst>
              <p:ext uri="{D42A27DB-BD31-4B8C-83A1-F6EECF244321}">
                <p14:modId xmlns:p14="http://schemas.microsoft.com/office/powerpoint/2010/main" val="2433803433"/>
              </p:ext>
            </p:extLst>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5" name="Freeform 931" descr="Icon of line chart.">
            <a:extLst>
              <a:ext uri="{FF2B5EF4-FFF2-40B4-BE49-F238E27FC236}">
                <a16:creationId xmlns:a16="http://schemas.microsoft.com/office/drawing/2014/main" id="{D6E99607-03B7-41E5-AD6F-79DCFC17E713}"/>
              </a:ext>
            </a:extLst>
          </p:cNvPr>
          <p:cNvSpPr>
            <a:spLocks noEditPoints="1"/>
          </p:cNvSpPr>
          <p:nvPr/>
        </p:nvSpPr>
        <p:spPr bwMode="auto">
          <a:xfrm>
            <a:off x="9425537" y="161422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6" name="Group 15" descr="This image is an icon of four sheets of paper. ">
            <a:extLst>
              <a:ext uri="{FF2B5EF4-FFF2-40B4-BE49-F238E27FC236}">
                <a16:creationId xmlns:a16="http://schemas.microsoft.com/office/drawing/2014/main" id="{6071F41E-4B08-43F7-BBE7-4A555CA73C1B}"/>
              </a:ext>
            </a:extLst>
          </p:cNvPr>
          <p:cNvGrpSpPr/>
          <p:nvPr/>
        </p:nvGrpSpPr>
        <p:grpSpPr>
          <a:xfrm>
            <a:off x="9415218" y="4652698"/>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a16="http://schemas.microsoft.com/office/drawing/2014/main"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a16="http://schemas.microsoft.com/office/drawing/2014/main"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a16="http://schemas.microsoft.com/office/drawing/2014/main"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descr="This image is an icon of two sheets of paper. ">
            <a:extLst>
              <a:ext uri="{FF2B5EF4-FFF2-40B4-BE49-F238E27FC236}">
                <a16:creationId xmlns:a16="http://schemas.microsoft.com/office/drawing/2014/main" id="{411839F8-FB7F-4D1C-9734-BE03FFF894B2}"/>
              </a:ext>
            </a:extLst>
          </p:cNvPr>
          <p:cNvGrpSpPr/>
          <p:nvPr/>
        </p:nvGrpSpPr>
        <p:grpSpPr>
          <a:xfrm>
            <a:off x="9391405" y="3139847"/>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85">
              <a:extLst>
                <a:ext uri="{FF2B5EF4-FFF2-40B4-BE49-F238E27FC236}">
                  <a16:creationId xmlns:a16="http://schemas.microsoft.com/office/drawing/2014/main"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86">
              <a:extLst>
                <a:ext uri="{FF2B5EF4-FFF2-40B4-BE49-F238E27FC236}">
                  <a16:creationId xmlns:a16="http://schemas.microsoft.com/office/drawing/2014/main"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87">
              <a:extLst>
                <a:ext uri="{FF2B5EF4-FFF2-40B4-BE49-F238E27FC236}">
                  <a16:creationId xmlns:a16="http://schemas.microsoft.com/office/drawing/2014/main"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61713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Editing Data</a:t>
            </a:r>
          </a:p>
          <a:p>
            <a:pPr algn="ctr"/>
            <a:r>
              <a:rPr lang="en-US" sz="2800" b="1" dirty="0">
                <a:solidFill>
                  <a:schemeClr val="tx1">
                    <a:lumMod val="75000"/>
                    <a:lumOff val="25000"/>
                  </a:schemeClr>
                </a:solidFill>
              </a:rPr>
              <a:t>Slides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2043112" y="2789343"/>
            <a:ext cx="2428875" cy="1935723"/>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If you would like to modify the data in the graphs and chart included in this template, simply right click on the diagram and select </a:t>
            </a:r>
            <a:r>
              <a:rPr lang="en-US" sz="1400" i="1" dirty="0">
                <a:solidFill>
                  <a:schemeClr val="tx1">
                    <a:lumMod val="75000"/>
                    <a:lumOff val="25000"/>
                  </a:schemeClr>
                </a:solidFill>
                <a:cs typeface="Segoe UI" panose="020B0502040204020203" pitchFamily="34" charset="0"/>
              </a:rPr>
              <a:t>Edit Data in Excel.</a:t>
            </a:r>
          </a:p>
          <a:p>
            <a:pPr>
              <a:lnSpc>
                <a:spcPts val="1900"/>
              </a:lnSpc>
            </a:pPr>
            <a:endParaRPr lang="en-US" sz="1400" i="1" dirty="0">
              <a:solidFill>
                <a:schemeClr val="tx1">
                  <a:lumMod val="75000"/>
                  <a:lumOff val="25000"/>
                </a:schemeClr>
              </a:solidFill>
              <a:cs typeface="Segoe UI" panose="020B0502040204020203" pitchFamily="34" charset="0"/>
            </a:endParaRPr>
          </a:p>
          <a:p>
            <a:pPr>
              <a:lnSpc>
                <a:spcPts val="1900"/>
              </a:lnSpc>
            </a:pPr>
            <a:r>
              <a:rPr lang="en-US" sz="1400" dirty="0">
                <a:solidFill>
                  <a:schemeClr val="tx1">
                    <a:lumMod val="75000"/>
                    <a:lumOff val="25000"/>
                  </a:schemeClr>
                </a:solidFill>
                <a:cs typeface="Segoe UI" panose="020B0502040204020203" pitchFamily="34" charset="0"/>
              </a:rPr>
              <a:t>Excel will then open and you can edit the relevant data.</a:t>
            </a:r>
          </a:p>
        </p:txBody>
      </p:sp>
      <p:pic>
        <p:nvPicPr>
          <p:cNvPr id="4" name="Picture 3" descr="This is an image of a bar chart and a screen shot explaining how to edit data in Excel. ">
            <a:extLst>
              <a:ext uri="{FF2B5EF4-FFF2-40B4-BE49-F238E27FC236}">
                <a16:creationId xmlns:a16="http://schemas.microsoft.com/office/drawing/2014/main" id="{05DB1F73-D09B-4348-9D26-3FCCB6C80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5080" y="1901888"/>
            <a:ext cx="5961389" cy="3920842"/>
          </a:xfrm>
          <a:prstGeom prst="rect">
            <a:avLst/>
          </a:prstGeom>
        </p:spPr>
      </p:pic>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Tree>
    <p:extLst>
      <p:ext uri="{BB962C8B-B14F-4D97-AF65-F5344CB8AC3E}">
        <p14:creationId xmlns:p14="http://schemas.microsoft.com/office/powerpoint/2010/main" val="2275478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C1966-02FF-DCA8-3B60-E7ED2A1C0BBB}"/>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14DB1464-251D-6BB7-C174-9AD0C379CFC7}"/>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782413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ED2AC-EB95-B66A-215E-BB68AE8B12FD}"/>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2B17C7CC-BD92-4E6F-EC1B-F0C3CF8F9E8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36697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Analysis Methodology</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LENDING CLUB CASE STUDY</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 Data Understanding </a:t>
            </a:r>
          </a:p>
          <a:p>
            <a:pPr algn="ctr"/>
            <a:r>
              <a:rPr lang="en-US" sz="1600" dirty="0"/>
              <a:t>with Dictionary</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 Data Cleaning</a:t>
            </a:r>
          </a:p>
          <a:p>
            <a:pPr algn="ctr"/>
            <a:r>
              <a:rPr lang="en-US" sz="1600" dirty="0"/>
              <a:t>3. Deriving New Columns</a:t>
            </a:r>
          </a:p>
          <a:p>
            <a:pPr algn="ctr"/>
            <a:r>
              <a:rPr lang="en-US" sz="1600" dirty="0"/>
              <a:t>4. Columns Selection</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5. Univariate Analysis</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8. Analysis Observations</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7. Multivariate Analysis</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6. Bivariate Analysis</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803358" y="353234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148338" y="5358719"/>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 name="Group 1" descr="Icon of human being and gear. ">
            <a:extLst>
              <a:ext uri="{FF2B5EF4-FFF2-40B4-BE49-F238E27FC236}">
                <a16:creationId xmlns:a16="http://schemas.microsoft.com/office/drawing/2014/main" id="{1A4D06E0-C54C-0A54-9CB7-B7E02DCE0EF9}"/>
              </a:ext>
            </a:extLst>
          </p:cNvPr>
          <p:cNvGrpSpPr/>
          <p:nvPr/>
        </p:nvGrpSpPr>
        <p:grpSpPr>
          <a:xfrm>
            <a:off x="7148813" y="1819108"/>
            <a:ext cx="338073" cy="339996"/>
            <a:chOff x="6450013" y="5349875"/>
            <a:chExt cx="279399" cy="280988"/>
          </a:xfrm>
          <a:solidFill>
            <a:schemeClr val="bg1"/>
          </a:solidFill>
        </p:grpSpPr>
        <p:sp>
          <p:nvSpPr>
            <p:cNvPr id="3" name="Freeform 3673">
              <a:extLst>
                <a:ext uri="{FF2B5EF4-FFF2-40B4-BE49-F238E27FC236}">
                  <a16:creationId xmlns:a16="http://schemas.microsoft.com/office/drawing/2014/main" id="{9865888F-69EB-AB1B-D212-64D4F0A5185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 name="Freeform 3674">
              <a:extLst>
                <a:ext uri="{FF2B5EF4-FFF2-40B4-BE49-F238E27FC236}">
                  <a16:creationId xmlns:a16="http://schemas.microsoft.com/office/drawing/2014/main" id="{6DEBE630-A308-B8E6-EB43-D07457A5E994}"/>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99715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Analysis Steps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952333" y="2886560"/>
            <a:ext cx="1617983" cy="492443"/>
          </a:xfrm>
          <a:prstGeom prst="rect">
            <a:avLst/>
          </a:prstGeom>
        </p:spPr>
        <p:txBody>
          <a:bodyPr wrap="square" lIns="0" tIns="0" rIns="0" bIns="0">
            <a:spAutoFit/>
          </a:bodyPr>
          <a:lstStyle/>
          <a:p>
            <a:pPr algn="ctr"/>
            <a:r>
              <a:rPr lang="en-US" sz="1600" b="1" dirty="0">
                <a:solidFill>
                  <a:schemeClr val="bg1"/>
                </a:solidFill>
              </a:rPr>
              <a:t>DATA UNDERSTANDING</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DATA CLEANING</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DERIVING  COLUMNS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EDA - VARIATE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ANALYSIS OBSERVATIONS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1928990"/>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Going through the Data Dictionary and understand the column and expected values in them, gives us a broader view of which columns to choose for this </a:t>
            </a:r>
            <a:r>
              <a:rPr lang="en-US" sz="1400" dirty="0" err="1">
                <a:solidFill>
                  <a:schemeClr val="bg1"/>
                </a:solidFill>
                <a:cs typeface="Segoe UI" panose="020B0502040204020203" pitchFamily="34" charset="0"/>
              </a:rPr>
              <a:t>analusis</a:t>
            </a:r>
            <a:endParaRPr lang="en-US" sz="1400" dirty="0">
              <a:solidFill>
                <a:schemeClr val="bg1"/>
              </a:solidFill>
              <a:cs typeface="Segoe UI" panose="020B0502040204020203" pitchFamily="34" charset="0"/>
            </a:endParaRP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82479"/>
            <a:ext cx="1752042" cy="1928990"/>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Dropping columns with unique values</a:t>
            </a:r>
          </a:p>
          <a:p>
            <a:pPr algn="ctr">
              <a:lnSpc>
                <a:spcPts val="1900"/>
              </a:lnSpc>
            </a:pPr>
            <a:r>
              <a:rPr lang="en-US" sz="1400" dirty="0">
                <a:solidFill>
                  <a:schemeClr val="bg1"/>
                </a:solidFill>
                <a:cs typeface="Segoe UI" panose="020B0502040204020203" pitchFamily="34" charset="0"/>
              </a:rPr>
              <a:t>Dropping Rows with 30% threshold for NA or NULL values</a:t>
            </a:r>
          </a:p>
          <a:p>
            <a:pPr algn="ctr">
              <a:lnSpc>
                <a:spcPts val="1900"/>
              </a:lnSpc>
            </a:pPr>
            <a:r>
              <a:rPr lang="en-US" sz="1400" dirty="0">
                <a:solidFill>
                  <a:schemeClr val="bg1"/>
                </a:solidFill>
                <a:cs typeface="Segoe UI" panose="020B0502040204020203" pitchFamily="34" charset="0"/>
              </a:rPr>
              <a:t>Filling columns with mode or mean or 0 for NA or NULL</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198020"/>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Deriving Year / Month from Date Columns</a:t>
            </a:r>
          </a:p>
          <a:p>
            <a:pPr algn="ctr">
              <a:lnSpc>
                <a:spcPts val="1900"/>
              </a:lnSpc>
            </a:pPr>
            <a:r>
              <a:rPr lang="en-US" sz="1400" dirty="0">
                <a:solidFill>
                  <a:schemeClr val="bg1"/>
                </a:solidFill>
                <a:cs typeface="Segoe UI" panose="020B0502040204020203" pitchFamily="34" charset="0"/>
              </a:rPr>
              <a:t>Binning certain columns for Graded Analysis</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685333"/>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Univariate Analysis on Continuous &amp; Categorical Columns</a:t>
            </a:r>
          </a:p>
          <a:p>
            <a:pPr algn="ctr">
              <a:lnSpc>
                <a:spcPts val="1900"/>
              </a:lnSpc>
            </a:pPr>
            <a:r>
              <a:rPr lang="en-US" sz="1400" dirty="0">
                <a:solidFill>
                  <a:schemeClr val="bg1"/>
                </a:solidFill>
                <a:cs typeface="Segoe UI" panose="020B0502040204020203" pitchFamily="34" charset="0"/>
              </a:rPr>
              <a:t>Bivariate Analysis on combination</a:t>
            </a:r>
          </a:p>
          <a:p>
            <a:pPr algn="ctr">
              <a:lnSpc>
                <a:spcPts val="1900"/>
              </a:lnSpc>
            </a:pPr>
            <a:r>
              <a:rPr lang="en-US" sz="1400" dirty="0">
                <a:solidFill>
                  <a:schemeClr val="bg1"/>
                </a:solidFill>
                <a:cs typeface="Segoe UI" panose="020B0502040204020203" pitchFamily="34" charset="0"/>
              </a:rPr>
              <a:t>Multivariate Analysis with cross combination</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198020"/>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Result of all insights pooled into an observation for the client as an answer to this business problem</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22569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id="{686C4999-06C3-490E-B7B9-866B1D0D975E}"/>
              </a:ext>
            </a:extLst>
          </p:cNvPr>
          <p:cNvGraphicFramePr/>
          <p:nvPr>
            <p:extLst>
              <p:ext uri="{D42A27DB-BD31-4B8C-83A1-F6EECF244321}">
                <p14:modId xmlns:p14="http://schemas.microsoft.com/office/powerpoint/2010/main" val="1669649997"/>
              </p:ext>
            </p:extLst>
          </p:nvPr>
        </p:nvGraphicFramePr>
        <p:xfrm>
          <a:off x="654050" y="1075266"/>
          <a:ext cx="10883900" cy="3344334"/>
        </p:xfrm>
        <a:graphic>
          <a:graphicData uri="http://schemas.openxmlformats.org/drawingml/2006/chart">
            <c:chart xmlns:c="http://schemas.openxmlformats.org/drawingml/2006/chart" xmlns:r="http://schemas.openxmlformats.org/officeDocument/2006/relationships" r:id="rId3"/>
          </a:graphicData>
        </a:graphic>
      </p:graphicFrame>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38205"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4" name="Rectangle 43">
            <a:extLst>
              <a:ext uri="{FF2B5EF4-FFF2-40B4-BE49-F238E27FC236}">
                <a16:creationId xmlns:a16="http://schemas.microsoft.com/office/drawing/2014/main" id="{71E47AC8-8358-4724-91F8-0D1B21FC5F47}"/>
              </a:ext>
            </a:extLst>
          </p:cNvPr>
          <p:cNvSpPr/>
          <p:nvPr/>
        </p:nvSpPr>
        <p:spPr>
          <a:xfrm>
            <a:off x="838205" y="5000266"/>
            <a:ext cx="2743195" cy="492443"/>
          </a:xfrm>
          <a:prstGeom prst="rect">
            <a:avLst/>
          </a:prstGeom>
        </p:spPr>
        <p:txBody>
          <a:bodyPr wrap="square" lIns="0" tIns="0" rIns="0" bIns="0" anchor="t">
            <a:spAutoFit/>
          </a:bodyPr>
          <a:lstStyle/>
          <a:p>
            <a:r>
              <a:rPr lang="en-US" sz="3200" dirty="0">
                <a:solidFill>
                  <a:schemeClr val="accent3">
                    <a:lumMod val="75000"/>
                  </a:schemeClr>
                </a:solidFill>
                <a:cs typeface="Segoe UI" panose="020B0502040204020203" pitchFamily="34" charset="0"/>
              </a:rPr>
              <a:t>5,980</a:t>
            </a:r>
          </a:p>
        </p:txBody>
      </p:sp>
      <p:sp>
        <p:nvSpPr>
          <p:cNvPr id="45" name="Rectangle 44">
            <a:extLst>
              <a:ext uri="{FF2B5EF4-FFF2-40B4-BE49-F238E27FC236}">
                <a16:creationId xmlns:a16="http://schemas.microsoft.com/office/drawing/2014/main" id="{69F7E025-DDEC-4748-AAE9-9FA2A4BF1E49}"/>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LOREM IPSUM</a:t>
            </a:r>
          </a:p>
        </p:txBody>
      </p:sp>
      <p:sp>
        <p:nvSpPr>
          <p:cNvPr id="46" name="Rectangle 45">
            <a:extLst>
              <a:ext uri="{FF2B5EF4-FFF2-40B4-BE49-F238E27FC236}">
                <a16:creationId xmlns:a16="http://schemas.microsoft.com/office/drawing/2014/main" id="{84176128-6116-4C3C-9CC3-394E6E116762}"/>
              </a:ext>
            </a:extLst>
          </p:cNvPr>
          <p:cNvSpPr/>
          <p:nvPr/>
        </p:nvSpPr>
        <p:spPr>
          <a:xfrm>
            <a:off x="4724403"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r>
              <a:rPr lang="en-US" sz="3200" dirty="0">
                <a:solidFill>
                  <a:schemeClr val="accent4">
                    <a:lumMod val="75000"/>
                  </a:schemeClr>
                </a:solidFill>
                <a:cs typeface="Segoe UI" panose="020B0502040204020203" pitchFamily="34" charset="0"/>
              </a:rPr>
              <a:t>-1.19</a:t>
            </a: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LOREM IPSUM</a:t>
            </a:r>
          </a:p>
        </p:txBody>
      </p:sp>
      <p:sp>
        <p:nvSpPr>
          <p:cNvPr id="49" name="Rectangle 48">
            <a:extLst>
              <a:ext uri="{FF2B5EF4-FFF2-40B4-BE49-F238E27FC236}">
                <a16:creationId xmlns:a16="http://schemas.microsoft.com/office/drawing/2014/main" id="{7FA68D61-8BDC-4C14-9F0D-CF0C946CD30A}"/>
              </a:ext>
            </a:extLst>
          </p:cNvPr>
          <p:cNvSpPr/>
          <p:nvPr/>
        </p:nvSpPr>
        <p:spPr>
          <a:xfrm>
            <a:off x="8610600"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50" name="Rectangle 49">
            <a:extLst>
              <a:ext uri="{FF2B5EF4-FFF2-40B4-BE49-F238E27FC236}">
                <a16:creationId xmlns:a16="http://schemas.microsoft.com/office/drawing/2014/main" id="{B164A1DA-19AA-4A0C-9ED2-92A9346B807A}"/>
              </a:ext>
            </a:extLst>
          </p:cNvPr>
          <p:cNvSpPr/>
          <p:nvPr/>
        </p:nvSpPr>
        <p:spPr>
          <a:xfrm>
            <a:off x="8610600" y="5000266"/>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$ 113,200.50</a:t>
            </a:r>
          </a:p>
        </p:txBody>
      </p:sp>
      <p:sp>
        <p:nvSpPr>
          <p:cNvPr id="51" name="Rectangle 50">
            <a:extLst>
              <a:ext uri="{FF2B5EF4-FFF2-40B4-BE49-F238E27FC236}">
                <a16:creationId xmlns:a16="http://schemas.microsoft.com/office/drawing/2014/main" id="{FA4B18CA-09B5-4584-8D25-60B58EF68413}"/>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LOREM IPSUM</a:t>
            </a:r>
          </a:p>
        </p:txBody>
      </p:sp>
    </p:spTree>
    <p:extLst>
      <p:ext uri="{BB962C8B-B14F-4D97-AF65-F5344CB8AC3E}">
        <p14:creationId xmlns:p14="http://schemas.microsoft.com/office/powerpoint/2010/main" val="1212140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1292015" y="1357350"/>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3" name="Rectangle 32">
            <a:extLst>
              <a:ext uri="{FF2B5EF4-FFF2-40B4-BE49-F238E27FC236}">
                <a16:creationId xmlns:a16="http://schemas.microsoft.com/office/drawing/2014/main" id="{913AB221-FD8D-4664-9B4C-AE1B1660ECAA}"/>
              </a:ext>
            </a:extLst>
          </p:cNvPr>
          <p:cNvSpPr/>
          <p:nvPr/>
        </p:nvSpPr>
        <p:spPr>
          <a:xfrm>
            <a:off x="4529115" y="1357350"/>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4" name="Rectangle 33">
            <a:extLst>
              <a:ext uri="{FF2B5EF4-FFF2-40B4-BE49-F238E27FC236}">
                <a16:creationId xmlns:a16="http://schemas.microsoft.com/office/drawing/2014/main" id="{53F5EDC0-C02E-4790-A681-CA7AB9133338}"/>
              </a:ext>
            </a:extLst>
          </p:cNvPr>
          <p:cNvSpPr/>
          <p:nvPr/>
        </p:nvSpPr>
        <p:spPr>
          <a:xfrm>
            <a:off x="7766215" y="1357350"/>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5" name="Rectangle 34">
            <a:extLst>
              <a:ext uri="{FF2B5EF4-FFF2-40B4-BE49-F238E27FC236}">
                <a16:creationId xmlns:a16="http://schemas.microsoft.com/office/drawing/2014/main" id="{857F5370-BF8E-406B-BEAE-B1224615626A}"/>
              </a:ext>
            </a:extLst>
          </p:cNvPr>
          <p:cNvSpPr/>
          <p:nvPr/>
        </p:nvSpPr>
        <p:spPr>
          <a:xfrm>
            <a:off x="1996865" y="5332295"/>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6" name="Rectangle 35">
            <a:extLst>
              <a:ext uri="{FF2B5EF4-FFF2-40B4-BE49-F238E27FC236}">
                <a16:creationId xmlns:a16="http://schemas.microsoft.com/office/drawing/2014/main" id="{98F5A313-1C6C-4AEE-8556-576074B1BF06}"/>
              </a:ext>
            </a:extLst>
          </p:cNvPr>
          <p:cNvSpPr/>
          <p:nvPr/>
        </p:nvSpPr>
        <p:spPr>
          <a:xfrm>
            <a:off x="5233965" y="5332295"/>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7" name="Rectangle 36">
            <a:extLst>
              <a:ext uri="{FF2B5EF4-FFF2-40B4-BE49-F238E27FC236}">
                <a16:creationId xmlns:a16="http://schemas.microsoft.com/office/drawing/2014/main" id="{0C310CC8-6624-4352-A642-89EF6FA7DCE6}"/>
              </a:ext>
            </a:extLst>
          </p:cNvPr>
          <p:cNvSpPr/>
          <p:nvPr/>
        </p:nvSpPr>
        <p:spPr>
          <a:xfrm>
            <a:off x="8471065" y="5332295"/>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grpSp>
        <p:nvGrpSpPr>
          <p:cNvPr id="41" name="Group 40" descr="Icon of human being and speech bubble. ">
            <a:extLst>
              <a:ext uri="{FF2B5EF4-FFF2-40B4-BE49-F238E27FC236}">
                <a16:creationId xmlns:a16="http://schemas.microsoft.com/office/drawing/2014/main"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reeform 2993">
              <a:extLst>
                <a:ext uri="{FF2B5EF4-FFF2-40B4-BE49-F238E27FC236}">
                  <a16:creationId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94">
              <a:extLst>
                <a:ext uri="{FF2B5EF4-FFF2-40B4-BE49-F238E27FC236}">
                  <a16:creationId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descr="Icon of books. ">
            <a:extLst>
              <a:ext uri="{FF2B5EF4-FFF2-40B4-BE49-F238E27FC236}">
                <a16:creationId xmlns:a16="http://schemas.microsoft.com/office/drawing/2014/main"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06">
              <a:extLst>
                <a:ext uri="{FF2B5EF4-FFF2-40B4-BE49-F238E27FC236}">
                  <a16:creationId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07">
              <a:extLst>
                <a:ext uri="{FF2B5EF4-FFF2-40B4-BE49-F238E27FC236}">
                  <a16:creationId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08">
              <a:extLst>
                <a:ext uri="{FF2B5EF4-FFF2-40B4-BE49-F238E27FC236}">
                  <a16:creationId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09">
              <a:extLst>
                <a:ext uri="{FF2B5EF4-FFF2-40B4-BE49-F238E27FC236}">
                  <a16:creationId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0">
              <a:extLst>
                <a:ext uri="{FF2B5EF4-FFF2-40B4-BE49-F238E27FC236}">
                  <a16:creationId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711">
              <a:extLst>
                <a:ext uri="{FF2B5EF4-FFF2-40B4-BE49-F238E27FC236}">
                  <a16:creationId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12">
              <a:extLst>
                <a:ext uri="{FF2B5EF4-FFF2-40B4-BE49-F238E27FC236}">
                  <a16:creationId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13">
              <a:extLst>
                <a:ext uri="{FF2B5EF4-FFF2-40B4-BE49-F238E27FC236}">
                  <a16:creationId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14">
              <a:extLst>
                <a:ext uri="{FF2B5EF4-FFF2-40B4-BE49-F238E27FC236}">
                  <a16:creationId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715">
              <a:extLst>
                <a:ext uri="{FF2B5EF4-FFF2-40B4-BE49-F238E27FC236}">
                  <a16:creationId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716">
              <a:extLst>
                <a:ext uri="{FF2B5EF4-FFF2-40B4-BE49-F238E27FC236}">
                  <a16:creationId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717">
              <a:extLst>
                <a:ext uri="{FF2B5EF4-FFF2-40B4-BE49-F238E27FC236}">
                  <a16:creationId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718">
              <a:extLst>
                <a:ext uri="{FF2B5EF4-FFF2-40B4-BE49-F238E27FC236}">
                  <a16:creationId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19">
              <a:extLst>
                <a:ext uri="{FF2B5EF4-FFF2-40B4-BE49-F238E27FC236}">
                  <a16:creationId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20">
              <a:extLst>
                <a:ext uri="{FF2B5EF4-FFF2-40B4-BE49-F238E27FC236}">
                  <a16:creationId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3850" descr="Icon of lightning. ">
            <a:extLst>
              <a:ext uri="{FF2B5EF4-FFF2-40B4-BE49-F238E27FC236}">
                <a16:creationId xmlns:a16="http://schemas.microsoft.com/office/drawing/2014/main"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3886" descr="Icon of magnifying glass to represent search. ">
            <a:extLst>
              <a:ext uri="{FF2B5EF4-FFF2-40B4-BE49-F238E27FC236}">
                <a16:creationId xmlns:a16="http://schemas.microsoft.com/office/drawing/2014/main"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3" name="Group 72" descr="Icon of computer monitors. ">
            <a:extLst>
              <a:ext uri="{FF2B5EF4-FFF2-40B4-BE49-F238E27FC236}">
                <a16:creationId xmlns:a16="http://schemas.microsoft.com/office/drawing/2014/main"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reeform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87579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7" name="Content Placeholder 6">
            <a:extLst>
              <a:ext uri="{FF2B5EF4-FFF2-40B4-BE49-F238E27FC236}">
                <a16:creationId xmlns:a16="http://schemas.microsoft.com/office/drawing/2014/main" id="{67149B44-59AD-4690-80C9-E1BD6CD00D07}"/>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8</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a16="http://schemas.microsoft.com/office/drawing/2014/main" id="{4293C5FE-8B5A-43A8-B602-44F133628917}"/>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1041328910"/>
              </p:ext>
            </p:extLst>
          </p:nvPr>
        </p:nvGraphicFramePr>
        <p:xfrm>
          <a:off x="431800" y="1263895"/>
          <a:ext cx="11328400" cy="4000496"/>
        </p:xfrm>
        <a:graphic>
          <a:graphicData uri="http://schemas.openxmlformats.org/drawingml/2006/table">
            <a:tbl>
              <a:tblPr firstRow="1" bandRow="1">
                <a:tableStyleId>{5C22544A-7EE6-4342-B048-85BDC9FD1C3A}</a:tableStyleId>
              </a:tblPr>
              <a:tblGrid>
                <a:gridCol w="1132840">
                  <a:extLst>
                    <a:ext uri="{9D8B030D-6E8A-4147-A177-3AD203B41FA5}">
                      <a16:colId xmlns:a16="http://schemas.microsoft.com/office/drawing/2014/main" val="1064767228"/>
                    </a:ext>
                  </a:extLst>
                </a:gridCol>
                <a:gridCol w="1132840">
                  <a:extLst>
                    <a:ext uri="{9D8B030D-6E8A-4147-A177-3AD203B41FA5}">
                      <a16:colId xmlns:a16="http://schemas.microsoft.com/office/drawing/2014/main" val="2110247153"/>
                    </a:ext>
                  </a:extLst>
                </a:gridCol>
                <a:gridCol w="1132840">
                  <a:extLst>
                    <a:ext uri="{9D8B030D-6E8A-4147-A177-3AD203B41FA5}">
                      <a16:colId xmlns:a16="http://schemas.microsoft.com/office/drawing/2014/main" val="1671774837"/>
                    </a:ext>
                  </a:extLst>
                </a:gridCol>
                <a:gridCol w="1132840">
                  <a:extLst>
                    <a:ext uri="{9D8B030D-6E8A-4147-A177-3AD203B41FA5}">
                      <a16:colId xmlns:a16="http://schemas.microsoft.com/office/drawing/2014/main" val="1042921663"/>
                    </a:ext>
                  </a:extLst>
                </a:gridCol>
                <a:gridCol w="1132840">
                  <a:extLst>
                    <a:ext uri="{9D8B030D-6E8A-4147-A177-3AD203B41FA5}">
                      <a16:colId xmlns:a16="http://schemas.microsoft.com/office/drawing/2014/main" val="1140046485"/>
                    </a:ext>
                  </a:extLst>
                </a:gridCol>
                <a:gridCol w="1132840">
                  <a:extLst>
                    <a:ext uri="{9D8B030D-6E8A-4147-A177-3AD203B41FA5}">
                      <a16:colId xmlns:a16="http://schemas.microsoft.com/office/drawing/2014/main" val="1773304150"/>
                    </a:ext>
                  </a:extLst>
                </a:gridCol>
                <a:gridCol w="1132840">
                  <a:extLst>
                    <a:ext uri="{9D8B030D-6E8A-4147-A177-3AD203B41FA5}">
                      <a16:colId xmlns:a16="http://schemas.microsoft.com/office/drawing/2014/main" val="1528819555"/>
                    </a:ext>
                  </a:extLst>
                </a:gridCol>
                <a:gridCol w="1132840">
                  <a:extLst>
                    <a:ext uri="{9D8B030D-6E8A-4147-A177-3AD203B41FA5}">
                      <a16:colId xmlns:a16="http://schemas.microsoft.com/office/drawing/2014/main" val="3985123976"/>
                    </a:ext>
                  </a:extLst>
                </a:gridCol>
                <a:gridCol w="1132840">
                  <a:extLst>
                    <a:ext uri="{9D8B030D-6E8A-4147-A177-3AD203B41FA5}">
                      <a16:colId xmlns:a16="http://schemas.microsoft.com/office/drawing/2014/main" val="1999644776"/>
                    </a:ext>
                  </a:extLst>
                </a:gridCol>
                <a:gridCol w="1132840">
                  <a:extLst>
                    <a:ext uri="{9D8B030D-6E8A-4147-A177-3AD203B41FA5}">
                      <a16:colId xmlns:a16="http://schemas.microsoft.com/office/drawing/2014/main" val="1607982248"/>
                    </a:ext>
                  </a:extLst>
                </a:gridCol>
              </a:tblGrid>
              <a:tr h="500062">
                <a:tc>
                  <a:txBody>
                    <a:bodyPr/>
                    <a:lstStyle/>
                    <a:p>
                      <a:endParaRPr lang="en-US" dirty="0"/>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216711411"/>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81867246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9230360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3967257650"/>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43268816"/>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459237457"/>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00174924"/>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val="3154256183"/>
                  </a:ext>
                </a:extLst>
              </a:tr>
            </a:tbl>
          </a:graphicData>
        </a:graphic>
      </p:graphicFrame>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1" name="Freeform 1837" descr="Marker with plus mark. ">
            <a:extLst>
              <a:ext uri="{FF2B5EF4-FFF2-40B4-BE49-F238E27FC236}">
                <a16:creationId xmlns:a16="http://schemas.microsoft.com/office/drawing/2014/main" id="{160F3D2A-DDEB-465E-AAD3-D5DF7B6D5B43}"/>
              </a:ext>
            </a:extLst>
          </p:cNvPr>
          <p:cNvSpPr>
            <a:spLocks noEditPoints="1"/>
          </p:cNvSpPr>
          <p:nvPr/>
        </p:nvSpPr>
        <p:spPr bwMode="auto">
          <a:xfrm>
            <a:off x="845745" y="1876981"/>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1838" descr="Marker with minus sign. ">
            <a:extLst>
              <a:ext uri="{FF2B5EF4-FFF2-40B4-BE49-F238E27FC236}">
                <a16:creationId xmlns:a16="http://schemas.microsoft.com/office/drawing/2014/main" id="{B5F2BF4D-A7CC-4EBB-95EE-71610004A3D7}"/>
              </a:ext>
            </a:extLst>
          </p:cNvPr>
          <p:cNvSpPr>
            <a:spLocks noEditPoints="1"/>
          </p:cNvSpPr>
          <p:nvPr/>
        </p:nvSpPr>
        <p:spPr bwMode="auto">
          <a:xfrm>
            <a:off x="1989538"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1839" descr="Marker with multiplication sign. ">
            <a:extLst>
              <a:ext uri="{FF2B5EF4-FFF2-40B4-BE49-F238E27FC236}">
                <a16:creationId xmlns:a16="http://schemas.microsoft.com/office/drawing/2014/main" id="{C1376BF3-C8B4-42C0-BF77-D3FADEB8D226}"/>
              </a:ext>
            </a:extLst>
          </p:cNvPr>
          <p:cNvSpPr>
            <a:spLocks noEditPoints="1"/>
          </p:cNvSpPr>
          <p:nvPr/>
        </p:nvSpPr>
        <p:spPr bwMode="auto">
          <a:xfrm>
            <a:off x="1978823" y="3385358"/>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1839" descr="Marker with multiplication sign. ">
            <a:extLst>
              <a:ext uri="{FF2B5EF4-FFF2-40B4-BE49-F238E27FC236}">
                <a16:creationId xmlns:a16="http://schemas.microsoft.com/office/drawing/2014/main" id="{78429B93-7238-4139-A703-26ABDBFB1498}"/>
              </a:ext>
            </a:extLst>
          </p:cNvPr>
          <p:cNvSpPr>
            <a:spLocks noEditPoints="1"/>
          </p:cNvSpPr>
          <p:nvPr/>
        </p:nvSpPr>
        <p:spPr bwMode="auto">
          <a:xfrm>
            <a:off x="1978823"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837" descr="Marker with plus mark. ">
            <a:extLst>
              <a:ext uri="{FF2B5EF4-FFF2-40B4-BE49-F238E27FC236}">
                <a16:creationId xmlns:a16="http://schemas.microsoft.com/office/drawing/2014/main" id="{FFEC666F-8CEB-456C-A2BE-0ED23EE4FADC}"/>
              </a:ext>
            </a:extLst>
          </p:cNvPr>
          <p:cNvSpPr>
            <a:spLocks noEditPoints="1"/>
          </p:cNvSpPr>
          <p:nvPr/>
        </p:nvSpPr>
        <p:spPr bwMode="auto">
          <a:xfrm>
            <a:off x="3139680"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1839" descr="Marker with multiplication sign. ">
            <a:extLst>
              <a:ext uri="{FF2B5EF4-FFF2-40B4-BE49-F238E27FC236}">
                <a16:creationId xmlns:a16="http://schemas.microsoft.com/office/drawing/2014/main" id="{406A6BB3-00DC-4CF5-AC64-82CF18B48C9C}"/>
              </a:ext>
            </a:extLst>
          </p:cNvPr>
          <p:cNvSpPr>
            <a:spLocks noEditPoints="1"/>
          </p:cNvSpPr>
          <p:nvPr/>
        </p:nvSpPr>
        <p:spPr bwMode="auto">
          <a:xfrm>
            <a:off x="4302523"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1838" descr="Marker with minus sign. ">
            <a:extLst>
              <a:ext uri="{FF2B5EF4-FFF2-40B4-BE49-F238E27FC236}">
                <a16:creationId xmlns:a16="http://schemas.microsoft.com/office/drawing/2014/main" id="{0852AFAF-F59C-431F-8C82-94379765098D}"/>
              </a:ext>
            </a:extLst>
          </p:cNvPr>
          <p:cNvSpPr>
            <a:spLocks noEditPoints="1"/>
          </p:cNvSpPr>
          <p:nvPr/>
        </p:nvSpPr>
        <p:spPr bwMode="auto">
          <a:xfrm>
            <a:off x="5427446"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1837" descr="Marker with plus mark. ">
            <a:extLst>
              <a:ext uri="{FF2B5EF4-FFF2-40B4-BE49-F238E27FC236}">
                <a16:creationId xmlns:a16="http://schemas.microsoft.com/office/drawing/2014/main" id="{4C5127E9-68E5-46FA-8C57-25FDF54CF7BC}"/>
              </a:ext>
            </a:extLst>
          </p:cNvPr>
          <p:cNvSpPr>
            <a:spLocks noEditPoints="1"/>
          </p:cNvSpPr>
          <p:nvPr/>
        </p:nvSpPr>
        <p:spPr bwMode="auto">
          <a:xfrm>
            <a:off x="3139680"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1837" descr="Marker with plus mark. ">
            <a:extLst>
              <a:ext uri="{FF2B5EF4-FFF2-40B4-BE49-F238E27FC236}">
                <a16:creationId xmlns:a16="http://schemas.microsoft.com/office/drawing/2014/main" id="{2359F2CA-3777-4AA1-A96A-2B49185A93F8}"/>
              </a:ext>
            </a:extLst>
          </p:cNvPr>
          <p:cNvSpPr>
            <a:spLocks noEditPoints="1"/>
          </p:cNvSpPr>
          <p:nvPr/>
        </p:nvSpPr>
        <p:spPr bwMode="auto">
          <a:xfrm>
            <a:off x="4306097" y="18765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1838" descr="Marker with minus sign. ">
            <a:extLst>
              <a:ext uri="{FF2B5EF4-FFF2-40B4-BE49-F238E27FC236}">
                <a16:creationId xmlns:a16="http://schemas.microsoft.com/office/drawing/2014/main" id="{1FE19FFA-CAD6-453B-8808-4EB523DD1271}"/>
              </a:ext>
            </a:extLst>
          </p:cNvPr>
          <p:cNvSpPr>
            <a:spLocks noEditPoints="1"/>
          </p:cNvSpPr>
          <p:nvPr/>
        </p:nvSpPr>
        <p:spPr bwMode="auto">
          <a:xfrm>
            <a:off x="845745"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1838" descr="Marker with minus sign. ">
            <a:extLst>
              <a:ext uri="{FF2B5EF4-FFF2-40B4-BE49-F238E27FC236}">
                <a16:creationId xmlns:a16="http://schemas.microsoft.com/office/drawing/2014/main" id="{C68F970D-304B-4DB3-A6C2-E214037CD6E5}"/>
              </a:ext>
            </a:extLst>
          </p:cNvPr>
          <p:cNvSpPr>
            <a:spLocks noEditPoints="1"/>
          </p:cNvSpPr>
          <p:nvPr/>
        </p:nvSpPr>
        <p:spPr bwMode="auto">
          <a:xfrm>
            <a:off x="6498033"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1837" descr="Marker with plus mark. ">
            <a:extLst>
              <a:ext uri="{FF2B5EF4-FFF2-40B4-BE49-F238E27FC236}">
                <a16:creationId xmlns:a16="http://schemas.microsoft.com/office/drawing/2014/main" id="{28204691-D113-415C-8A74-FFC7DBEA4A41}"/>
              </a:ext>
            </a:extLst>
          </p:cNvPr>
          <p:cNvSpPr>
            <a:spLocks noEditPoints="1"/>
          </p:cNvSpPr>
          <p:nvPr/>
        </p:nvSpPr>
        <p:spPr bwMode="auto">
          <a:xfrm>
            <a:off x="6494464"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1839" descr="Marker with multiplication sign. ">
            <a:extLst>
              <a:ext uri="{FF2B5EF4-FFF2-40B4-BE49-F238E27FC236}">
                <a16:creationId xmlns:a16="http://schemas.microsoft.com/office/drawing/2014/main" id="{9506A8E7-40C8-4CB3-909D-6D1FBA2D8F3D}"/>
              </a:ext>
            </a:extLst>
          </p:cNvPr>
          <p:cNvSpPr>
            <a:spLocks noEditPoints="1"/>
          </p:cNvSpPr>
          <p:nvPr/>
        </p:nvSpPr>
        <p:spPr bwMode="auto">
          <a:xfrm>
            <a:off x="7703738"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1837" descr="Marker with plus mark. ">
            <a:extLst>
              <a:ext uri="{FF2B5EF4-FFF2-40B4-BE49-F238E27FC236}">
                <a16:creationId xmlns:a16="http://schemas.microsoft.com/office/drawing/2014/main" id="{9F58591E-3473-4F64-8EC7-B3C59E9BCF39}"/>
              </a:ext>
            </a:extLst>
          </p:cNvPr>
          <p:cNvSpPr>
            <a:spLocks noEditPoints="1"/>
          </p:cNvSpPr>
          <p:nvPr/>
        </p:nvSpPr>
        <p:spPr bwMode="auto">
          <a:xfrm>
            <a:off x="7704531" y="4382023"/>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1837" descr="Marker with plus mark. ">
            <a:extLst>
              <a:ext uri="{FF2B5EF4-FFF2-40B4-BE49-F238E27FC236}">
                <a16:creationId xmlns:a16="http://schemas.microsoft.com/office/drawing/2014/main" id="{8ACB7BFA-2B1C-41FA-A91F-C2A74141E269}"/>
              </a:ext>
            </a:extLst>
          </p:cNvPr>
          <p:cNvSpPr>
            <a:spLocks noEditPoints="1"/>
          </p:cNvSpPr>
          <p:nvPr/>
        </p:nvSpPr>
        <p:spPr bwMode="auto">
          <a:xfrm>
            <a:off x="8787207"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1837" descr="Marker with plus mark. ">
            <a:extLst>
              <a:ext uri="{FF2B5EF4-FFF2-40B4-BE49-F238E27FC236}">
                <a16:creationId xmlns:a16="http://schemas.microsoft.com/office/drawing/2014/main" id="{DC0F6511-C5AE-49E3-92DC-7B6FA6B2208D}"/>
              </a:ext>
            </a:extLst>
          </p:cNvPr>
          <p:cNvSpPr>
            <a:spLocks noEditPoints="1"/>
          </p:cNvSpPr>
          <p:nvPr/>
        </p:nvSpPr>
        <p:spPr bwMode="auto">
          <a:xfrm>
            <a:off x="9900044"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1839" descr="Marker with multiplication sign. ">
            <a:extLst>
              <a:ext uri="{FF2B5EF4-FFF2-40B4-BE49-F238E27FC236}">
                <a16:creationId xmlns:a16="http://schemas.microsoft.com/office/drawing/2014/main" id="{5CED8A16-6FBE-41A7-9A3B-6220F32B4ED2}"/>
              </a:ext>
            </a:extLst>
          </p:cNvPr>
          <p:cNvSpPr>
            <a:spLocks noEditPoints="1"/>
          </p:cNvSpPr>
          <p:nvPr/>
        </p:nvSpPr>
        <p:spPr bwMode="auto">
          <a:xfrm>
            <a:off x="11058919"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a:extLst>
              <a:ext uri="{FF2B5EF4-FFF2-40B4-BE49-F238E27FC236}">
                <a16:creationId xmlns:a16="http://schemas.microsoft.com/office/drawing/2014/main" id="{2809A67D-EE6E-45D1-AA73-B11A0B4F2508}"/>
              </a:ext>
            </a:extLst>
          </p:cNvPr>
          <p:cNvSpPr/>
          <p:nvPr/>
        </p:nvSpPr>
        <p:spPr>
          <a:xfrm>
            <a:off x="3276600" y="5537091"/>
            <a:ext cx="8075613" cy="646331"/>
          </a:xfrm>
          <a:prstGeom prst="rect">
            <a:avLst/>
          </a:prstGeom>
        </p:spPr>
        <p:txBody>
          <a:bodyPr wrap="square" lIns="0" tIns="0" rIns="0" bIns="0" anchor="ctr">
            <a:spAutoFit/>
          </a:bodyPr>
          <a:lstStyle/>
          <a:p>
            <a:r>
              <a:rPr lang="en-US" sz="1400" dirty="0"/>
              <a:t>“Lorem ipsum dolor sit amet, consectetur adipiscing elit. Duis suscipit in tellus ac bibendum. Sed congue lacus vitae tellus finibus, eu faucibus nisi ullamcorper. Quisque volutpat leo at arcu placerat, quis pellentesque tellus bibendum. Proin et luctus nisl, ut viverra eros. Suspendisse pharetra mattis purus eu.”</a:t>
            </a:r>
          </a:p>
        </p:txBody>
      </p:sp>
      <p:cxnSp>
        <p:nvCxnSpPr>
          <p:cNvPr id="149" name="Straight Connector 148">
            <a:extLst>
              <a:ext uri="{FF2B5EF4-FFF2-40B4-BE49-F238E27FC236}">
                <a16:creationId xmlns:a16="http://schemas.microsoft.com/office/drawing/2014/main" id="{A3D7D3F3-ED08-4CA9-8310-32E50A7BB0A5}"/>
              </a:ext>
              <a:ext uri="{C183D7F6-B498-43B3-948B-1728B52AA6E4}">
                <adec:decorative xmlns:adec="http://schemas.microsoft.com/office/drawing/2017/decorative" val="1"/>
              </a:ext>
            </a:extLst>
          </p:cNvPr>
          <p:cNvCxnSpPr>
            <a:cxnSpLocks/>
          </p:cNvCxnSpPr>
          <p:nvPr/>
        </p:nvCxnSpPr>
        <p:spPr>
          <a:xfrm>
            <a:off x="2987283" y="5462588"/>
            <a:ext cx="0" cy="79533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82D6D7C7-ED2D-4325-93B0-EE2B9C2B2CF7}"/>
              </a:ext>
            </a:extLst>
          </p:cNvPr>
          <p:cNvSpPr/>
          <p:nvPr/>
        </p:nvSpPr>
        <p:spPr>
          <a:xfrm>
            <a:off x="533406" y="5644812"/>
            <a:ext cx="2331714"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mj-lt"/>
                <a:cs typeface="Segoe UI" panose="020B0502040204020203" pitchFamily="34" charset="0"/>
              </a:rPr>
              <a:t>5,980,650.32</a:t>
            </a:r>
          </a:p>
        </p:txBody>
      </p:sp>
    </p:spTree>
    <p:extLst>
      <p:ext uri="{BB962C8B-B14F-4D97-AF65-F5344CB8AC3E}">
        <p14:creationId xmlns:p14="http://schemas.microsoft.com/office/powerpoint/2010/main" val="875445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Tree>
    <p:extLst>
      <p:ext uri="{BB962C8B-B14F-4D97-AF65-F5344CB8AC3E}">
        <p14:creationId xmlns:p14="http://schemas.microsoft.com/office/powerpoint/2010/main" val="727364193"/>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799</TotalTime>
  <Words>720</Words>
  <Application>Microsoft Office PowerPoint</Application>
  <PresentationFormat>Widescreen</PresentationFormat>
  <Paragraphs>97</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Segoe UI Light</vt:lpstr>
      <vt:lpstr>Office Theme</vt:lpstr>
      <vt:lpstr>Lending Club Case Study Group Members: Syed Abdul Rahim Leena</vt:lpstr>
      <vt:lpstr>Introduction</vt:lpstr>
      <vt:lpstr>Objective:</vt:lpstr>
      <vt:lpstr>Project analysis slide 2</vt:lpstr>
      <vt:lpstr>Project analysis slide 3</vt:lpstr>
      <vt:lpstr>Project analysis slide 5</vt:lpstr>
      <vt:lpstr>Project analysis slide 6</vt:lpstr>
      <vt:lpstr>Project analysis slide 7</vt:lpstr>
      <vt:lpstr>Project analysis slide 8</vt:lpstr>
      <vt:lpstr>Project analysis slide 10</vt:lpstr>
      <vt:lpstr>Thank You</vt:lpstr>
      <vt:lpstr>Project analysis slide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Presentation</dc:title>
  <dc:creator>Syed Abdul Rahim</dc:creator>
  <cp:lastModifiedBy>Syed Abdul Rahim</cp:lastModifiedBy>
  <cp:revision>17</cp:revision>
  <dcterms:created xsi:type="dcterms:W3CDTF">2023-09-04T08:57:59Z</dcterms:created>
  <dcterms:modified xsi:type="dcterms:W3CDTF">2023-09-04T22:17:46Z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