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8" r:id="rId6"/>
    <p:sldId id="289" r:id="rId7"/>
    <p:sldId id="276" r:id="rId8"/>
    <p:sldId id="277" r:id="rId9"/>
    <p:sldId id="290" r:id="rId10"/>
    <p:sldId id="292" r:id="rId11"/>
    <p:sldId id="293" r:id="rId12"/>
    <p:sldId id="294" r:id="rId13"/>
    <p:sldId id="295" r:id="rId14"/>
    <p:sldId id="300" r:id="rId15"/>
    <p:sldId id="296" r:id="rId16"/>
    <p:sldId id="297" r:id="rId17"/>
    <p:sldId id="298" r:id="rId18"/>
    <p:sldId id="301" r:id="rId19"/>
    <p:sldId id="302" r:id="rId20"/>
    <p:sldId id="291" r:id="rId21"/>
    <p:sldId id="280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990" y="3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3435"/>
            <a:ext cx="9144000" cy="343478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Lending Club Case Study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EPGML C55 July 2023</a:t>
            </a:r>
            <a:br>
              <a:rPr lang="en-US" sz="2400" b="1" dirty="0">
                <a:solidFill>
                  <a:schemeClr val="accent4"/>
                </a:solidFill>
              </a:rPr>
            </a:br>
            <a:r>
              <a:rPr lang="en-US" sz="2400" b="1" dirty="0">
                <a:solidFill>
                  <a:schemeClr val="accent4"/>
                </a:solidFill>
              </a:rPr>
              <a:t>Group Members:</a:t>
            </a: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Syed Abdul Rahim</a:t>
            </a:r>
            <a:br>
              <a:rPr lang="en-US" sz="28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Leena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38491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1FED-5483-ADA4-E672-5C57FF94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2/2</a:t>
            </a:r>
            <a:endParaRPr lang="en-IN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9A1049CE-EBCA-A39B-FD01-CBDA67E3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9" y="1388826"/>
            <a:ext cx="2552868" cy="25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8C028A2-6809-6466-4BEE-3491E1E0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19" y="1388826"/>
            <a:ext cx="2552868" cy="30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03FBB87-DDF7-A119-CF27-CED786C2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35" y="2780530"/>
            <a:ext cx="2760706" cy="37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9269567E-EA0B-A4F4-3F2C-0E854F11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51" y="3919781"/>
            <a:ext cx="2651337" cy="262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E0A94-2BFA-A666-BC25-82247FCEABEA}"/>
              </a:ext>
            </a:extLst>
          </p:cNvPr>
          <p:cNvSpPr txBox="1"/>
          <p:nvPr/>
        </p:nvSpPr>
        <p:spPr>
          <a:xfrm>
            <a:off x="769021" y="3960551"/>
            <a:ext cx="1865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term by percentage: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Most of the loans are issued for 36 months (74%)</a:t>
            </a:r>
            <a:endParaRPr lang="en-US" sz="5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9A888-C06D-07FB-0627-B501A2AEB966}"/>
              </a:ext>
            </a:extLst>
          </p:cNvPr>
          <p:cNvSpPr txBox="1"/>
          <p:nvPr/>
        </p:nvSpPr>
        <p:spPr>
          <a:xfrm>
            <a:off x="6026906" y="4495198"/>
            <a:ext cx="2644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home_ownership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by percentage: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Most of the owners are either on Rent (49%) or Mortgage (44%)</a:t>
            </a:r>
            <a:endParaRPr lang="en-US" sz="5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BC220-E576-00B9-DC45-A75C98E4646C}"/>
              </a:ext>
            </a:extLst>
          </p:cNvPr>
          <p:cNvSpPr txBox="1"/>
          <p:nvPr/>
        </p:nvSpPr>
        <p:spPr>
          <a:xfrm>
            <a:off x="3436755" y="3240643"/>
            <a:ext cx="2278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loan_status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by percentage: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Fully Paid: 83%, Charged Off: 15%, Current: 3%</a:t>
            </a:r>
            <a:endParaRPr lang="en-US" sz="5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63CC4-BCBA-5DE2-5E2E-2CA8738EF10A}"/>
              </a:ext>
            </a:extLst>
          </p:cNvPr>
          <p:cNvSpPr txBox="1"/>
          <p:nvPr/>
        </p:nvSpPr>
        <p:spPr>
          <a:xfrm>
            <a:off x="9282061" y="2054197"/>
            <a:ext cx="21669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purpose by percentage: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61% applied for paying other loans, i.e., debit consolidation (48%) / credit card (13%)</a:t>
            </a:r>
            <a:endParaRPr lang="en-US" sz="100" i="0" dirty="0">
              <a:solidFill>
                <a:srgbClr val="0070C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34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6628-B7B2-A3F6-4CCB-E8E7C709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1/4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14F6C0-26E2-BBF6-A660-9061CF1E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929437" cy="475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C661C-401D-C48B-54C3-D28941A678BC}"/>
              </a:ext>
            </a:extLst>
          </p:cNvPr>
          <p:cNvSpPr txBox="1"/>
          <p:nvPr/>
        </p:nvSpPr>
        <p:spPr>
          <a:xfrm>
            <a:off x="7939880" y="1895475"/>
            <a:ext cx="3680620" cy="205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continuous columns correlation: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endParaRPr lang="en-US" sz="900" dirty="0">
              <a:solidFill>
                <a:srgbClr val="0070C0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Interest rate has positive correlation with loan amount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Loan amount is highly correlated with installment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Annual income has negative correlation with DTI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DTI has small positive correlation with loan amount and installment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Annual income has positive correlation with installment, loan amount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70C0"/>
                </a:solidFill>
                <a:latin typeface="+mj-lt"/>
              </a:rPr>
              <a:t>Annual income has negative correlation with DTI</a:t>
            </a:r>
            <a:endParaRPr lang="en-US" sz="500" i="0" dirty="0">
              <a:solidFill>
                <a:srgbClr val="0070C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93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E7C7-DAF6-C81C-39FA-8F6C14B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2/4</a:t>
            </a:r>
            <a:endParaRPr lang="en-IN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441B0E7-1C97-E8EE-DDD6-139ACB58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4489"/>
            <a:ext cx="3114675" cy="26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7ADFB58-9698-FD8C-44E2-FB291B61F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83" y="3949391"/>
            <a:ext cx="2846465" cy="26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DBE92DA-0F10-F9A8-3019-05C93D7B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81" y="828675"/>
            <a:ext cx="2665412" cy="57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898C4-4989-A5FC-B098-E3B05EC98653}"/>
              </a:ext>
            </a:extLst>
          </p:cNvPr>
          <p:cNvSpPr txBox="1"/>
          <p:nvPr/>
        </p:nvSpPr>
        <p:spPr>
          <a:xfrm>
            <a:off x="9876222" y="828675"/>
            <a:ext cx="2068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addr_state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State NE (Nebraska) stands out as the highest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89081-9949-1125-D09B-B2CDA57B307F}"/>
              </a:ext>
            </a:extLst>
          </p:cNvPr>
          <p:cNvSpPr txBox="1"/>
          <p:nvPr/>
        </p:nvSpPr>
        <p:spPr>
          <a:xfrm>
            <a:off x="4525590" y="2951320"/>
            <a:ext cx="266541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l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by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term: 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Charged Off is slightly more for 36 months vs 60 months tenure</a:t>
            </a:r>
          </a:p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ut the counter argument is significantly high too, as Fully Paid is much higher for 36 month term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55418-4549-799A-4172-91B9135EDF22}"/>
              </a:ext>
            </a:extLst>
          </p:cNvPr>
          <p:cNvSpPr txBox="1"/>
          <p:nvPr/>
        </p:nvSpPr>
        <p:spPr>
          <a:xfrm>
            <a:off x="977105" y="4299032"/>
            <a:ext cx="2846465" cy="55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Issue_d_year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by year: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Loan applicants increases year after year, reaching over 55% in 2011</a:t>
            </a:r>
            <a:endParaRPr lang="en-US" sz="500" i="0" dirty="0">
              <a:solidFill>
                <a:srgbClr val="0070C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945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F74C-8B0A-0F7E-6DB3-DABB6BF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3/4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BA6B8B-E649-B5A4-3353-10919317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644"/>
            <a:ext cx="4914900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C0DB31B-27BD-AAC0-3975-D4B01368A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2" y="1537644"/>
            <a:ext cx="5248273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36AF1DD-1400-A6F7-55B8-F63809D4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2521"/>
            <a:ext cx="4914900" cy="228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FCAE11-7E8C-57A6-2E81-654830BD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2" y="4112521"/>
            <a:ext cx="5248272" cy="225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DC466-035F-0005-391C-BFE11FAE1EB7}"/>
              </a:ext>
            </a:extLst>
          </p:cNvPr>
          <p:cNvSpPr txBox="1"/>
          <p:nvPr/>
        </p:nvSpPr>
        <p:spPr>
          <a:xfrm>
            <a:off x="981074" y="3616138"/>
            <a:ext cx="47720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emp_length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Employment length </a:t>
            </a:r>
            <a:r>
              <a:rPr lang="en-US" sz="900" i="0" dirty="0" err="1">
                <a:solidFill>
                  <a:srgbClr val="0070C0"/>
                </a:solidFill>
                <a:effectLst/>
                <a:latin typeface="+mj-lt"/>
              </a:rPr>
              <a:t>doesnot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seem to have an influence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70AC3-A4DF-9423-C04C-E72773A3B613}"/>
              </a:ext>
            </a:extLst>
          </p:cNvPr>
          <p:cNvSpPr txBox="1"/>
          <p:nvPr/>
        </p:nvSpPr>
        <p:spPr>
          <a:xfrm>
            <a:off x="6581774" y="3645839"/>
            <a:ext cx="504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grade: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'Charged Off' increases as grades go from A to G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98C04-CCFE-E471-7422-CABD5C5C0358}"/>
              </a:ext>
            </a:extLst>
          </p:cNvPr>
          <p:cNvSpPr txBox="1"/>
          <p:nvPr/>
        </p:nvSpPr>
        <p:spPr>
          <a:xfrm>
            <a:off x="981073" y="6285126"/>
            <a:ext cx="4914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home_ownership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Except for none, all other categories have similar rate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21D37-E512-BF31-A959-F4D509DC383D}"/>
              </a:ext>
            </a:extLst>
          </p:cNvPr>
          <p:cNvSpPr txBox="1"/>
          <p:nvPr/>
        </p:nvSpPr>
        <p:spPr>
          <a:xfrm>
            <a:off x="6581774" y="6299306"/>
            <a:ext cx="5048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issue_d_month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Occasionally a bit higher for some months, but not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88665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B4B-8E20-5A12-6C2A-8263BCA6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– 4/4</a:t>
            </a:r>
            <a:endParaRPr lang="en-IN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E559C13-C1FA-B7BD-44A9-BFA0D438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65004"/>
            <a:ext cx="5048250" cy="249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F997E2C-2ACC-B7C6-8134-D1C5614C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2" y="1365004"/>
            <a:ext cx="4895850" cy="219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333EE319-A2D4-296F-9F60-70DB03D2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20" y="4267340"/>
            <a:ext cx="4529305" cy="21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8BADD-383F-E025-57E4-F744E3B90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1" y="3985867"/>
            <a:ext cx="4895850" cy="24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75DE4-4C1C-63F8-A76E-8BBE4B004FAE}"/>
              </a:ext>
            </a:extLst>
          </p:cNvPr>
          <p:cNvSpPr txBox="1"/>
          <p:nvPr/>
        </p:nvSpPr>
        <p:spPr>
          <a:xfrm>
            <a:off x="752475" y="3754391"/>
            <a:ext cx="504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purpose:</a:t>
            </a:r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Charged Off has significant increase for </a:t>
            </a:r>
            <a:r>
              <a:rPr lang="en-US" sz="900" i="0" dirty="0" err="1">
                <a:solidFill>
                  <a:srgbClr val="0070C0"/>
                </a:solidFill>
                <a:effectLst/>
                <a:latin typeface="+mj-lt"/>
              </a:rPr>
              <a:t>small_business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C29F4-4DC4-863A-260D-78DB9ABAD1D0}"/>
              </a:ext>
            </a:extLst>
          </p:cNvPr>
          <p:cNvSpPr txBox="1"/>
          <p:nvPr/>
        </p:nvSpPr>
        <p:spPr>
          <a:xfrm>
            <a:off x="1271420" y="6366838"/>
            <a:ext cx="45293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term: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Charged Off is higher for 60 months compared with 30 months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C6FE9-E336-3101-625F-9C557ADCDF22}"/>
              </a:ext>
            </a:extLst>
          </p:cNvPr>
          <p:cNvSpPr txBox="1"/>
          <p:nvPr/>
        </p:nvSpPr>
        <p:spPr>
          <a:xfrm>
            <a:off x="6743702" y="3493958"/>
            <a:ext cx="48005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sub_grade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Incremental trend moving from A to G, but significant for F5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D3651-FD4A-841D-58ED-0025355A60CF}"/>
              </a:ext>
            </a:extLst>
          </p:cNvPr>
          <p:cNvSpPr txBox="1"/>
          <p:nvPr/>
        </p:nvSpPr>
        <p:spPr>
          <a:xfrm>
            <a:off x="6743702" y="6366838"/>
            <a:ext cx="4610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verification_status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  <a:r>
              <a:rPr lang="en-US" sz="900" i="0" dirty="0">
                <a:solidFill>
                  <a:srgbClr val="0070C0"/>
                </a:solidFill>
                <a:effectLst/>
                <a:latin typeface="+mj-lt"/>
              </a:rPr>
              <a:t> Ironically Verified has higher than Not Verified for Charged Off</a:t>
            </a:r>
            <a:endParaRPr lang="en-US" sz="1200" i="0" dirty="0">
              <a:solidFill>
                <a:srgbClr val="0070C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4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AAE1-13EE-4625-45D0-97826C04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– 1/2</a:t>
            </a:r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420DCE-FEEA-5658-1350-8CCCF4B50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40669"/>
            <a:ext cx="3416303" cy="322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30B51B-C17D-9423-F671-2AF61344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30" y="3139497"/>
            <a:ext cx="3416303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CE59A0B3-97F8-2203-5374-D3E88444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540669"/>
            <a:ext cx="3265948" cy="350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9446A-C844-A8AF-7351-4BDE19D5A17D}"/>
              </a:ext>
            </a:extLst>
          </p:cNvPr>
          <p:cNvSpPr txBox="1"/>
          <p:nvPr/>
        </p:nvSpPr>
        <p:spPr>
          <a:xfrm>
            <a:off x="1085848" y="4953000"/>
            <a:ext cx="316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loan_amnt_bin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int_rate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:</a:t>
            </a:r>
          </a:p>
          <a:p>
            <a:r>
              <a:rPr lang="en-US" sz="11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dirty="0">
              <a:solidFill>
                <a:srgbClr val="0070C0"/>
              </a:solidFill>
              <a:effectLst/>
              <a:latin typeface="+mj-lt"/>
            </a:endParaRPr>
          </a:p>
          <a:p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Loans above 25000 and interest rate more than 15% have higher chance for Charged 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22A8-EDF0-F818-504C-C547A0E6ECD2}"/>
              </a:ext>
            </a:extLst>
          </p:cNvPr>
          <p:cNvSpPr txBox="1"/>
          <p:nvPr/>
        </p:nvSpPr>
        <p:spPr>
          <a:xfrm>
            <a:off x="4975226" y="2114550"/>
            <a:ext cx="316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loan_amnt_bin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installment:</a:t>
            </a:r>
          </a:p>
          <a:p>
            <a:r>
              <a:rPr lang="en-US" sz="12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u="sng" dirty="0">
              <a:solidFill>
                <a:srgbClr val="0070C0"/>
              </a:solidFill>
              <a:effectLst/>
              <a:latin typeface="+mj-lt"/>
            </a:endParaRPr>
          </a:p>
          <a:p>
            <a:pPr algn="l"/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Loans above 30000 and installment above 800 have higher chance for Charged 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A955E-9221-6F0B-9A38-9FF73D377DEE}"/>
              </a:ext>
            </a:extLst>
          </p:cNvPr>
          <p:cNvSpPr txBox="1"/>
          <p:nvPr/>
        </p:nvSpPr>
        <p:spPr>
          <a:xfrm>
            <a:off x="8639173" y="5172075"/>
            <a:ext cx="316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p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urpose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int_rate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</a:p>
          <a:p>
            <a:r>
              <a:rPr lang="en-US" sz="12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u="sng" dirty="0">
              <a:solidFill>
                <a:srgbClr val="0070C0"/>
              </a:solidFill>
              <a:effectLst/>
              <a:latin typeface="+mj-lt"/>
            </a:endParaRPr>
          </a:p>
          <a:p>
            <a:pPr algn="l"/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Loans applied for 'house' with Interest rate above 15% have higher chance for Charged Off</a:t>
            </a:r>
          </a:p>
        </p:txBody>
      </p:sp>
    </p:spTree>
    <p:extLst>
      <p:ext uri="{BB962C8B-B14F-4D97-AF65-F5344CB8AC3E}">
        <p14:creationId xmlns:p14="http://schemas.microsoft.com/office/powerpoint/2010/main" val="405289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D301-DDE8-BCD3-FB12-1C29299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 – 2/2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E1E75DF-D307-6CC6-721F-338A6A7F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19249"/>
            <a:ext cx="3454707" cy="268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9F1B444-FC29-0646-F90F-E766FA68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3325812"/>
            <a:ext cx="3454707" cy="32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B0E03880-338C-DAC3-D80F-075EDAA0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7" y="1602941"/>
            <a:ext cx="3380581" cy="30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1E013-3E21-3A75-0AE8-833AC3FB5233}"/>
              </a:ext>
            </a:extLst>
          </p:cNvPr>
          <p:cNvSpPr txBox="1"/>
          <p:nvPr/>
        </p:nvSpPr>
        <p:spPr>
          <a:xfrm>
            <a:off x="1124253" y="4529330"/>
            <a:ext cx="316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g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rade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int_rate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</a:p>
          <a:p>
            <a:r>
              <a:rPr lang="en-US" sz="12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u="sng" dirty="0">
              <a:solidFill>
                <a:srgbClr val="0070C0"/>
              </a:solidFill>
              <a:effectLst/>
              <a:latin typeface="+mj-lt"/>
            </a:endParaRPr>
          </a:p>
          <a:p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Loans under grade 'G' with Interest rate above 20% have higher chance for Charged Off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1FEEC-121C-147C-9F66-099A0B320149}"/>
              </a:ext>
            </a:extLst>
          </p:cNvPr>
          <p:cNvSpPr txBox="1"/>
          <p:nvPr/>
        </p:nvSpPr>
        <p:spPr>
          <a:xfrm>
            <a:off x="4730443" y="2350796"/>
            <a:ext cx="316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h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ome_ownership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int_rate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</a:p>
          <a:p>
            <a:r>
              <a:rPr lang="en-US" sz="12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u="sng" dirty="0">
              <a:solidFill>
                <a:srgbClr val="0070C0"/>
              </a:solidFill>
              <a:effectLst/>
              <a:latin typeface="+mj-lt"/>
            </a:endParaRPr>
          </a:p>
          <a:p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No significant impact basing on home ownership for Charged 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1A3A4-AF8D-0CF0-04E6-283762EC99A5}"/>
              </a:ext>
            </a:extLst>
          </p:cNvPr>
          <p:cNvSpPr txBox="1"/>
          <p:nvPr/>
        </p:nvSpPr>
        <p:spPr>
          <a:xfrm>
            <a:off x="8486773" y="4689901"/>
            <a:ext cx="316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h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ome_ownership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 vs </a:t>
            </a:r>
            <a:r>
              <a:rPr lang="en-US" sz="1200" b="1" i="0" u="sng" dirty="0" err="1">
                <a:solidFill>
                  <a:srgbClr val="0070C0"/>
                </a:solidFill>
                <a:effectLst/>
                <a:latin typeface="+mj-lt"/>
              </a:rPr>
              <a:t>loan_amnt</a:t>
            </a:r>
            <a:r>
              <a:rPr lang="en-US" sz="1200" b="1" i="0" u="sng" dirty="0">
                <a:solidFill>
                  <a:srgbClr val="0070C0"/>
                </a:solidFill>
                <a:effectLst/>
                <a:latin typeface="+mj-lt"/>
              </a:rPr>
              <a:t>:</a:t>
            </a:r>
          </a:p>
          <a:p>
            <a:r>
              <a:rPr lang="en-US" sz="1200" b="1" i="0" dirty="0">
                <a:solidFill>
                  <a:srgbClr val="0070C0"/>
                </a:solidFill>
                <a:effectLst/>
                <a:latin typeface="+mj-lt"/>
              </a:rPr>
              <a:t>[data filtered on Charged Off]</a:t>
            </a:r>
            <a:endParaRPr lang="en-US" sz="1200" b="1" i="0" u="sng" dirty="0">
              <a:solidFill>
                <a:srgbClr val="0070C0"/>
              </a:solidFill>
              <a:effectLst/>
              <a:latin typeface="+mj-lt"/>
            </a:endParaRPr>
          </a:p>
          <a:p>
            <a:r>
              <a:rPr lang="en-US" sz="1200" i="0" dirty="0">
                <a:solidFill>
                  <a:srgbClr val="0070C0"/>
                </a:solidFill>
                <a:effectLst/>
                <a:latin typeface="+mj-lt"/>
              </a:rPr>
              <a:t>Applicants on 'Mortgage' home and loan above 13000 have higher chance for Charged Off</a:t>
            </a:r>
          </a:p>
        </p:txBody>
      </p:sp>
    </p:spTree>
    <p:extLst>
      <p:ext uri="{BB962C8B-B14F-4D97-AF65-F5344CB8AC3E}">
        <p14:creationId xmlns:p14="http://schemas.microsoft.com/office/powerpoint/2010/main" val="139776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228-B28E-8D41-E124-46A8069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53E7-D475-B5A0-1466-2893B2EB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27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1966-02FF-DCA8-3B60-E7ED2A1C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1464-251D-6BB7-C174-9AD0C379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1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D2AC-EB95-B66A-215E-BB68AE8B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C7CC-BD92-4E6F-EC1B-F0C3CF8F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9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LENDING CLUB CASE STUDY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1. Data Understanding </a:t>
            </a:r>
          </a:p>
          <a:p>
            <a:pPr algn="ctr"/>
            <a:r>
              <a:rPr lang="en-US" sz="1600" dirty="0"/>
              <a:t>with Dictionary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74650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2. Data Cleaning</a:t>
            </a:r>
          </a:p>
          <a:p>
            <a:pPr algn="ctr"/>
            <a:r>
              <a:rPr lang="en-US" sz="1600" dirty="0"/>
              <a:t>3. Deriving New Columns</a:t>
            </a:r>
          </a:p>
          <a:p>
            <a:pPr algn="ctr"/>
            <a:r>
              <a:rPr lang="en-US" sz="1600" dirty="0"/>
              <a:t>4. Columns Selection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5. Univariate Analysis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6850" y="1613877"/>
            <a:ext cx="378142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8. Analysis Observations 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7. Multivariate Analysis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 Bivariate Analysis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803358" y="35323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48338" y="5358719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 descr="Icon of human being and gear. ">
            <a:extLst>
              <a:ext uri="{FF2B5EF4-FFF2-40B4-BE49-F238E27FC236}">
                <a16:creationId xmlns:a16="http://schemas.microsoft.com/office/drawing/2014/main" id="{1A4D06E0-C54C-0A54-9CB7-B7E02DCE0EF9}"/>
              </a:ext>
            </a:extLst>
          </p:cNvPr>
          <p:cNvGrpSpPr/>
          <p:nvPr/>
        </p:nvGrpSpPr>
        <p:grpSpPr>
          <a:xfrm>
            <a:off x="7148813" y="181910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" name="Freeform 3673">
              <a:extLst>
                <a:ext uri="{FF2B5EF4-FFF2-40B4-BE49-F238E27FC236}">
                  <a16:creationId xmlns:a16="http://schemas.microsoft.com/office/drawing/2014/main" id="{9865888F-69EB-AB1B-D212-64D4F0A5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674">
              <a:extLst>
                <a:ext uri="{FF2B5EF4-FFF2-40B4-BE49-F238E27FC236}">
                  <a16:creationId xmlns:a16="http://schemas.microsoft.com/office/drawing/2014/main" id="{6DEBE630-A308-B8E6-EB43-D07457A5E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Steps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52333" y="2886560"/>
            <a:ext cx="161798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DERIVING  COLUMNS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EDA - VARIATE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OBSERVATIONS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577400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Going through the Data Dictionary and understand the column and expected values in them, gives us a broader view of which columns to choose for this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577701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Dropping columns with unique values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Dropping Rows with 30% threshold for NA or NULL values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Filling columns with mode or mean or 0 for NA or NULL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577400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Deriving Year / Month from Date Columns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Binning certain columns for Graded Analysis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577400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Univariate Analysis on Continuous &amp; Categorical Columns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Bivariate Analysis on combination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Multivariate Analysis with cross combination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577400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Result of all insights pooled into an observation for the client as an answer to this business problem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228-B28E-8D41-E124-46A8069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53E7-D475-B5A0-1466-2893B2EB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6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228-B28E-8D41-E124-46A8069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53E7-D475-B5A0-1466-2893B2EB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228-B28E-8D41-E124-46A8069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53E7-D475-B5A0-1466-2893B2EB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7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228-B28E-8D41-E124-46A8069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 – 1/2</a:t>
            </a:r>
            <a:endParaRPr lang="en-IN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B0E8249-4398-940E-319A-880EA67F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91" y="4096690"/>
            <a:ext cx="4463709" cy="21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417E9C21-F3B9-E40E-3FF0-C3C07B01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053" y="3738196"/>
            <a:ext cx="2519422" cy="21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0362DD75-5795-3331-755B-23133178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66" y="1415737"/>
            <a:ext cx="4463709" cy="21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5A504CFF-2EFB-5102-D2CE-911A2E7E2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91" y="1415737"/>
            <a:ext cx="4463709" cy="217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CC30E-8295-AB25-975D-AD4A467C5FB5}"/>
              </a:ext>
            </a:extLst>
          </p:cNvPr>
          <p:cNvSpPr txBox="1"/>
          <p:nvPr/>
        </p:nvSpPr>
        <p:spPr>
          <a:xfrm>
            <a:off x="1454821" y="6243378"/>
            <a:ext cx="4288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annual_inc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vs count: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Most of the applications income lies between 30000 to 80000</a:t>
            </a:r>
            <a:endParaRPr lang="en-US" sz="1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77125-C3AB-A0F5-7B66-C8D4B5A84768}"/>
              </a:ext>
            </a:extLst>
          </p:cNvPr>
          <p:cNvSpPr txBox="1"/>
          <p:nvPr/>
        </p:nvSpPr>
        <p:spPr>
          <a:xfrm>
            <a:off x="1426246" y="3543430"/>
            <a:ext cx="4288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loan_amnt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vs count: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Most of the loans range from 4000 - 20000</a:t>
            </a:r>
            <a:endParaRPr lang="en-US" sz="100" i="0" dirty="0">
              <a:solidFill>
                <a:srgbClr val="0070C0"/>
              </a:solidFill>
              <a:effectLst/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99C47-76E3-17E5-D9F9-80AD83A3867A}"/>
              </a:ext>
            </a:extLst>
          </p:cNvPr>
          <p:cNvSpPr txBox="1"/>
          <p:nvPr/>
        </p:nvSpPr>
        <p:spPr>
          <a:xfrm>
            <a:off x="7103145" y="3698783"/>
            <a:ext cx="181695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int_rate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or </a:t>
            </a:r>
            <a:r>
              <a:rPr lang="en-US" sz="1200" b="1" u="sng" dirty="0" err="1">
                <a:solidFill>
                  <a:srgbClr val="0070C0"/>
                </a:solidFill>
                <a:latin typeface="+mj-lt"/>
              </a:rPr>
              <a:t>int_rate_bin</a:t>
            </a:r>
            <a:r>
              <a:rPr lang="en-US" sz="1200" b="1" u="sng" dirty="0">
                <a:solidFill>
                  <a:srgbClr val="0070C0"/>
                </a:solidFill>
                <a:latin typeface="+mj-lt"/>
              </a:rPr>
              <a:t> vs count: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 </a:t>
            </a:r>
          </a:p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Most of the interest rates are distributed between 5% to 17%</a:t>
            </a:r>
            <a:endParaRPr lang="en-US" sz="100" i="0" dirty="0">
              <a:solidFill>
                <a:srgbClr val="0070C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969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16c05727-aa75-4e4a-9b5f-8a80a1165891"/>
    <ds:schemaRef ds:uri="http://purl.org/dc/terms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1885</TotalTime>
  <Words>1074</Words>
  <Application>Microsoft Office PowerPoint</Application>
  <PresentationFormat>Widescreen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Segoe UI Light</vt:lpstr>
      <vt:lpstr>Wingdings</vt:lpstr>
      <vt:lpstr>Office Theme</vt:lpstr>
      <vt:lpstr>Lending Club Case Study  EPGML C55 July 2023 Group Members: Syed Abdul Rahim Leena</vt:lpstr>
      <vt:lpstr>Introduction</vt:lpstr>
      <vt:lpstr>Objective:</vt:lpstr>
      <vt:lpstr>Project analysis slide 2</vt:lpstr>
      <vt:lpstr>Project analysis slide 3</vt:lpstr>
      <vt:lpstr>Data Understanding</vt:lpstr>
      <vt:lpstr>Data Cleaning</vt:lpstr>
      <vt:lpstr>Deriving Columns</vt:lpstr>
      <vt:lpstr>Univariate Analysis – 1/2</vt:lpstr>
      <vt:lpstr>Univariate Analysis – 2/2</vt:lpstr>
      <vt:lpstr>Bivariate Analysis – 1/4</vt:lpstr>
      <vt:lpstr>Bivariate Analysis – 2/4</vt:lpstr>
      <vt:lpstr>Bivariate Analysis – 3/4</vt:lpstr>
      <vt:lpstr>Bivariate Analysis – 4/4</vt:lpstr>
      <vt:lpstr>Multivariate Analysis – 1/2</vt:lpstr>
      <vt:lpstr>Multivariate Analysis – 2/2</vt:lpstr>
      <vt:lpstr>Analysis Observations</vt:lpstr>
      <vt:lpstr>Project analysis slide 6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Presentation</dc:title>
  <dc:creator>Syed Abdul Rahim</dc:creator>
  <cp:lastModifiedBy>Syed Abdul Rahim</cp:lastModifiedBy>
  <cp:revision>93</cp:revision>
  <cp:lastPrinted>2023-09-04T23:29:27Z</cp:lastPrinted>
  <dcterms:created xsi:type="dcterms:W3CDTF">2023-09-04T08:57:59Z</dcterms:created>
  <dcterms:modified xsi:type="dcterms:W3CDTF">2023-09-05T17:35:07Z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