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752"/>
  </p:normalViewPr>
  <p:slideViewPr>
    <p:cSldViewPr snapToGrid="0" snapToObjects="1">
      <p:cViewPr>
        <p:scale>
          <a:sx n="50" d="100"/>
          <a:sy n="5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6953250" y="1229504"/>
            <a:ext cx="5029200" cy="372947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380999" y="183745"/>
            <a:ext cx="2602058" cy="5287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삭제</a:t>
            </a:r>
            <a:r>
              <a:rPr lang="en-US" altLang="ko-KR" sz="29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model1</a:t>
            </a:r>
            <a:endParaRPr lang="en-US" altLang="ko-KR" sz="29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"/>
          <p:cNvSpPr/>
          <p:nvPr/>
        </p:nvSpPr>
        <p:spPr>
          <a:xfrm>
            <a:off x="242455" y="1073554"/>
            <a:ext cx="3385705" cy="3119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action=delete</a:t>
            </a:r>
            <a:endParaRPr lang="ko-KR" altLang="en-US" sz="1000"/>
          </a:p>
        </p:txBody>
      </p:sp>
      <p:cxnSp>
        <p:nvCxnSpPr>
          <p:cNvPr id="7" name=""/>
          <p:cNvCxnSpPr/>
          <p:nvPr/>
        </p:nvCxnSpPr>
        <p:spPr>
          <a:xfrm>
            <a:off x="3628160" y="1385454"/>
            <a:ext cx="3553690" cy="9481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/>
          <p:nvPr/>
        </p:nvSpPr>
        <p:spPr>
          <a:xfrm>
            <a:off x="4139046" y="1073554"/>
            <a:ext cx="1956954" cy="92886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300">
                <a:solidFill>
                  <a:schemeClr val="tx1"/>
                </a:solidFill>
                <a:latin typeface="바탕"/>
                <a:ea typeface="바탕"/>
              </a:rPr>
              <a:t>Request header</a:t>
            </a:r>
            <a:endParaRPr lang="en-US" altLang="ko-KR" sz="15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ko-KR" altLang="en-US" sz="900">
                <a:solidFill>
                  <a:schemeClr val="tx1"/>
                </a:solidFill>
                <a:latin typeface="바탕"/>
                <a:ea typeface="바탕"/>
              </a:rPr>
              <a:t>파라미터</a:t>
            </a: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:action=delete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Request body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139045" y="710045"/>
            <a:ext cx="1446068" cy="3635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repuest(</a:t>
            </a:r>
            <a:r>
              <a:rPr lang="ko-KR" altLang="en-US"/>
              <a:t>요청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953250" y="869459"/>
            <a:ext cx="86677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Tomcat</a:t>
            </a: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7181850" y="2002414"/>
            <a:ext cx="1562100" cy="1091824"/>
          </a:xfrm>
          <a:prstGeom prst="ellipse">
            <a:avLst/>
          </a:prstGeom>
          <a:solidFill>
            <a:srgbClr val="ffceb0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request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7181850" y="3429000"/>
            <a:ext cx="1562100" cy="1091824"/>
          </a:xfrm>
          <a:prstGeom prst="ellipse">
            <a:avLst/>
          </a:prstGeom>
          <a:solidFill>
            <a:srgbClr val="d3d3eb"/>
          </a:solidFill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response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15" name=""/>
          <p:cNvCxnSpPr>
            <a:stCxn id="14" idx="2"/>
          </p:cNvCxnSpPr>
          <p:nvPr/>
        </p:nvCxnSpPr>
        <p:spPr>
          <a:xfrm rot="10800000" flipV="1">
            <a:off x="3238500" y="3974913"/>
            <a:ext cx="3943350" cy="5459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4457700" y="4247868"/>
            <a:ext cx="2152650" cy="128615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header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body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(html)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448175" y="3936812"/>
            <a:ext cx="1638300" cy="3665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response(</a:t>
            </a:r>
            <a:r>
              <a:rPr lang="ko-KR" altLang="en-US"/>
              <a:t>응답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380999" y="3616090"/>
            <a:ext cx="2857501" cy="2549713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응답 화면</a:t>
            </a:r>
            <a:endParaRPr lang="ko-KR" altLang="en-US" sz="2500">
              <a:solidFill>
                <a:schemeClr val="dk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10287001" y="5534025"/>
            <a:ext cx="1485900" cy="1104900"/>
          </a:xfrm>
          <a:prstGeom prst="can">
            <a:avLst>
              <a:gd name="adj" fmla="val 25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DB</a:t>
            </a: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9220200" y="2189504"/>
            <a:ext cx="2552701" cy="1426585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getDelete()</a:t>
            </a:r>
            <a:endParaRPr lang="en-US" altLang="ko-KR"/>
          </a:p>
        </p:txBody>
      </p:sp>
      <p:sp>
        <p:nvSpPr>
          <p:cNvPr id="22" name=""/>
          <p:cNvSpPr txBox="1"/>
          <p:nvPr/>
        </p:nvSpPr>
        <p:spPr>
          <a:xfrm>
            <a:off x="9467850" y="2006949"/>
            <a:ext cx="1562101" cy="4390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/>
              <a:t>PhoneDao</a:t>
            </a:r>
            <a:endParaRPr lang="en-US" altLang="ko-KR" sz="2300"/>
          </a:p>
        </p:txBody>
      </p:sp>
      <p:cxnSp>
        <p:nvCxnSpPr>
          <p:cNvPr id="25" name=""/>
          <p:cNvCxnSpPr>
            <a:stCxn id="13" idx="6"/>
          </p:cNvCxnSpPr>
          <p:nvPr/>
        </p:nvCxnSpPr>
        <p:spPr>
          <a:xfrm>
            <a:off x="8743950" y="2548327"/>
            <a:ext cx="723900" cy="17723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21" idx="1"/>
          </p:cNvCxnSpPr>
          <p:nvPr/>
        </p:nvCxnSpPr>
        <p:spPr>
          <a:xfrm rot="10800000">
            <a:off x="8743950" y="2725562"/>
            <a:ext cx="476252" cy="17723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endCxn id="14" idx="6"/>
          </p:cNvCxnSpPr>
          <p:nvPr/>
        </p:nvCxnSpPr>
        <p:spPr>
          <a:xfrm rot="10800000" flipV="1">
            <a:off x="8743950" y="3429000"/>
            <a:ext cx="723900" cy="54591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 flipV="1">
            <a:off x="8667750" y="3151389"/>
            <a:ext cx="723900" cy="60771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>
            <a:endCxn id="19" idx="1"/>
          </p:cNvCxnSpPr>
          <p:nvPr/>
        </p:nvCxnSpPr>
        <p:spPr>
          <a:xfrm rot="16200000" flipH="1" flipV="1">
            <a:off x="9977440" y="4481511"/>
            <a:ext cx="2105025" cy="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16200000" flipV="1">
            <a:off x="9691688" y="4481512"/>
            <a:ext cx="2105024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6419852" y="1049741"/>
            <a:ext cx="5029200" cy="372947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380999" y="183745"/>
            <a:ext cx="2602058" cy="5287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삭제</a:t>
            </a:r>
            <a:r>
              <a:rPr lang="en-US" altLang="ko-KR" sz="29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model2</a:t>
            </a:r>
            <a:endParaRPr lang="en-US" altLang="ko-KR" sz="29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"/>
          <p:cNvSpPr/>
          <p:nvPr/>
        </p:nvSpPr>
        <p:spPr>
          <a:xfrm>
            <a:off x="0" y="1046321"/>
            <a:ext cx="3385705" cy="3119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action=delete</a:t>
            </a:r>
            <a:endParaRPr lang="ko-KR" altLang="en-US" sz="1000"/>
          </a:p>
        </p:txBody>
      </p:sp>
      <p:cxnSp>
        <p:nvCxnSpPr>
          <p:cNvPr id="7" name=""/>
          <p:cNvCxnSpPr>
            <a:endCxn id="37" idx="1"/>
          </p:cNvCxnSpPr>
          <p:nvPr/>
        </p:nvCxnSpPr>
        <p:spPr>
          <a:xfrm>
            <a:off x="3094761" y="1358221"/>
            <a:ext cx="4182506" cy="295084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/>
          <p:nvPr/>
        </p:nvSpPr>
        <p:spPr>
          <a:xfrm>
            <a:off x="3898325" y="873139"/>
            <a:ext cx="1956954" cy="92886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300">
                <a:solidFill>
                  <a:schemeClr val="tx1"/>
                </a:solidFill>
                <a:latin typeface="바탕"/>
                <a:ea typeface="바탕"/>
              </a:rPr>
              <a:t>Request header</a:t>
            </a:r>
            <a:endParaRPr lang="en-US" altLang="ko-KR" sz="15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ko-KR" altLang="en-US" sz="900">
                <a:solidFill>
                  <a:schemeClr val="tx1"/>
                </a:solidFill>
                <a:latin typeface="바탕"/>
                <a:ea typeface="바탕"/>
              </a:rPr>
              <a:t>파라미터</a:t>
            </a: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:action=delete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Request body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010892" y="530282"/>
            <a:ext cx="1446068" cy="364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repuest(</a:t>
            </a:r>
            <a:r>
              <a:rPr lang="ko-KR" altLang="en-US"/>
              <a:t>요청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419852" y="689696"/>
            <a:ext cx="866774" cy="3668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Tomcat</a:t>
            </a: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7048502" y="2782252"/>
            <a:ext cx="1562100" cy="1091824"/>
          </a:xfrm>
          <a:prstGeom prst="ellipse">
            <a:avLst/>
          </a:prstGeom>
          <a:solidFill>
            <a:srgbClr val="d3d3eb">
              <a:alpha val="28000"/>
            </a:srgbClr>
          </a:solidFill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response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15" name=""/>
          <p:cNvCxnSpPr>
            <a:stCxn id="36" idx="2"/>
          </p:cNvCxnSpPr>
          <p:nvPr/>
        </p:nvCxnSpPr>
        <p:spPr>
          <a:xfrm rot="10800000">
            <a:off x="2705102" y="4341053"/>
            <a:ext cx="4343400" cy="1234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3924302" y="4068106"/>
            <a:ext cx="2152650" cy="128615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header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body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(html)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3914777" y="3757049"/>
            <a:ext cx="1638300" cy="3665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response(</a:t>
            </a:r>
            <a:r>
              <a:rPr lang="ko-KR" altLang="en-US"/>
              <a:t>응답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71501" y="3436327"/>
            <a:ext cx="2133601" cy="2470385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응답 화면</a:t>
            </a:r>
            <a:endParaRPr lang="ko-KR" altLang="en-US" sz="2500">
              <a:solidFill>
                <a:schemeClr val="dk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10706100" y="5354262"/>
            <a:ext cx="1485900" cy="1104900"/>
          </a:xfrm>
          <a:prstGeom prst="can">
            <a:avLst>
              <a:gd name="adj" fmla="val 25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DB</a:t>
            </a: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10258423" y="2046722"/>
            <a:ext cx="1809751" cy="1202515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getDelete()</a:t>
            </a:r>
            <a:endParaRPr lang="en-US" altLang="ko-KR"/>
          </a:p>
        </p:txBody>
      </p:sp>
      <p:sp>
        <p:nvSpPr>
          <p:cNvPr id="22" name=""/>
          <p:cNvSpPr txBox="1"/>
          <p:nvPr/>
        </p:nvSpPr>
        <p:spPr>
          <a:xfrm>
            <a:off x="10382249" y="1822651"/>
            <a:ext cx="1562101" cy="4436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/>
              <a:t>PhoneDao</a:t>
            </a:r>
            <a:endParaRPr lang="en-US" altLang="ko-KR" sz="2300"/>
          </a:p>
        </p:txBody>
      </p:sp>
      <p:cxnSp>
        <p:nvCxnSpPr>
          <p:cNvPr id="29" name=""/>
          <p:cNvCxnSpPr>
            <a:endCxn id="19" idx="1"/>
          </p:cNvCxnSpPr>
          <p:nvPr/>
        </p:nvCxnSpPr>
        <p:spPr>
          <a:xfrm rot="16200000" flipH="1" flipV="1">
            <a:off x="10396539" y="4301749"/>
            <a:ext cx="2105025" cy="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16200000" flipV="1">
            <a:off x="10110787" y="4301750"/>
            <a:ext cx="2105024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8210552" y="2042187"/>
            <a:ext cx="2047871" cy="18981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delete </a:t>
            </a:r>
            <a:r>
              <a:rPr lang="ko-KR" altLang="en-US">
                <a:latin typeface="바탕"/>
                <a:ea typeface="바탕"/>
              </a:rPr>
              <a:t>일때</a:t>
            </a:r>
            <a:endParaRPr lang="ko-KR" altLang="en-US">
              <a:latin typeface="바탕"/>
              <a:ea typeface="바탕"/>
            </a:endParaRPr>
          </a:p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=</a:t>
            </a:r>
            <a:endParaRPr lang="en-US" altLang="ko-KR">
              <a:latin typeface="바탕"/>
              <a:ea typeface="바탕"/>
            </a:endParaRPr>
          </a:p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“delete”.equals(action)</a:t>
            </a:r>
            <a:endParaRPr lang="en-US" altLang="ko-KR">
              <a:latin typeface="바탕"/>
              <a:ea typeface="바탕"/>
            </a:endParaRPr>
          </a:p>
          <a:p>
            <a:pPr algn="ctr">
              <a:defRPr/>
            </a:pPr>
            <a:endParaRPr lang="en-US" altLang="ko-KR">
              <a:latin typeface="바탕"/>
              <a:ea typeface="바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8210552" y="1679776"/>
            <a:ext cx="2047871" cy="4436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controller</a:t>
            </a:r>
            <a:endParaRPr lang="en-US" altLang="ko-KR" sz="23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33" name=""/>
          <p:cNvCxnSpPr>
            <a:stCxn id="31" idx="2"/>
            <a:endCxn id="34" idx="0"/>
          </p:cNvCxnSpPr>
          <p:nvPr/>
        </p:nvCxnSpPr>
        <p:spPr>
          <a:xfrm rot="16200000" flipH="1">
            <a:off x="9025658" y="4149171"/>
            <a:ext cx="417660" cy="0"/>
          </a:xfrm>
          <a:prstGeom prst="straightConnector1">
            <a:avLst/>
          </a:prstGeom>
          <a:ln w="50800">
            <a:solidFill>
              <a:srgbClr val="289b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/>
          <p:nvPr/>
        </p:nvSpPr>
        <p:spPr>
          <a:xfrm>
            <a:off x="8417720" y="4358001"/>
            <a:ext cx="1633536" cy="842422"/>
          </a:xfrm>
          <a:prstGeom prst="flowChartAlternateProcess">
            <a:avLst/>
          </a:prstGeom>
          <a:solidFill>
            <a:srgbClr val="d8bee4"/>
          </a:solidFill>
          <a:ln>
            <a:solidFill>
              <a:srgbClr val="783e94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n>
                  <a:solidFill>
                    <a:schemeClr val="dk1"/>
                  </a:solidFill>
                </a:ln>
              </a:rPr>
              <a:t>delete.jsp</a:t>
            </a:r>
            <a:endParaRPr lang="en-US" altLang="ko-KR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9363076" y="3969007"/>
            <a:ext cx="895347" cy="3641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289b6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포워드</a:t>
            </a:r>
            <a:endParaRPr lang="ko-KR" altLang="en-US">
              <a:solidFill>
                <a:srgbClr val="289b6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"/>
          <p:cNvSpPr/>
          <p:nvPr/>
        </p:nvSpPr>
        <p:spPr>
          <a:xfrm>
            <a:off x="7048502" y="1901579"/>
            <a:ext cx="1562100" cy="1091824"/>
          </a:xfrm>
          <a:prstGeom prst="ellipse">
            <a:avLst/>
          </a:prstGeom>
          <a:solidFill>
            <a:srgbClr val="ffceb0">
              <a:alpha val="28000"/>
            </a:srgbClr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request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7048502" y="5029844"/>
            <a:ext cx="1562100" cy="1091824"/>
          </a:xfrm>
          <a:prstGeom prst="ellipse">
            <a:avLst/>
          </a:prstGeom>
          <a:solidFill>
            <a:srgbClr val="d3d3eb"/>
          </a:solidFill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response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7048502" y="4149171"/>
            <a:ext cx="1562100" cy="1091824"/>
          </a:xfrm>
          <a:prstGeom prst="ellipse">
            <a:avLst/>
          </a:prstGeom>
          <a:solidFill>
            <a:srgbClr val="ffceb0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request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38" name=""/>
          <p:cNvCxnSpPr>
            <a:stCxn id="9" idx="3"/>
            <a:endCxn id="13" idx="0"/>
          </p:cNvCxnSpPr>
          <p:nvPr/>
        </p:nvCxnSpPr>
        <p:spPr>
          <a:xfrm>
            <a:off x="5855279" y="1337569"/>
            <a:ext cx="1974273" cy="564009"/>
          </a:xfrm>
          <a:prstGeom prst="bentConnector2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6" idx="3"/>
            <a:endCxn id="16" idx="2"/>
          </p:cNvCxnSpPr>
          <p:nvPr/>
        </p:nvCxnSpPr>
        <p:spPr>
          <a:xfrm rot="5400000" flipH="1">
            <a:off x="5835194" y="4519695"/>
            <a:ext cx="607513" cy="2276648"/>
          </a:xfrm>
          <a:prstGeom prst="bentConnector3">
            <a:avLst>
              <a:gd name="adj1" fmla="val -48306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14" idx="4"/>
            <a:endCxn id="37" idx="0"/>
          </p:cNvCxnSpPr>
          <p:nvPr/>
        </p:nvCxnSpPr>
        <p:spPr>
          <a:xfrm rot="16200000" flipH="1">
            <a:off x="7692003" y="4011622"/>
            <a:ext cx="275094" cy="4"/>
          </a:xfrm>
          <a:prstGeom prst="straightConnector1">
            <a:avLst/>
          </a:prstGeom>
          <a:ln w="38100">
            <a:solidFill>
              <a:srgbClr val="289b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7042787" y="2135965"/>
            <a:ext cx="470700" cy="4030258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r>
              <a:rPr lang="ko-KR" altLang="en-US"/>
              <a:t>컨트롤러에서 요청을 포워드시킴</a:t>
            </a:r>
            <a:endParaRPr lang="ko-KR" altLang="en-US"/>
          </a:p>
        </p:txBody>
      </p:sp>
      <p:cxnSp>
        <p:nvCxnSpPr>
          <p:cNvPr id="46" name=""/>
          <p:cNvCxnSpPr/>
          <p:nvPr/>
        </p:nvCxnSpPr>
        <p:spPr>
          <a:xfrm flipV="1">
            <a:off x="9927431" y="2428442"/>
            <a:ext cx="654844" cy="200488"/>
          </a:xfrm>
          <a:prstGeom prst="straightConnector1">
            <a:avLst/>
          </a:prstGeom>
          <a:ln>
            <a:solidFill>
              <a:srgbClr val="ffd7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6419852" y="1049741"/>
            <a:ext cx="5029200" cy="372947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380999" y="183745"/>
            <a:ext cx="2602058" cy="5287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수정</a:t>
            </a:r>
            <a:r>
              <a:rPr lang="en-US" altLang="ko-KR" sz="29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model2</a:t>
            </a:r>
            <a:endParaRPr lang="en-US" altLang="ko-KR" sz="29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"/>
          <p:cNvSpPr/>
          <p:nvPr/>
        </p:nvSpPr>
        <p:spPr>
          <a:xfrm>
            <a:off x="0" y="1046321"/>
            <a:ext cx="3385705" cy="3119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action=delete</a:t>
            </a:r>
            <a:endParaRPr lang="ko-KR" altLang="en-US" sz="1000"/>
          </a:p>
        </p:txBody>
      </p:sp>
      <p:cxnSp>
        <p:nvCxnSpPr>
          <p:cNvPr id="7" name=""/>
          <p:cNvCxnSpPr>
            <a:endCxn id="37" idx="1"/>
          </p:cNvCxnSpPr>
          <p:nvPr/>
        </p:nvCxnSpPr>
        <p:spPr>
          <a:xfrm>
            <a:off x="3094761" y="1358221"/>
            <a:ext cx="4182506" cy="295084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/>
          <p:nvPr/>
        </p:nvSpPr>
        <p:spPr>
          <a:xfrm>
            <a:off x="3898325" y="873139"/>
            <a:ext cx="1956954" cy="92886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300">
                <a:solidFill>
                  <a:schemeClr val="tx1"/>
                </a:solidFill>
                <a:latin typeface="바탕"/>
                <a:ea typeface="바탕"/>
              </a:rPr>
              <a:t>Request header</a:t>
            </a:r>
            <a:endParaRPr lang="en-US" altLang="ko-KR" sz="15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ko-KR" altLang="en-US" sz="900">
                <a:solidFill>
                  <a:schemeClr val="tx1"/>
                </a:solidFill>
                <a:latin typeface="바탕"/>
                <a:ea typeface="바탕"/>
              </a:rPr>
              <a:t>파라미터</a:t>
            </a: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:action=delete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Request body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010892" y="530282"/>
            <a:ext cx="1446068" cy="364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repuest(</a:t>
            </a:r>
            <a:r>
              <a:rPr lang="ko-KR" altLang="en-US"/>
              <a:t>요청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419852" y="689696"/>
            <a:ext cx="866774" cy="3668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Tomcat</a:t>
            </a: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7048502" y="2782252"/>
            <a:ext cx="1562100" cy="1091824"/>
          </a:xfrm>
          <a:prstGeom prst="ellipse">
            <a:avLst/>
          </a:prstGeom>
          <a:solidFill>
            <a:srgbClr val="d3d3eb">
              <a:alpha val="28000"/>
            </a:srgbClr>
          </a:solidFill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response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15" name=""/>
          <p:cNvCxnSpPr>
            <a:stCxn id="36" idx="2"/>
          </p:cNvCxnSpPr>
          <p:nvPr/>
        </p:nvCxnSpPr>
        <p:spPr>
          <a:xfrm rot="10800000">
            <a:off x="2705102" y="4341053"/>
            <a:ext cx="4343400" cy="1234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3924302" y="4068106"/>
            <a:ext cx="2152650" cy="128615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header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body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(html)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3914777" y="3757049"/>
            <a:ext cx="1638300" cy="3665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response(</a:t>
            </a:r>
            <a:r>
              <a:rPr lang="ko-KR" altLang="en-US"/>
              <a:t>응답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71501" y="3436327"/>
            <a:ext cx="2133601" cy="2470385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응답 화면</a:t>
            </a:r>
            <a:endParaRPr lang="ko-KR" altLang="en-US" sz="2500">
              <a:solidFill>
                <a:schemeClr val="dk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10706100" y="5354262"/>
            <a:ext cx="1485900" cy="1104900"/>
          </a:xfrm>
          <a:prstGeom prst="can">
            <a:avLst>
              <a:gd name="adj" fmla="val 25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DB</a:t>
            </a: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10258423" y="2046722"/>
            <a:ext cx="1809751" cy="1202515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getDelete()</a:t>
            </a:r>
            <a:endParaRPr lang="en-US" altLang="ko-KR"/>
          </a:p>
        </p:txBody>
      </p:sp>
      <p:sp>
        <p:nvSpPr>
          <p:cNvPr id="22" name=""/>
          <p:cNvSpPr txBox="1"/>
          <p:nvPr/>
        </p:nvSpPr>
        <p:spPr>
          <a:xfrm>
            <a:off x="10382249" y="1822651"/>
            <a:ext cx="1562101" cy="4436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/>
              <a:t>PhoneDao</a:t>
            </a:r>
            <a:endParaRPr lang="en-US" altLang="ko-KR" sz="2300"/>
          </a:p>
        </p:txBody>
      </p:sp>
      <p:cxnSp>
        <p:nvCxnSpPr>
          <p:cNvPr id="29" name=""/>
          <p:cNvCxnSpPr>
            <a:endCxn id="19" idx="1"/>
          </p:cNvCxnSpPr>
          <p:nvPr/>
        </p:nvCxnSpPr>
        <p:spPr>
          <a:xfrm rot="16200000" flipH="1" flipV="1">
            <a:off x="10396539" y="4301749"/>
            <a:ext cx="2105025" cy="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16200000" flipV="1">
            <a:off x="10110787" y="4301750"/>
            <a:ext cx="2105024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8210552" y="2042187"/>
            <a:ext cx="2047871" cy="18981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update </a:t>
            </a:r>
            <a:r>
              <a:rPr lang="ko-KR" altLang="en-US">
                <a:latin typeface="바탕"/>
                <a:ea typeface="바탕"/>
              </a:rPr>
              <a:t>일때</a:t>
            </a:r>
            <a:endParaRPr lang="ko-KR" altLang="en-US">
              <a:latin typeface="바탕"/>
              <a:ea typeface="바탕"/>
            </a:endParaRPr>
          </a:p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=</a:t>
            </a:r>
            <a:endParaRPr lang="en-US" altLang="ko-KR">
              <a:latin typeface="바탕"/>
              <a:ea typeface="바탕"/>
            </a:endParaRPr>
          </a:p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“update”.equals(action)</a:t>
            </a:r>
            <a:endParaRPr lang="en-US" altLang="ko-KR">
              <a:latin typeface="바탕"/>
              <a:ea typeface="바탕"/>
            </a:endParaRPr>
          </a:p>
          <a:p>
            <a:pPr algn="ctr">
              <a:defRPr/>
            </a:pPr>
            <a:endParaRPr lang="en-US" altLang="ko-KR">
              <a:latin typeface="바탕"/>
              <a:ea typeface="바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8210552" y="1679776"/>
            <a:ext cx="2047871" cy="4436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controller</a:t>
            </a:r>
            <a:endParaRPr lang="en-US" altLang="ko-KR" sz="23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33" name=""/>
          <p:cNvCxnSpPr>
            <a:stCxn id="31" idx="2"/>
            <a:endCxn id="34" idx="0"/>
          </p:cNvCxnSpPr>
          <p:nvPr/>
        </p:nvCxnSpPr>
        <p:spPr>
          <a:xfrm rot="16200000" flipH="1">
            <a:off x="9025658" y="4149171"/>
            <a:ext cx="417660" cy="0"/>
          </a:xfrm>
          <a:prstGeom prst="straightConnector1">
            <a:avLst/>
          </a:prstGeom>
          <a:ln w="50800">
            <a:solidFill>
              <a:srgbClr val="289b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/>
          <p:nvPr/>
        </p:nvSpPr>
        <p:spPr>
          <a:xfrm>
            <a:off x="8417720" y="4358001"/>
            <a:ext cx="1633536" cy="842422"/>
          </a:xfrm>
          <a:prstGeom prst="flowChartAlternateProcess">
            <a:avLst/>
          </a:prstGeom>
          <a:solidFill>
            <a:srgbClr val="d8bee4"/>
          </a:solidFill>
          <a:ln>
            <a:solidFill>
              <a:srgbClr val="783e94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n>
                  <a:solidFill>
                    <a:schemeClr val="dk1"/>
                  </a:solidFill>
                </a:ln>
              </a:rPr>
              <a:t>delete.jsp</a:t>
            </a:r>
            <a:endParaRPr lang="en-US" altLang="ko-KR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9363076" y="3969007"/>
            <a:ext cx="895347" cy="3641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289b6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포워드</a:t>
            </a:r>
            <a:endParaRPr lang="ko-KR" altLang="en-US">
              <a:solidFill>
                <a:srgbClr val="289b6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"/>
          <p:cNvSpPr/>
          <p:nvPr/>
        </p:nvSpPr>
        <p:spPr>
          <a:xfrm>
            <a:off x="7048502" y="1901579"/>
            <a:ext cx="1562100" cy="1091824"/>
          </a:xfrm>
          <a:prstGeom prst="ellipse">
            <a:avLst/>
          </a:prstGeom>
          <a:solidFill>
            <a:srgbClr val="ffceb0">
              <a:alpha val="28000"/>
            </a:srgbClr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request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7048502" y="5029844"/>
            <a:ext cx="1562100" cy="1091824"/>
          </a:xfrm>
          <a:prstGeom prst="ellipse">
            <a:avLst/>
          </a:prstGeom>
          <a:solidFill>
            <a:srgbClr val="d3d3eb"/>
          </a:solidFill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response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7048502" y="4149171"/>
            <a:ext cx="1562100" cy="1091824"/>
          </a:xfrm>
          <a:prstGeom prst="ellipse">
            <a:avLst/>
          </a:prstGeom>
          <a:solidFill>
            <a:srgbClr val="ffceb0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request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38" name=""/>
          <p:cNvCxnSpPr>
            <a:stCxn id="9" idx="3"/>
            <a:endCxn id="13" idx="0"/>
          </p:cNvCxnSpPr>
          <p:nvPr/>
        </p:nvCxnSpPr>
        <p:spPr>
          <a:xfrm>
            <a:off x="5855279" y="1337569"/>
            <a:ext cx="1974273" cy="564009"/>
          </a:xfrm>
          <a:prstGeom prst="bentConnector2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6" idx="3"/>
            <a:endCxn id="16" idx="2"/>
          </p:cNvCxnSpPr>
          <p:nvPr/>
        </p:nvCxnSpPr>
        <p:spPr>
          <a:xfrm rot="5400000" flipH="1">
            <a:off x="5835194" y="4519695"/>
            <a:ext cx="607513" cy="2276648"/>
          </a:xfrm>
          <a:prstGeom prst="bentConnector3">
            <a:avLst>
              <a:gd name="adj1" fmla="val -48306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14" idx="4"/>
            <a:endCxn id="37" idx="0"/>
          </p:cNvCxnSpPr>
          <p:nvPr/>
        </p:nvCxnSpPr>
        <p:spPr>
          <a:xfrm rot="16200000" flipH="1">
            <a:off x="7692003" y="4011622"/>
            <a:ext cx="275094" cy="4"/>
          </a:xfrm>
          <a:prstGeom prst="straightConnector1">
            <a:avLst/>
          </a:prstGeom>
          <a:ln w="38100">
            <a:solidFill>
              <a:srgbClr val="289b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7042787" y="2135965"/>
            <a:ext cx="470700" cy="4030258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r>
              <a:rPr lang="ko-KR" altLang="en-US"/>
              <a:t>컨트롤러에서 요청을 포워드시킴</a:t>
            </a:r>
            <a:endParaRPr lang="ko-KR" altLang="en-US"/>
          </a:p>
        </p:txBody>
      </p:sp>
      <p:cxnSp>
        <p:nvCxnSpPr>
          <p:cNvPr id="46" name=""/>
          <p:cNvCxnSpPr/>
          <p:nvPr/>
        </p:nvCxnSpPr>
        <p:spPr>
          <a:xfrm flipV="1">
            <a:off x="9927431" y="2428442"/>
            <a:ext cx="654844" cy="200488"/>
          </a:xfrm>
          <a:prstGeom prst="straightConnector1">
            <a:avLst/>
          </a:prstGeom>
          <a:ln>
            <a:solidFill>
              <a:srgbClr val="ffd7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 idx="0"/>
          </p:nvPr>
        </p:nvSpPr>
        <p:spPr>
          <a:xfrm>
            <a:off x="2142221" y="1071993"/>
            <a:ext cx="2874490" cy="360302"/>
          </a:xfrm>
          <a:solidFill>
            <a:schemeClr val="bg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72000" tIns="36000" rIns="0" bIns="3600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phonebook2 개요 및 분석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15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778824" y="1072023"/>
            <a:ext cx="360363" cy="3603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/>
            </a:pPr>
            <a:r>
              <a:rPr kumimoji="1" lang="en-US" altLang="ko-KR" sz="20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1" lang="ko-KR" altLang="en-US" sz="20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"/>
          <p:cNvSpPr txBox="1"/>
          <p:nvPr/>
        </p:nvSpPr>
        <p:spPr>
          <a:xfrm>
            <a:off x="1812116" y="1443403"/>
            <a:ext cx="7883667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분석-수정</a:t>
            </a:r>
            <a:endParaRPr xmlns:mc="http://schemas.openxmlformats.org/markup-compatibility/2006" xmlns:hp="http://schemas.haansoft.com/office/presentation/8.0" kumimoji="0" lang="ko-KR" altLang="en-US" sz="1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3317" name="Group 1"/>
          <p:cNvGrpSpPr/>
          <p:nvPr/>
        </p:nvGrpSpPr>
        <p:grpSpPr>
          <a:xfrm rot="0">
            <a:off x="7032450" y="1738622"/>
            <a:ext cx="3506122" cy="2369677"/>
            <a:chOff x="5507626" y="880912"/>
            <a:chExt cx="3506121" cy="2369677"/>
          </a:xfrm>
        </p:grpSpPr>
        <p:sp>
          <p:nvSpPr>
            <p:cNvPr id="13344" name=""/>
            <p:cNvSpPr txBox="1"/>
            <p:nvPr/>
          </p:nvSpPr>
          <p:spPr>
            <a:xfrm>
              <a:off x="5655208" y="1115792"/>
              <a:ext cx="3358540" cy="2134797"/>
            </a:xfrm>
            <a:prstGeom prst="rect">
              <a:avLst/>
            </a:prstGeom>
            <a:solidFill>
              <a:srgbClr val="d9d9d9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5" name=""/>
            <p:cNvSpPr txBox="1"/>
            <p:nvPr/>
          </p:nvSpPr>
          <p:spPr>
            <a:xfrm>
              <a:off x="5507626" y="880912"/>
              <a:ext cx="1779239" cy="2761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Tomcat</a:t>
              </a:r>
              <a:endParaRPr xmlns:mc="http://schemas.openxmlformats.org/markup-compatibility/2006" xmlns:hp="http://schemas.haansoft.com/office/presentation/8.0" kumimoji="1" lang="ko-KR" altLang="en-US" sz="1200" b="1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6" name=""/>
            <p:cNvSpPr txBox="1"/>
            <p:nvPr/>
          </p:nvSpPr>
          <p:spPr>
            <a:xfrm>
              <a:off x="5718728" y="1217380"/>
              <a:ext cx="3212521" cy="1965000"/>
            </a:xfrm>
            <a:prstGeom prst="rect">
              <a:avLst/>
            </a:prstGeom>
            <a:solidFill>
              <a:srgbClr val="bfbfbf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3318" name=""/>
          <p:cNvCxnSpPr/>
          <p:nvPr/>
        </p:nvCxnSpPr>
        <p:spPr>
          <a:xfrm>
            <a:off x="3579466" y="1945148"/>
            <a:ext cx="3596857" cy="8715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9" name=""/>
          <p:cNvCxnSpPr/>
          <p:nvPr/>
        </p:nvCxnSpPr>
        <p:spPr>
          <a:xfrm>
            <a:off x="2589244" y="3609065"/>
            <a:ext cx="4531517" cy="2063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0" name="Group 2"/>
          <p:cNvGrpSpPr/>
          <p:nvPr/>
        </p:nvGrpSpPr>
        <p:grpSpPr>
          <a:xfrm rot="0">
            <a:off x="5196054" y="3968643"/>
            <a:ext cx="1371324" cy="990426"/>
            <a:chOff x="3671230" y="3110933"/>
            <a:chExt cx="1371325" cy="990426"/>
          </a:xfrm>
        </p:grpSpPr>
        <p:sp>
          <p:nvSpPr>
            <p:cNvPr id="13342" name=""/>
            <p:cNvSpPr txBox="1"/>
            <p:nvPr/>
          </p:nvSpPr>
          <p:spPr>
            <a:xfrm>
              <a:off x="3742620" y="3361721"/>
              <a:ext cx="1299934" cy="739638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b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(html)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3" name=""/>
            <p:cNvSpPr txBox="1"/>
            <p:nvPr/>
          </p:nvSpPr>
          <p:spPr>
            <a:xfrm>
              <a:off x="3671230" y="3110933"/>
              <a:ext cx="1218943" cy="2936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Response(응답)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3321" name=""/>
          <p:cNvCxnSpPr/>
          <p:nvPr/>
        </p:nvCxnSpPr>
        <p:spPr>
          <a:xfrm>
            <a:off x="6636574" y="2213435"/>
            <a:ext cx="968375" cy="460375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2" name=""/>
          <p:cNvCxnSpPr>
            <a:stCxn id="13337" idx="1"/>
            <a:endCxn id="13342" idx="3"/>
          </p:cNvCxnSpPr>
          <p:nvPr/>
        </p:nvCxnSpPr>
        <p:spPr>
          <a:xfrm flipH="1">
            <a:off x="6567379" y="3857251"/>
            <a:ext cx="645024" cy="731999"/>
          </a:xfrm>
          <a:prstGeom prst="bentConnector3">
            <a:avLst>
              <a:gd name="adj1" fmla="val 50000"/>
            </a:avLst>
          </a:prstGeom>
          <a:ln w="12726" cap="flat" cmpd="sng" algn="ctr">
            <a:solidFill>
              <a:srgbClr val="0070c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13323" name=""/>
          <p:cNvSpPr/>
          <p:nvPr/>
        </p:nvSpPr>
        <p:spPr>
          <a:xfrm>
            <a:off x="9462466" y="4473401"/>
            <a:ext cx="826936" cy="755490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24" name=""/>
          <p:cNvSpPr/>
          <p:nvPr/>
        </p:nvSpPr>
        <p:spPr>
          <a:xfrm>
            <a:off x="9227530" y="2414739"/>
            <a:ext cx="1296752" cy="80315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rgbClr val="e46c0a">
                    <a:alpha val="100000"/>
                  </a:srgbClr>
                </a:solidFill>
                <a:latin typeface="맑은 고딕"/>
                <a:ea typeface="맑은 고딕"/>
              </a:rPr>
              <a:t>getDelete()</a:t>
            </a:r>
            <a:endParaRPr xmlns:mc="http://schemas.openxmlformats.org/markup-compatibility/2006" xmlns:hp="http://schemas.haansoft.com/office/presentation/8.0" kumimoji="1" lang="en-US" altLang="ko-KR" sz="1100" b="1" i="0" baseline="0" mc:Ignorable="hp" hp:hslEmbossed="0">
              <a:solidFill>
                <a:srgbClr val="e46c0a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13325" name=""/>
          <p:cNvCxnSpPr/>
          <p:nvPr/>
        </p:nvCxnSpPr>
        <p:spPr>
          <a:xfrm>
            <a:off x="9805224" y="3105610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6" name=""/>
          <p:cNvCxnSpPr/>
          <p:nvPr/>
        </p:nvCxnSpPr>
        <p:spPr>
          <a:xfrm flipV="1">
            <a:off x="9875126" y="3089350"/>
            <a:ext cx="0" cy="1384051"/>
          </a:xfrm>
          <a:prstGeom prst="straightConnector1">
            <a:avLst/>
          </a:prstGeom>
          <a:ln w="9544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3327" name="TextBox 65"/>
          <p:cNvSpPr txBox="1"/>
          <p:nvPr/>
        </p:nvSpPr>
        <p:spPr>
          <a:xfrm>
            <a:off x="9263887" y="2262648"/>
            <a:ext cx="12969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phoneDao 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3328" name="TextBox 34"/>
          <p:cNvSpPr txBox="1"/>
          <p:nvPr/>
        </p:nvSpPr>
        <p:spPr>
          <a:xfrm>
            <a:off x="8266937" y="1945148"/>
            <a:ext cx="11096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phonebook2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29" name=""/>
          <p:cNvSpPr/>
          <p:nvPr/>
        </p:nvSpPr>
        <p:spPr>
          <a:xfrm>
            <a:off x="8075233" y="3573399"/>
            <a:ext cx="1077724" cy="41745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delete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.jsp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객체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30" name="직사각형 63"/>
          <p:cNvSpPr/>
          <p:nvPr/>
        </p:nvSpPr>
        <p:spPr>
          <a:xfrm>
            <a:off x="8617774" y="3213560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*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3331" name="Group 3"/>
          <p:cNvGrpSpPr/>
          <p:nvPr/>
        </p:nvGrpSpPr>
        <p:grpSpPr>
          <a:xfrm rot="0">
            <a:off x="5196054" y="1592603"/>
            <a:ext cx="1693836" cy="977241"/>
            <a:chOff x="3671230" y="734893"/>
            <a:chExt cx="1693837" cy="977241"/>
          </a:xfrm>
        </p:grpSpPr>
        <p:sp>
          <p:nvSpPr>
            <p:cNvPr id="13340" name=""/>
            <p:cNvSpPr txBox="1"/>
            <p:nvPr/>
          </p:nvSpPr>
          <p:spPr>
            <a:xfrm>
              <a:off x="3744238" y="984062"/>
              <a:ext cx="1620828" cy="728073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파라미터: </a:t>
              </a:r>
              <a:r>
  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action=</a:t>
              </a:r>
              <a:r>
                <a:rPr xmlns:mc="http://schemas.openxmlformats.org/markup-compatibility/2006" xmlns:hp="http://schemas.haansoft.com/office/presentation/8.0" kumimoji="1" lang="en-US" altLang="ko-KR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delete</a:t>
              </a: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굴림"/>
                <a:cs typeface="+mn-cs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body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1" name=""/>
            <p:cNvSpPr txBox="1"/>
            <p:nvPr/>
          </p:nvSpPr>
          <p:spPr>
            <a:xfrm>
              <a:off x="3671230" y="734893"/>
              <a:ext cx="1055509" cy="2952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Rqeust(요청)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3332" name="TextBox 31"/>
          <p:cNvSpPr txBox="1"/>
          <p:nvPr/>
        </p:nvSpPr>
        <p:spPr>
          <a:xfrm>
            <a:off x="7573199" y="2276935"/>
            <a:ext cx="1800225" cy="223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contoller(servlet)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33" name=""/>
          <p:cNvSpPr/>
          <p:nvPr/>
        </p:nvSpPr>
        <p:spPr>
          <a:xfrm>
            <a:off x="8003843" y="2421103"/>
            <a:ext cx="1260044" cy="796795"/>
          </a:xfrm>
          <a:prstGeom prst="roundRect">
            <a:avLst>
              <a:gd name="adj" fmla="val 45833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delete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일때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rgbClr val="e46c0a">
                    <a:alpha val="100000"/>
                  </a:srgbClr>
                </a:solidFill>
                <a:latin typeface="맑은 고딕"/>
                <a:ea typeface="맑은 고딕"/>
              </a:rPr>
              <a:t>getDelete()</a:t>
            </a:r>
            <a:endParaRPr xmlns:mc="http://schemas.openxmlformats.org/markup-compatibility/2006" xmlns:hp="http://schemas.haansoft.com/office/presentation/8.0" kumimoji="1" lang="en-US" altLang="ko-KR" sz="1100" b="1" i="0" baseline="0" mc:Ignorable="hp" hp:hslEmbossed="0">
              <a:solidFill>
                <a:srgbClr val="e46c0a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600" b="1" i="0" baseline="0" mc:Ignorable="hp" hp:hslEmbossed="0">
              <a:solidFill>
                <a:srgbClr val="e46c0a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delete일때</a:t>
            </a:r>
            <a:endParaRPr xmlns:mc="http://schemas.openxmlformats.org/markup-compatibility/2006" xmlns:hp="http://schemas.haansoft.com/office/presentation/8.0" kumimoji="1" lang="ko-KR" altLang="en-US" sz="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..</a:t>
            </a:r>
            <a:endParaRPr xmlns:mc="http://schemas.openxmlformats.org/markup-compatibility/2006" xmlns:hp="http://schemas.haansoft.com/office/presentation/8.0" kumimoji="1" lang="ko-KR" altLang="en-US" sz="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34" name=""/>
          <p:cNvCxnSpPr>
            <a:endCxn id="13329" idx="0"/>
          </p:cNvCxnSpPr>
          <p:nvPr/>
        </p:nvCxnSpPr>
        <p:spPr>
          <a:xfrm flipH="1">
            <a:off x="8614877" y="3176649"/>
            <a:ext cx="1618" cy="396750"/>
          </a:xfrm>
          <a:prstGeom prst="straightConnector1">
            <a:avLst/>
          </a:prstGeom>
          <a:ln w="38235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3335" name=""/>
          <p:cNvCxnSpPr/>
          <p:nvPr/>
        </p:nvCxnSpPr>
        <p:spPr>
          <a:xfrm>
            <a:off x="8868599" y="2529348"/>
            <a:ext cx="487363" cy="29686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6" name=""/>
          <p:cNvSpPr/>
          <p:nvPr/>
        </p:nvSpPr>
        <p:spPr>
          <a:xfrm>
            <a:off x="7068351" y="2636714"/>
            <a:ext cx="1332481" cy="972351"/>
          </a:xfrm>
          <a:prstGeom prst="roundRect">
            <a:avLst>
              <a:gd name="adj" fmla="val 47916"/>
            </a:avLst>
          </a:prstGeom>
          <a:solidFill>
            <a:srgbClr val="f2dcdb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e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quest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파라미터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굴림"/>
                <a:cs typeface="+mn-cs"/>
              </a:rPr>
              <a:t>action=</a:t>
            </a:r>
            <a:r>
              <a:rPr xmlns:mc="http://schemas.openxmlformats.org/markup-compatibility/2006" xmlns:hp="http://schemas.haansoft.com/office/presentation/8.0" kumimoji="1" lang="en-US" altLang="ko-KR" sz="10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굴림"/>
                <a:cs typeface="+mn-cs"/>
              </a:rPr>
              <a:t>delete</a:t>
            </a:r>
            <a:endParaRPr xmlns:mc="http://schemas.openxmlformats.org/markup-compatibility/2006" xmlns:hp="http://schemas.haansoft.com/office/presentation/8.0" kumimoji="1" lang="en-US" altLang="ko-KR" sz="1000" b="1" i="0" baseline="0" mc:Ignorable="hp" hp:hslEmbossed="0">
              <a:solidFill>
                <a:srgbClr val="00b050">
                  <a:alpha val="100000"/>
                </a:srgbClr>
              </a:solidFill>
              <a:latin typeface="맑은 고딕"/>
              <a:ea typeface="굴림"/>
              <a:cs typeface="+mn-cs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어트리뷰트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delete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37" name=""/>
          <p:cNvSpPr/>
          <p:nvPr/>
        </p:nvSpPr>
        <p:spPr>
          <a:xfrm>
            <a:off x="7212403" y="3681091"/>
            <a:ext cx="630124" cy="352320"/>
          </a:xfrm>
          <a:prstGeom prst="roundRect">
            <a:avLst>
              <a:gd name="adj" fmla="val 47916"/>
            </a:avLst>
          </a:prstGeom>
          <a:solidFill>
            <a:srgbClr val="dce6f2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response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38" name="직사각형 7"/>
          <p:cNvSpPr>
            <a:spLocks noChangeArrowheads="1"/>
          </p:cNvSpPr>
          <p:nvPr/>
        </p:nvSpPr>
        <p:spPr>
          <a:xfrm>
            <a:off x="704087" y="1738622"/>
            <a:ext cx="3635375" cy="288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1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action=delete</a:t>
            </a:r>
            <a:endParaRPr kumimoji="1" lang="en-US" altLang="ko-KR" sz="11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맑은 고딕"/>
              <a:ea typeface="굴림"/>
              <a:cs typeface="+mn-cs"/>
            </a:endParaRPr>
          </a:p>
        </p:txBody>
      </p:sp>
      <p:pic>
        <p:nvPicPr>
          <p:cNvPr id="13339" name=""/>
          <p:cNvPicPr/>
          <p:nvPr/>
        </p:nvPicPr>
        <p:blipFill rotWithShape="1">
          <a:blip r:embed="rId2">
            <a:lum/>
          </a:blip>
          <a:srcRect b="8440"/>
          <a:stretch>
            <a:fillRect/>
          </a:stretch>
        </p:blipFill>
        <p:spPr>
          <a:xfrm>
            <a:off x="153668" y="2183822"/>
            <a:ext cx="2256981" cy="2490354"/>
          </a:xfrm>
          <a:prstGeom prst="rect">
            <a:avLst/>
          </a:prstGeom>
          <a:noFill/>
          <a:ln w="3181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 idx="0"/>
          </p:nvPr>
        </p:nvSpPr>
        <p:spPr>
          <a:xfrm>
            <a:off x="2142221" y="1071993"/>
            <a:ext cx="2622083" cy="360302"/>
          </a:xfrm>
          <a:solidFill>
            <a:schemeClr val="bg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72000" tIns="36000" rIns="0" bIns="3600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guestbook2 모델2 방식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07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778824" y="1072023"/>
            <a:ext cx="360363" cy="3603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/>
            </a:pPr>
            <a:r>
              <a:rPr kumimoji="1" lang="en-US" altLang="ko-KR" sz="20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1" lang="ko-KR" altLang="en-US" sz="20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8" name=""/>
          <p:cNvSpPr txBox="1"/>
          <p:nvPr/>
        </p:nvSpPr>
        <p:spPr>
          <a:xfrm>
            <a:off x="1812116" y="1443403"/>
            <a:ext cx="5171103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model2 방식 : 모든 요청을 </a:t>
            </a: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맑은 고딕"/>
                <a:ea typeface="맑은 고딕"/>
              </a:rPr>
              <a:t>Controlle</a:t>
            </a: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 </a:t>
            </a: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에게 한다</a:t>
            </a:r>
            <a:endParaRPr xmlns:mc="http://schemas.openxmlformats.org/markup-compatibility/2006" xmlns:hp="http://schemas.haansoft.com/office/presentation/8.0" kumimoji="0" lang="ko-KR" altLang="en-US" sz="1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09" name="TextBox 72"/>
          <p:cNvSpPr txBox="1"/>
          <p:nvPr/>
        </p:nvSpPr>
        <p:spPr>
          <a:xfrm>
            <a:off x="9108312" y="34018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Redirect</a:t>
            </a:r>
            <a:endParaRPr kumimoji="1" lang="ko-KR" altLang="en-US" sz="12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21510" name="Group 1"/>
          <p:cNvGrpSpPr/>
          <p:nvPr/>
        </p:nvGrpSpPr>
        <p:grpSpPr>
          <a:xfrm rot="0">
            <a:off x="5978560" y="1941797"/>
            <a:ext cx="3720405" cy="3333143"/>
            <a:chOff x="4453736" y="1084087"/>
            <a:chExt cx="3720405" cy="3333143"/>
          </a:xfrm>
        </p:grpSpPr>
        <p:sp>
          <p:nvSpPr>
            <p:cNvPr id="21552" name=""/>
            <p:cNvSpPr txBox="1"/>
            <p:nvPr/>
          </p:nvSpPr>
          <p:spPr>
            <a:xfrm>
              <a:off x="4599754" y="1326894"/>
              <a:ext cx="3574386" cy="3090337"/>
            </a:xfrm>
            <a:prstGeom prst="rect">
              <a:avLst/>
            </a:prstGeom>
            <a:solidFill>
              <a:srgbClr val="d9d9d9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1553" name=""/>
            <p:cNvSpPr txBox="1"/>
            <p:nvPr/>
          </p:nvSpPr>
          <p:spPr>
            <a:xfrm>
              <a:off x="4453736" y="1084087"/>
              <a:ext cx="1764950" cy="2856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Tomcat</a:t>
              </a:r>
              <a:endParaRPr xmlns:mc="http://schemas.openxmlformats.org/markup-compatibility/2006" xmlns:hp="http://schemas.haansoft.com/office/presentation/8.0" kumimoji="1" lang="ko-KR" altLang="en-US" sz="1200" b="1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1511" name=""/>
          <p:cNvSpPr/>
          <p:nvPr/>
        </p:nvSpPr>
        <p:spPr>
          <a:xfrm>
            <a:off x="8424428" y="5379655"/>
            <a:ext cx="826936" cy="503139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12" name="모서리가 둥근 직사각형 71"/>
          <p:cNvSpPr/>
          <p:nvPr/>
        </p:nvSpPr>
        <p:spPr>
          <a:xfrm>
            <a:off x="2139187" y="1941797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리스트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1513" name="직사각형 5152"/>
          <p:cNvSpPr/>
          <p:nvPr/>
        </p:nvSpPr>
        <p:spPr>
          <a:xfrm rot="809534">
            <a:off x="4258499" y="2900823"/>
            <a:ext cx="1101725" cy="290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Rqeust(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4" name="직사각형 84"/>
          <p:cNvSpPr/>
          <p:nvPr/>
        </p:nvSpPr>
        <p:spPr>
          <a:xfrm>
            <a:off x="4002912" y="2343610"/>
            <a:ext cx="1243012" cy="29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Response(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5" name="TextBox 52"/>
          <p:cNvSpPr txBox="1"/>
          <p:nvPr/>
        </p:nvSpPr>
        <p:spPr>
          <a:xfrm>
            <a:off x="5985699" y="3062748"/>
            <a:ext cx="1384300" cy="48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Contoller</a:t>
            </a:r>
            <a:b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(servlet)</a:t>
            </a:r>
            <a:b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6" name="모서리가 둥근 직사각형 70"/>
          <p:cNvSpPr/>
          <p:nvPr/>
        </p:nvSpPr>
        <p:spPr>
          <a:xfrm>
            <a:off x="2243962" y="3456448"/>
            <a:ext cx="865187" cy="64928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등록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1517" name="직사각형 82"/>
          <p:cNvSpPr/>
          <p:nvPr/>
        </p:nvSpPr>
        <p:spPr>
          <a:xfrm>
            <a:off x="4258499" y="3427873"/>
            <a:ext cx="1101725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Rqeust(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8" name="직사각형 85"/>
          <p:cNvSpPr/>
          <p:nvPr/>
        </p:nvSpPr>
        <p:spPr>
          <a:xfrm>
            <a:off x="3264724" y="3761248"/>
            <a:ext cx="2744788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Response(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)+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리다이렉트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리스트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9" name="모서리가 둥근 직사각형 86"/>
          <p:cNvSpPr/>
          <p:nvPr/>
        </p:nvSpPr>
        <p:spPr>
          <a:xfrm>
            <a:off x="2239199" y="5193173"/>
            <a:ext cx="863600" cy="64928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삭제폼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20" name="직사각형 96"/>
          <p:cNvSpPr/>
          <p:nvPr/>
        </p:nvSpPr>
        <p:spPr>
          <a:xfrm rot="21118982">
            <a:off x="3847337" y="4116848"/>
            <a:ext cx="1101725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Rqeust(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21" name="직사각형 98"/>
          <p:cNvSpPr/>
          <p:nvPr/>
        </p:nvSpPr>
        <p:spPr>
          <a:xfrm rot="20958846">
            <a:off x="3155187" y="4427998"/>
            <a:ext cx="2743200" cy="31432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Response(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)+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리다이렉트</a:t>
            </a: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리스트</a:t>
            </a: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1522" name=""/>
          <p:cNvCxnSpPr/>
          <p:nvPr/>
        </p:nvCxnSpPr>
        <p:spPr>
          <a:xfrm>
            <a:off x="3012312" y="4021598"/>
            <a:ext cx="441325" cy="22225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"/>
          <p:cNvSpPr txBox="1"/>
          <p:nvPr/>
        </p:nvSpPr>
        <p:spPr>
          <a:xfrm>
            <a:off x="6169009" y="2300481"/>
            <a:ext cx="3402971" cy="2887161"/>
          </a:xfrm>
          <a:prstGeom prst="rect">
            <a:avLst/>
          </a:prstGeom>
          <a:solidFill>
            <a:srgbClr val="bfbfbf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24" name=""/>
          <p:cNvSpPr/>
          <p:nvPr/>
        </p:nvSpPr>
        <p:spPr>
          <a:xfrm>
            <a:off x="8278409" y="3271873"/>
            <a:ext cx="1053890" cy="83011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rPr>
              <a:t>getList()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rgbClr val="00b05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rPr>
              <a:t>insert()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rgbClr val="0070c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rgbClr val="e46c0a">
                    <a:alpha val="100000"/>
                  </a:srgbClr>
                </a:solidFill>
                <a:latin typeface="맑은 고딕"/>
                <a:ea typeface="맑은 고딕"/>
              </a:rPr>
              <a:t>delete()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rgbClr val="e46c0a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1525" name=""/>
          <p:cNvSpPr/>
          <p:nvPr/>
        </p:nvSpPr>
        <p:spPr>
          <a:xfrm>
            <a:off x="6378492" y="3032193"/>
            <a:ext cx="1452316" cy="14523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rPr>
              <a:t>등록+리스트 일때</a:t>
            </a:r>
            <a:b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rPr>
            </a:b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rPr>
              <a:t>등록           일때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rgbClr val="0070c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e46c0a">
                    <a:alpha val="100000"/>
                  </a:srgbClr>
                </a:solidFill>
                <a:latin typeface="맑은 고딕"/>
                <a:ea typeface="맑은 고딕"/>
              </a:rPr>
              <a:t>삭제           일때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rgbClr val="e46c0a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604a7b">
                    <a:alpha val="100000"/>
                  </a:srgbClr>
                </a:solidFill>
                <a:latin typeface="맑은 고딕"/>
                <a:ea typeface="맑은 고딕"/>
              </a:rPr>
              <a:t>삭제폼        일때</a:t>
            </a:r>
            <a:endParaRPr xmlns:mc="http://schemas.openxmlformats.org/markup-compatibility/2006" xmlns:hp="http://schemas.haansoft.com/office/presentation/8.0" kumimoji="1" lang="ko-KR" altLang="en-US" sz="1000" b="1" i="0" mc:Ignorable="hp" hp:hslEmbossed="0">
              <a:solidFill>
                <a:srgbClr val="604a7b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1526" name="TextBox 55"/>
          <p:cNvSpPr txBox="1"/>
          <p:nvPr/>
        </p:nvSpPr>
        <p:spPr>
          <a:xfrm>
            <a:off x="8014524" y="3170698"/>
            <a:ext cx="1685925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GuestbookDao 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1527" name=""/>
          <p:cNvSpPr/>
          <p:nvPr/>
        </p:nvSpPr>
        <p:spPr>
          <a:xfrm>
            <a:off x="6922936" y="4597149"/>
            <a:ext cx="1234851" cy="5047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writeForm.jsp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객체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28" name=""/>
          <p:cNvSpPr/>
          <p:nvPr/>
        </p:nvSpPr>
        <p:spPr>
          <a:xfrm>
            <a:off x="6459483" y="2397324"/>
            <a:ext cx="1234851" cy="50313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addList.jsp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객체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1529" name=""/>
          <p:cNvCxnSpPr/>
          <p:nvPr/>
        </p:nvCxnSpPr>
        <p:spPr>
          <a:xfrm>
            <a:off x="7454137" y="4261310"/>
            <a:ext cx="53975" cy="473075"/>
          </a:xfrm>
          <a:prstGeom prst="straightConnector1">
            <a:avLst/>
          </a:prstGeom>
          <a:ln w="28575">
            <a:solidFill>
              <a:srgbClr val="7030a0"/>
            </a:solidFill>
            <a:headEnd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530" name="직사각형 103"/>
          <p:cNvSpPr/>
          <p:nvPr/>
        </p:nvSpPr>
        <p:spPr>
          <a:xfrm>
            <a:off x="7417624" y="4329573"/>
            <a:ext cx="64611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rgbClr val="7030a0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1531" name=""/>
          <p:cNvCxnSpPr/>
          <p:nvPr/>
        </p:nvCxnSpPr>
        <p:spPr>
          <a:xfrm>
            <a:off x="8746362" y="4102560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2" name=""/>
          <p:cNvCxnSpPr/>
          <p:nvPr/>
        </p:nvCxnSpPr>
        <p:spPr>
          <a:xfrm flipV="1">
            <a:off x="8852995" y="4101992"/>
            <a:ext cx="0" cy="1260248"/>
          </a:xfrm>
          <a:prstGeom prst="straightConnector1">
            <a:avLst/>
          </a:prstGeom>
          <a:ln w="9544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21533" name=""/>
          <p:cNvCxnSpPr/>
          <p:nvPr/>
        </p:nvCxnSpPr>
        <p:spPr>
          <a:xfrm>
            <a:off x="3004374" y="2492835"/>
            <a:ext cx="3560763" cy="10747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4" name=""/>
          <p:cNvCxnSpPr>
            <a:endCxn id="21512" idx="3"/>
          </p:cNvCxnSpPr>
          <p:nvPr/>
        </p:nvCxnSpPr>
        <p:spPr>
          <a:xfrm rot="10800000">
            <a:off x="3004373" y="2265648"/>
            <a:ext cx="3397952" cy="290366"/>
          </a:xfrm>
          <a:prstGeom prst="straightConnector1">
            <a:avLst/>
          </a:prstGeom>
          <a:ln w="38235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35" name=""/>
          <p:cNvCxnSpPr/>
          <p:nvPr/>
        </p:nvCxnSpPr>
        <p:spPr>
          <a:xfrm>
            <a:off x="3102799" y="3685048"/>
            <a:ext cx="34925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6" name=""/>
          <p:cNvCxnSpPr/>
          <p:nvPr/>
        </p:nvCxnSpPr>
        <p:spPr>
          <a:xfrm flipH="1" flipV="1">
            <a:off x="3091398" y="3792483"/>
            <a:ext cx="3502996" cy="12670"/>
          </a:xfrm>
          <a:prstGeom prst="straightConnector1">
            <a:avLst/>
          </a:prstGeom>
          <a:ln w="38235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37" name=""/>
          <p:cNvCxnSpPr/>
          <p:nvPr/>
        </p:nvCxnSpPr>
        <p:spPr>
          <a:xfrm flipV="1">
            <a:off x="3100943" y="3971825"/>
            <a:ext cx="3464872" cy="636487"/>
          </a:xfrm>
          <a:prstGeom prst="straightConnector1">
            <a:avLst/>
          </a:prstGeom>
          <a:ln w="38235" cap="flat" cmpd="sng" algn="ctr">
            <a:solidFill>
              <a:srgbClr val="e46c0a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38" name=""/>
          <p:cNvCxnSpPr/>
          <p:nvPr/>
        </p:nvCxnSpPr>
        <p:spPr>
          <a:xfrm flipH="1">
            <a:off x="3145374" y="4062305"/>
            <a:ext cx="3417260" cy="647539"/>
          </a:xfrm>
          <a:prstGeom prst="straightConnector1">
            <a:avLst/>
          </a:prstGeom>
          <a:ln w="38235" cap="flat" cmpd="sng" algn="ctr">
            <a:solidFill>
              <a:srgbClr val="e46c0a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21539" name="TextBox 107"/>
          <p:cNvSpPr txBox="1"/>
          <p:nvPr/>
        </p:nvSpPr>
        <p:spPr>
          <a:xfrm>
            <a:off x="6117462" y="2999248"/>
            <a:ext cx="908050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Contoller</a:t>
            </a:r>
            <a:b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(servlet)</a:t>
            </a:r>
            <a:b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40" name="TextBox 41"/>
          <p:cNvSpPr txBox="1"/>
          <p:nvPr/>
        </p:nvSpPr>
        <p:spPr>
          <a:xfrm>
            <a:off x="7428737" y="2140410"/>
            <a:ext cx="111125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guestbook2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1541" name=""/>
          <p:cNvCxnSpPr/>
          <p:nvPr/>
        </p:nvCxnSpPr>
        <p:spPr>
          <a:xfrm>
            <a:off x="7590662" y="3543760"/>
            <a:ext cx="900112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2" name="직사각형 47"/>
          <p:cNvSpPr/>
          <p:nvPr/>
        </p:nvSpPr>
        <p:spPr>
          <a:xfrm>
            <a:off x="7327137" y="3030998"/>
            <a:ext cx="646112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1543" name=""/>
          <p:cNvCxnSpPr/>
          <p:nvPr/>
        </p:nvCxnSpPr>
        <p:spPr>
          <a:xfrm>
            <a:off x="7590662" y="3708860"/>
            <a:ext cx="900112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4" name="모서리가 둥근 직사각형 59"/>
          <p:cNvSpPr/>
          <p:nvPr/>
        </p:nvSpPr>
        <p:spPr>
          <a:xfrm>
            <a:off x="2239199" y="4329573"/>
            <a:ext cx="863600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삭제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1545" name=""/>
          <p:cNvCxnSpPr/>
          <p:nvPr/>
        </p:nvCxnSpPr>
        <p:spPr>
          <a:xfrm flipH="1" flipV="1">
            <a:off x="7234007" y="2821091"/>
            <a:ext cx="198431" cy="603164"/>
          </a:xfrm>
          <a:prstGeom prst="straightConnector1">
            <a:avLst/>
          </a:prstGeom>
          <a:ln w="28634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46" name=""/>
          <p:cNvCxnSpPr/>
          <p:nvPr/>
        </p:nvCxnSpPr>
        <p:spPr>
          <a:xfrm>
            <a:off x="3004374" y="4909010"/>
            <a:ext cx="488950" cy="52388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7" name="직사각형 64"/>
          <p:cNvSpPr/>
          <p:nvPr/>
        </p:nvSpPr>
        <p:spPr>
          <a:xfrm rot="20408256">
            <a:off x="3847337" y="4759785"/>
            <a:ext cx="1101725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Rqeust(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7030a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48" name="직사각형 65"/>
          <p:cNvSpPr/>
          <p:nvPr/>
        </p:nvSpPr>
        <p:spPr>
          <a:xfrm rot="20958846">
            <a:off x="3879087" y="5302710"/>
            <a:ext cx="1293812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Response(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7030a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1549" name=""/>
          <p:cNvCxnSpPr/>
          <p:nvPr/>
        </p:nvCxnSpPr>
        <p:spPr>
          <a:xfrm flipV="1">
            <a:off x="3100943" y="4228921"/>
            <a:ext cx="3569642" cy="1244395"/>
          </a:xfrm>
          <a:prstGeom prst="straightConnector1">
            <a:avLst/>
          </a:prstGeom>
          <a:ln w="38235" cap="flat" cmpd="sng" algn="ctr">
            <a:solidFill>
              <a:srgbClr val="7030a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50" name=""/>
          <p:cNvCxnSpPr/>
          <p:nvPr/>
        </p:nvCxnSpPr>
        <p:spPr>
          <a:xfrm flipH="1">
            <a:off x="3145374" y="4860663"/>
            <a:ext cx="3777562" cy="714241"/>
          </a:xfrm>
          <a:prstGeom prst="straightConnector1">
            <a:avLst/>
          </a:prstGeom>
          <a:ln w="38235" cap="flat" cmpd="sng" algn="ctr">
            <a:solidFill>
              <a:srgbClr val="7030a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51" name=""/>
          <p:cNvCxnSpPr/>
          <p:nvPr/>
        </p:nvCxnSpPr>
        <p:spPr>
          <a:xfrm flipV="1">
            <a:off x="7608599" y="3859129"/>
            <a:ext cx="923780" cy="109513"/>
          </a:xfrm>
          <a:prstGeom prst="straightConnector1">
            <a:avLst/>
          </a:prstGeom>
          <a:ln w="38235" cap="flat" cmpd="sng" algn="ctr">
            <a:solidFill>
              <a:srgbClr val="e46c0a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148</ep:Words>
  <ep:PresentationFormat>화면 슬라이드 쇼(4:3)</ep:PresentationFormat>
  <ep:Paragraphs>123</ep:Paragraphs>
  <ep:Slides>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phonebook2 개요 및 분석</vt:lpstr>
      <vt:lpstr>guestbook2 모델2 방식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2021-01-07T07:36:21.556</dcterms:created>
  <dc:creator>hrn42</dc:creator>
  <cp:lastModifiedBy>hrn42</cp:lastModifiedBy>
  <dcterms:modified xsi:type="dcterms:W3CDTF">2021-01-07T10:19:21.129</dcterms:modified>
  <cp:revision>9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