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193"/>
    <p:restoredTop sz="89752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953250" y="1229504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lang="en-US" altLang="ko-KR" sz="29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model1</a:t>
            </a:r>
            <a:endParaRPr lang="en-US" altLang="ko-KR" sz="29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242455" y="1073554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/>
          <p:nvPr/>
        </p:nvCxnSpPr>
        <p:spPr>
          <a:xfrm>
            <a:off x="3628160" y="1385454"/>
            <a:ext cx="3553690" cy="9481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4139046" y="1073554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5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139045" y="710045"/>
            <a:ext cx="1446068" cy="363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953250" y="869459"/>
            <a:ext cx="866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181850" y="2002414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7181850" y="3429000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14" idx="2"/>
          </p:cNvCxnSpPr>
          <p:nvPr/>
        </p:nvCxnSpPr>
        <p:spPr>
          <a:xfrm rot="10800000" flipV="1">
            <a:off x="3238500" y="3974913"/>
            <a:ext cx="3943350" cy="545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4457700" y="4247868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448175" y="3936812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80999" y="3616090"/>
            <a:ext cx="2857501" cy="254971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287001" y="5534025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9220200" y="2189504"/>
            <a:ext cx="2552701" cy="142658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9467850" y="2006949"/>
            <a:ext cx="1562101" cy="439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5" name=""/>
          <p:cNvCxnSpPr>
            <a:stCxn id="13" idx="6"/>
          </p:cNvCxnSpPr>
          <p:nvPr/>
        </p:nvCxnSpPr>
        <p:spPr>
          <a:xfrm>
            <a:off x="8743950" y="2548327"/>
            <a:ext cx="723900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1" idx="1"/>
          </p:cNvCxnSpPr>
          <p:nvPr/>
        </p:nvCxnSpPr>
        <p:spPr>
          <a:xfrm rot="10800000">
            <a:off x="8743950" y="2725562"/>
            <a:ext cx="476252" cy="17723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endCxn id="14" idx="6"/>
          </p:cNvCxnSpPr>
          <p:nvPr/>
        </p:nvCxnSpPr>
        <p:spPr>
          <a:xfrm rot="10800000" flipV="1">
            <a:off x="8743950" y="3429000"/>
            <a:ext cx="723900" cy="54591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flipV="1">
            <a:off x="8667750" y="3151389"/>
            <a:ext cx="723900" cy="60771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9977440" y="4481511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9691688" y="4481512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삭제</a:t>
            </a:r>
            <a:r>
              <a:rPr xmlns:mc="http://schemas.openxmlformats.org/markup-compatibility/2006" xmlns:hp="http://schemas.haansoft.com/office/presentation/8.0" lang="en-US" altLang="ko-KR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xmlns:mc="http://schemas.openxmlformats.org/markup-compatibility/2006" xmlns:hp="http://schemas.haansoft.com/office/presentation/8.0" lang="en-US" altLang="ko-KR" sz="2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0" y="1046321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3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delete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“delete”.equals(action)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09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19852" y="1049741"/>
            <a:ext cx="5029200" cy="372947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80999" y="183745"/>
            <a:ext cx="2602058" cy="528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수정</a:t>
            </a:r>
            <a:r>
              <a:rPr xmlns:mc="http://schemas.openxmlformats.org/markup-compatibility/2006" xmlns:hp="http://schemas.haansoft.com/office/presentation/8.0" lang="en-US" altLang="ko-KR" sz="2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model2</a:t>
            </a:r>
            <a:endParaRPr xmlns:mc="http://schemas.openxmlformats.org/markup-compatibility/2006" xmlns:hp="http://schemas.haansoft.com/office/presentation/8.0" lang="en-US" altLang="ko-KR" sz="2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"/>
          <p:cNvSpPr/>
          <p:nvPr/>
        </p:nvSpPr>
        <p:spPr>
          <a:xfrm>
            <a:off x="0" y="1046321"/>
            <a:ext cx="3385705" cy="3119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action=delete</a:t>
            </a:r>
            <a:endParaRPr lang="ko-KR" altLang="en-US" sz="1000"/>
          </a:p>
        </p:txBody>
      </p:sp>
      <p:cxnSp>
        <p:nvCxnSpPr>
          <p:cNvPr id="7" name=""/>
          <p:cNvCxnSpPr>
            <a:endCxn id="37" idx="1"/>
          </p:cNvCxnSpPr>
          <p:nvPr/>
        </p:nvCxnSpPr>
        <p:spPr>
          <a:xfrm>
            <a:off x="3094761" y="1358221"/>
            <a:ext cx="4182506" cy="295084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/>
          <p:nvPr/>
        </p:nvSpPr>
        <p:spPr>
          <a:xfrm>
            <a:off x="3898325" y="873139"/>
            <a:ext cx="1956954" cy="92886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300">
                <a:solidFill>
                  <a:schemeClr val="tx1"/>
                </a:solidFill>
                <a:latin typeface="바탕"/>
                <a:ea typeface="바탕"/>
              </a:rPr>
              <a:t>Request header</a:t>
            </a:r>
            <a:endParaRPr lang="en-US" altLang="ko-KR" sz="13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ko-KR" altLang="en-US" sz="900">
                <a:solidFill>
                  <a:schemeClr val="tx1"/>
                </a:solidFill>
                <a:latin typeface="바탕"/>
                <a:ea typeface="바탕"/>
              </a:rPr>
              <a:t>파라미터</a:t>
            </a: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:action=delete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  <a:p>
            <a:pPr>
              <a:defRPr/>
            </a:pPr>
            <a:r>
              <a:rPr lang="en-US" altLang="ko-KR" sz="900">
                <a:solidFill>
                  <a:schemeClr val="tx1"/>
                </a:solidFill>
                <a:latin typeface="바탕"/>
                <a:ea typeface="바탕"/>
              </a:rPr>
              <a:t>Request body</a:t>
            </a:r>
            <a:endParaRPr lang="en-US" altLang="ko-KR" sz="900">
              <a:solidFill>
                <a:schemeClr val="tx1"/>
              </a:solidFill>
              <a:latin typeface="바탕"/>
              <a:ea typeface="바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010892" y="530282"/>
            <a:ext cx="1446068" cy="364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repuest(</a:t>
            </a:r>
            <a:r>
              <a:rPr lang="ko-KR" altLang="en-US"/>
              <a:t>요청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419852" y="689696"/>
            <a:ext cx="866774" cy="366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Tomcat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048502" y="2782252"/>
            <a:ext cx="1562100" cy="1091824"/>
          </a:xfrm>
          <a:prstGeom prst="ellipse">
            <a:avLst/>
          </a:prstGeom>
          <a:solidFill>
            <a:srgbClr val="d3d3eb">
              <a:alpha val="28000"/>
            </a:srgbClr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5" name=""/>
          <p:cNvCxnSpPr>
            <a:stCxn id="36" idx="2"/>
          </p:cNvCxnSpPr>
          <p:nvPr/>
        </p:nvCxnSpPr>
        <p:spPr>
          <a:xfrm rot="10800000">
            <a:off x="2705102" y="4341053"/>
            <a:ext cx="4343400" cy="12347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924302" y="4068106"/>
            <a:ext cx="2152650" cy="128615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header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Response body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(html)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14777" y="3757049"/>
            <a:ext cx="1638300" cy="366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71501" y="3436327"/>
            <a:ext cx="2133601" cy="247038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응답 화면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0706100" y="5354262"/>
            <a:ext cx="1485900" cy="1104900"/>
          </a:xfrm>
          <a:prstGeom prst="can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10258423" y="2046722"/>
            <a:ext cx="1809751" cy="1202515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getDelete()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382249" y="1822651"/>
            <a:ext cx="156210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PhoneDao</a:t>
            </a:r>
            <a:endParaRPr lang="en-US" altLang="ko-KR" sz="2300"/>
          </a:p>
        </p:txBody>
      </p:sp>
      <p:cxnSp>
        <p:nvCxnSpPr>
          <p:cNvPr id="29" name=""/>
          <p:cNvCxnSpPr>
            <a:endCxn id="19" idx="1"/>
          </p:cNvCxnSpPr>
          <p:nvPr/>
        </p:nvCxnSpPr>
        <p:spPr>
          <a:xfrm rot="16200000" flipH="1" flipV="1">
            <a:off x="10396539" y="4301749"/>
            <a:ext cx="2105025" cy="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10110787" y="4301750"/>
            <a:ext cx="210502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10552" y="2042187"/>
            <a:ext cx="2047871" cy="18981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update </a:t>
            </a:r>
            <a:r>
              <a:rPr lang="ko-KR" altLang="en-US">
                <a:latin typeface="바탕"/>
                <a:ea typeface="바탕"/>
              </a:rPr>
              <a:t>일때</a:t>
            </a:r>
            <a:endParaRPr lang="ko-KR" altLang="en-US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=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r>
              <a:rPr lang="en-US" altLang="ko-KR">
                <a:latin typeface="바탕"/>
                <a:ea typeface="바탕"/>
              </a:rPr>
              <a:t>“update”.equals(action)</a:t>
            </a:r>
            <a:endParaRPr lang="en-US" altLang="ko-KR">
              <a:latin typeface="바탕"/>
              <a:ea typeface="바탕"/>
            </a:endParaRPr>
          </a:p>
          <a:p>
            <a:pPr algn="ctr">
              <a:defRPr/>
            </a:pPr>
            <a:endParaRPr lang="en-US" altLang="ko-KR">
              <a:latin typeface="바탕"/>
              <a:ea typeface="바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10552" y="1679776"/>
            <a:ext cx="2047871" cy="443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3" name=""/>
          <p:cNvCxnSpPr>
            <a:stCxn id="31" idx="2"/>
            <a:endCxn id="34" idx="0"/>
          </p:cNvCxnSpPr>
          <p:nvPr/>
        </p:nvCxnSpPr>
        <p:spPr>
          <a:xfrm rot="16200000" flipH="1">
            <a:off x="9076556" y="4098271"/>
            <a:ext cx="417661" cy="101798"/>
          </a:xfrm>
          <a:prstGeom prst="straightConnector1">
            <a:avLst/>
          </a:prstGeom>
          <a:ln w="508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8417720" y="4358001"/>
            <a:ext cx="1837133" cy="842422"/>
          </a:xfrm>
          <a:prstGeom prst="flowChartAlternateProcess">
            <a:avLst/>
          </a:prstGeom>
          <a:solidFill>
            <a:srgbClr val="d8bee4"/>
          </a:solidFill>
          <a:ln>
            <a:solidFill>
              <a:srgbClr val="783e9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</a:rPr>
              <a:t>updateForm.jsp</a:t>
            </a:r>
            <a:endParaRPr lang="en-US" altLang="ko-KR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363076" y="3969007"/>
            <a:ext cx="895347" cy="3641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rgbClr val="289b6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포워드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rgbClr val="289b6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"/>
          <p:cNvSpPr/>
          <p:nvPr/>
        </p:nvSpPr>
        <p:spPr>
          <a:xfrm>
            <a:off x="7048502" y="1901579"/>
            <a:ext cx="1562100" cy="1091824"/>
          </a:xfrm>
          <a:prstGeom prst="ellipse">
            <a:avLst/>
          </a:prstGeom>
          <a:solidFill>
            <a:srgbClr val="ffceb0">
              <a:alpha val="28000"/>
            </a:srgbClr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7048502" y="5029844"/>
            <a:ext cx="1562100" cy="1091824"/>
          </a:xfrm>
          <a:prstGeom prst="ellipse">
            <a:avLst/>
          </a:prstGeom>
          <a:solidFill>
            <a:srgbClr val="d3d3eb"/>
          </a:solidFill>
          <a:ln>
            <a:solidFill>
              <a:srgbClr val="a6a7d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response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7048502" y="4149171"/>
            <a:ext cx="1562100" cy="1091824"/>
          </a:xfrm>
          <a:prstGeom prst="ellipse">
            <a:avLst/>
          </a:prstGeom>
          <a:solidFill>
            <a:srgbClr val="ffceb0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request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8" name=""/>
          <p:cNvCxnSpPr>
            <a:stCxn id="9" idx="3"/>
            <a:endCxn id="13" idx="0"/>
          </p:cNvCxnSpPr>
          <p:nvPr/>
        </p:nvCxnSpPr>
        <p:spPr>
          <a:xfrm>
            <a:off x="5855279" y="1337569"/>
            <a:ext cx="1974273" cy="564009"/>
          </a:xfrm>
          <a:prstGeom prst="bentConnector2">
            <a:avLst/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6" idx="3"/>
            <a:endCxn id="16" idx="2"/>
          </p:cNvCxnSpPr>
          <p:nvPr/>
        </p:nvCxnSpPr>
        <p:spPr>
          <a:xfrm rot="5400000" flipH="1">
            <a:off x="5835194" y="4519695"/>
            <a:ext cx="607513" cy="2276648"/>
          </a:xfrm>
          <a:prstGeom prst="bentConnector3">
            <a:avLst>
              <a:gd name="adj1" fmla="val -48306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14" idx="4"/>
            <a:endCxn id="37" idx="0"/>
          </p:cNvCxnSpPr>
          <p:nvPr/>
        </p:nvCxnSpPr>
        <p:spPr>
          <a:xfrm rot="16200000" flipH="1">
            <a:off x="7692003" y="4011622"/>
            <a:ext cx="275094" cy="4"/>
          </a:xfrm>
          <a:prstGeom prst="straightConnector1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042787" y="2135965"/>
            <a:ext cx="470700" cy="4030258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/>
              <a:t>컨트롤러에서 요청을 포워드시킴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 flipV="1">
            <a:off x="9927431" y="2428442"/>
            <a:ext cx="654844" cy="200488"/>
          </a:xfrm>
          <a:prstGeom prst="straightConnector1">
            <a:avLst/>
          </a:prstGeom>
          <a:ln>
            <a:solidFill>
              <a:srgbClr val="ffd7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874490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phonebook2 개요 및 분석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"/>
          <p:cNvSpPr txBox="1"/>
          <p:nvPr/>
        </p:nvSpPr>
        <p:spPr>
          <a:xfrm>
            <a:off x="1812116" y="1443403"/>
            <a:ext cx="7883667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분석-수정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3317" name="Group 1"/>
          <p:cNvGrpSpPr/>
          <p:nvPr/>
        </p:nvGrpSpPr>
        <p:grpSpPr>
          <a:xfrm rot="0">
            <a:off x="7032450" y="1738622"/>
            <a:ext cx="3506122" cy="2369677"/>
            <a:chOff x="5507626" y="880912"/>
            <a:chExt cx="3506121" cy="2369677"/>
          </a:xfrm>
        </p:grpSpPr>
        <p:sp>
          <p:nvSpPr>
            <p:cNvPr id="13344" name=""/>
            <p:cNvSpPr txBox="1"/>
            <p:nvPr/>
          </p:nvSpPr>
          <p:spPr>
            <a:xfrm>
              <a:off x="5655208" y="1115792"/>
              <a:ext cx="3358540" cy="213479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5" name=""/>
            <p:cNvSpPr txBox="1"/>
            <p:nvPr/>
          </p:nvSpPr>
          <p:spPr>
            <a:xfrm>
              <a:off x="5507626" y="880912"/>
              <a:ext cx="1779239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6" name=""/>
            <p:cNvSpPr txBox="1"/>
            <p:nvPr/>
          </p:nvSpPr>
          <p:spPr>
            <a:xfrm>
              <a:off x="5718728" y="1217380"/>
              <a:ext cx="3212521" cy="1965000"/>
            </a:xfrm>
            <a:prstGeom prst="rect">
              <a:avLst/>
            </a:prstGeom>
            <a:solidFill>
              <a:srgbClr val="bfbfbf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18" name=""/>
          <p:cNvCxnSpPr/>
          <p:nvPr/>
        </p:nvCxnSpPr>
        <p:spPr>
          <a:xfrm>
            <a:off x="3579466" y="1945148"/>
            <a:ext cx="3596857" cy="8715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"/>
          <p:cNvCxnSpPr/>
          <p:nvPr/>
        </p:nvCxnSpPr>
        <p:spPr>
          <a:xfrm>
            <a:off x="2589244" y="3609065"/>
            <a:ext cx="4531517" cy="206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Group 2"/>
          <p:cNvGrpSpPr/>
          <p:nvPr/>
        </p:nvGrpSpPr>
        <p:grpSpPr>
          <a:xfrm rot="0">
            <a:off x="5196054" y="3968643"/>
            <a:ext cx="1371324" cy="990426"/>
            <a:chOff x="3671230" y="3110933"/>
            <a:chExt cx="1371325" cy="990426"/>
          </a:xfrm>
        </p:grpSpPr>
        <p:sp>
          <p:nvSpPr>
            <p:cNvPr id="13342" name=""/>
            <p:cNvSpPr txBox="1"/>
            <p:nvPr/>
          </p:nvSpPr>
          <p:spPr>
            <a:xfrm>
              <a:off x="3742620" y="3361721"/>
              <a:ext cx="1299934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3" name=""/>
            <p:cNvSpPr txBox="1"/>
            <p:nvPr/>
          </p:nvSpPr>
          <p:spPr>
            <a:xfrm>
              <a:off x="3671230" y="3110933"/>
              <a:ext cx="1218943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3321" name=""/>
          <p:cNvCxnSpPr>
            <a:endCxn id="13336" idx="0"/>
          </p:cNvCxnSpPr>
          <p:nvPr/>
        </p:nvCxnSpPr>
        <p:spPr>
          <a:xfrm>
            <a:off x="6636574" y="2213435"/>
            <a:ext cx="857491" cy="546910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2" name=""/>
          <p:cNvCxnSpPr>
            <a:stCxn id="13337" idx="1"/>
            <a:endCxn id="13342" idx="3"/>
          </p:cNvCxnSpPr>
          <p:nvPr/>
        </p:nvCxnSpPr>
        <p:spPr>
          <a:xfrm flipH="1">
            <a:off x="6567379" y="3857251"/>
            <a:ext cx="645024" cy="731999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13323" name=""/>
          <p:cNvSpPr/>
          <p:nvPr/>
        </p:nvSpPr>
        <p:spPr>
          <a:xfrm>
            <a:off x="9462466" y="4473401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24" name=""/>
          <p:cNvSpPr/>
          <p:nvPr/>
        </p:nvSpPr>
        <p:spPr>
          <a:xfrm>
            <a:off x="9227530" y="2414739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getUpdate()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13325" name=""/>
          <p:cNvCxnSpPr/>
          <p:nvPr/>
        </p:nvCxnSpPr>
        <p:spPr>
          <a:xfrm>
            <a:off x="9805224" y="310561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"/>
          <p:cNvCxnSpPr/>
          <p:nvPr/>
        </p:nvCxnSpPr>
        <p:spPr>
          <a:xfrm flipV="1">
            <a:off x="9875126" y="3089350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327" name="TextBox 65"/>
          <p:cNvSpPr txBox="1"/>
          <p:nvPr/>
        </p:nvSpPr>
        <p:spPr>
          <a:xfrm>
            <a:off x="9263887" y="226264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328" name="TextBox 34"/>
          <p:cNvSpPr txBox="1"/>
          <p:nvPr/>
        </p:nvSpPr>
        <p:spPr>
          <a:xfrm>
            <a:off x="8266937" y="194514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phonebook2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29" name=""/>
          <p:cNvSpPr/>
          <p:nvPr/>
        </p:nvSpPr>
        <p:spPr>
          <a:xfrm>
            <a:off x="8075233" y="3573399"/>
            <a:ext cx="1387233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schemeClr val="dk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updateForm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3330" name="직사각형 63"/>
          <p:cNvSpPr/>
          <p:nvPr/>
        </p:nvSpPr>
        <p:spPr>
          <a:xfrm>
            <a:off x="8617774" y="3213560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331" name="Group 3"/>
          <p:cNvGrpSpPr/>
          <p:nvPr/>
        </p:nvGrpSpPr>
        <p:grpSpPr>
          <a:xfrm rot="0">
            <a:off x="5196054" y="1592603"/>
            <a:ext cx="1693835" cy="1167742"/>
            <a:chOff x="3671230" y="734893"/>
            <a:chExt cx="1693836" cy="1167742"/>
          </a:xfrm>
        </p:grpSpPr>
        <p:sp>
          <p:nvSpPr>
            <p:cNvPr id="13340" name=""/>
            <p:cNvSpPr txBox="1"/>
            <p:nvPr/>
          </p:nvSpPr>
          <p:spPr>
            <a:xfrm>
              <a:off x="3744238" y="984062"/>
              <a:ext cx="1620828" cy="918573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header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marR="0" lv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xmlns:mc="http://schemas.openxmlformats.org/markup-compatibility/2006" xmlns:hp="http://schemas.haansoft.com/office/presentation/8.0" kumimoji="1" lang="ko-KR" altLang="en-US" sz="900" b="1" i="0" baseline="0" mc:Ignorable="hp" hp:hslEmbossed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action=</a:t>
              </a:r>
              <a:r>
                <a:rPr kumimoji="1" lang="en-US" altLang="ko-KR" sz="900" b="1" i="0" u="none" strike="noStrike" kern="1200" cap="none" spc="0" normalizeH="0" baseline="0">
                  <a:solidFill>
                    <a:srgbClr val="00b050"/>
                  </a:solidFill>
                  <a:effectLst/>
                  <a:uLnTx/>
                  <a:uFillTx/>
                  <a:latin typeface="맑은 고딕"/>
                  <a:ea typeface="굴림"/>
                  <a:cs typeface="+mn-cs"/>
                </a:rPr>
                <a:t>updateForm</a:t>
              </a:r>
              <a:endParaRPr xmlns:mc="http://schemas.openxmlformats.org/markup-compatibility/2006" xmlns:hp="http://schemas.haansoft.com/office/presentation/8.0" kumimoji="1" lang="en-US" altLang="ko-KR" sz="9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 body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341" name=""/>
            <p:cNvSpPr txBox="1"/>
            <p:nvPr/>
          </p:nvSpPr>
          <p:spPr>
            <a:xfrm>
              <a:off x="3671230" y="734893"/>
              <a:ext cx="1055509" cy="2952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3332" name="TextBox 31"/>
          <p:cNvSpPr txBox="1"/>
          <p:nvPr/>
        </p:nvSpPr>
        <p:spPr>
          <a:xfrm>
            <a:off x="7573199" y="2276935"/>
            <a:ext cx="1800225" cy="22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contoller(servlet)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33" name=""/>
          <p:cNvSpPr/>
          <p:nvPr/>
        </p:nvSpPr>
        <p:spPr>
          <a:xfrm>
            <a:off x="8003843" y="2421103"/>
            <a:ext cx="1260044" cy="796795"/>
          </a:xfrm>
          <a:prstGeom prst="roundRect">
            <a:avLst>
              <a:gd name="adj" fmla="val 45833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일때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getUpdate()</a:t>
            </a:r>
            <a:endParaRPr xmlns:mc="http://schemas.openxmlformats.org/markup-compatibility/2006" xmlns:hp="http://schemas.haansoft.com/office/presentation/8.0" kumimoji="1" lang="ko-KR" altLang="en-US" sz="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34" name=""/>
          <p:cNvCxnSpPr>
            <a:endCxn id="13329" idx="0"/>
          </p:cNvCxnSpPr>
          <p:nvPr/>
        </p:nvCxnSpPr>
        <p:spPr>
          <a:xfrm rot="16200000" flipH="1">
            <a:off x="8494297" y="3298846"/>
            <a:ext cx="396750" cy="152355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3335" name=""/>
          <p:cNvCxnSpPr/>
          <p:nvPr/>
        </p:nvCxnSpPr>
        <p:spPr>
          <a:xfrm>
            <a:off x="8868599" y="2529348"/>
            <a:ext cx="487363" cy="2968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"/>
          <p:cNvSpPr/>
          <p:nvPr/>
        </p:nvSpPr>
        <p:spPr>
          <a:xfrm>
            <a:off x="6721193" y="2760345"/>
            <a:ext cx="1545744" cy="97235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quest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파라미터</a:t>
            </a:r>
            <a:r>
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굴림"/>
                <a:cs typeface="+mn-cs"/>
              </a:rPr>
              <a:t>action=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updateForm</a:t>
            </a:r>
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7" name=""/>
          <p:cNvSpPr/>
          <p:nvPr/>
        </p:nvSpPr>
        <p:spPr>
          <a:xfrm>
            <a:off x="7212403" y="3681091"/>
            <a:ext cx="630124" cy="352320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338" name="직사각형 7"/>
          <p:cNvSpPr>
            <a:spLocks noChangeArrowheads="1"/>
          </p:cNvSpPr>
          <p:nvPr/>
        </p:nvSpPr>
        <p:spPr>
          <a:xfrm>
            <a:off x="704087" y="1738622"/>
            <a:ext cx="4150915" cy="288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http://localhost:8088/phonebook2/pbc?</a:t>
            </a:r>
            <a:r>
              <a:rPr kumimoji="1" lang="en-US" altLang="ko-KR" sz="11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맑은 고딕"/>
                <a:ea typeface="굴림"/>
                <a:cs typeface="+mn-cs"/>
              </a:rPr>
              <a:t>action=updateForm</a:t>
            </a:r>
            <a:endParaRPr kumimoji="1" lang="en-US" altLang="ko-KR" sz="11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맑은 고딕"/>
              <a:ea typeface="굴림"/>
              <a:cs typeface="+mn-cs"/>
            </a:endParaRPr>
          </a:p>
        </p:txBody>
      </p:sp>
      <p:sp>
        <p:nvSpPr>
          <p:cNvPr id="13347" name=""/>
          <p:cNvSpPr/>
          <p:nvPr/>
        </p:nvSpPr>
        <p:spPr>
          <a:xfrm>
            <a:off x="704087" y="2826210"/>
            <a:ext cx="1885157" cy="189395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응답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 idx="0"/>
          </p:nvPr>
        </p:nvSpPr>
        <p:spPr>
          <a:xfrm>
            <a:off x="2142221" y="1071993"/>
            <a:ext cx="2622083" cy="360302"/>
          </a:xfrm>
          <a:solidFill>
            <a:schemeClr val="bg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72000" tIns="36000" rIns="0" bIns="3600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guestbook2 모델2 방식</a:t>
            </a:r>
            <a:endParaRPr xmlns:mc="http://schemas.openxmlformats.org/markup-compatibility/2006" xmlns:hp="http://schemas.haansoft.com/office/presentation/8.0" kumimoji="0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7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778824" y="1072023"/>
            <a:ext cx="360363" cy="3603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/>
            </a:pPr>
            <a:r>
              <a:rPr kumimoji="1" lang="en-US" altLang="ko-KR" sz="20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1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"/>
          <p:cNvSpPr txBox="1"/>
          <p:nvPr/>
        </p:nvSpPr>
        <p:spPr>
          <a:xfrm>
            <a:off x="1812116" y="1443403"/>
            <a:ext cx="5171103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model2 방식 : 모든 요청을 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Controlle</a:t>
            </a:r>
            <a:r>
              <a:rPr xmlns:mc="http://schemas.openxmlformats.org/markup-compatibility/2006" xmlns:hp="http://schemas.haansoft.com/office/presentation/8.0" kumimoji="0" lang="ko-KR" altLang="en-US" sz="20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에게 한다</a:t>
            </a:r>
            <a:endParaRPr xmlns:mc="http://schemas.openxmlformats.org/markup-compatibility/2006" xmlns:hp="http://schemas.haansoft.com/office/presentation/8.0" kumimoji="0" lang="ko-KR" altLang="en-US" sz="16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09" name="TextBox 72"/>
          <p:cNvSpPr txBox="1"/>
          <p:nvPr/>
        </p:nvSpPr>
        <p:spPr>
          <a:xfrm>
            <a:off x="9108312" y="34018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Redirect</a:t>
            </a:r>
            <a:endParaRPr kumimoji="1" lang="ko-KR" altLang="en-US" sz="1200" b="0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1510" name="Group 1"/>
          <p:cNvGrpSpPr/>
          <p:nvPr/>
        </p:nvGrpSpPr>
        <p:grpSpPr>
          <a:xfrm rot="0">
            <a:off x="5978560" y="1941797"/>
            <a:ext cx="3720405" cy="3333143"/>
            <a:chOff x="4453736" y="1084087"/>
            <a:chExt cx="3720405" cy="3333143"/>
          </a:xfrm>
        </p:grpSpPr>
        <p:sp>
          <p:nvSpPr>
            <p:cNvPr id="21552" name=""/>
            <p:cNvSpPr txBox="1"/>
            <p:nvPr/>
          </p:nvSpPr>
          <p:spPr>
            <a:xfrm>
              <a:off x="4599754" y="1326894"/>
              <a:ext cx="3574386" cy="3090337"/>
            </a:xfrm>
            <a:prstGeom prst="rect">
              <a:avLst/>
            </a:prstGeom>
            <a:solidFill>
              <a:srgbClr val="d9d9d9"/>
            </a:solidFill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553" name=""/>
            <p:cNvSpPr txBox="1"/>
            <p:nvPr/>
          </p:nvSpPr>
          <p:spPr>
            <a:xfrm>
              <a:off x="4453736" y="1084087"/>
              <a:ext cx="1764950" cy="2856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Tomcat</a:t>
              </a:r>
              <a:endParaRPr xmlns:mc="http://schemas.openxmlformats.org/markup-compatibility/2006" xmlns:hp="http://schemas.haansoft.com/office/presentation/8.0" kumimoji="1" lang="ko-KR" altLang="en-US" sz="1200" b="1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1511" name=""/>
          <p:cNvSpPr/>
          <p:nvPr/>
        </p:nvSpPr>
        <p:spPr>
          <a:xfrm>
            <a:off x="8424428" y="5379655"/>
            <a:ext cx="826936" cy="503139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12" name="모서리가 둥근 직사각형 71"/>
          <p:cNvSpPr/>
          <p:nvPr/>
        </p:nvSpPr>
        <p:spPr>
          <a:xfrm>
            <a:off x="2139187" y="1941797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3" name="직사각형 5152"/>
          <p:cNvSpPr/>
          <p:nvPr/>
        </p:nvSpPr>
        <p:spPr>
          <a:xfrm rot="809534">
            <a:off x="4258499" y="290082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4" name="직사각형 84"/>
          <p:cNvSpPr/>
          <p:nvPr/>
        </p:nvSpPr>
        <p:spPr>
          <a:xfrm>
            <a:off x="4002912" y="234361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5" name="TextBox 52"/>
          <p:cNvSpPr txBox="1"/>
          <p:nvPr/>
        </p:nvSpPr>
        <p:spPr>
          <a:xfrm>
            <a:off x="5985699" y="306274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6" name="모서리가 둥근 직사각형 70"/>
          <p:cNvSpPr/>
          <p:nvPr/>
        </p:nvSpPr>
        <p:spPr>
          <a:xfrm>
            <a:off x="2243962" y="345644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등록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17" name="직사각형 82"/>
          <p:cNvSpPr/>
          <p:nvPr/>
        </p:nvSpPr>
        <p:spPr>
          <a:xfrm>
            <a:off x="4258499" y="342787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8" name="직사각형 85"/>
          <p:cNvSpPr/>
          <p:nvPr/>
        </p:nvSpPr>
        <p:spPr>
          <a:xfrm>
            <a:off x="3264724" y="3761248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19" name="모서리가 둥근 직사각형 86"/>
          <p:cNvSpPr/>
          <p:nvPr/>
        </p:nvSpPr>
        <p:spPr>
          <a:xfrm>
            <a:off x="2239199" y="5193173"/>
            <a:ext cx="863600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수정폼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0" name="직사각형 96"/>
          <p:cNvSpPr/>
          <p:nvPr/>
        </p:nvSpPr>
        <p:spPr>
          <a:xfrm rot="21118982">
            <a:off x="3847337" y="4116848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21" name="직사각형 98"/>
          <p:cNvSpPr/>
          <p:nvPr/>
        </p:nvSpPr>
        <p:spPr>
          <a:xfrm rot="20958846">
            <a:off x="3155187" y="4427998"/>
            <a:ext cx="2743200" cy="31432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)+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리스트</a:t>
            </a:r>
            <a:r>
              <a:rPr kumimoji="1" lang="en-US" altLang="ko-KR" sz="1200" b="1" i="0" u="none" strike="noStrike" kern="1200" cap="none" spc="0" normalizeH="0" baseline="0"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22" name=""/>
          <p:cNvCxnSpPr/>
          <p:nvPr/>
        </p:nvCxnSpPr>
        <p:spPr>
          <a:xfrm>
            <a:off x="3012312" y="4021598"/>
            <a:ext cx="441325" cy="222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"/>
          <p:cNvSpPr txBox="1"/>
          <p:nvPr/>
        </p:nvSpPr>
        <p:spPr>
          <a:xfrm>
            <a:off x="6169009" y="2300481"/>
            <a:ext cx="3402971" cy="2887161"/>
          </a:xfrm>
          <a:prstGeom prst="rect">
            <a:avLst/>
          </a:prstGeom>
          <a:solidFill>
            <a:srgbClr val="bfbfbf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4" name=""/>
          <p:cNvSpPr/>
          <p:nvPr/>
        </p:nvSpPr>
        <p:spPr>
          <a:xfrm>
            <a:off x="8278409" y="3271873"/>
            <a:ext cx="1053890" cy="83011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getList()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b05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insert()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delete()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rgbClr val="800080"/>
                </a:solidFill>
                <a:latin typeface="맑은 고딕"/>
                <a:ea typeface="맑은 고딕"/>
              </a:rPr>
              <a:t>update()</a:t>
            </a:r>
            <a:endParaRPr xmlns:mc="http://schemas.openxmlformats.org/markup-compatibility/2006" xmlns:hp="http://schemas.haansoft.com/office/presentation/8.0" kumimoji="1" lang="en-US" altLang="ko-KR" sz="1100" b="1" i="0" baseline="0" mc:Ignorable="hp" hp:hslEmbossed="0">
              <a:solidFill>
                <a:srgbClr val="800080"/>
              </a:solidFill>
              <a:latin typeface="맑은 고딕"/>
              <a:ea typeface="맑은 고딕"/>
            </a:endParaRPr>
          </a:p>
        </p:txBody>
      </p:sp>
      <p:sp>
        <p:nvSpPr>
          <p:cNvPr id="21525" name=""/>
          <p:cNvSpPr/>
          <p:nvPr/>
        </p:nvSpPr>
        <p:spPr>
          <a:xfrm>
            <a:off x="6378492" y="3032193"/>
            <a:ext cx="1452316" cy="14523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  <a:t>등록+리스트 일때</a:t>
            </a:r>
            <a:b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rPr>
              <a:t>등록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0070c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e46c0a">
                    <a:alpha val="100000"/>
                  </a:srgbClr>
                </a:solidFill>
                <a:latin typeface="맑은 고딕"/>
                <a:ea typeface="맑은 고딕"/>
              </a:rPr>
              <a:t>삭제   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e46c0a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baseline="0" mc:Ignorable="hp" hp:hslEmbossed="0">
                <a:solidFill>
                  <a:srgbClr val="604a7b">
                    <a:alpha val="100000"/>
                  </a:srgbClr>
                </a:solidFill>
                <a:latin typeface="맑은 고딕"/>
                <a:ea typeface="맑은 고딕"/>
              </a:rPr>
              <a:t>수정폼        일때</a:t>
            </a:r>
            <a:endParaRPr xmlns:mc="http://schemas.openxmlformats.org/markup-compatibility/2006" xmlns:hp="http://schemas.haansoft.com/office/presentation/8.0" kumimoji="1" lang="ko-KR" altLang="en-US" sz="1000" b="1" i="0" baseline="0" mc:Ignorable="hp" hp:hslEmbossed="0">
              <a:solidFill>
                <a:srgbClr val="604a7b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1526" name="TextBox 55"/>
          <p:cNvSpPr txBox="1"/>
          <p:nvPr/>
        </p:nvSpPr>
        <p:spPr>
          <a:xfrm>
            <a:off x="8014524" y="3170698"/>
            <a:ext cx="168592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GuestbookDao </a:t>
            </a: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1527" name=""/>
          <p:cNvSpPr/>
          <p:nvPr/>
        </p:nvSpPr>
        <p:spPr>
          <a:xfrm>
            <a:off x="6922936" y="4597149"/>
            <a:ext cx="1355473" cy="5047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updateF</a:t>
            </a: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orm.jsp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528" name=""/>
          <p:cNvSpPr/>
          <p:nvPr/>
        </p:nvSpPr>
        <p:spPr>
          <a:xfrm>
            <a:off x="6459483" y="2397324"/>
            <a:ext cx="1234851" cy="5031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addList.jsp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  <a:endParaRPr xmlns:mc="http://schemas.openxmlformats.org/markup-compatibility/2006" xmlns:hp="http://schemas.haansoft.com/office/presentation/8.0" kumimoji="1" lang="ko-KR" altLang="en-US" sz="11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529" name=""/>
          <p:cNvCxnSpPr/>
          <p:nvPr/>
        </p:nvCxnSpPr>
        <p:spPr>
          <a:xfrm>
            <a:off x="7454137" y="4261310"/>
            <a:ext cx="53975" cy="473075"/>
          </a:xfrm>
          <a:prstGeom prst="straightConnector1">
            <a:avLst/>
          </a:prstGeom>
          <a:ln w="28575">
            <a:solidFill>
              <a:srgbClr val="7030a0"/>
            </a:solidFill>
            <a:headEnd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30" name="직사각형 103"/>
          <p:cNvSpPr/>
          <p:nvPr/>
        </p:nvSpPr>
        <p:spPr>
          <a:xfrm>
            <a:off x="7417624" y="4329573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31" name=""/>
          <p:cNvCxnSpPr/>
          <p:nvPr/>
        </p:nvCxnSpPr>
        <p:spPr>
          <a:xfrm>
            <a:off x="8746362" y="410256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2" name=""/>
          <p:cNvCxnSpPr/>
          <p:nvPr/>
        </p:nvCxnSpPr>
        <p:spPr>
          <a:xfrm flipV="1">
            <a:off x="8852995" y="4101992"/>
            <a:ext cx="0" cy="1260248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1533" name=""/>
          <p:cNvCxnSpPr/>
          <p:nvPr/>
        </p:nvCxnSpPr>
        <p:spPr>
          <a:xfrm>
            <a:off x="3004374" y="2492835"/>
            <a:ext cx="3560763" cy="10747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4" name=""/>
          <p:cNvCxnSpPr>
            <a:endCxn id="21512" idx="3"/>
          </p:cNvCxnSpPr>
          <p:nvPr/>
        </p:nvCxnSpPr>
        <p:spPr>
          <a:xfrm rot="10800000">
            <a:off x="3004373" y="2265648"/>
            <a:ext cx="3397952" cy="290366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5" name=""/>
          <p:cNvCxnSpPr/>
          <p:nvPr/>
        </p:nvCxnSpPr>
        <p:spPr>
          <a:xfrm>
            <a:off x="3102799" y="368504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6" name=""/>
          <p:cNvCxnSpPr/>
          <p:nvPr/>
        </p:nvCxnSpPr>
        <p:spPr>
          <a:xfrm flipH="1" flipV="1">
            <a:off x="3091398" y="3792483"/>
            <a:ext cx="3502996" cy="12670"/>
          </a:xfrm>
          <a:prstGeom prst="straightConnector1">
            <a:avLst/>
          </a:prstGeom>
          <a:ln w="38235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7" name=""/>
          <p:cNvCxnSpPr/>
          <p:nvPr/>
        </p:nvCxnSpPr>
        <p:spPr>
          <a:xfrm flipV="1">
            <a:off x="3100943" y="3971825"/>
            <a:ext cx="3464872" cy="636487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38" name=""/>
          <p:cNvCxnSpPr/>
          <p:nvPr/>
        </p:nvCxnSpPr>
        <p:spPr>
          <a:xfrm flipH="1">
            <a:off x="3145374" y="4062305"/>
            <a:ext cx="3417260" cy="647539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21539" name="TextBox 107"/>
          <p:cNvSpPr txBox="1"/>
          <p:nvPr/>
        </p:nvSpPr>
        <p:spPr>
          <a:xfrm>
            <a:off x="6117462" y="2999248"/>
            <a:ext cx="908050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Contoller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(servlet)</a:t>
            </a:r>
            <a:b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객체</a:t>
            </a:r>
            <a:endParaRPr kumimoji="1" lang="en-US" altLang="ko-KR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0" name="TextBox 41"/>
          <p:cNvSpPr txBox="1"/>
          <p:nvPr/>
        </p:nvSpPr>
        <p:spPr>
          <a:xfrm>
            <a:off x="7428737" y="2140410"/>
            <a:ext cx="111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guestbook2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1" name=""/>
          <p:cNvCxnSpPr/>
          <p:nvPr/>
        </p:nvCxnSpPr>
        <p:spPr>
          <a:xfrm>
            <a:off x="7590662" y="3543760"/>
            <a:ext cx="9001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2" name="직사각형 47"/>
          <p:cNvSpPr/>
          <p:nvPr/>
        </p:nvSpPr>
        <p:spPr>
          <a:xfrm>
            <a:off x="7327137" y="3030998"/>
            <a:ext cx="646112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3" name=""/>
          <p:cNvCxnSpPr/>
          <p:nvPr/>
        </p:nvCxnSpPr>
        <p:spPr>
          <a:xfrm>
            <a:off x="7590662" y="3708860"/>
            <a:ext cx="90011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4" name="모서리가 둥근 직사각형 59"/>
          <p:cNvSpPr/>
          <p:nvPr/>
        </p:nvSpPr>
        <p:spPr>
          <a:xfrm>
            <a:off x="2239199" y="4329573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삭제</a:t>
            </a:r>
            <a:endParaRPr kumimoji="1" lang="ko-KR" altLang="en-US" sz="1200" b="1" i="0" u="none" strike="noStrike" kern="1200" cap="none" spc="0" normalizeH="0" baseline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1545" name=""/>
          <p:cNvCxnSpPr/>
          <p:nvPr/>
        </p:nvCxnSpPr>
        <p:spPr>
          <a:xfrm flipH="1" flipV="1">
            <a:off x="7234007" y="2821091"/>
            <a:ext cx="198431" cy="603164"/>
          </a:xfrm>
          <a:prstGeom prst="straightConnector1">
            <a:avLst/>
          </a:prstGeom>
          <a:ln w="28634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46" name=""/>
          <p:cNvCxnSpPr/>
          <p:nvPr/>
        </p:nvCxnSpPr>
        <p:spPr>
          <a:xfrm>
            <a:off x="3004374" y="4909010"/>
            <a:ext cx="488950" cy="523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7" name="직사각형 64"/>
          <p:cNvSpPr/>
          <p:nvPr/>
        </p:nvSpPr>
        <p:spPr>
          <a:xfrm rot="20408256">
            <a:off x="3847337" y="4759785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Rqeust(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548" name="직사각형 65"/>
          <p:cNvSpPr/>
          <p:nvPr/>
        </p:nvSpPr>
        <p:spPr>
          <a:xfrm rot="20958846">
            <a:off x="3879087" y="5302710"/>
            <a:ext cx="1293812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Response(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r>
              <a:rPr kumimoji="1" lang="en-US" altLang="ko-KR" sz="12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1" lang="ko-KR" altLang="en-US" sz="12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549" name=""/>
          <p:cNvCxnSpPr/>
          <p:nvPr/>
        </p:nvCxnSpPr>
        <p:spPr>
          <a:xfrm flipV="1">
            <a:off x="3100943" y="4228921"/>
            <a:ext cx="3569642" cy="1244395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0" name=""/>
          <p:cNvCxnSpPr/>
          <p:nvPr/>
        </p:nvCxnSpPr>
        <p:spPr>
          <a:xfrm flipH="1">
            <a:off x="3145374" y="4860663"/>
            <a:ext cx="3777562" cy="714241"/>
          </a:xfrm>
          <a:prstGeom prst="straightConnector1">
            <a:avLst/>
          </a:prstGeom>
          <a:ln w="38235" cap="flat" cmpd="sng" algn="ctr">
            <a:solidFill>
              <a:srgbClr val="7030a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21551" name=""/>
          <p:cNvCxnSpPr/>
          <p:nvPr/>
        </p:nvCxnSpPr>
        <p:spPr>
          <a:xfrm flipV="1">
            <a:off x="7608599" y="3859129"/>
            <a:ext cx="923780" cy="109513"/>
          </a:xfrm>
          <a:prstGeom prst="straightConnector1">
            <a:avLst/>
          </a:prstGeom>
          <a:ln w="38235" cap="flat" cmpd="sng" algn="ctr">
            <a:solidFill>
              <a:srgbClr val="e46c0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화면 슬라이드 쇼(4:3)</ep:PresentationFormat>
  <ep:Paragraphs>119</ep:Paragraphs>
  <ep:Slides>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phonebook2 개요 및 분석</vt:lpstr>
      <vt:lpstr>guestbook2 모델2 방식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2021-01-07T07:36:21.556</dcterms:created>
  <dc:creator>hrn42</dc:creator>
  <cp:lastModifiedBy>hrn42</cp:lastModifiedBy>
  <dcterms:modified xsi:type="dcterms:W3CDTF">2021-01-07T14:16:47.750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