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8" r:id="rId3"/>
    <p:sldId id="282" r:id="rId4"/>
    <p:sldId id="264" r:id="rId5"/>
    <p:sldId id="263" r:id="rId6"/>
    <p:sldId id="273" r:id="rId7"/>
    <p:sldId id="272" r:id="rId8"/>
    <p:sldId id="318" r:id="rId9"/>
    <p:sldId id="262" r:id="rId10"/>
    <p:sldId id="261" r:id="rId11"/>
    <p:sldId id="260" r:id="rId12"/>
    <p:sldId id="291" r:id="rId13"/>
    <p:sldId id="275" r:id="rId14"/>
    <p:sldId id="259" r:id="rId15"/>
    <p:sldId id="283" r:id="rId16"/>
    <p:sldId id="274" r:id="rId17"/>
    <p:sldId id="267" r:id="rId18"/>
    <p:sldId id="316" r:id="rId19"/>
    <p:sldId id="284" r:id="rId20"/>
    <p:sldId id="285" r:id="rId21"/>
    <p:sldId id="312" r:id="rId22"/>
    <p:sldId id="313" r:id="rId23"/>
    <p:sldId id="314" r:id="rId24"/>
    <p:sldId id="287" r:id="rId25"/>
    <p:sldId id="304" r:id="rId26"/>
    <p:sldId id="303" r:id="rId27"/>
    <p:sldId id="302" r:id="rId28"/>
    <p:sldId id="301" r:id="rId29"/>
    <p:sldId id="300" r:id="rId30"/>
    <p:sldId id="299" r:id="rId31"/>
    <p:sldId id="309" r:id="rId32"/>
    <p:sldId id="306" r:id="rId33"/>
    <p:sldId id="269" r:id="rId34"/>
    <p:sldId id="289" r:id="rId35"/>
    <p:sldId id="296" r:id="rId36"/>
    <p:sldId id="295" r:id="rId37"/>
    <p:sldId id="297" r:id="rId38"/>
    <p:sldId id="294" r:id="rId39"/>
    <p:sldId id="293" r:id="rId40"/>
    <p:sldId id="292" r:id="rId41"/>
    <p:sldId id="270" r:id="rId42"/>
    <p:sldId id="290" r:id="rId43"/>
    <p:sldId id="265" r:id="rId44"/>
    <p:sldId id="271"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p:scale>
          <a:sx n="73" d="100"/>
          <a:sy n="73" d="100"/>
        </p:scale>
        <p:origin x="1766" y="1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hree arivalagan" userId="30b141112942a801" providerId="LiveId" clId="{FB4BB39C-1480-4E3D-A095-90FA4250BCE2}"/>
    <pc:docChg chg="modSld">
      <pc:chgData name="jayashree arivalagan" userId="30b141112942a801" providerId="LiveId" clId="{FB4BB39C-1480-4E3D-A095-90FA4250BCE2}" dt="2025-04-02T18:17:43.197" v="1" actId="14100"/>
      <pc:docMkLst>
        <pc:docMk/>
      </pc:docMkLst>
      <pc:sldChg chg="modSp mod">
        <pc:chgData name="jayashree arivalagan" userId="30b141112942a801" providerId="LiveId" clId="{FB4BB39C-1480-4E3D-A095-90FA4250BCE2}" dt="2025-04-02T18:17:43.197" v="1" actId="14100"/>
        <pc:sldMkLst>
          <pc:docMk/>
          <pc:sldMk cId="989993110" sldId="256"/>
        </pc:sldMkLst>
        <pc:spChg chg="mod">
          <ac:chgData name="jayashree arivalagan" userId="30b141112942a801" providerId="LiveId" clId="{FB4BB39C-1480-4E3D-A095-90FA4250BCE2}" dt="2025-04-02T18:17:43.197" v="1" actId="14100"/>
          <ac:spMkLst>
            <pc:docMk/>
            <pc:sldMk cId="989993110" sldId="256"/>
            <ac:spMk id="8" creationId="{883DBBAE-C41A-ABDF-CB33-314E9D7C56C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02-04-2025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3</a:t>
            </a:fld>
            <a:endParaRPr lang="en-IN"/>
          </a:p>
        </p:txBody>
      </p:sp>
    </p:spTree>
    <p:extLst>
      <p:ext uri="{BB962C8B-B14F-4D97-AF65-F5344CB8AC3E}">
        <p14:creationId xmlns:p14="http://schemas.microsoft.com/office/powerpoint/2010/main" val="213928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5</a:t>
            </a:fld>
            <a:endParaRPr lang="en-IN"/>
          </a:p>
        </p:txBody>
      </p:sp>
    </p:spTree>
    <p:extLst>
      <p:ext uri="{BB962C8B-B14F-4D97-AF65-F5344CB8AC3E}">
        <p14:creationId xmlns:p14="http://schemas.microsoft.com/office/powerpoint/2010/main" val="397802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6</a:t>
            </a:fld>
            <a:endParaRPr lang="en-IN"/>
          </a:p>
        </p:txBody>
      </p:sp>
    </p:spTree>
    <p:extLst>
      <p:ext uri="{BB962C8B-B14F-4D97-AF65-F5344CB8AC3E}">
        <p14:creationId xmlns:p14="http://schemas.microsoft.com/office/powerpoint/2010/main" val="3841861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03-04-205</a:t>
            </a:r>
            <a:endParaRPr lang="en-IN"/>
          </a:p>
        </p:txBody>
      </p:sp>
      <p:sp>
        <p:nvSpPr>
          <p:cNvPr id="5" name="Footer Placeholder 4"/>
          <p:cNvSpPr>
            <a:spLocks noGrp="1"/>
          </p:cNvSpPr>
          <p:nvPr>
            <p:ph type="ftr" sz="quarter" idx="11"/>
          </p:nvPr>
        </p:nvSpPr>
        <p:spPr/>
        <p:txBody>
          <a:bodyPr/>
          <a:lstStyle/>
          <a:p>
            <a:r>
              <a:rPr lang="en-US"/>
              <a:t>Advanced Deepfake Detection Using Temporal Segment Networks</a:t>
            </a:r>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03-04-205</a:t>
            </a:r>
            <a:endParaRPr lang="en-IN"/>
          </a:p>
        </p:txBody>
      </p:sp>
      <p:sp>
        <p:nvSpPr>
          <p:cNvPr id="5" name="Footer Placeholder 4"/>
          <p:cNvSpPr>
            <a:spLocks noGrp="1"/>
          </p:cNvSpPr>
          <p:nvPr>
            <p:ph type="ftr" sz="quarter" idx="11"/>
          </p:nvPr>
        </p:nvSpPr>
        <p:spPr/>
        <p:txBody>
          <a:bodyPr/>
          <a:lstStyle/>
          <a:p>
            <a:r>
              <a:rPr lang="en-US"/>
              <a:t>Advanced Deepfake Detection Using Temporal Segment Networks</a:t>
            </a:r>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03-04-205</a:t>
            </a:r>
            <a:endParaRPr lang="en-IN"/>
          </a:p>
        </p:txBody>
      </p:sp>
      <p:sp>
        <p:nvSpPr>
          <p:cNvPr id="5" name="Footer Placeholder 4"/>
          <p:cNvSpPr>
            <a:spLocks noGrp="1"/>
          </p:cNvSpPr>
          <p:nvPr>
            <p:ph type="ftr" sz="quarter" idx="11"/>
          </p:nvPr>
        </p:nvSpPr>
        <p:spPr/>
        <p:txBody>
          <a:bodyPr/>
          <a:lstStyle/>
          <a:p>
            <a:r>
              <a:rPr lang="en-US"/>
              <a:t>Advanced Deepfake Detection Using Temporal Segment Networks</a:t>
            </a:r>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03-04-205</a:t>
            </a:r>
            <a:endParaRPr lang="en-IN"/>
          </a:p>
        </p:txBody>
      </p:sp>
      <p:sp>
        <p:nvSpPr>
          <p:cNvPr id="5" name="Footer Placeholder 4"/>
          <p:cNvSpPr>
            <a:spLocks noGrp="1"/>
          </p:cNvSpPr>
          <p:nvPr>
            <p:ph type="ftr" sz="quarter" idx="11"/>
          </p:nvPr>
        </p:nvSpPr>
        <p:spPr/>
        <p:txBody>
          <a:bodyPr/>
          <a:lstStyle/>
          <a:p>
            <a:r>
              <a:rPr lang="en-US"/>
              <a:t>Advanced Deepfake Detection Using Temporal Segment Networks</a:t>
            </a:r>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03-04-205</a:t>
            </a:r>
            <a:endParaRPr lang="en-IN"/>
          </a:p>
        </p:txBody>
      </p:sp>
      <p:sp>
        <p:nvSpPr>
          <p:cNvPr id="5" name="Footer Placeholder 4"/>
          <p:cNvSpPr>
            <a:spLocks noGrp="1"/>
          </p:cNvSpPr>
          <p:nvPr>
            <p:ph type="ftr" sz="quarter" idx="11"/>
          </p:nvPr>
        </p:nvSpPr>
        <p:spPr/>
        <p:txBody>
          <a:bodyPr/>
          <a:lstStyle/>
          <a:p>
            <a:r>
              <a:rPr lang="en-US"/>
              <a:t>Advanced Deepfake Detection Using Temporal Segment Networks</a:t>
            </a:r>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03-04-205</a:t>
            </a:r>
            <a:endParaRPr lang="en-IN"/>
          </a:p>
        </p:txBody>
      </p:sp>
      <p:sp>
        <p:nvSpPr>
          <p:cNvPr id="6" name="Footer Placeholder 5"/>
          <p:cNvSpPr>
            <a:spLocks noGrp="1"/>
          </p:cNvSpPr>
          <p:nvPr>
            <p:ph type="ftr" sz="quarter" idx="11"/>
          </p:nvPr>
        </p:nvSpPr>
        <p:spPr/>
        <p:txBody>
          <a:bodyPr/>
          <a:lstStyle/>
          <a:p>
            <a:r>
              <a:rPr lang="en-US"/>
              <a:t>Advanced Deepfake Detection Using Temporal Segment Networks</a:t>
            </a:r>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03-04-205</a:t>
            </a:r>
            <a:endParaRPr lang="en-IN"/>
          </a:p>
        </p:txBody>
      </p:sp>
      <p:sp>
        <p:nvSpPr>
          <p:cNvPr id="8" name="Footer Placeholder 7"/>
          <p:cNvSpPr>
            <a:spLocks noGrp="1"/>
          </p:cNvSpPr>
          <p:nvPr>
            <p:ph type="ftr" sz="quarter" idx="11"/>
          </p:nvPr>
        </p:nvSpPr>
        <p:spPr/>
        <p:txBody>
          <a:bodyPr/>
          <a:lstStyle/>
          <a:p>
            <a:r>
              <a:rPr lang="en-US"/>
              <a:t>Advanced Deepfake Detection Using Temporal Segment Networks</a:t>
            </a:r>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03-04-205</a:t>
            </a:r>
            <a:endParaRPr lang="en-IN"/>
          </a:p>
        </p:txBody>
      </p:sp>
      <p:sp>
        <p:nvSpPr>
          <p:cNvPr id="4" name="Footer Placeholder 3"/>
          <p:cNvSpPr>
            <a:spLocks noGrp="1"/>
          </p:cNvSpPr>
          <p:nvPr>
            <p:ph type="ftr" sz="quarter" idx="11"/>
          </p:nvPr>
        </p:nvSpPr>
        <p:spPr/>
        <p:txBody>
          <a:bodyPr/>
          <a:lstStyle/>
          <a:p>
            <a:r>
              <a:rPr lang="en-US"/>
              <a:t>Advanced Deepfake Detection Using Temporal Segment Networks</a:t>
            </a:r>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03-04-205</a:t>
            </a:r>
            <a:endParaRPr lang="en-IN"/>
          </a:p>
        </p:txBody>
      </p:sp>
      <p:sp>
        <p:nvSpPr>
          <p:cNvPr id="3" name="Footer Placeholder 2"/>
          <p:cNvSpPr>
            <a:spLocks noGrp="1"/>
          </p:cNvSpPr>
          <p:nvPr>
            <p:ph type="ftr" sz="quarter" idx="11"/>
          </p:nvPr>
        </p:nvSpPr>
        <p:spPr/>
        <p:txBody>
          <a:bodyPr/>
          <a:lstStyle/>
          <a:p>
            <a:r>
              <a:rPr lang="en-US"/>
              <a:t>Advanced Deepfake Detection Using Temporal Segment Networks</a:t>
            </a:r>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03-04-205</a:t>
            </a:r>
            <a:endParaRPr lang="en-IN"/>
          </a:p>
        </p:txBody>
      </p:sp>
      <p:sp>
        <p:nvSpPr>
          <p:cNvPr id="6" name="Footer Placeholder 5"/>
          <p:cNvSpPr>
            <a:spLocks noGrp="1"/>
          </p:cNvSpPr>
          <p:nvPr>
            <p:ph type="ftr" sz="quarter" idx="11"/>
          </p:nvPr>
        </p:nvSpPr>
        <p:spPr/>
        <p:txBody>
          <a:bodyPr/>
          <a:lstStyle/>
          <a:p>
            <a:r>
              <a:rPr lang="en-US"/>
              <a:t>Advanced Deepfake Detection Using Temporal Segment Networks</a:t>
            </a:r>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03-04-205</a:t>
            </a:r>
            <a:endParaRPr lang="en-IN"/>
          </a:p>
        </p:txBody>
      </p:sp>
      <p:sp>
        <p:nvSpPr>
          <p:cNvPr id="6" name="Footer Placeholder 5"/>
          <p:cNvSpPr>
            <a:spLocks noGrp="1"/>
          </p:cNvSpPr>
          <p:nvPr>
            <p:ph type="ftr" sz="quarter" idx="11"/>
          </p:nvPr>
        </p:nvSpPr>
        <p:spPr/>
        <p:txBody>
          <a:bodyPr/>
          <a:lstStyle/>
          <a:p>
            <a:r>
              <a:rPr lang="en-US"/>
              <a:t>Advanced Deepfake Detection Using Temporal Segment Networks</a:t>
            </a:r>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03-04-205</a:t>
            </a:r>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Advanced Deepfake Detection Using Temporal Segment Networks</a:t>
            </a:r>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74379" y="99322"/>
            <a:ext cx="1576960" cy="1178263"/>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085" y="88372"/>
            <a:ext cx="1306884" cy="117826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128419" y="1800692"/>
            <a:ext cx="7020042" cy="461665"/>
          </a:xfrm>
          <a:prstGeom prst="rect">
            <a:avLst/>
          </a:prstGeom>
          <a:noFill/>
        </p:spPr>
        <p:txBody>
          <a:bodyPr wrap="square">
            <a:spAutoFit/>
          </a:bodyPr>
          <a:lstStyle/>
          <a:p>
            <a:r>
              <a:rPr lang="en-US" sz="2400" b="1" dirty="0">
                <a:solidFill>
                  <a:srgbClr val="7030A0"/>
                </a:solidFill>
                <a:latin typeface="Times New Roman" panose="02020603050405020304" pitchFamily="18" charset="0"/>
              </a:rPr>
              <a:t>Department of Computer Science and Engineering </a:t>
            </a:r>
            <a:endParaRPr lang="en-IN" sz="2400" b="1" dirty="0">
              <a:solidFill>
                <a:srgbClr val="7030A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757990" y="2448779"/>
            <a:ext cx="7688178"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Advanced Deepfake Detection Using Temporal Segment Networks</a:t>
            </a:r>
            <a:endParaRPr lang="en-IN" sz="28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692819" y="5598673"/>
            <a:ext cx="799923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Dr. Kavitha Subramani 				Assistant Head Of Department(CSE)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083981" y="4020196"/>
            <a:ext cx="4802820"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LEENA SRI M P : 211421104141</a:t>
            </a:r>
          </a:p>
          <a:p>
            <a:pPr algn="ctr"/>
            <a:r>
              <a:rPr lang="en-US" b="1" dirty="0">
                <a:latin typeface="Times New Roman" panose="02020603050405020304" pitchFamily="18" charset="0"/>
                <a:cs typeface="Times New Roman" panose="02020603050405020304" pitchFamily="18" charset="0"/>
              </a:rPr>
              <a:t>JAYSHREE A      : 211421104107</a:t>
            </a:r>
          </a:p>
          <a:p>
            <a:pPr algn="ctr"/>
            <a:r>
              <a:rPr lang="en-US" b="1" dirty="0">
                <a:latin typeface="Times New Roman" panose="02020603050405020304" pitchFamily="18" charset="0"/>
                <a:cs typeface="Times New Roman" panose="02020603050405020304" pitchFamily="18" charset="0"/>
              </a:rPr>
              <a:t>KETHSIA I          : 211421104127</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418480" y="99322"/>
            <a:ext cx="6133822" cy="1263286"/>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r>
              <a:rPr lang="en-US"/>
              <a:t>03-04-205</a:t>
            </a:r>
            <a:endParaRPr lang="en-IN" dirty="0"/>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400" b="1" smtClean="0">
                <a:solidFill>
                  <a:schemeClr val="tx1"/>
                </a:solidFill>
              </a:rPr>
              <a:t>1</a:t>
            </a:fld>
            <a:endParaRPr lang="en-IN" sz="1400" b="1" dirty="0">
              <a:solidFill>
                <a:schemeClr val="tx1"/>
              </a:solidFill>
            </a:endParaRPr>
          </a:p>
        </p:txBody>
      </p:sp>
      <p:sp>
        <p:nvSpPr>
          <p:cNvPr id="8" name="Footer Placeholder 7">
            <a:extLst>
              <a:ext uri="{FF2B5EF4-FFF2-40B4-BE49-F238E27FC236}">
                <a16:creationId xmlns:a16="http://schemas.microsoft.com/office/drawing/2014/main" id="{883DBBAE-C41A-ABDF-CB33-314E9D7C56C6}"/>
              </a:ext>
            </a:extLst>
          </p:cNvPr>
          <p:cNvSpPr>
            <a:spLocks noGrp="1"/>
          </p:cNvSpPr>
          <p:nvPr>
            <p:ph type="ftr" sz="quarter" idx="11"/>
          </p:nvPr>
        </p:nvSpPr>
        <p:spPr>
          <a:xfrm>
            <a:off x="2487565" y="6356350"/>
            <a:ext cx="3608436" cy="365125"/>
          </a:xfrm>
        </p:spPr>
        <p:txBody>
          <a:bodyPr/>
          <a:lstStyle/>
          <a:p>
            <a:pPr algn="ctr"/>
            <a:r>
              <a:rPr lang="en-US" sz="1200" dirty="0">
                <a:latin typeface="Times New Roman" panose="02020603050405020304" pitchFamily="18" charset="0"/>
                <a:cs typeface="Times New Roman" panose="02020603050405020304" pitchFamily="18" charset="0"/>
              </a:rPr>
              <a:t>Advanced Deepfake Detection Using Temporal Segment Networks</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r>
              <a:rPr lang="en-US"/>
              <a:t>03-04-205</a:t>
            </a:r>
            <a:endParaRPr lang="en-IN"/>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z="1400" b="1" smtClean="0">
                <a:solidFill>
                  <a:schemeClr val="tx1"/>
                </a:solidFill>
              </a:rPr>
              <a:t>10</a:t>
            </a:fld>
            <a:endParaRPr lang="en-IN" sz="1400" b="1" dirty="0">
              <a:solidFill>
                <a:schemeClr val="tx1"/>
              </a:solidFill>
            </a:endParaRPr>
          </a:p>
        </p:txBody>
      </p:sp>
      <p:sp>
        <p:nvSpPr>
          <p:cNvPr id="5" name="Footer Placeholder 4">
            <a:extLst>
              <a:ext uri="{FF2B5EF4-FFF2-40B4-BE49-F238E27FC236}">
                <a16:creationId xmlns:a16="http://schemas.microsoft.com/office/drawing/2014/main" id="{0DB4B592-9668-B593-B60D-EA7A50346ECC}"/>
              </a:ext>
            </a:extLst>
          </p:cNvPr>
          <p:cNvSpPr>
            <a:spLocks noGrp="1"/>
          </p:cNvSpPr>
          <p:nvPr>
            <p:ph type="ftr" sz="quarter" idx="11"/>
          </p:nvPr>
        </p:nvSpPr>
        <p:spPr>
          <a:xfrm>
            <a:off x="2534964" y="6356351"/>
            <a:ext cx="4475436" cy="365125"/>
          </a:xfrm>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3C92118-3A90-2E3C-7555-0D1D4BD84796}"/>
              </a:ext>
            </a:extLst>
          </p:cNvPr>
          <p:cNvSpPr txBox="1"/>
          <p:nvPr/>
        </p:nvSpPr>
        <p:spPr>
          <a:xfrm>
            <a:off x="215463" y="893379"/>
            <a:ext cx="8791904" cy="5909310"/>
          </a:xfrm>
          <a:prstGeom prst="rect">
            <a:avLst/>
          </a:prstGeom>
          <a:noFill/>
        </p:spPr>
        <p:txBody>
          <a:bodyPr wrap="square">
            <a:spAutoFit/>
          </a:bodyPr>
          <a:lstStyle/>
          <a:p>
            <a:pPr algn="just"/>
            <a:r>
              <a:rPr lang="en-US" dirty="0">
                <a:solidFill>
                  <a:schemeClr val="tx2">
                    <a:lumMod val="50000"/>
                  </a:schemeClr>
                </a:solidFill>
                <a:latin typeface="Times New Roman" panose="02020603050405020304" pitchFamily="18" charset="0"/>
                <a:cs typeface="Times New Roman" panose="02020603050405020304" pitchFamily="18" charset="0"/>
              </a:rPr>
              <a:t>The proposed system processes video data to detect deepfakes by leveraging 2D facial feature analysis. </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Video Upload and Preprocessing: </a:t>
            </a:r>
            <a:r>
              <a:rPr lang="en-US" dirty="0">
                <a:solidFill>
                  <a:schemeClr val="tx2">
                    <a:lumMod val="50000"/>
                  </a:schemeClr>
                </a:solidFill>
                <a:latin typeface="Times New Roman" panose="02020603050405020304" pitchFamily="18" charset="0"/>
                <a:cs typeface="Times New Roman" panose="02020603050405020304" pitchFamily="18" charset="0"/>
              </a:rPr>
              <a:t>The video is uploaded and then preprocessed to extract frames, detect faces, and align them. This ensures the data is in a consistent format for further processing.</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Loading Processed Video and Labels: </a:t>
            </a:r>
            <a:r>
              <a:rPr lang="en-US" dirty="0">
                <a:solidFill>
                  <a:schemeClr val="tx2">
                    <a:lumMod val="50000"/>
                  </a:schemeClr>
                </a:solidFill>
                <a:latin typeface="Times New Roman" panose="02020603050405020304" pitchFamily="18" charset="0"/>
                <a:cs typeface="Times New Roman" panose="02020603050405020304" pitchFamily="18" charset="0"/>
              </a:rPr>
              <a:t>The processed video (which contains only the face) and associated labels (real or fake) are loaded into the system for feature extraction and classification.</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Extraction:</a:t>
            </a:r>
          </a:p>
          <a:p>
            <a:pPr marL="742950" lvl="1" indent="-285750" algn="just">
              <a:buFont typeface="Wingdings" panose="05000000000000000000" pitchFamily="2" charset="2"/>
              <a:buChar char="§"/>
            </a:pPr>
            <a:r>
              <a:rPr lang="en-US" dirty="0">
                <a:solidFill>
                  <a:schemeClr val="tx2">
                    <a:lumMod val="50000"/>
                  </a:schemeClr>
                </a:solidFill>
                <a:latin typeface="Times New Roman" panose="02020603050405020304" pitchFamily="18" charset="0"/>
                <a:cs typeface="Times New Roman" panose="02020603050405020304" pitchFamily="18" charset="0"/>
              </a:rPr>
              <a:t>The </a:t>
            </a:r>
            <a:r>
              <a:rPr lang="en-US" dirty="0" err="1">
                <a:solidFill>
                  <a:schemeClr val="tx2">
                    <a:lumMod val="50000"/>
                  </a:schemeClr>
                </a:solidFill>
                <a:latin typeface="Times New Roman" panose="02020603050405020304" pitchFamily="18" charset="0"/>
                <a:cs typeface="Times New Roman" panose="02020603050405020304" pitchFamily="18" charset="0"/>
              </a:rPr>
              <a:t>ResNet</a:t>
            </a:r>
            <a:r>
              <a:rPr lang="en-US" dirty="0">
                <a:solidFill>
                  <a:schemeClr val="tx2">
                    <a:lumMod val="50000"/>
                  </a:schemeClr>
                </a:solidFill>
                <a:latin typeface="Times New Roman" panose="02020603050405020304" pitchFamily="18" charset="0"/>
                <a:cs typeface="Times New Roman" panose="02020603050405020304" pitchFamily="18" charset="0"/>
              </a:rPr>
              <a:t> architecture is used for spatial feature extraction from the 2D video frames.</a:t>
            </a:r>
          </a:p>
          <a:p>
            <a:pPr marL="742950" lvl="1" indent="-285750" algn="just">
              <a:buFont typeface="Wingdings" panose="05000000000000000000" pitchFamily="2" charset="2"/>
              <a:buChar char="§"/>
            </a:pPr>
            <a:r>
              <a:rPr lang="en-US" dirty="0">
                <a:solidFill>
                  <a:schemeClr val="tx2">
                    <a:lumMod val="50000"/>
                  </a:schemeClr>
                </a:solidFill>
                <a:latin typeface="Times New Roman" panose="02020603050405020304" pitchFamily="18" charset="0"/>
                <a:cs typeface="Times New Roman" panose="02020603050405020304" pitchFamily="18" charset="0"/>
              </a:rPr>
              <a:t>LSTM architecture is used for temporal feature extraction.</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Video Classification Using LSTM: </a:t>
            </a:r>
            <a:r>
              <a:rPr lang="en-US" dirty="0">
                <a:solidFill>
                  <a:schemeClr val="tx2">
                    <a:lumMod val="50000"/>
                  </a:schemeClr>
                </a:solidFill>
                <a:latin typeface="Times New Roman" panose="02020603050405020304" pitchFamily="18" charset="0"/>
                <a:cs typeface="Times New Roman" panose="02020603050405020304" pitchFamily="18" charset="0"/>
              </a:rPr>
              <a:t>Long Short-Term Memory (LSTM) networks are employed to classify the video based on the temporal sequence of frames. LSTMs are well-suited for handling time-series data like video frames.</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Outputs and Decision-Level Fusion: </a:t>
            </a:r>
            <a:r>
              <a:rPr lang="en-US" dirty="0">
                <a:solidFill>
                  <a:schemeClr val="tx2">
                    <a:lumMod val="50000"/>
                  </a:schemeClr>
                </a:solidFill>
                <a:latin typeface="Times New Roman" panose="02020603050405020304" pitchFamily="18" charset="0"/>
                <a:cs typeface="Times New Roman" panose="02020603050405020304" pitchFamily="18" charset="0"/>
              </a:rPr>
              <a:t>The spatial and temporal outputs are combined at a decision level to make a final determination. This fusion process enhances the accuracy by considering both the spatial and temporal features.</a:t>
            </a:r>
          </a:p>
          <a:p>
            <a:pPr lvl="1" algn="just"/>
            <a:endParaRPr lang="en-US" dirty="0">
              <a:solidFill>
                <a:schemeClr val="tx2">
                  <a:lumMod val="50000"/>
                </a:schemeClr>
              </a:solidFill>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endParaRPr lang="en-US" dirty="0">
              <a:solidFill>
                <a:schemeClr val="tx2">
                  <a:lumMod val="50000"/>
                </a:schemeClr>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3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DATASET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r>
              <a:rPr lang="en-US"/>
              <a:t>03-04-205</a:t>
            </a:r>
            <a:endParaRPr lang="en-IN"/>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z="1400" b="1" smtClean="0">
                <a:solidFill>
                  <a:schemeClr val="tx1"/>
                </a:solidFill>
              </a:rPr>
              <a:t>11</a:t>
            </a:fld>
            <a:endParaRPr lang="en-IN" sz="1400" b="1" dirty="0">
              <a:solidFill>
                <a:schemeClr val="tx1"/>
              </a:solidFill>
            </a:endParaRPr>
          </a:p>
        </p:txBody>
      </p:sp>
      <p:sp>
        <p:nvSpPr>
          <p:cNvPr id="5" name="Footer Placeholder 4">
            <a:extLst>
              <a:ext uri="{FF2B5EF4-FFF2-40B4-BE49-F238E27FC236}">
                <a16:creationId xmlns:a16="http://schemas.microsoft.com/office/drawing/2014/main" id="{4A3E7582-B1E8-EAD0-208E-A369B8300F04}"/>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06D19D1-7769-98AC-EB98-3142E6CE1D50}"/>
              </a:ext>
            </a:extLst>
          </p:cNvPr>
          <p:cNvSpPr txBox="1"/>
          <p:nvPr/>
        </p:nvSpPr>
        <p:spPr>
          <a:xfrm>
            <a:off x="806116" y="1216366"/>
            <a:ext cx="7531768" cy="1107996"/>
          </a:xfrm>
          <a:prstGeom prst="rect">
            <a:avLst/>
          </a:prstGeom>
          <a:noFill/>
        </p:spPr>
        <p:txBody>
          <a:bodyPr wrap="square">
            <a:spAutoFit/>
          </a:bodyPr>
          <a:lstStyle/>
          <a:p>
            <a:r>
              <a:rPr lang="en-US" sz="1600" b="1" spc="-95" dirty="0">
                <a:solidFill>
                  <a:schemeClr val="tx1">
                    <a:lumMod val="95000"/>
                    <a:lumOff val="5000"/>
                  </a:schemeClr>
                </a:solidFill>
                <a:latin typeface="Times New Roman" panose="02020603050405020304" pitchFamily="18" charset="0"/>
                <a:cs typeface="Times New Roman" panose="02020603050405020304" pitchFamily="18" charset="0"/>
              </a:rPr>
              <a:t>CELEBDF</a:t>
            </a:r>
            <a:br>
              <a:rPr lang="en-US" sz="1600" spc="-95" dirty="0">
                <a:latin typeface="Times New Roman" panose="02020603050405020304" pitchFamily="18" charset="0"/>
                <a:cs typeface="Times New Roman" panose="02020603050405020304" pitchFamily="18" charset="0"/>
              </a:rPr>
            </a:br>
            <a:br>
              <a:rPr lang="en-US" sz="1600" spc="-95" dirty="0">
                <a:latin typeface="Times New Roman" panose="02020603050405020304" pitchFamily="18" charset="0"/>
                <a:cs typeface="Times New Roman" panose="02020603050405020304" pitchFamily="18" charset="0"/>
              </a:rPr>
            </a:br>
            <a:br>
              <a:rPr lang="en-US" sz="1600" spc="-95"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57F89F6-E2DE-E429-0135-86508FBAC06E}"/>
              </a:ext>
            </a:extLst>
          </p:cNvPr>
          <p:cNvPicPr>
            <a:picLocks noChangeAspect="1"/>
          </p:cNvPicPr>
          <p:nvPr/>
        </p:nvPicPr>
        <p:blipFill>
          <a:blip r:embed="rId2"/>
          <a:stretch>
            <a:fillRect/>
          </a:stretch>
        </p:blipFill>
        <p:spPr>
          <a:xfrm>
            <a:off x="974559" y="1864896"/>
            <a:ext cx="7170820" cy="3126000"/>
          </a:xfrm>
          <a:prstGeom prst="rect">
            <a:avLst/>
          </a:prstGeom>
        </p:spPr>
      </p:pic>
    </p:spTree>
    <p:extLst>
      <p:ext uri="{BB962C8B-B14F-4D97-AF65-F5344CB8AC3E}">
        <p14:creationId xmlns:p14="http://schemas.microsoft.com/office/powerpoint/2010/main" val="2070265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DF20F-77B8-9843-7319-B0DA8F8DF5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009F6A-3461-DE85-9D1B-55F63C77405D}"/>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DATASET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EE090B0-48D1-AE7D-0338-187473B4CC9A}"/>
              </a:ext>
            </a:extLst>
          </p:cNvPr>
          <p:cNvSpPr>
            <a:spLocks noGrp="1"/>
          </p:cNvSpPr>
          <p:nvPr>
            <p:ph type="dt" sz="half" idx="10"/>
          </p:nvPr>
        </p:nvSpPr>
        <p:spPr/>
        <p:txBody>
          <a:bodyPr/>
          <a:lstStyle/>
          <a:p>
            <a:r>
              <a:rPr lang="en-US"/>
              <a:t>03-04-205</a:t>
            </a:r>
            <a:endParaRPr lang="en-IN"/>
          </a:p>
        </p:txBody>
      </p:sp>
      <p:sp>
        <p:nvSpPr>
          <p:cNvPr id="4" name="Slide Number Placeholder 3">
            <a:extLst>
              <a:ext uri="{FF2B5EF4-FFF2-40B4-BE49-F238E27FC236}">
                <a16:creationId xmlns:a16="http://schemas.microsoft.com/office/drawing/2014/main" id="{CEC14515-2318-1D20-F601-36AD2C9D3408}"/>
              </a:ext>
            </a:extLst>
          </p:cNvPr>
          <p:cNvSpPr>
            <a:spLocks noGrp="1"/>
          </p:cNvSpPr>
          <p:nvPr>
            <p:ph type="sldNum" sz="quarter" idx="12"/>
          </p:nvPr>
        </p:nvSpPr>
        <p:spPr/>
        <p:txBody>
          <a:bodyPr/>
          <a:lstStyle/>
          <a:p>
            <a:fld id="{9D3FF152-60F5-4862-82F9-1190556AA56F}" type="slidenum">
              <a:rPr lang="en-IN" sz="1400" b="1" smtClean="0">
                <a:solidFill>
                  <a:schemeClr val="tx1"/>
                </a:solidFill>
              </a:rPr>
              <a:t>12</a:t>
            </a:fld>
            <a:endParaRPr lang="en-IN" sz="1400" b="1" dirty="0">
              <a:solidFill>
                <a:schemeClr val="tx1"/>
              </a:solidFill>
            </a:endParaRPr>
          </a:p>
        </p:txBody>
      </p:sp>
      <p:sp>
        <p:nvSpPr>
          <p:cNvPr id="5" name="Footer Placeholder 4">
            <a:extLst>
              <a:ext uri="{FF2B5EF4-FFF2-40B4-BE49-F238E27FC236}">
                <a16:creationId xmlns:a16="http://schemas.microsoft.com/office/drawing/2014/main" id="{A2655388-7581-4D9B-F8A8-DA97AC9FC75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1DDD7A5-27AF-DB45-8D6A-72525F997547}"/>
              </a:ext>
            </a:extLst>
          </p:cNvPr>
          <p:cNvSpPr txBox="1"/>
          <p:nvPr/>
        </p:nvSpPr>
        <p:spPr>
          <a:xfrm>
            <a:off x="806116" y="1216366"/>
            <a:ext cx="7531768" cy="1600438"/>
          </a:xfrm>
          <a:prstGeom prst="rect">
            <a:avLst/>
          </a:prstGeom>
          <a:noFill/>
        </p:spPr>
        <p:txBody>
          <a:bodyPr wrap="square">
            <a:spAutoFit/>
          </a:bodyPr>
          <a:lstStyle/>
          <a:p>
            <a:br>
              <a:rPr lang="en-US" sz="1600" spc="-95"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600" b="1" spc="-95" dirty="0">
                <a:solidFill>
                  <a:schemeClr val="tx1">
                    <a:lumMod val="95000"/>
                    <a:lumOff val="5000"/>
                  </a:schemeClr>
                </a:solidFill>
                <a:latin typeface="Times New Roman" panose="02020603050405020304" pitchFamily="18" charset="0"/>
                <a:cs typeface="Times New Roman" panose="02020603050405020304" pitchFamily="18" charset="0"/>
              </a:rPr>
              <a:t>FACE FORENSIC++ : </a:t>
            </a:r>
          </a:p>
          <a:p>
            <a:br>
              <a:rPr lang="en-US" sz="1600" spc="-95" dirty="0">
                <a:solidFill>
                  <a:schemeClr val="tx1">
                    <a:lumMod val="95000"/>
                    <a:lumOff val="5000"/>
                  </a:schemeClr>
                </a:solidFill>
                <a:latin typeface="Times New Roman" panose="02020603050405020304" pitchFamily="18" charset="0"/>
                <a:cs typeface="Times New Roman" panose="02020603050405020304" pitchFamily="18" charset="0"/>
              </a:rPr>
            </a:br>
            <a:br>
              <a:rPr lang="en-US" sz="1600" spc="-95" dirty="0">
                <a:latin typeface="Times New Roman" panose="02020603050405020304" pitchFamily="18" charset="0"/>
                <a:cs typeface="Times New Roman" panose="02020603050405020304" pitchFamily="18" charset="0"/>
              </a:rPr>
            </a:br>
            <a:br>
              <a:rPr lang="en-US" sz="1600" spc="-95"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8EAB5A5-874F-5EFD-C2F1-639F25FFE6E1}"/>
              </a:ext>
            </a:extLst>
          </p:cNvPr>
          <p:cNvPicPr>
            <a:picLocks noChangeAspect="1"/>
          </p:cNvPicPr>
          <p:nvPr/>
        </p:nvPicPr>
        <p:blipFill>
          <a:blip r:embed="rId2"/>
          <a:stretch>
            <a:fillRect/>
          </a:stretch>
        </p:blipFill>
        <p:spPr>
          <a:xfrm>
            <a:off x="1094874" y="2171524"/>
            <a:ext cx="6870031" cy="3122371"/>
          </a:xfrm>
          <a:prstGeom prst="rect">
            <a:avLst/>
          </a:prstGeom>
        </p:spPr>
      </p:pic>
    </p:spTree>
    <p:extLst>
      <p:ext uri="{BB962C8B-B14F-4D97-AF65-F5344CB8AC3E}">
        <p14:creationId xmlns:p14="http://schemas.microsoft.com/office/powerpoint/2010/main" val="31820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Flow Chart/DFD/ER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US"/>
              <a:t>03-04-205</a:t>
            </a:r>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13</a:t>
            </a:fld>
            <a:endParaRPr lang="en-IN"/>
          </a:p>
        </p:txBody>
      </p:sp>
      <p:sp>
        <p:nvSpPr>
          <p:cNvPr id="3" name="Footer Placeholder 2">
            <a:extLst>
              <a:ext uri="{FF2B5EF4-FFF2-40B4-BE49-F238E27FC236}">
                <a16:creationId xmlns:a16="http://schemas.microsoft.com/office/drawing/2014/main" id="{AE14B8CA-2C58-27BC-169F-30833F34682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962326-F5D6-AFFC-1EA0-40B3016F8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 y="1412384"/>
            <a:ext cx="7696200" cy="3910598"/>
          </a:xfrm>
          <a:prstGeom prst="rect">
            <a:avLst/>
          </a:prstGeom>
        </p:spPr>
      </p:pic>
    </p:spTree>
    <p:extLst>
      <p:ext uri="{BB962C8B-B14F-4D97-AF65-F5344CB8AC3E}">
        <p14:creationId xmlns:p14="http://schemas.microsoft.com/office/powerpoint/2010/main" val="36270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Architecture / Methodology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4A57625-FE0C-C9D0-9B64-51C30486E5E1}"/>
              </a:ext>
            </a:extLst>
          </p:cNvPr>
          <p:cNvSpPr>
            <a:spLocks noGrp="1"/>
          </p:cNvSpPr>
          <p:nvPr>
            <p:ph type="dt" sz="half" idx="10"/>
          </p:nvPr>
        </p:nvSpPr>
        <p:spPr/>
        <p:txBody>
          <a:bodyPr/>
          <a:lstStyle/>
          <a:p>
            <a:r>
              <a:rPr lang="en-US"/>
              <a:t>03-04-205</a:t>
            </a:r>
            <a:endParaRPr lang="en-IN"/>
          </a:p>
        </p:txBody>
      </p:sp>
      <p:sp>
        <p:nvSpPr>
          <p:cNvPr id="4" name="Slide Number Placeholder 3">
            <a:extLst>
              <a:ext uri="{FF2B5EF4-FFF2-40B4-BE49-F238E27FC236}">
                <a16:creationId xmlns:a16="http://schemas.microsoft.com/office/drawing/2014/main" id="{2C207A7E-3D82-3EF5-FA41-02841985E0D6}"/>
              </a:ext>
            </a:extLst>
          </p:cNvPr>
          <p:cNvSpPr>
            <a:spLocks noGrp="1"/>
          </p:cNvSpPr>
          <p:nvPr>
            <p:ph type="sldNum" sz="quarter" idx="12"/>
          </p:nvPr>
        </p:nvSpPr>
        <p:spPr/>
        <p:txBody>
          <a:bodyPr/>
          <a:lstStyle/>
          <a:p>
            <a:fld id="{9D3FF152-60F5-4862-82F9-1190556AA56F}" type="slidenum">
              <a:rPr lang="en-IN" sz="1400" b="1" smtClean="0">
                <a:solidFill>
                  <a:schemeClr val="tx1"/>
                </a:solidFill>
              </a:rPr>
              <a:t>14</a:t>
            </a:fld>
            <a:endParaRPr lang="en-IN" b="1" dirty="0">
              <a:solidFill>
                <a:schemeClr val="tx1"/>
              </a:solidFill>
            </a:endParaRPr>
          </a:p>
        </p:txBody>
      </p:sp>
      <p:sp>
        <p:nvSpPr>
          <p:cNvPr id="5" name="Footer Placeholder 4">
            <a:extLst>
              <a:ext uri="{FF2B5EF4-FFF2-40B4-BE49-F238E27FC236}">
                <a16:creationId xmlns:a16="http://schemas.microsoft.com/office/drawing/2014/main" id="{32B6A7EF-50D7-1BEB-23D3-C8D571DB476B}"/>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0402D6C-6885-6E91-A2E9-B12173747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696249"/>
            <a:ext cx="7712884" cy="5143500"/>
          </a:xfrm>
          <a:prstGeom prst="rect">
            <a:avLst/>
          </a:prstGeom>
        </p:spPr>
      </p:pic>
    </p:spTree>
    <p:extLst>
      <p:ext uri="{BB962C8B-B14F-4D97-AF65-F5344CB8AC3E}">
        <p14:creationId xmlns:p14="http://schemas.microsoft.com/office/powerpoint/2010/main" val="3264071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8EAA6-7323-9478-B954-A04160F5C4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F02402-E98A-24E5-C014-9BE7A0BAA857}"/>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ata Processing</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61412D6-2312-707F-C647-D819327E0D68}"/>
              </a:ext>
            </a:extLst>
          </p:cNvPr>
          <p:cNvSpPr txBox="1"/>
          <p:nvPr/>
        </p:nvSpPr>
        <p:spPr>
          <a:xfrm>
            <a:off x="1070811" y="1344044"/>
            <a:ext cx="7291136" cy="3406061"/>
          </a:xfrm>
          <a:prstGeom prst="rect">
            <a:avLst/>
          </a:prstGeom>
          <a:noFill/>
        </p:spPr>
        <p:txBody>
          <a:bodyPr wrap="square">
            <a:spAutoFit/>
          </a:bodyPr>
          <a:lstStyle/>
          <a:p>
            <a:pPr marL="12065">
              <a:lnSpc>
                <a:spcPct val="100000"/>
              </a:lnSpc>
              <a:spcBef>
                <a:spcPts val="819"/>
              </a:spcBef>
              <a:tabLst>
                <a:tab pos="184150" algn="l"/>
              </a:tabLst>
            </a:pPr>
            <a:r>
              <a:rPr lang="en-US" sz="1800" b="1" i="0" u="none" strike="noStrike" baseline="0" dirty="0">
                <a:solidFill>
                  <a:srgbClr val="0D2142"/>
                </a:solidFill>
                <a:latin typeface="Times New Roman" panose="02020603050405020304" pitchFamily="18" charset="0"/>
                <a:cs typeface="Times New Roman" panose="02020603050405020304" pitchFamily="18" charset="0"/>
              </a:rPr>
              <a:t>Input: </a:t>
            </a:r>
            <a:r>
              <a:rPr lang="en-US" sz="1800" i="0" u="none" strike="noStrike" baseline="0" dirty="0">
                <a:solidFill>
                  <a:srgbClr val="0D2142"/>
                </a:solidFill>
                <a:latin typeface="Times New Roman" panose="02020603050405020304" pitchFamily="18" charset="0"/>
                <a:cs typeface="Times New Roman" panose="02020603050405020304" pitchFamily="18" charset="0"/>
              </a:rPr>
              <a:t>Video Dataset</a:t>
            </a:r>
            <a:endParaRPr lang="en-US" dirty="0">
              <a:solidFill>
                <a:srgbClr val="0D2142"/>
              </a:solidFill>
              <a:latin typeface="Times New Roman" panose="02020603050405020304" pitchFamily="18" charset="0"/>
              <a:cs typeface="Times New Roman" panose="02020603050405020304" pitchFamily="18" charset="0"/>
            </a:endParaRPr>
          </a:p>
          <a:p>
            <a:pPr marL="12065">
              <a:lnSpc>
                <a:spcPct val="100000"/>
              </a:lnSpc>
              <a:spcBef>
                <a:spcPts val="819"/>
              </a:spcBef>
              <a:tabLst>
                <a:tab pos="184150" algn="l"/>
              </a:tabLst>
            </a:pPr>
            <a:r>
              <a:rPr lang="en-US" sz="1800" b="1" i="0" u="none" strike="noStrike" baseline="0" dirty="0">
                <a:solidFill>
                  <a:srgbClr val="0D2142"/>
                </a:solidFill>
                <a:latin typeface="Times New Roman" panose="02020603050405020304" pitchFamily="18" charset="0"/>
                <a:cs typeface="Times New Roman" panose="02020603050405020304" pitchFamily="18" charset="0"/>
              </a:rPr>
              <a:t>Step 1: </a:t>
            </a:r>
            <a:r>
              <a:rPr lang="en-US" sz="1800" b="0" i="0" u="none" strike="noStrike" baseline="0" dirty="0">
                <a:solidFill>
                  <a:srgbClr val="0D2142"/>
                </a:solidFill>
                <a:latin typeface="Times New Roman" panose="02020603050405020304" pitchFamily="18" charset="0"/>
                <a:cs typeface="Times New Roman" panose="02020603050405020304" pitchFamily="18" charset="0"/>
              </a:rPr>
              <a:t>Import the required video dataset</a:t>
            </a:r>
          </a:p>
          <a:p>
            <a:pPr marL="12065">
              <a:lnSpc>
                <a:spcPct val="100000"/>
              </a:lnSpc>
              <a:spcBef>
                <a:spcPts val="819"/>
              </a:spcBef>
              <a:tabLst>
                <a:tab pos="184150" algn="l"/>
              </a:tabLst>
            </a:pPr>
            <a:r>
              <a:rPr lang="en-US" sz="1800" b="0" i="0" u="none" strike="noStrike" baseline="0" dirty="0">
                <a:solidFill>
                  <a:srgbClr val="0D2142"/>
                </a:solidFill>
                <a:latin typeface="Times New Roman" panose="02020603050405020304" pitchFamily="18" charset="0"/>
                <a:cs typeface="Times New Roman" panose="02020603050405020304" pitchFamily="18" charset="0"/>
              </a:rPr>
              <a:t>	          Extract frames from the video </a:t>
            </a:r>
          </a:p>
          <a:p>
            <a:pPr marL="12065">
              <a:lnSpc>
                <a:spcPct val="100000"/>
              </a:lnSpc>
              <a:spcBef>
                <a:spcPts val="819"/>
              </a:spcBef>
              <a:tabLst>
                <a:tab pos="184150" algn="l"/>
              </a:tabLst>
            </a:pPr>
            <a:r>
              <a:rPr lang="en-US" sz="1800" b="1" i="0" u="none" strike="noStrike" baseline="0" dirty="0">
                <a:solidFill>
                  <a:srgbClr val="0D2142"/>
                </a:solidFill>
                <a:latin typeface="Times New Roman" panose="02020603050405020304" pitchFamily="18" charset="0"/>
                <a:cs typeface="Times New Roman" panose="02020603050405020304" pitchFamily="18" charset="0"/>
              </a:rPr>
              <a:t>Step 2: </a:t>
            </a:r>
            <a:r>
              <a:rPr lang="en-US" sz="1800" b="0" i="0" u="none" strike="noStrike" baseline="0" dirty="0">
                <a:solidFill>
                  <a:srgbClr val="0D2142"/>
                </a:solidFill>
                <a:latin typeface="Times New Roman" panose="02020603050405020304" pitchFamily="18" charset="0"/>
                <a:cs typeface="Times New Roman" panose="02020603050405020304" pitchFamily="18" charset="0"/>
              </a:rPr>
              <a:t>Identify the frames which has face</a:t>
            </a:r>
          </a:p>
          <a:p>
            <a:pPr marL="12065">
              <a:lnSpc>
                <a:spcPct val="100000"/>
              </a:lnSpc>
              <a:spcBef>
                <a:spcPts val="819"/>
              </a:spcBef>
              <a:tabLst>
                <a:tab pos="184150" algn="l"/>
              </a:tabLst>
            </a:pPr>
            <a:r>
              <a:rPr lang="en-US" sz="1800" b="0" i="0" u="none" strike="noStrike" baseline="0" dirty="0">
                <a:solidFill>
                  <a:srgbClr val="0D2142"/>
                </a:solidFill>
                <a:latin typeface="Times New Roman" panose="02020603050405020304" pitchFamily="18" charset="0"/>
                <a:cs typeface="Times New Roman" panose="02020603050405020304" pitchFamily="18" charset="0"/>
              </a:rPr>
              <a:t>	          Remove frames without face</a:t>
            </a:r>
          </a:p>
          <a:p>
            <a:pPr marL="12065">
              <a:lnSpc>
                <a:spcPct val="100000"/>
              </a:lnSpc>
              <a:spcBef>
                <a:spcPts val="819"/>
              </a:spcBef>
              <a:tabLst>
                <a:tab pos="184150" algn="l"/>
              </a:tabLst>
            </a:pPr>
            <a:r>
              <a:rPr lang="en-US" sz="1800" b="1" i="0" u="none" strike="noStrike" baseline="0" dirty="0">
                <a:solidFill>
                  <a:srgbClr val="0D2142"/>
                </a:solidFill>
                <a:latin typeface="Times New Roman" panose="02020603050405020304" pitchFamily="18" charset="0"/>
                <a:cs typeface="Times New Roman" panose="02020603050405020304" pitchFamily="18" charset="0"/>
              </a:rPr>
              <a:t>Step 3: </a:t>
            </a:r>
            <a:r>
              <a:rPr lang="en-US" sz="1800" b="0" i="0" u="none" strike="noStrike" baseline="0" dirty="0">
                <a:solidFill>
                  <a:srgbClr val="0D2142"/>
                </a:solidFill>
                <a:latin typeface="Times New Roman" panose="02020603050405020304" pitchFamily="18" charset="0"/>
                <a:cs typeface="Times New Roman" panose="02020603050405020304" pitchFamily="18" charset="0"/>
              </a:rPr>
              <a:t>Using the face alignment techniques align the face in the image</a:t>
            </a:r>
          </a:p>
          <a:p>
            <a:pPr marL="12065">
              <a:lnSpc>
                <a:spcPct val="100000"/>
              </a:lnSpc>
              <a:spcBef>
                <a:spcPts val="819"/>
              </a:spcBef>
              <a:tabLst>
                <a:tab pos="184150" algn="l"/>
              </a:tabLst>
            </a:pPr>
            <a:r>
              <a:rPr lang="en-US" sz="1800" b="0" i="0" u="none" strike="noStrike" baseline="0" dirty="0">
                <a:solidFill>
                  <a:srgbClr val="0D2142"/>
                </a:solidFill>
                <a:latin typeface="Times New Roman" panose="02020603050405020304" pitchFamily="18" charset="0"/>
                <a:cs typeface="Times New Roman" panose="02020603050405020304" pitchFamily="18" charset="0"/>
              </a:rPr>
              <a:t>	          Return the processed image </a:t>
            </a:r>
          </a:p>
          <a:p>
            <a:pPr marL="12065">
              <a:lnSpc>
                <a:spcPct val="100000"/>
              </a:lnSpc>
              <a:spcBef>
                <a:spcPts val="819"/>
              </a:spcBef>
              <a:tabLst>
                <a:tab pos="184150" algn="l"/>
              </a:tabLst>
            </a:pPr>
            <a:r>
              <a:rPr lang="en-US" b="1" dirty="0">
                <a:solidFill>
                  <a:srgbClr val="0D2142"/>
                </a:solidFill>
                <a:latin typeface="Times New Roman" panose="02020603050405020304" pitchFamily="18" charset="0"/>
                <a:cs typeface="Times New Roman" panose="02020603050405020304" pitchFamily="18" charset="0"/>
              </a:rPr>
              <a:t>Step 4: </a:t>
            </a:r>
            <a:r>
              <a:rPr lang="en-US" dirty="0">
                <a:solidFill>
                  <a:srgbClr val="0D2142"/>
                </a:solidFill>
                <a:latin typeface="Times New Roman" panose="02020603050405020304" pitchFamily="18" charset="0"/>
                <a:cs typeface="Times New Roman" panose="02020603050405020304" pitchFamily="18" charset="0"/>
              </a:rPr>
              <a:t>Resize the processed frames</a:t>
            </a:r>
          </a:p>
          <a:p>
            <a:pPr marL="12065">
              <a:lnSpc>
                <a:spcPct val="100000"/>
              </a:lnSpc>
              <a:spcBef>
                <a:spcPts val="819"/>
              </a:spcBef>
              <a:tabLst>
                <a:tab pos="184150" algn="l"/>
              </a:tabLst>
            </a:pPr>
            <a:r>
              <a:rPr lang="en-US" b="1" dirty="0">
                <a:solidFill>
                  <a:srgbClr val="0D2142"/>
                </a:solidFill>
                <a:latin typeface="Times New Roman" panose="02020603050405020304" pitchFamily="18" charset="0"/>
                <a:cs typeface="Times New Roman" panose="02020603050405020304" pitchFamily="18" charset="0"/>
              </a:rPr>
              <a:t>Output: </a:t>
            </a:r>
            <a:r>
              <a:rPr lang="en-US" dirty="0">
                <a:solidFill>
                  <a:srgbClr val="0D2142"/>
                </a:solidFill>
                <a:latin typeface="Times New Roman" panose="02020603050405020304" pitchFamily="18" charset="0"/>
                <a:cs typeface="Times New Roman" panose="02020603050405020304" pitchFamily="18" charset="0"/>
              </a:rPr>
              <a:t>Processed Frames</a:t>
            </a:r>
          </a:p>
        </p:txBody>
      </p:sp>
      <p:sp>
        <p:nvSpPr>
          <p:cNvPr id="7" name="Date Placeholder 6">
            <a:extLst>
              <a:ext uri="{FF2B5EF4-FFF2-40B4-BE49-F238E27FC236}">
                <a16:creationId xmlns:a16="http://schemas.microsoft.com/office/drawing/2014/main" id="{9C914EFB-E8C1-B98C-116D-C72CB7182FED}"/>
              </a:ext>
            </a:extLst>
          </p:cNvPr>
          <p:cNvSpPr>
            <a:spLocks noGrp="1"/>
          </p:cNvSpPr>
          <p:nvPr>
            <p:ph type="dt" sz="half" idx="10"/>
          </p:nvPr>
        </p:nvSpPr>
        <p:spPr/>
        <p:txBody>
          <a:bodyPr/>
          <a:lstStyle/>
          <a:p>
            <a:r>
              <a:rPr lang="en-US"/>
              <a:t>03-04-205</a:t>
            </a:r>
            <a:endParaRPr lang="en-IN"/>
          </a:p>
        </p:txBody>
      </p:sp>
      <p:sp>
        <p:nvSpPr>
          <p:cNvPr id="8" name="Slide Number Placeholder 7">
            <a:extLst>
              <a:ext uri="{FF2B5EF4-FFF2-40B4-BE49-F238E27FC236}">
                <a16:creationId xmlns:a16="http://schemas.microsoft.com/office/drawing/2014/main" id="{D47092FB-CF37-3B8E-00EB-3048786413CF}"/>
              </a:ext>
            </a:extLst>
          </p:cNvPr>
          <p:cNvSpPr>
            <a:spLocks noGrp="1"/>
          </p:cNvSpPr>
          <p:nvPr>
            <p:ph type="sldNum" sz="quarter" idx="12"/>
          </p:nvPr>
        </p:nvSpPr>
        <p:spPr/>
        <p:txBody>
          <a:bodyPr/>
          <a:lstStyle/>
          <a:p>
            <a:fld id="{9D3FF152-60F5-4862-82F9-1190556AA56F}" type="slidenum">
              <a:rPr lang="en-IN" smtClean="0"/>
              <a:t>15</a:t>
            </a:fld>
            <a:endParaRPr lang="en-IN"/>
          </a:p>
        </p:txBody>
      </p:sp>
      <p:sp>
        <p:nvSpPr>
          <p:cNvPr id="3" name="Footer Placeholder 2">
            <a:extLst>
              <a:ext uri="{FF2B5EF4-FFF2-40B4-BE49-F238E27FC236}">
                <a16:creationId xmlns:a16="http://schemas.microsoft.com/office/drawing/2014/main" id="{20B5977A-999A-377F-6F96-9D9CC78B6DB3}"/>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122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b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Data Processing Pipeline</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r>
              <a:rPr lang="en-US"/>
              <a:t>03-04-205</a:t>
            </a:r>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16</a:t>
            </a:fld>
            <a:endParaRPr lang="en-IN"/>
          </a:p>
        </p:txBody>
      </p:sp>
      <p:sp>
        <p:nvSpPr>
          <p:cNvPr id="3" name="Footer Placeholder 2">
            <a:extLst>
              <a:ext uri="{FF2B5EF4-FFF2-40B4-BE49-F238E27FC236}">
                <a16:creationId xmlns:a16="http://schemas.microsoft.com/office/drawing/2014/main" id="{AC48C95D-0F77-D4F0-B055-532F01D13379}"/>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64CFF02-4986-DD79-4AF1-EBF9A93C8683}"/>
              </a:ext>
            </a:extLst>
          </p:cNvPr>
          <p:cNvPicPr>
            <a:picLocks noChangeAspect="1"/>
          </p:cNvPicPr>
          <p:nvPr/>
        </p:nvPicPr>
        <p:blipFill>
          <a:blip r:embed="rId2" cstate="print">
            <a:extLst>
              <a:ext uri="{28A0092B-C50C-407E-A947-70E740481C1C}">
                <a14:useLocalDpi xmlns:a14="http://schemas.microsoft.com/office/drawing/2010/main" val="0"/>
              </a:ext>
            </a:extLst>
          </a:blip>
          <a:srcRect t="12" b="12"/>
          <a:stretch/>
        </p:blipFill>
        <p:spPr>
          <a:xfrm>
            <a:off x="3533274" y="1252924"/>
            <a:ext cx="1595774" cy="4731587"/>
          </a:xfrm>
          <a:prstGeom prst="rect">
            <a:avLst/>
          </a:prstGeom>
        </p:spPr>
      </p:pic>
    </p:spTree>
    <p:extLst>
      <p:ext uri="{BB962C8B-B14F-4D97-AF65-F5344CB8AC3E}">
        <p14:creationId xmlns:p14="http://schemas.microsoft.com/office/powerpoint/2010/main" val="972360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V</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ideo frame Extraction and processing</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715878" y="1363829"/>
            <a:ext cx="7886700" cy="3416320"/>
          </a:xfrm>
          <a:prstGeom prst="rect">
            <a:avLst/>
          </a:prstGeom>
          <a:noFill/>
        </p:spPr>
        <p:txBody>
          <a:bodyPr wrap="square">
            <a:spAutoFit/>
          </a:bodyPr>
          <a:lstStyle/>
          <a:p>
            <a:pPr marL="340360" marR="0" lvl="0" indent="-327660" algn="just" defTabSz="914400" eaLnBrk="1" fontAlgn="auto" latinLnBrk="0" hangingPunct="1">
              <a:lnSpc>
                <a:spcPct val="100000"/>
              </a:lnSpc>
              <a:spcBef>
                <a:spcPts val="0"/>
              </a:spcBef>
              <a:spcAft>
                <a:spcPts val="0"/>
              </a:spcAft>
              <a:buClrTx/>
              <a:buSzTx/>
              <a:buFontTx/>
              <a:buChar char="●"/>
              <a:tabLst>
                <a:tab pos="340360" algn="l"/>
                <a:tab pos="340995" algn="l"/>
              </a:tabLst>
              <a:defRPr/>
            </a:pPr>
            <a:r>
              <a:rPr kumimoji="0" lang="en-US" sz="1800" i="0" u="none" strike="noStrike" kern="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rPr>
              <a:t>The table consist of frame extraction process applied on video dataset.</a:t>
            </a:r>
          </a:p>
          <a:p>
            <a:pPr marL="340360" marR="0" lvl="0" indent="-327660" algn="just" defTabSz="914400" eaLnBrk="1" fontAlgn="auto" latinLnBrk="0" hangingPunct="1">
              <a:lnSpc>
                <a:spcPct val="100000"/>
              </a:lnSpc>
              <a:spcBef>
                <a:spcPts val="0"/>
              </a:spcBef>
              <a:spcAft>
                <a:spcPts val="0"/>
              </a:spcAft>
              <a:buClrTx/>
              <a:buSzTx/>
              <a:buFontTx/>
              <a:buChar char="●"/>
              <a:tabLst>
                <a:tab pos="340360" algn="l"/>
                <a:tab pos="340995" algn="l"/>
              </a:tabLst>
              <a:defRPr/>
            </a:pPr>
            <a:endParaRPr lang="en-US" sz="1800" dirty="0">
              <a:solidFill>
                <a:schemeClr val="tx2">
                  <a:lumMod val="50000"/>
                </a:schemeClr>
              </a:solidFill>
              <a:latin typeface="Times New Roman" panose="02020603050405020304" pitchFamily="18" charset="0"/>
              <a:cs typeface="Times New Roman" panose="02020603050405020304" pitchFamily="18" charset="0"/>
            </a:endParaRPr>
          </a:p>
          <a:p>
            <a:pPr marL="340360" marR="0" lvl="0" indent="-327660" algn="just" defTabSz="914400" eaLnBrk="1" fontAlgn="auto" latinLnBrk="0" hangingPunct="1">
              <a:lnSpc>
                <a:spcPct val="100000"/>
              </a:lnSpc>
              <a:spcBef>
                <a:spcPts val="0"/>
              </a:spcBef>
              <a:spcAft>
                <a:spcPts val="0"/>
              </a:spcAft>
              <a:buClrTx/>
              <a:buSzTx/>
              <a:buFontTx/>
              <a:buChar char="●"/>
              <a:tabLst>
                <a:tab pos="340360" algn="l"/>
                <a:tab pos="340995" algn="l"/>
              </a:tabLst>
              <a:defRPr/>
            </a:pPr>
            <a:r>
              <a:rPr kumimoji="0" lang="en-US" sz="1800" i="0" u="none" strike="noStrike" kern="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rPr>
              <a:t>The table consist of total number of frames in a video, frames which have space and then it is preprocessed to work with evenly spaced frames to enhance the accuracy of deepfake detection.</a:t>
            </a:r>
          </a:p>
          <a:p>
            <a:pPr marL="12700" marR="0" lvl="0" indent="0" algn="just" defTabSz="914400" eaLnBrk="1" fontAlgn="auto" latinLnBrk="0" hangingPunct="1">
              <a:lnSpc>
                <a:spcPct val="100000"/>
              </a:lnSpc>
              <a:spcBef>
                <a:spcPts val="0"/>
              </a:spcBef>
              <a:spcAft>
                <a:spcPts val="0"/>
              </a:spcAft>
              <a:buClrTx/>
              <a:buSzTx/>
              <a:buFontTx/>
              <a:buNone/>
              <a:tabLst>
                <a:tab pos="340360" algn="l"/>
                <a:tab pos="340995" algn="l"/>
              </a:tabLst>
              <a:defRPr/>
            </a:pPr>
            <a:endParaRPr kumimoji="0" lang="en-US" sz="1800" i="0" u="none" strike="noStrike" kern="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endParaRPr>
          </a:p>
          <a:p>
            <a:pPr marL="340360" marR="0" lvl="0" indent="-327660" algn="just" defTabSz="914400" eaLnBrk="1" fontAlgn="auto" latinLnBrk="0" hangingPunct="1">
              <a:lnSpc>
                <a:spcPct val="100000"/>
              </a:lnSpc>
              <a:spcBef>
                <a:spcPts val="0"/>
              </a:spcBef>
              <a:spcAft>
                <a:spcPts val="0"/>
              </a:spcAft>
              <a:buClrTx/>
              <a:buSzTx/>
              <a:buFontTx/>
              <a:buChar char="●"/>
              <a:tabLst>
                <a:tab pos="340360" algn="l"/>
                <a:tab pos="340995" algn="l"/>
              </a:tabLst>
              <a:defRPr/>
            </a:pPr>
            <a:r>
              <a:rPr kumimoji="0" lang="en-US" sz="1800" i="0" u="none" strike="noStrike" kern="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rPr>
              <a:t>The video dataset of Celeb-DF and </a:t>
            </a:r>
            <a:r>
              <a:rPr kumimoji="0" lang="en-US" sz="1800" i="0" u="none" strike="noStrike" kern="0" cap="none" spc="0" normalizeH="0" baseline="0" noProof="0" dirty="0" err="1">
                <a:ln>
                  <a:noFill/>
                </a:ln>
                <a:solidFill>
                  <a:schemeClr val="tx2">
                    <a:lumMod val="50000"/>
                  </a:schemeClr>
                </a:solidFill>
                <a:effectLst/>
                <a:uLnTx/>
                <a:uFillTx/>
                <a:latin typeface="Times New Roman" panose="02020603050405020304" pitchFamily="18" charset="0"/>
                <a:cs typeface="Times New Roman" panose="02020603050405020304" pitchFamily="18" charset="0"/>
              </a:rPr>
              <a:t>Faceforensics</a:t>
            </a:r>
            <a:r>
              <a:rPr kumimoji="0" lang="en-US" sz="1800" i="0" u="none" strike="noStrike" kern="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rPr>
              <a:t>++ are used where frame extraction process of 10 sample videos are shown here.</a:t>
            </a:r>
            <a:br>
              <a:rPr kumimoji="0" lang="en-US" sz="1800" i="0" u="none" strike="noStrike" kern="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rPr>
            </a:br>
            <a:endParaRPr kumimoji="0" lang="en-US" sz="1800" i="0" u="none" strike="noStrike" kern="0" cap="none" spc="5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endParaRPr>
          </a:p>
          <a:p>
            <a:pPr marL="340360" marR="0" lvl="0" indent="-327660" algn="just" defTabSz="914400" eaLnBrk="1" fontAlgn="auto" latinLnBrk="0" hangingPunct="1">
              <a:lnSpc>
                <a:spcPct val="100000"/>
              </a:lnSpc>
              <a:spcBef>
                <a:spcPts val="0"/>
              </a:spcBef>
              <a:spcAft>
                <a:spcPts val="0"/>
              </a:spcAft>
              <a:buClrTx/>
              <a:buSzTx/>
              <a:buFontTx/>
              <a:buChar char="●"/>
              <a:tabLst>
                <a:tab pos="340360" algn="l"/>
                <a:tab pos="340995" algn="l"/>
              </a:tabLst>
              <a:defRPr/>
            </a:pPr>
            <a:r>
              <a:rPr kumimoji="0" lang="en-US" sz="1800" i="0" u="none" strike="noStrike" kern="0" cap="none" spc="5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rPr>
              <a:t>Frames are evenly spaced which help in preserving key temporal information, making it an effective approach for analyzing videos in tasks such as deepfake detection.</a:t>
            </a:r>
            <a:endParaRPr kumimoji="0" lang="en-US" sz="1800" i="0" u="none" strike="noStrike" kern="0" cap="none" spc="0" normalizeH="0" baseline="0" noProof="0" dirty="0">
              <a:ln>
                <a:noFill/>
              </a:ln>
              <a:solidFill>
                <a:schemeClr val="tx2">
                  <a:lumMod val="50000"/>
                </a:schemeClr>
              </a:solidFill>
              <a:effectLst/>
              <a:uLnTx/>
              <a:uFillTx/>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17</a:t>
            </a:fld>
            <a:endParaRPr lang="en-IN"/>
          </a:p>
        </p:txBody>
      </p:sp>
      <p:sp>
        <p:nvSpPr>
          <p:cNvPr id="6" name="Footer Placeholder 5">
            <a:extLst>
              <a:ext uri="{FF2B5EF4-FFF2-40B4-BE49-F238E27FC236}">
                <a16:creationId xmlns:a16="http://schemas.microsoft.com/office/drawing/2014/main" id="{4CC9CFD2-EB2F-6895-48F0-E578AAFB86F9}"/>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520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66484-E94D-325D-14B6-4F7FB1134C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66B50E-4BEB-96D5-3F78-C5ACC8AB1611}"/>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V</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ideo frame Extraction and Processing</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7819F88-43A4-7030-12BD-437C9D783553}"/>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365552F4-BD21-983F-1B6C-BB8BE0DBE0F9}"/>
              </a:ext>
            </a:extLst>
          </p:cNvPr>
          <p:cNvSpPr>
            <a:spLocks noGrp="1"/>
          </p:cNvSpPr>
          <p:nvPr>
            <p:ph type="sldNum" sz="quarter" idx="12"/>
          </p:nvPr>
        </p:nvSpPr>
        <p:spPr/>
        <p:txBody>
          <a:bodyPr/>
          <a:lstStyle/>
          <a:p>
            <a:fld id="{9D3FF152-60F5-4862-82F9-1190556AA56F}" type="slidenum">
              <a:rPr lang="en-IN" smtClean="0"/>
              <a:t>18</a:t>
            </a:fld>
            <a:endParaRPr lang="en-IN"/>
          </a:p>
        </p:txBody>
      </p:sp>
      <p:sp>
        <p:nvSpPr>
          <p:cNvPr id="6" name="Footer Placeholder 5">
            <a:extLst>
              <a:ext uri="{FF2B5EF4-FFF2-40B4-BE49-F238E27FC236}">
                <a16:creationId xmlns:a16="http://schemas.microsoft.com/office/drawing/2014/main" id="{466BE9C5-8253-D731-2298-B372BA49F7D1}"/>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7C3DC9A-8978-0F53-7650-43AA8D6024D1}"/>
              </a:ext>
            </a:extLst>
          </p:cNvPr>
          <p:cNvPicPr>
            <a:picLocks noChangeAspect="1"/>
          </p:cNvPicPr>
          <p:nvPr/>
        </p:nvPicPr>
        <p:blipFill>
          <a:blip r:embed="rId2"/>
          <a:stretch>
            <a:fillRect/>
          </a:stretch>
        </p:blipFill>
        <p:spPr>
          <a:xfrm>
            <a:off x="1528011" y="1419726"/>
            <a:ext cx="6039852" cy="3338197"/>
          </a:xfrm>
          <a:prstGeom prst="rect">
            <a:avLst/>
          </a:prstGeom>
        </p:spPr>
      </p:pic>
    </p:spTree>
    <p:extLst>
      <p:ext uri="{BB962C8B-B14F-4D97-AF65-F5344CB8AC3E}">
        <p14:creationId xmlns:p14="http://schemas.microsoft.com/office/powerpoint/2010/main" val="2791253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7C0E9-8F27-43C7-56D5-AEDF09F40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EB707D-7B1E-D524-EFD2-B8B6525327CF}"/>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1C64950-C0F9-3307-4C78-24C189D18FB6}"/>
              </a:ext>
            </a:extLst>
          </p:cNvPr>
          <p:cNvSpPr txBox="1"/>
          <p:nvPr/>
        </p:nvSpPr>
        <p:spPr>
          <a:xfrm>
            <a:off x="854242" y="1251103"/>
            <a:ext cx="7661108" cy="4247317"/>
          </a:xfrm>
          <a:prstGeom prst="rect">
            <a:avLst/>
          </a:prstGeom>
          <a:noFill/>
        </p:spPr>
        <p:txBody>
          <a:bodyPr wrap="square">
            <a:spAutoFit/>
          </a:bodyPr>
          <a:lstStyle/>
          <a:p>
            <a:pPr algn="just"/>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1. PWC-NET:</a:t>
            </a:r>
          </a:p>
          <a:p>
            <a:pPr algn="just"/>
            <a:br>
              <a:rPr lang="en-US" spc="-95" dirty="0">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Purpose </a:t>
            </a:r>
            <a:r>
              <a:rPr lang="en-US" spc="-95"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pc="-95" dirty="0">
                <a:solidFill>
                  <a:schemeClr val="tx2">
                    <a:lumMod val="50000"/>
                  </a:schemeClr>
                </a:solidFill>
                <a:latin typeface="Times New Roman" panose="02020603050405020304" pitchFamily="18" charset="0"/>
                <a:cs typeface="Times New Roman" panose="02020603050405020304" pitchFamily="18" charset="0"/>
              </a:rPr>
              <a:t>M</a:t>
            </a:r>
            <a:r>
              <a:rPr lang="en-US" spc="-95" dirty="0">
                <a:latin typeface="Times New Roman" panose="02020603050405020304" pitchFamily="18" charset="0"/>
                <a:cs typeface="Times New Roman" panose="02020603050405020304" pitchFamily="18" charset="0"/>
              </a:rPr>
              <a:t>otion estimation between two frames by computing optical flow</a:t>
            </a:r>
            <a:br>
              <a:rPr lang="en-US" spc="-95" dirty="0">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Implementation: </a:t>
            </a:r>
            <a:r>
              <a:rPr lang="en-US" spc="-95" dirty="0">
                <a:solidFill>
                  <a:schemeClr val="tx2">
                    <a:lumMod val="50000"/>
                  </a:schemeClr>
                </a:solidFill>
                <a:latin typeface="Times New Roman" panose="02020603050405020304" pitchFamily="18" charset="0"/>
                <a:cs typeface="Times New Roman" panose="02020603050405020304" pitchFamily="18" charset="0"/>
              </a:rPr>
              <a:t>PWC-Net to compute optical flow between frame pairs, extracting motion vectors.</a:t>
            </a:r>
            <a:br>
              <a:rPr lang="en-US" spc="-95" dirty="0">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Detection: </a:t>
            </a:r>
            <a:r>
              <a:rPr lang="en-US" spc="-95" dirty="0">
                <a:solidFill>
                  <a:schemeClr val="tx2">
                    <a:lumMod val="50000"/>
                  </a:schemeClr>
                </a:solidFill>
                <a:latin typeface="Times New Roman" panose="02020603050405020304" pitchFamily="18" charset="0"/>
                <a:cs typeface="Times New Roman" panose="02020603050405020304" pitchFamily="18" charset="0"/>
              </a:rPr>
              <a:t>Extracted flow fields detect abnormal motion patterns</a:t>
            </a:r>
            <a:br>
              <a:rPr lang="en-US" spc="-95" dirty="0">
                <a:solidFill>
                  <a:schemeClr val="tx2">
                    <a:lumMod val="50000"/>
                  </a:schemeClr>
                </a:solidFill>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Output: </a:t>
            </a:r>
            <a:r>
              <a:rPr lang="en-US" spc="-95" dirty="0">
                <a:latin typeface="Times New Roman" panose="02020603050405020304" pitchFamily="18" charset="0"/>
                <a:cs typeface="Times New Roman" panose="02020603050405020304" pitchFamily="18" charset="0"/>
              </a:rPr>
              <a:t>Optical flow features representing frame-to-frame motion.</a:t>
            </a:r>
            <a:br>
              <a:rPr lang="en-US" spc="-95" dirty="0">
                <a:latin typeface="Times New Roman" panose="02020603050405020304" pitchFamily="18" charset="0"/>
                <a:cs typeface="Times New Roman" panose="02020603050405020304" pitchFamily="18" charset="0"/>
              </a:rPr>
            </a:br>
            <a:br>
              <a:rPr lang="en-US" b="1" spc="-95" dirty="0">
                <a:latin typeface="Times New Roman" panose="02020603050405020304" pitchFamily="18" charset="0"/>
                <a:cs typeface="Times New Roman" panose="02020603050405020304" pitchFamily="18" charset="0"/>
              </a:rPr>
            </a:br>
            <a:r>
              <a:rPr lang="en-US" b="1" spc="-95" dirty="0">
                <a:latin typeface="Times New Roman" panose="02020603050405020304" pitchFamily="18" charset="0"/>
                <a:cs typeface="Times New Roman" panose="02020603050405020304" pitchFamily="18" charset="0"/>
              </a:rPr>
              <a:t>2. </a:t>
            </a: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Long Short Term Memory:</a:t>
            </a:r>
          </a:p>
          <a:p>
            <a:pPr algn="just"/>
            <a:br>
              <a:rPr lang="en-US" spc="-95" dirty="0">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Purpose: </a:t>
            </a:r>
            <a:r>
              <a:rPr lang="en-US" spc="-95" dirty="0">
                <a:latin typeface="Times New Roman" panose="02020603050405020304" pitchFamily="18" charset="0"/>
                <a:cs typeface="Times New Roman" panose="02020603050405020304" pitchFamily="18" charset="0"/>
              </a:rPr>
              <a:t>Capture temporal relationships across sequential frames</a:t>
            </a:r>
            <a:br>
              <a:rPr lang="en-US" spc="-95" dirty="0">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Implementation: </a:t>
            </a:r>
            <a:r>
              <a:rPr lang="en-US" spc="-95" dirty="0">
                <a:latin typeface="Times New Roman" panose="02020603050405020304" pitchFamily="18" charset="0"/>
                <a:cs typeface="Times New Roman" panose="02020603050405020304" pitchFamily="18" charset="0"/>
              </a:rPr>
              <a:t>Passed sequence of feature vectors into LSTM layers to capture time      dependencies. LSTM processes the sequence of feature vectors </a:t>
            </a:r>
            <a:br>
              <a:rPr lang="en-US" spc="-95" dirty="0">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Output: </a:t>
            </a:r>
            <a:r>
              <a:rPr lang="en-US" b="1" spc="-95" dirty="0">
                <a:latin typeface="Times New Roman" panose="02020603050405020304" pitchFamily="18" charset="0"/>
                <a:cs typeface="Times New Roman" panose="02020603050405020304" pitchFamily="18" charset="0"/>
              </a:rPr>
              <a:t> </a:t>
            </a:r>
            <a:r>
              <a:rPr lang="en-US" spc="-95" dirty="0">
                <a:latin typeface="Times New Roman" panose="02020603050405020304" pitchFamily="18" charset="0"/>
                <a:cs typeface="Times New Roman" panose="02020603050405020304" pitchFamily="18" charset="0"/>
              </a:rPr>
              <a:t>Temporal feature map that captures the sequence of spatial features across the frames</a:t>
            </a:r>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AB4F9D56-EBAA-285C-EEF4-B5A2B9D224F6}"/>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3236325A-CB24-D4DF-B241-7B1034510424}"/>
              </a:ext>
            </a:extLst>
          </p:cNvPr>
          <p:cNvSpPr>
            <a:spLocks noGrp="1"/>
          </p:cNvSpPr>
          <p:nvPr>
            <p:ph type="sldNum" sz="quarter" idx="12"/>
          </p:nvPr>
        </p:nvSpPr>
        <p:spPr/>
        <p:txBody>
          <a:bodyPr/>
          <a:lstStyle/>
          <a:p>
            <a:fld id="{9D3FF152-60F5-4862-82F9-1190556AA56F}" type="slidenum">
              <a:rPr lang="en-IN" smtClean="0"/>
              <a:t>19</a:t>
            </a:fld>
            <a:endParaRPr lang="en-IN"/>
          </a:p>
        </p:txBody>
      </p:sp>
      <p:sp>
        <p:nvSpPr>
          <p:cNvPr id="6" name="Footer Placeholder 5">
            <a:extLst>
              <a:ext uri="{FF2B5EF4-FFF2-40B4-BE49-F238E27FC236}">
                <a16:creationId xmlns:a16="http://schemas.microsoft.com/office/drawing/2014/main" id="{3E4A5C17-8BE5-DAA7-5A3F-CAF71BEAA45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2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73567"/>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Abstract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r>
              <a:rPr lang="en-US"/>
              <a:t>03-04-205</a:t>
            </a:r>
            <a:endParaRPr lang="en-IN"/>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z="1400" b="1" smtClean="0">
                <a:solidFill>
                  <a:schemeClr val="tx1"/>
                </a:solidFill>
              </a:rPr>
              <a:t>2</a:t>
            </a:fld>
            <a:endParaRPr lang="en-IN" sz="1400" b="1" dirty="0">
              <a:solidFill>
                <a:schemeClr val="tx1"/>
              </a:solidFill>
            </a:endParaRPr>
          </a:p>
        </p:txBody>
      </p:sp>
      <p:sp>
        <p:nvSpPr>
          <p:cNvPr id="5" name="TextBox 4">
            <a:extLst>
              <a:ext uri="{FF2B5EF4-FFF2-40B4-BE49-F238E27FC236}">
                <a16:creationId xmlns:a16="http://schemas.microsoft.com/office/drawing/2014/main" id="{DC7BA443-99A8-7A6F-DA2E-441820D56F6D}"/>
              </a:ext>
            </a:extLst>
          </p:cNvPr>
          <p:cNvSpPr txBox="1"/>
          <p:nvPr/>
        </p:nvSpPr>
        <p:spPr>
          <a:xfrm>
            <a:off x="1120588" y="1604682"/>
            <a:ext cx="7394762" cy="369332"/>
          </a:xfrm>
          <a:prstGeom prst="rect">
            <a:avLst/>
          </a:prstGeom>
          <a:noFill/>
        </p:spPr>
        <p:txBody>
          <a:bodyPr wrap="square" rtlCol="0">
            <a:spAutoFit/>
          </a:bodyPr>
          <a:lstStyle/>
          <a:p>
            <a:endParaRPr lang="en-IN" dirty="0"/>
          </a:p>
        </p:txBody>
      </p:sp>
      <p:sp>
        <p:nvSpPr>
          <p:cNvPr id="6" name="Footer Placeholder 5">
            <a:extLst>
              <a:ext uri="{FF2B5EF4-FFF2-40B4-BE49-F238E27FC236}">
                <a16:creationId xmlns:a16="http://schemas.microsoft.com/office/drawing/2014/main" id="{531CCE89-FE17-CEEC-F45A-C882A485DC45}"/>
              </a:ext>
            </a:extLst>
          </p:cNvPr>
          <p:cNvSpPr>
            <a:spLocks noGrp="1"/>
          </p:cNvSpPr>
          <p:nvPr>
            <p:ph type="ftr" sz="quarter" idx="11"/>
          </p:nvPr>
        </p:nvSpPr>
        <p:spPr>
          <a:xfrm>
            <a:off x="3028950" y="6356351"/>
            <a:ext cx="3561036" cy="365125"/>
          </a:xfrm>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D57924F4-9650-02CC-8DD2-C7E4A3199AC3}"/>
              </a:ext>
            </a:extLst>
          </p:cNvPr>
          <p:cNvSpPr>
            <a:spLocks noChangeArrowheads="1"/>
          </p:cNvSpPr>
          <p:nvPr/>
        </p:nvSpPr>
        <p:spPr bwMode="auto">
          <a:xfrm>
            <a:off x="409903" y="1215949"/>
            <a:ext cx="832419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Deepfake technology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creates realistic fake videos, increasing misinformation and security threats.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detection methods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struggle with accuracy, especially in complex scenarios.</a:t>
            </a:r>
          </a:p>
          <a:p>
            <a:pPr algn="just" defTabSz="914400" eaLnBrk="0" fontAlgn="base" hangingPunct="0">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of Temporal Segment Networks (TSNs)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analyze sequential frames.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2D face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ResNet for spatial feature extraction.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PWC-Net for motion estimation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capturing subtle inconsistencies in facial movements.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LSTM-based temporal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detect inconsistencies over time.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Attention mechanisms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 on key facial regions prone to manipulation.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Ensemble learning techniques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 multiple models for improved robustness.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Decision-level fusion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integrates multiple feature-based predictions for higher accuracy.</a:t>
            </a: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BD906-AB7D-B467-158F-0AFDF6881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3181A-9B34-9F9B-46CF-B06B3A32596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E67D59-BAEA-5C96-7363-5F9B4B09FE99}"/>
              </a:ext>
            </a:extLst>
          </p:cNvPr>
          <p:cNvSpPr txBox="1"/>
          <p:nvPr/>
        </p:nvSpPr>
        <p:spPr>
          <a:xfrm>
            <a:off x="938463" y="1672208"/>
            <a:ext cx="7576887" cy="3139321"/>
          </a:xfrm>
          <a:prstGeom prst="rect">
            <a:avLst/>
          </a:prstGeom>
          <a:noFill/>
        </p:spPr>
        <p:txBody>
          <a:bodyPr wrap="square">
            <a:spAutoFit/>
          </a:bodyPr>
          <a:lstStyle/>
          <a:p>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3. Decision Making:</a:t>
            </a:r>
          </a:p>
          <a:p>
            <a:br>
              <a:rPr lang="en-US" spc="-95" dirty="0">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Purpose: </a:t>
            </a:r>
            <a:r>
              <a:rPr lang="en-US" spc="-95" dirty="0">
                <a:solidFill>
                  <a:schemeClr val="tx2">
                    <a:lumMod val="50000"/>
                  </a:schemeClr>
                </a:solidFill>
                <a:latin typeface="Times New Roman" panose="02020603050405020304" pitchFamily="18" charset="0"/>
                <a:cs typeface="Times New Roman" panose="02020603050405020304" pitchFamily="18" charset="0"/>
              </a:rPr>
              <a:t>Combine outputs LSTM Model for more accurate deepfake classification.</a:t>
            </a:r>
          </a:p>
          <a:p>
            <a:pPr algn="just"/>
            <a:br>
              <a:rPr lang="en-US" spc="-95" dirty="0">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Implementation: </a:t>
            </a:r>
            <a:r>
              <a:rPr lang="en-US" spc="-95" dirty="0">
                <a:solidFill>
                  <a:schemeClr val="tx2">
                    <a:lumMod val="50000"/>
                  </a:schemeClr>
                </a:solidFill>
                <a:latin typeface="Times New Roman" panose="02020603050405020304" pitchFamily="18" charset="0"/>
                <a:cs typeface="Times New Roman" panose="02020603050405020304" pitchFamily="18" charset="0"/>
              </a:rPr>
              <a:t>Performed decision fusion using weighted average or concatenation methods to integrate spatial, temporal, and motion </a:t>
            </a:r>
            <a:r>
              <a:rPr lang="en-US" spc="-95" dirty="0" err="1">
                <a:solidFill>
                  <a:schemeClr val="tx2">
                    <a:lumMod val="50000"/>
                  </a:schemeClr>
                </a:solidFill>
                <a:latin typeface="Times New Roman" panose="02020603050405020304" pitchFamily="18" charset="0"/>
                <a:cs typeface="Times New Roman" panose="02020603050405020304" pitchFamily="18" charset="0"/>
              </a:rPr>
              <a:t>features.Implemented</a:t>
            </a:r>
            <a:r>
              <a:rPr lang="en-US" spc="-95" dirty="0">
                <a:solidFill>
                  <a:schemeClr val="tx2">
                    <a:lumMod val="50000"/>
                  </a:schemeClr>
                </a:solidFill>
                <a:latin typeface="Times New Roman" panose="02020603050405020304" pitchFamily="18" charset="0"/>
                <a:cs typeface="Times New Roman" panose="02020603050405020304" pitchFamily="18" charset="0"/>
              </a:rPr>
              <a:t> a final decision-making layer (</a:t>
            </a:r>
            <a:r>
              <a:rPr lang="en-US" spc="-95" dirty="0" err="1">
                <a:solidFill>
                  <a:schemeClr val="tx2">
                    <a:lumMod val="50000"/>
                  </a:schemeClr>
                </a:solidFill>
                <a:latin typeface="Times New Roman" panose="02020603050405020304" pitchFamily="18" charset="0"/>
                <a:cs typeface="Times New Roman" panose="02020603050405020304" pitchFamily="18" charset="0"/>
              </a:rPr>
              <a:t>softmax</a:t>
            </a:r>
            <a:r>
              <a:rPr lang="en-US" spc="-95" dirty="0">
                <a:solidFill>
                  <a:schemeClr val="tx2">
                    <a:lumMod val="50000"/>
                  </a:schemeClr>
                </a:solidFill>
                <a:latin typeface="Times New Roman" panose="02020603050405020304" pitchFamily="18" charset="0"/>
                <a:cs typeface="Times New Roman" panose="02020603050405020304" pitchFamily="18" charset="0"/>
              </a:rPr>
              <a:t>) to classify videos as real or deepfake.</a:t>
            </a:r>
          </a:p>
          <a:p>
            <a:br>
              <a:rPr lang="en-US" spc="-95" dirty="0">
                <a:solidFill>
                  <a:schemeClr val="tx2">
                    <a:lumMod val="50000"/>
                  </a:schemeClr>
                </a:solidFill>
                <a:latin typeface="Times New Roman" panose="02020603050405020304" pitchFamily="18" charset="0"/>
                <a:cs typeface="Times New Roman" panose="02020603050405020304" pitchFamily="18" charset="0"/>
              </a:rPr>
            </a:br>
            <a:r>
              <a:rPr lang="en-US" b="1" spc="-95" dirty="0">
                <a:solidFill>
                  <a:schemeClr val="tx1">
                    <a:lumMod val="95000"/>
                    <a:lumOff val="5000"/>
                  </a:schemeClr>
                </a:solidFill>
                <a:latin typeface="Times New Roman" panose="02020603050405020304" pitchFamily="18" charset="0"/>
                <a:cs typeface="Times New Roman" panose="02020603050405020304" pitchFamily="18" charset="0"/>
              </a:rPr>
              <a:t>Output: </a:t>
            </a:r>
            <a:r>
              <a:rPr lang="en-US" spc="-95" dirty="0">
                <a:latin typeface="Times New Roman" panose="02020603050405020304" pitchFamily="18" charset="0"/>
                <a:cs typeface="Times New Roman" panose="02020603050405020304" pitchFamily="18" charset="0"/>
              </a:rPr>
              <a:t>A final classification decision based on the fused feature vectors.</a:t>
            </a:r>
            <a:br>
              <a:rPr lang="en-US" spc="-95" dirty="0">
                <a:latin typeface="Times New Roman" panose="02020603050405020304" pitchFamily="18" charset="0"/>
                <a:cs typeface="Times New Roman" panose="02020603050405020304" pitchFamily="18" charset="0"/>
              </a:rPr>
            </a:br>
            <a:br>
              <a:rPr lang="en-US" spc="-95"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047FC2BD-1724-6199-9D29-6EF14970BA20}"/>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28371C4B-7C44-C037-0D8D-36F40D552362}"/>
              </a:ext>
            </a:extLst>
          </p:cNvPr>
          <p:cNvSpPr>
            <a:spLocks noGrp="1"/>
          </p:cNvSpPr>
          <p:nvPr>
            <p:ph type="sldNum" sz="quarter" idx="12"/>
          </p:nvPr>
        </p:nvSpPr>
        <p:spPr/>
        <p:txBody>
          <a:bodyPr/>
          <a:lstStyle/>
          <a:p>
            <a:fld id="{9D3FF152-60F5-4862-82F9-1190556AA56F}" type="slidenum">
              <a:rPr lang="en-IN" smtClean="0"/>
              <a:t>20</a:t>
            </a:fld>
            <a:endParaRPr lang="en-IN"/>
          </a:p>
        </p:txBody>
      </p:sp>
      <p:sp>
        <p:nvSpPr>
          <p:cNvPr id="6" name="Footer Placeholder 5">
            <a:extLst>
              <a:ext uri="{FF2B5EF4-FFF2-40B4-BE49-F238E27FC236}">
                <a16:creationId xmlns:a16="http://schemas.microsoft.com/office/drawing/2014/main" id="{84CD3E3F-B26B-76C4-0DC0-1D33710550D9}"/>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858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B2819-8DDD-3203-BC6A-79AECC5C9A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D05678-E939-05DA-B755-D2147C66EFAD}"/>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patial Feature Extraction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EDAB8C0-157D-6200-D2B9-86BAC517FF40}"/>
              </a:ext>
            </a:extLst>
          </p:cNvPr>
          <p:cNvSpPr txBox="1"/>
          <p:nvPr/>
        </p:nvSpPr>
        <p:spPr>
          <a:xfrm>
            <a:off x="938463" y="1299229"/>
            <a:ext cx="7576887" cy="5355312"/>
          </a:xfrm>
          <a:prstGeom prst="rect">
            <a:avLst/>
          </a:prstGeom>
          <a:noFill/>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a:t>
            </a:r>
          </a:p>
          <a:p>
            <a:pPr marL="342900" marR="0" lvl="0"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Preprocessed video frames in image format (e.g., .jpg, .</a:t>
            </a:r>
            <a:r>
              <a:rPr kumimoji="0" lang="en-US" altLang="en-US" i="0" u="none" strike="noStrike" cap="none" normalizeH="0" baseline="0" dirty="0" err="1">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png</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.jpeg).</a:t>
            </a:r>
          </a:p>
          <a:p>
            <a:pPr marL="342900" marR="0" lvl="0"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Frame Size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Each image is resized to </a:t>
            </a:r>
            <a:r>
              <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128</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x128 pixels.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Image Preprocessing:</a:t>
            </a:r>
          </a:p>
          <a:p>
            <a:pPr marL="342900" marR="0" lvl="0"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Image:</a:t>
            </a: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Read the image from the specified path.</a:t>
            </a: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Convert the image to RGB format if it is not already.</a:t>
            </a: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endParaRPr kumimoji="0" lang="en-US"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 Image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800100" lvl="1" indent="-342900" algn="just" defTabSz="914400" eaLnBrk="0" fontAlgn="base" hangingPunct="0">
              <a:spcBef>
                <a:spcPct val="0"/>
              </a:spcBef>
              <a:spcAft>
                <a:spcPct val="0"/>
              </a:spcAft>
              <a:buFont typeface="+mj-lt"/>
              <a:buAutoNum type="alphaLcParenR"/>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Convert the image to a tensor using </a:t>
            </a:r>
            <a:r>
              <a:rPr kumimoji="0" lang="en-US" altLang="en-US" i="0" u="none" strike="noStrike" cap="none" normalizeH="0" baseline="0" dirty="0" err="1">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transforms.ToTensor</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a:t>
            </a: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err="1">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Norrmalize</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the tensor using the mean and standard deviation specific to ResNet-50</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1257300" marR="0" lvl="2"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 [0.485, 0.456, 0.406]</a:t>
            </a:r>
          </a:p>
          <a:p>
            <a:pPr marL="1143000" marR="0" lvl="2" indent="-2286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Std: [0.229, 0.224, 0.225]</a:t>
            </a: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Add a batch dimension to the tensor to shape it as</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 3, 128, </a:t>
            </a:r>
            <a:r>
              <a:rPr lang="en-US" altLang="en-US" dirty="0">
                <a:solidFill>
                  <a:schemeClr val="tx1"/>
                </a:solidFill>
                <a:latin typeface="Times New Roman" panose="02020603050405020304" pitchFamily="18" charset="0"/>
                <a:cs typeface="Times New Roman" panose="02020603050405020304" pitchFamily="18" charset="0"/>
              </a:rPr>
              <a:t>128</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643ED1F2-3285-E368-F4EE-54026407F99F}"/>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0F6D77B9-EB09-CAE8-E3F0-E2DF8D8FA4E9}"/>
              </a:ext>
            </a:extLst>
          </p:cNvPr>
          <p:cNvSpPr>
            <a:spLocks noGrp="1"/>
          </p:cNvSpPr>
          <p:nvPr>
            <p:ph type="sldNum" sz="quarter" idx="12"/>
          </p:nvPr>
        </p:nvSpPr>
        <p:spPr/>
        <p:txBody>
          <a:bodyPr/>
          <a:lstStyle/>
          <a:p>
            <a:fld id="{9D3FF152-60F5-4862-82F9-1190556AA56F}" type="slidenum">
              <a:rPr lang="en-IN" smtClean="0"/>
              <a:t>21</a:t>
            </a:fld>
            <a:endParaRPr lang="en-IN"/>
          </a:p>
        </p:txBody>
      </p:sp>
      <p:sp>
        <p:nvSpPr>
          <p:cNvPr id="6" name="Footer Placeholder 5">
            <a:extLst>
              <a:ext uri="{FF2B5EF4-FFF2-40B4-BE49-F238E27FC236}">
                <a16:creationId xmlns:a16="http://schemas.microsoft.com/office/drawing/2014/main" id="{39486216-6989-B15C-D7E2-DFAB55C80C1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385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3BD11-9FE5-A555-7E48-19D1EAD110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8FEF68-38EE-3DD2-A4BF-B5928B17CD9E}"/>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patial Feature Extraction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A74D30F-4A6B-3472-445B-F337CE0909CA}"/>
              </a:ext>
            </a:extLst>
          </p:cNvPr>
          <p:cNvSpPr txBox="1"/>
          <p:nvPr/>
        </p:nvSpPr>
        <p:spPr>
          <a:xfrm>
            <a:off x="1058779" y="1320730"/>
            <a:ext cx="7576887" cy="4662815"/>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3. Feature Extraction:</a:t>
            </a:r>
          </a:p>
          <a:p>
            <a:pPr marL="228600" lvl="2" indent="-228600" algn="just">
              <a:buFont typeface="+mj-lt"/>
              <a:buAutoNum type="alphaLcParenR"/>
            </a:pPr>
            <a:r>
              <a:rPr lang="en-US" b="1" dirty="0">
                <a:latin typeface="Times New Roman" panose="02020603050405020304" pitchFamily="18" charset="0"/>
                <a:cs typeface="Times New Roman" panose="02020603050405020304" pitchFamily="18" charset="0"/>
              </a:rPr>
              <a:t>Forward Pass through ResNet-50</a:t>
            </a:r>
            <a:r>
              <a:rPr lang="en-US" dirty="0">
                <a:latin typeface="Times New Roman" panose="02020603050405020304" pitchFamily="18" charset="0"/>
                <a:cs typeface="Times New Roman" panose="02020603050405020304" pitchFamily="18" charset="0"/>
              </a:rPr>
              <a:t>:</a:t>
            </a:r>
          </a:p>
          <a:p>
            <a:pPr marL="742950" lvl="3" indent="-285750" algn="just">
              <a:buFont typeface="+mj-lt"/>
              <a:buAutoNum type="alphaLcParenR"/>
            </a:pPr>
            <a:r>
              <a:rPr 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Pass the preprocessed image tensor through the ResNet-50 model.</a:t>
            </a:r>
          </a:p>
          <a:p>
            <a:pPr marL="742950" lvl="3" indent="-285750" algn="just">
              <a:buFont typeface="+mj-lt"/>
              <a:buAutoNum type="alphaLcParenR"/>
            </a:pPr>
            <a:r>
              <a:rPr 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Since the final classification layer is removed, obtain the output from the last residual block (average pooling layer).</a:t>
            </a:r>
          </a:p>
          <a:p>
            <a:pPr marL="742950" lvl="3" indent="-285750" algn="just">
              <a:buFont typeface="+mj-lt"/>
              <a:buAutoNum type="alphaLcParenR"/>
            </a:pPr>
            <a:endParaRPr lang="en-US" dirty="0">
              <a:latin typeface="Times New Roman" panose="02020603050405020304" pitchFamily="18" charset="0"/>
              <a:cs typeface="Times New Roman" panose="02020603050405020304" pitchFamily="18" charset="0"/>
            </a:endParaRPr>
          </a:p>
          <a:p>
            <a:pPr marL="228600" lvl="2" indent="-228600" algn="just">
              <a:buFont typeface="+mj-lt"/>
              <a:buAutoNum type="alphaLcParenR"/>
            </a:pPr>
            <a:r>
              <a:rPr lang="en-US" b="1" dirty="0">
                <a:latin typeface="Times New Roman" panose="02020603050405020304" pitchFamily="18" charset="0"/>
                <a:cs typeface="Times New Roman" panose="02020603050405020304" pitchFamily="18" charset="0"/>
              </a:rPr>
              <a:t>Extract Features</a:t>
            </a:r>
            <a:r>
              <a:rPr lang="en-US" dirty="0">
                <a:latin typeface="Times New Roman" panose="02020603050405020304" pitchFamily="18" charset="0"/>
                <a:cs typeface="Times New Roman" panose="02020603050405020304" pitchFamily="18" charset="0"/>
              </a:rPr>
              <a:t>:</a:t>
            </a:r>
          </a:p>
          <a:p>
            <a:pPr marL="742950" lvl="3" indent="-285750" algn="just">
              <a:buFont typeface="+mj-lt"/>
              <a:buAutoNum type="alphaLcParenR"/>
            </a:pPr>
            <a:r>
              <a:rPr 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The output of ResNet-50 (after removing the classification layer) is a 2048-dimensional feature vector for each image.</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Output:</a:t>
            </a:r>
          </a:p>
          <a:p>
            <a:pPr marL="342900" marR="0" lvl="0"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algn="just" defTabSz="914400" rtl="0" eaLnBrk="0" fontAlgn="base" latinLnBrk="0" hangingPunct="0">
              <a:lnSpc>
                <a:spcPct val="150000"/>
              </a:lnSpc>
              <a:spcBef>
                <a:spcPct val="0"/>
              </a:spcBef>
              <a:spcAft>
                <a:spcPct val="0"/>
              </a:spcAft>
              <a:buClrTx/>
              <a:buSzTx/>
              <a:buFont typeface="+mj-lt"/>
              <a:buAutoNum type="alphaLcParen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Shape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The output feature vector is of shape [2048] for each image.</a:t>
            </a:r>
          </a:p>
          <a:p>
            <a:pPr marL="800100" marR="0" lvl="1" indent="-342900" algn="just" defTabSz="914400" rtl="0" eaLnBrk="0" fontAlgn="base" latinLnBrk="0" hangingPunct="0">
              <a:spcBef>
                <a:spcPct val="0"/>
              </a:spcBef>
              <a:spcAft>
                <a:spcPct val="0"/>
              </a:spcAft>
              <a:buClrTx/>
              <a:buSzTx/>
              <a:buFont typeface="+mj-lt"/>
              <a:buAutoNum type="alphaLcParen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cs typeface="Times New Roman" panose="02020603050405020304" pitchFamily="18" charset="0"/>
              </a:rPr>
              <a:t>Features are stored as a NumPy array or tensor.</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2CCA517-33CF-4784-0245-2A74DC1EF0FF}"/>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7DB6BF6F-8F1F-F6F3-0F09-51B6507FEDA5}"/>
              </a:ext>
            </a:extLst>
          </p:cNvPr>
          <p:cNvSpPr>
            <a:spLocks noGrp="1"/>
          </p:cNvSpPr>
          <p:nvPr>
            <p:ph type="sldNum" sz="quarter" idx="12"/>
          </p:nvPr>
        </p:nvSpPr>
        <p:spPr/>
        <p:txBody>
          <a:bodyPr/>
          <a:lstStyle/>
          <a:p>
            <a:fld id="{9D3FF152-60F5-4862-82F9-1190556AA56F}" type="slidenum">
              <a:rPr lang="en-IN" smtClean="0"/>
              <a:t>22</a:t>
            </a:fld>
            <a:endParaRPr lang="en-IN"/>
          </a:p>
        </p:txBody>
      </p:sp>
      <p:sp>
        <p:nvSpPr>
          <p:cNvPr id="6" name="Footer Placeholder 5">
            <a:extLst>
              <a:ext uri="{FF2B5EF4-FFF2-40B4-BE49-F238E27FC236}">
                <a16:creationId xmlns:a16="http://schemas.microsoft.com/office/drawing/2014/main" id="{92E2C9BF-7C9A-743E-4BF7-E0E3169379D9}"/>
              </a:ext>
            </a:extLst>
          </p:cNvPr>
          <p:cNvSpPr>
            <a:spLocks noGrp="1"/>
          </p:cNvSpPr>
          <p:nvPr>
            <p:ph type="ftr" sz="quarter" idx="11"/>
          </p:nvPr>
        </p:nvSpPr>
        <p:spPr/>
        <p:txBody>
          <a:bodyPr/>
          <a:lstStyle/>
          <a:p>
            <a:r>
              <a:rPr lang="en-US" dirty="0"/>
              <a:t>Advanced Deepfake Detection Using Temporal Segment Networks</a:t>
            </a:r>
            <a:endParaRPr lang="en-IN" dirty="0"/>
          </a:p>
        </p:txBody>
      </p:sp>
    </p:spTree>
    <p:extLst>
      <p:ext uri="{BB962C8B-B14F-4D97-AF65-F5344CB8AC3E}">
        <p14:creationId xmlns:p14="http://schemas.microsoft.com/office/powerpoint/2010/main" val="2384601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0533E-9C27-2957-7A1D-C13215F096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2221F-FE3C-E2F0-B99F-62D10F61FEC9}"/>
              </a:ext>
            </a:extLst>
          </p:cNvPr>
          <p:cNvSpPr>
            <a:spLocks noGrp="1"/>
          </p:cNvSpPr>
          <p:nvPr>
            <p:ph type="title"/>
          </p:nvPr>
        </p:nvSpPr>
        <p:spPr>
          <a:xfrm>
            <a:off x="628650" y="165991"/>
            <a:ext cx="7886700" cy="530258"/>
          </a:xfrm>
        </p:spPr>
        <p:txBody>
          <a:bodyPr>
            <a:noAutofit/>
          </a:bodyPr>
          <a:lstStyle/>
          <a:p>
            <a:pPr algn="ctr"/>
            <a:r>
              <a:rPr lang="en-US" sz="3600" b="1"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Feature Extraction Pipeline</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0995687C-FA81-A979-3020-1DAFFAF21B1C}"/>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FCA37505-8935-14FE-FC89-92DE48E10A50}"/>
              </a:ext>
            </a:extLst>
          </p:cNvPr>
          <p:cNvSpPr>
            <a:spLocks noGrp="1"/>
          </p:cNvSpPr>
          <p:nvPr>
            <p:ph type="sldNum" sz="quarter" idx="12"/>
          </p:nvPr>
        </p:nvSpPr>
        <p:spPr/>
        <p:txBody>
          <a:bodyPr/>
          <a:lstStyle/>
          <a:p>
            <a:fld id="{9D3FF152-60F5-4862-82F9-1190556AA56F}" type="slidenum">
              <a:rPr lang="en-IN" smtClean="0"/>
              <a:t>23</a:t>
            </a:fld>
            <a:endParaRPr lang="en-IN"/>
          </a:p>
        </p:txBody>
      </p:sp>
      <p:sp>
        <p:nvSpPr>
          <p:cNvPr id="6" name="Footer Placeholder 5">
            <a:extLst>
              <a:ext uri="{FF2B5EF4-FFF2-40B4-BE49-F238E27FC236}">
                <a16:creationId xmlns:a16="http://schemas.microsoft.com/office/drawing/2014/main" id="{A0FE16FE-0E84-9807-0C99-06DC242C2E31}"/>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F0D693E-F0E4-A631-26B0-18F601595E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295" y="1641475"/>
            <a:ext cx="8357591" cy="2778292"/>
          </a:xfrm>
          <a:prstGeom prst="rect">
            <a:avLst/>
          </a:prstGeom>
        </p:spPr>
      </p:pic>
    </p:spTree>
    <p:extLst>
      <p:ext uri="{BB962C8B-B14F-4D97-AF65-F5344CB8AC3E}">
        <p14:creationId xmlns:p14="http://schemas.microsoft.com/office/powerpoint/2010/main" val="3181331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325D4-B378-9B10-96C3-EE994AA808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55DB9-6059-1B92-52B7-C028CC245902}"/>
              </a:ext>
            </a:extLst>
          </p:cNvPr>
          <p:cNvSpPr>
            <a:spLocks noGrp="1"/>
          </p:cNvSpPr>
          <p:nvPr>
            <p:ph type="title"/>
          </p:nvPr>
        </p:nvSpPr>
        <p:spPr>
          <a:xfrm>
            <a:off x="628650" y="165991"/>
            <a:ext cx="7886700" cy="530258"/>
          </a:xfrm>
        </p:spPr>
        <p:txBody>
          <a:bodyPr>
            <a:noAutofit/>
          </a:bodyPr>
          <a:lstStyle/>
          <a:p>
            <a:pPr marL="12700" marR="5080" algn="ctr">
              <a:lnSpc>
                <a:spcPct val="150000"/>
              </a:lnSpc>
              <a:spcBef>
                <a:spcPts val="100"/>
              </a:spcBef>
            </a:pP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O</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ptica</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l Motion Analysis</a:t>
            </a:r>
            <a:endParaRPr lang="en-IN" sz="3600" b="1" dirty="0">
              <a:latin typeface="Arial"/>
              <a:cs typeface="Arial"/>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27C3A23-A333-9B9A-E891-6F033A8DCEE3}"/>
                  </a:ext>
                </a:extLst>
              </p:cNvPr>
              <p:cNvSpPr txBox="1"/>
              <p:nvPr/>
            </p:nvSpPr>
            <p:spPr>
              <a:xfrm>
                <a:off x="628650" y="1250904"/>
                <a:ext cx="7886700" cy="5200270"/>
              </a:xfrm>
              <a:prstGeom prst="rect">
                <a:avLst/>
              </a:prstGeom>
              <a:noFill/>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Video frames would be taken, consecutive video frames should be taken to analyze the optical flow.</a:t>
                </a:r>
                <a:endPar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 The frames are typically resized to a lower resolution to reduce computation time.</a:t>
                </a:r>
              </a:p>
              <a:p>
                <a:pPr marR="0" lvl="0" algn="just" defTabSz="914400" rtl="0" eaLnBrk="0" fontAlgn="base" latinLnBrk="0" hangingPunct="0">
                  <a:lnSpc>
                    <a:spcPct val="100000"/>
                  </a:lnSpc>
                  <a:spcBef>
                    <a:spcPct val="0"/>
                  </a:spcBef>
                  <a:spcAft>
                    <a:spcPct val="0"/>
                  </a:spcAft>
                  <a:buClrTx/>
                  <a:buSzTx/>
                  <a:tabLst/>
                </a:pPr>
                <a:endPar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PWC-NET</a:t>
                </a:r>
                <a:r>
                  <a:rPr lang="en-US" altLang="en-US" b="1" dirty="0">
                    <a:solidFill>
                      <a:schemeClr val="tx1"/>
                    </a:solidFill>
                    <a:latin typeface="Times New Roman" panose="02020603050405020304" pitchFamily="18" charset="0"/>
                    <a:cs typeface="Times New Roman" panose="02020603050405020304" pitchFamily="18" charset="0"/>
                  </a:rPr>
                  <a:t> Mechanism</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mj-lt"/>
                  <a:buAutoNum type="alphaLcParenR"/>
                  <a:tabLst/>
                </a:pPr>
                <a:r>
                  <a:rPr lang="en-US" altLang="en-US" b="1" dirty="0">
                    <a:solidFill>
                      <a:schemeClr val="tx1"/>
                    </a:solidFill>
                    <a:latin typeface="Times New Roman" panose="02020603050405020304" pitchFamily="18" charset="0"/>
                    <a:cs typeface="Times New Roman" panose="02020603050405020304" pitchFamily="18" charset="0"/>
                  </a:rPr>
                  <a:t>Feature Pyramid Extraction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Two conse</a:t>
                </a:r>
                <a:r>
                  <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cutive frames are taken as input and feature extractor network outputs feature maps at multiple scale</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a:t>
                </a:r>
                <a:endParaRPr kumimoji="0" lang="en-US"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pPr>
                <a:r>
                  <a:rPr kumimoji="0" lang="de-DE"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b)    </a:t>
                </a:r>
                <a:r>
                  <a:rPr lang="de-DE"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F</a:t>
                </a:r>
                <a:r>
                  <a:rPr lang="de-DE" altLang="en-US" baseline="3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l</a:t>
                </a:r>
                <a:r>
                  <a:rPr lang="de-DE" altLang="en-US"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1</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Feature Extractor(frame 1)</a:t>
                </a:r>
              </a:p>
              <a:p>
                <a:pPr marL="457200" marR="0" lvl="1" algn="just"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 Volume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Feature Map of two frames are compared to estimate the optical flow between them</a:t>
                </a:r>
                <a:r>
                  <a:rPr lang="en-US"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a:t>
                </a:r>
              </a:p>
              <a:p>
                <a:pPr algn="just">
                  <a:lnSpc>
                    <a:spcPct val="107000"/>
                  </a:lnSpc>
                  <a:spcAft>
                    <a:spcPts val="800"/>
                  </a:spcAft>
                </a:pPr>
                <a:r>
                  <a:rPr lang="en-US"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	b)    </a:t>
                </a:r>
                <a:r>
                  <a:rPr lang="de-DE"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CV(F</a:t>
                </a:r>
                <a:r>
                  <a:rPr lang="de-DE" altLang="en-US" b="1" baseline="3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l</a:t>
                </a:r>
                <a:r>
                  <a:rPr lang="de-DE" altLang="en-US" b="1"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1, </a:t>
                </a:r>
                <a:r>
                  <a:rPr lang="de-DE"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F</a:t>
                </a:r>
                <a:r>
                  <a:rPr lang="de-DE" altLang="en-US" b="1" baseline="3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l</a:t>
                </a:r>
                <a:r>
                  <a:rPr lang="de-DE" altLang="en-US" b="1"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2 </a:t>
                </a:r>
                <a:r>
                  <a:rPr kumimoji="0" lang="de-DE"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 </a:t>
                </a:r>
                <a14:m>
                  <m:oMath xmlns:m="http://schemas.openxmlformats.org/officeDocument/2006/math">
                    <m:nary>
                      <m:naryPr>
                        <m:chr m:val="∑"/>
                        <m:limLoc m:val="undOvr"/>
                        <m:subHide m:val="on"/>
                        <m:supHide m:val="on"/>
                        <m:ctrlPr>
                          <a:rPr lang="en-IN" b="1"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ctrlPr>
                      </m:naryPr>
                      <m:sub/>
                      <m:sup/>
                      <m:e>
                        <m:r>
                          <a:rPr lang="de-DE" b="1" i="1" kern="100">
                            <a:solidFill>
                              <a:schemeClr val="tx2">
                                <a:lumMod val="50000"/>
                              </a:schemeClr>
                            </a:solidFill>
                            <a:effectLst/>
                            <a:latin typeface="Cambria Math" panose="02040503050406030204" pitchFamily="18" charset="0"/>
                            <a:ea typeface="Tahoma" panose="020B0604030504040204" pitchFamily="34" charset="0"/>
                            <a:cs typeface="Tahoma" panose="020B0604030504040204" pitchFamily="34" charset="0"/>
                          </a:rPr>
                          <m:t>𝐅</m:t>
                        </m:r>
                        <m:r>
                          <a:rPr lang="de-DE" b="1" i="1" kern="100" baseline="30000">
                            <a:solidFill>
                              <a:schemeClr val="tx2">
                                <a:lumMod val="50000"/>
                              </a:schemeClr>
                            </a:solidFill>
                            <a:effectLst/>
                            <a:latin typeface="Cambria Math" panose="02040503050406030204" pitchFamily="18" charset="0"/>
                            <a:ea typeface="Tahoma" panose="020B0604030504040204" pitchFamily="34" charset="0"/>
                            <a:cs typeface="Tahoma" panose="020B0604030504040204" pitchFamily="34" charset="0"/>
                          </a:rPr>
                          <m:t>𝐥</m:t>
                        </m:r>
                        <m:r>
                          <a:rPr lang="de-DE" b="1" i="1" kern="100" baseline="-25000">
                            <a:solidFill>
                              <a:schemeClr val="tx2">
                                <a:lumMod val="50000"/>
                              </a:schemeClr>
                            </a:solidFill>
                            <a:effectLst/>
                            <a:latin typeface="Cambria Math" panose="02040503050406030204" pitchFamily="18" charset="0"/>
                            <a:ea typeface="Tahoma" panose="020B0604030504040204" pitchFamily="34" charset="0"/>
                            <a:cs typeface="Tahoma" panose="020B0604030504040204" pitchFamily="34" charset="0"/>
                          </a:rPr>
                          <m:t>𝟏</m:t>
                        </m:r>
                        <m:r>
                          <a:rPr lang="de-DE"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d>
                          <m:dPr>
                            <m:begChr m:val="["/>
                            <m:endChr m:val="]"/>
                            <m:ctrlP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ctrlPr>
                          </m:dPr>
                          <m:e>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𝒊</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𝒋</m:t>
                            </m:r>
                          </m:e>
                        </m:d>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r>
                          <a:rPr lang="en-IN" b="1" kern="100">
                            <a:solidFill>
                              <a:schemeClr val="tx2">
                                <a:lumMod val="50000"/>
                              </a:schemeClr>
                            </a:solidFill>
                            <a:effectLst/>
                            <a:latin typeface="Cambria Math" panose="02040503050406030204" pitchFamily="18" charset="0"/>
                            <a:ea typeface="Tahoma" panose="020B0604030504040204" pitchFamily="34" charset="0"/>
                            <a:cs typeface="Tahoma" panose="020B0604030504040204" pitchFamily="34" charset="0"/>
                          </a:rPr>
                          <m:t> </m:t>
                        </m:r>
                        <m:r>
                          <a:rPr lang="de-DE" b="1" i="1" kern="100">
                            <a:solidFill>
                              <a:schemeClr val="tx2">
                                <a:lumMod val="50000"/>
                              </a:schemeClr>
                            </a:solidFill>
                            <a:effectLst/>
                            <a:latin typeface="Cambria Math" panose="02040503050406030204" pitchFamily="18" charset="0"/>
                            <a:ea typeface="Tahoma" panose="020B0604030504040204" pitchFamily="34" charset="0"/>
                            <a:cs typeface="Tahoma" panose="020B0604030504040204" pitchFamily="34" charset="0"/>
                          </a:rPr>
                          <m:t>𝐅</m:t>
                        </m:r>
                        <m:r>
                          <a:rPr lang="de-DE" b="1" i="1" kern="100" baseline="30000">
                            <a:solidFill>
                              <a:schemeClr val="tx2">
                                <a:lumMod val="50000"/>
                              </a:schemeClr>
                            </a:solidFill>
                            <a:effectLst/>
                            <a:latin typeface="Cambria Math" panose="02040503050406030204" pitchFamily="18" charset="0"/>
                            <a:ea typeface="Tahoma" panose="020B0604030504040204" pitchFamily="34" charset="0"/>
                            <a:cs typeface="Tahoma" panose="020B0604030504040204" pitchFamily="34" charset="0"/>
                          </a:rPr>
                          <m:t>𝐥</m:t>
                        </m:r>
                        <m:r>
                          <a:rPr lang="de-DE" b="1" i="1" kern="100" baseline="-25000">
                            <a:solidFill>
                              <a:schemeClr val="tx2">
                                <a:lumMod val="50000"/>
                              </a:schemeClr>
                            </a:solidFill>
                            <a:effectLst/>
                            <a:latin typeface="Cambria Math" panose="02040503050406030204" pitchFamily="18" charset="0"/>
                            <a:ea typeface="Tahoma" panose="020B0604030504040204" pitchFamily="34" charset="0"/>
                            <a:cs typeface="Tahoma" panose="020B0604030504040204" pitchFamily="34" charset="0"/>
                          </a:rPr>
                          <m:t>𝟐</m:t>
                        </m:r>
                        <m:r>
                          <a:rPr lang="de-DE" b="1" kern="100">
                            <a:solidFill>
                              <a:schemeClr val="tx2">
                                <a:lumMod val="50000"/>
                              </a:schemeClr>
                            </a:solidFill>
                            <a:effectLst/>
                            <a:latin typeface="Cambria Math" panose="02040503050406030204" pitchFamily="18" charset="0"/>
                            <a:ea typeface="Tahoma" panose="020B0604030504040204" pitchFamily="34" charset="0"/>
                            <a:cs typeface="Tahoma" panose="020B0604030504040204" pitchFamily="34" charset="0"/>
                          </a:rPr>
                          <m:t> </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𝒊</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𝒅𝒙</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𝒋</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𝒅𝒚</m:t>
                        </m:r>
                        <m:r>
                          <a:rPr lang="en-IN" b="1" i="1" kern="10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e>
                    </m:nary>
                  </m:oMath>
                </a14:m>
                <a:endParaRPr lang="en-IN" b="1" kern="100" dirty="0">
                  <a:effectLst/>
                  <a:latin typeface="Times New Roman" panose="02020603050405020304" pitchFamily="18" charset="0"/>
                  <a:ea typeface="Tahoma" panose="020B0604030504040204" pitchFamily="34"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lang="en-US"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F27C3A23-A333-9B9A-E891-6F033A8DCEE3}"/>
                  </a:ext>
                </a:extLst>
              </p:cNvPr>
              <p:cNvSpPr txBox="1">
                <a:spLocks noRot="1" noChangeAspect="1" noMove="1" noResize="1" noEditPoints="1" noAdjustHandles="1" noChangeArrowheads="1" noChangeShapeType="1" noTextEdit="1"/>
              </p:cNvSpPr>
              <p:nvPr/>
            </p:nvSpPr>
            <p:spPr>
              <a:xfrm>
                <a:off x="628650" y="1250904"/>
                <a:ext cx="7886700" cy="5200270"/>
              </a:xfrm>
              <a:prstGeom prst="rect">
                <a:avLst/>
              </a:prstGeom>
              <a:blipFill>
                <a:blip r:embed="rId2"/>
                <a:stretch>
                  <a:fillRect l="-618" t="-586" r="-696"/>
                </a:stretch>
              </a:blipFill>
            </p:spPr>
            <p:txBody>
              <a:bodyPr/>
              <a:lstStyle/>
              <a:p>
                <a:r>
                  <a:rPr lang="en-IN">
                    <a:noFill/>
                  </a:rPr>
                  <a:t> </a:t>
                </a:r>
              </a:p>
            </p:txBody>
          </p:sp>
        </mc:Fallback>
      </mc:AlternateContent>
      <p:sp>
        <p:nvSpPr>
          <p:cNvPr id="3" name="Date Placeholder 2">
            <a:extLst>
              <a:ext uri="{FF2B5EF4-FFF2-40B4-BE49-F238E27FC236}">
                <a16:creationId xmlns:a16="http://schemas.microsoft.com/office/drawing/2014/main" id="{319DDF37-A02C-1B7C-81BF-D06533BD63C0}"/>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3E1942A8-AFEE-8785-303F-AD3DDBD9C735}"/>
              </a:ext>
            </a:extLst>
          </p:cNvPr>
          <p:cNvSpPr>
            <a:spLocks noGrp="1"/>
          </p:cNvSpPr>
          <p:nvPr>
            <p:ph type="sldNum" sz="quarter" idx="12"/>
          </p:nvPr>
        </p:nvSpPr>
        <p:spPr/>
        <p:txBody>
          <a:bodyPr/>
          <a:lstStyle/>
          <a:p>
            <a:fld id="{9D3FF152-60F5-4862-82F9-1190556AA56F}" type="slidenum">
              <a:rPr lang="en-IN" smtClean="0"/>
              <a:t>24</a:t>
            </a:fld>
            <a:endParaRPr lang="en-IN"/>
          </a:p>
        </p:txBody>
      </p:sp>
      <p:sp>
        <p:nvSpPr>
          <p:cNvPr id="6" name="Footer Placeholder 5">
            <a:extLst>
              <a:ext uri="{FF2B5EF4-FFF2-40B4-BE49-F238E27FC236}">
                <a16:creationId xmlns:a16="http://schemas.microsoft.com/office/drawing/2014/main" id="{09728822-741D-C932-AE1E-21187D3006C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872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B479A-A4FA-3B34-E559-63E141751A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13AB33-2808-1CE4-C545-15CAC2243790}"/>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O</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ptica</a:t>
            </a: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l Motion Analysis</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7746FAB-FFF3-DF41-A7C9-09840B0ADCD8}"/>
              </a:ext>
            </a:extLst>
          </p:cNvPr>
          <p:cNvSpPr txBox="1"/>
          <p:nvPr/>
        </p:nvSpPr>
        <p:spPr>
          <a:xfrm>
            <a:off x="628650" y="1341350"/>
            <a:ext cx="7886700" cy="480131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PWC-NET</a:t>
            </a:r>
            <a:r>
              <a:rPr lang="en-US" altLang="en-US" b="1" dirty="0">
                <a:solidFill>
                  <a:schemeClr val="tx1"/>
                </a:solidFill>
                <a:latin typeface="Times New Roman" panose="02020603050405020304" pitchFamily="18" charset="0"/>
                <a:cs typeface="Times New Roman" panose="02020603050405020304" pitchFamily="18" charset="0"/>
              </a:rPr>
              <a:t> Mechanism</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b="1" dirty="0">
              <a:solidFill>
                <a:schemeClr val="tx1"/>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AutoNum type="alphaLcParenR" startAt="3"/>
              <a:tabLst/>
            </a:pPr>
            <a:r>
              <a:rPr lang="en-US" altLang="en-US" b="1" dirty="0">
                <a:solidFill>
                  <a:schemeClr val="tx1"/>
                </a:solidFill>
                <a:latin typeface="Times New Roman" panose="02020603050405020304" pitchFamily="18" charset="0"/>
                <a:cs typeface="Times New Roman" panose="02020603050405020304" pitchFamily="18" charset="0"/>
              </a:rPr>
              <a:t>Optical Flow Estimation</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Current optical flow refined by passing through convolutional layers that consider both feature map and cost volume.</a:t>
            </a:r>
          </a:p>
          <a:p>
            <a:pPr marL="800100" marR="0" lvl="1" indent="-342900" algn="just" defTabSz="914400" rtl="0" eaLnBrk="0" fontAlgn="base" latinLnBrk="0" hangingPunct="0">
              <a:lnSpc>
                <a:spcPct val="100000"/>
              </a:lnSpc>
              <a:spcBef>
                <a:spcPct val="0"/>
              </a:spcBef>
              <a:spcAft>
                <a:spcPct val="0"/>
              </a:spcAft>
              <a:buClrTx/>
              <a:buSzTx/>
              <a:buAutoNum type="alphaLcParenR" startAt="2"/>
              <a:tabLst/>
            </a:pP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Flow</a:t>
            </a:r>
            <a:r>
              <a:rPr kumimoji="0" lang="de-DE" altLang="en-US" i="0" u="none" strike="noStrike" cap="none" normalizeH="0" baseline="3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l </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Optical Flow Estimator(</a:t>
            </a:r>
            <a:r>
              <a:rPr lang="de-DE"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CV(F</a:t>
            </a:r>
            <a:r>
              <a:rPr lang="de-DE" altLang="en-US" baseline="3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l</a:t>
            </a:r>
            <a:r>
              <a:rPr lang="de-DE" altLang="en-US"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1, </a:t>
            </a:r>
            <a:r>
              <a:rPr lang="de-DE"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F</a:t>
            </a:r>
            <a:r>
              <a:rPr lang="de-DE" altLang="en-US" baseline="3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l</a:t>
            </a:r>
            <a:r>
              <a:rPr lang="de-DE" altLang="en-US"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2 </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Flow </a:t>
            </a:r>
            <a:r>
              <a:rPr kumimoji="0" lang="de-DE" altLang="en-US" i="0" u="none" strike="noStrike" cap="none" normalizeH="0" baseline="3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l+1</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a:t>
            </a:r>
            <a:endParaRPr lang="de-DE" altLang="en-US" baseline="3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defRPr/>
            </a:pPr>
            <a:endParaRPr lang="de-DE" altLang="en-US" dirty="0">
              <a:solidFill>
                <a:srgbClr val="1F497D">
                  <a:lumMod val="50000"/>
                </a:srgbClr>
              </a:solidFill>
              <a:latin typeface="Times New Roman" panose="02020603050405020304" pitchFamily="18" charset="0"/>
              <a:ea typeface="Tahoma" panose="020B0604030504040204" pitchFamily="34"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AutoNum type="arabicPeriod" startAt="3"/>
              <a:tabLst/>
              <a:defRPr/>
            </a:pPr>
            <a:r>
              <a:rPr lang="en-US" altLang="en-US" b="1" dirty="0">
                <a:solidFill>
                  <a:prstClr val="black"/>
                </a:solidFill>
                <a:latin typeface="Times New Roman" panose="02020603050405020304" pitchFamily="18" charset="0"/>
                <a:cs typeface="Times New Roman" panose="02020603050405020304" pitchFamily="18" charset="0"/>
              </a:rPr>
              <a:t>Out</a:t>
            </a:r>
            <a:r>
              <a:rPr kumimoji="0" lang="en-US" altLang="en-US" b="1"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put:</a:t>
            </a:r>
            <a:r>
              <a:rPr kumimoji="0" lang="en-US" altLang="en-US" i="0" u="none" strike="noStrike" kern="0" cap="none" spc="0" normalizeH="0" baseline="0" noProof="0" dirty="0" err="1">
                <a:ln>
                  <a:noFill/>
                </a:ln>
                <a:solidFill>
                  <a:schemeClr val="tx2">
                    <a:lumMod val="50000"/>
                  </a:schemeClr>
                </a:solidFill>
                <a:effectLst/>
                <a:uLnTx/>
                <a:uFillTx/>
                <a:latin typeface="Times New Roman" panose="02020603050405020304" pitchFamily="18" charset="0"/>
                <a:ea typeface="Tahoma" panose="020B0604030504040204" pitchFamily="34" charset="0"/>
                <a:cs typeface="Times New Roman" panose="02020603050405020304" pitchFamily="18" charset="0"/>
              </a:rPr>
              <a:t>PWC-NET</a:t>
            </a:r>
            <a:r>
              <a:rPr kumimoji="0" lang="en-US" altLang="en-US" i="0" u="none" strike="noStrike" kern="0" cap="none" spc="0" normalizeH="0" baseline="0" noProof="0" dirty="0">
                <a:ln>
                  <a:noFill/>
                </a:ln>
                <a:solidFill>
                  <a:schemeClr val="tx2">
                    <a:lumMod val="50000"/>
                  </a:schemeClr>
                </a:solidFill>
                <a:effectLst/>
                <a:uLnTx/>
                <a:uFillTx/>
                <a:latin typeface="Times New Roman" panose="02020603050405020304" pitchFamily="18" charset="0"/>
                <a:ea typeface="Tahoma" panose="020B0604030504040204" pitchFamily="34" charset="0"/>
                <a:cs typeface="Times New Roman" panose="02020603050405020304" pitchFamily="18" charset="0"/>
              </a:rPr>
              <a:t> produce a dense optical flow between two frames which is a tensor of shape [</a:t>
            </a:r>
            <a:r>
              <a:rPr kumimoji="0" lang="en-US" altLang="en-US" i="0" u="none" strike="noStrike" kern="0" cap="none" spc="0" normalizeH="0" baseline="0" noProof="0" dirty="0" err="1">
                <a:ln>
                  <a:noFill/>
                </a:ln>
                <a:solidFill>
                  <a:schemeClr val="tx2">
                    <a:lumMod val="50000"/>
                  </a:schemeClr>
                </a:solidFill>
                <a:effectLst/>
                <a:uLnTx/>
                <a:uFillTx/>
                <a:latin typeface="Times New Roman" panose="02020603050405020304" pitchFamily="18" charset="0"/>
                <a:ea typeface="Tahoma" panose="020B0604030504040204" pitchFamily="34" charset="0"/>
                <a:cs typeface="Times New Roman" panose="02020603050405020304" pitchFamily="18" charset="0"/>
              </a:rPr>
              <a:t>batch_size</a:t>
            </a:r>
            <a:r>
              <a:rPr kumimoji="0" lang="en-US" altLang="en-US" i="0" u="none" strike="noStrike" kern="0" cap="none" spc="0" normalizeH="0" baseline="0" noProof="0" dirty="0">
                <a:ln>
                  <a:noFill/>
                </a:ln>
                <a:solidFill>
                  <a:schemeClr val="tx2">
                    <a:lumMod val="50000"/>
                  </a:schemeClr>
                </a:solidFill>
                <a:effectLst/>
                <a:uLnTx/>
                <a:uFillTx/>
                <a:latin typeface="Times New Roman" panose="02020603050405020304" pitchFamily="18" charset="0"/>
                <a:ea typeface="Tahoma" panose="020B0604030504040204" pitchFamily="34" charset="0"/>
                <a:cs typeface="Times New Roman" panose="02020603050405020304" pitchFamily="18" charset="0"/>
              </a:rPr>
              <a:t>, 2, H, W], where H and W are height and width of the frames.</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	</a:t>
            </a:r>
            <a:endParaRPr kumimoji="0" lang="de-DE"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defRPr/>
            </a:pPr>
            <a:endParaRPr lang="de-DE" altLang="en-US" dirty="0">
              <a:solidFill>
                <a:srgbClr val="1F497D">
                  <a:lumMod val="50000"/>
                </a:srgbClr>
              </a:solidFill>
              <a:latin typeface="Times New Roman" panose="02020603050405020304" pitchFamily="18" charset="0"/>
              <a:ea typeface="Tahoma" panose="020B0604030504040204" pitchFamily="34"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defRPr/>
            </a:pPr>
            <a:endPar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A811222-3682-4672-55DE-2A86D7CC89CD}"/>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603E4A74-84B8-CDF9-9088-EEF1D8D8A121}"/>
              </a:ext>
            </a:extLst>
          </p:cNvPr>
          <p:cNvSpPr>
            <a:spLocks noGrp="1"/>
          </p:cNvSpPr>
          <p:nvPr>
            <p:ph type="sldNum" sz="quarter" idx="12"/>
          </p:nvPr>
        </p:nvSpPr>
        <p:spPr/>
        <p:txBody>
          <a:bodyPr/>
          <a:lstStyle/>
          <a:p>
            <a:fld id="{9D3FF152-60F5-4862-82F9-1190556AA56F}" type="slidenum">
              <a:rPr lang="en-IN" smtClean="0"/>
              <a:t>25</a:t>
            </a:fld>
            <a:endParaRPr lang="en-IN"/>
          </a:p>
        </p:txBody>
      </p:sp>
      <p:sp>
        <p:nvSpPr>
          <p:cNvPr id="6" name="Footer Placeholder 5">
            <a:extLst>
              <a:ext uri="{FF2B5EF4-FFF2-40B4-BE49-F238E27FC236}">
                <a16:creationId xmlns:a16="http://schemas.microsoft.com/office/drawing/2014/main" id="{7105E2A6-C205-8ED1-F8EC-9F6E5F66DF42}"/>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13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93122-6851-82D9-C75F-5E94120A56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DD234-BE14-E8DB-50C7-1F2BF9DDF405}"/>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PWC-NET PIPELINE</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5E64410-2D74-5A12-3840-15541F4368CB}"/>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9CC0652E-61A2-E4DA-59D0-19786EB0E0E8}"/>
              </a:ext>
            </a:extLst>
          </p:cNvPr>
          <p:cNvSpPr>
            <a:spLocks noGrp="1"/>
          </p:cNvSpPr>
          <p:nvPr>
            <p:ph type="sldNum" sz="quarter" idx="12"/>
          </p:nvPr>
        </p:nvSpPr>
        <p:spPr/>
        <p:txBody>
          <a:bodyPr/>
          <a:lstStyle/>
          <a:p>
            <a:fld id="{9D3FF152-60F5-4862-82F9-1190556AA56F}" type="slidenum">
              <a:rPr lang="en-IN" smtClean="0"/>
              <a:t>26</a:t>
            </a:fld>
            <a:endParaRPr lang="en-IN"/>
          </a:p>
        </p:txBody>
      </p:sp>
      <p:sp>
        <p:nvSpPr>
          <p:cNvPr id="6" name="Footer Placeholder 5">
            <a:extLst>
              <a:ext uri="{FF2B5EF4-FFF2-40B4-BE49-F238E27FC236}">
                <a16:creationId xmlns:a16="http://schemas.microsoft.com/office/drawing/2014/main" id="{22DA03D5-2681-59FF-283B-58434C5B5555}"/>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8FBFC91-DC80-85C1-A452-4F8D1E28E3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1020" y="1410868"/>
            <a:ext cx="6135630" cy="3323466"/>
          </a:xfrm>
          <a:prstGeom prst="rect">
            <a:avLst/>
          </a:prstGeom>
        </p:spPr>
      </p:pic>
    </p:spTree>
    <p:extLst>
      <p:ext uri="{BB962C8B-B14F-4D97-AF65-F5344CB8AC3E}">
        <p14:creationId xmlns:p14="http://schemas.microsoft.com/office/powerpoint/2010/main" val="3182100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DB38A-5DA3-5516-C754-BB64CA2164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0B0C5F-1A6F-558A-FB8B-DE97E6DB016C}"/>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T</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emporal Feature Extraction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86550A-A8AA-8476-22DA-452E00F3D674}"/>
              </a:ext>
            </a:extLst>
          </p:cNvPr>
          <p:cNvSpPr txBox="1"/>
          <p:nvPr/>
        </p:nvSpPr>
        <p:spPr>
          <a:xfrm>
            <a:off x="548941" y="1070629"/>
            <a:ext cx="8046118" cy="5078313"/>
          </a:xfrm>
          <a:prstGeom prst="rect">
            <a:avLst/>
          </a:prstGeom>
          <a:noFill/>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tx1"/>
                </a:solidFill>
                <a:latin typeface="Times New Roman" panose="02020603050405020304" pitchFamily="18" charset="0"/>
                <a:cs typeface="Times New Roman" panose="02020603050405020304" pitchFamily="18" charset="0"/>
              </a:rPr>
              <a:t>Vector</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ResNet Feature Vector. Each input vector in the sequence has a fixed size, which could be the number of features per time step.</a:t>
            </a:r>
            <a:endPar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LSTM input requirements, yielding a tensor of shape [</a:t>
            </a:r>
            <a:r>
              <a:rPr lang="en-US" altLang="en-US" dirty="0" err="1">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batch_size</a:t>
            </a:r>
            <a:r>
              <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dirty="0" err="1">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seq_length</a:t>
            </a:r>
            <a:r>
              <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altLang="en-US" dirty="0" err="1">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latent_dim</a:t>
            </a:r>
            <a:r>
              <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 where </a:t>
            </a:r>
            <a:r>
              <a:rPr lang="en-US" altLang="en-US" dirty="0" err="1">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latent_dim</a:t>
            </a:r>
            <a:r>
              <a:rPr lang="en-US"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=2048.</a:t>
            </a:r>
          </a:p>
          <a:p>
            <a:pPr marR="0" lvl="0" algn="just" defTabSz="914400" rtl="0" eaLnBrk="0" fontAlgn="base" latinLnBrk="0" hangingPunct="0">
              <a:lnSpc>
                <a:spcPct val="100000"/>
              </a:lnSpc>
              <a:spcBef>
                <a:spcPct val="0"/>
              </a:spcBef>
              <a:spcAft>
                <a:spcPct val="0"/>
              </a:spcAft>
              <a:buClrTx/>
              <a:buSzTx/>
              <a:tabLst/>
            </a:pPr>
            <a:endParaRPr lang="en-US"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t>
            </a:r>
            <a:r>
              <a:rPr lang="en-US" altLang="en-US" b="1" dirty="0">
                <a:solidFill>
                  <a:schemeClr val="tx1"/>
                </a:solidFill>
                <a:latin typeface="Times New Roman" panose="02020603050405020304" pitchFamily="18" charset="0"/>
                <a:cs typeface="Times New Roman" panose="02020603050405020304" pitchFamily="18" charset="0"/>
              </a:rPr>
              <a:t>Gate Mechanism</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mj-lt"/>
              <a:buAutoNum type="alphaLcParenR"/>
              <a:tabLst/>
            </a:pPr>
            <a:r>
              <a:rPr lang="en-US" altLang="en-US" b="1" dirty="0">
                <a:solidFill>
                  <a:schemeClr val="tx1"/>
                </a:solidFill>
                <a:latin typeface="Times New Roman" panose="02020603050405020304" pitchFamily="18" charset="0"/>
                <a:cs typeface="Times New Roman" panose="02020603050405020304" pitchFamily="18" charset="0"/>
              </a:rPr>
              <a:t>Forget Gate</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The forget gate determines what portion of the previous cell state should be "forgotten" or removed</a:t>
            </a:r>
            <a:r>
              <a:rPr kumimoji="0" lang="en-US"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a:t>
            </a:r>
          </a:p>
          <a:p>
            <a:pPr marL="457200" algn="just" eaLnBrk="0" fontAlgn="base" hangingPunct="0"/>
            <a:r>
              <a:rPr kumimoji="0" lang="de-DE"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b)  </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f</a:t>
            </a:r>
            <a:r>
              <a:rPr kumimoji="0" lang="de-DE" altLang="en-US" i="0" u="none" strike="noStrike" cap="none" normalizeH="0" baseline="-1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 </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a:t>
            </a:r>
            <a:r>
              <a:rPr lang="de-DE" dirty="0">
                <a:solidFill>
                  <a:srgbClr val="10253F"/>
                </a:solidFill>
                <a:effectLst/>
                <a:latin typeface="Times New Roman" panose="02020603050405020304" pitchFamily="18" charset="0"/>
                <a:ea typeface="Tahoma" panose="020B0604030504040204" pitchFamily="34" charset="0"/>
                <a:cs typeface="Times New Roman" panose="02020603050405020304" pitchFamily="18" charset="0"/>
              </a:rPr>
              <a:t> σ(W</a:t>
            </a:r>
            <a:r>
              <a:rPr lang="de-DE" baseline="-25000" dirty="0">
                <a:solidFill>
                  <a:srgbClr val="10253F"/>
                </a:solidFill>
                <a:effectLst/>
                <a:latin typeface="Times New Roman" panose="02020603050405020304" pitchFamily="18" charset="0"/>
                <a:ea typeface="Tahoma" panose="020B0604030504040204" pitchFamily="34" charset="0"/>
                <a:cs typeface="Times New Roman" panose="02020603050405020304" pitchFamily="18" charset="0"/>
              </a:rPr>
              <a:t>f</a:t>
            </a:r>
            <a:r>
              <a:rPr lang="de-DE" dirty="0">
                <a:solidFill>
                  <a:srgbClr val="10253F"/>
                </a:solidFill>
                <a:effectLst/>
                <a:latin typeface="Times New Roman" panose="02020603050405020304" pitchFamily="18" charset="0"/>
                <a:ea typeface="Tahoma" panose="020B0604030504040204" pitchFamily="34" charset="0"/>
                <a:cs typeface="Times New Roman" panose="02020603050405020304" pitchFamily="18" charset="0"/>
              </a:rPr>
              <a:t>​ ⋅[h</a:t>
            </a:r>
            <a:r>
              <a:rPr lang="de-DE" baseline="-25000" dirty="0">
                <a:solidFill>
                  <a:srgbClr val="10253F"/>
                </a:solidFill>
                <a:effectLst/>
                <a:latin typeface="Times New Roman" panose="02020603050405020304" pitchFamily="18" charset="0"/>
                <a:ea typeface="Tahoma" panose="020B0604030504040204" pitchFamily="34" charset="0"/>
                <a:cs typeface="Times New Roman" panose="02020603050405020304" pitchFamily="18" charset="0"/>
              </a:rPr>
              <a:t>t−1</a:t>
            </a:r>
            <a:r>
              <a:rPr lang="de-DE" dirty="0">
                <a:solidFill>
                  <a:srgbClr val="10253F"/>
                </a:solidFill>
                <a:effectLst/>
                <a:latin typeface="Times New Roman" panose="02020603050405020304" pitchFamily="18" charset="0"/>
                <a:ea typeface="Tahoma" panose="020B0604030504040204" pitchFamily="34" charset="0"/>
                <a:cs typeface="Times New Roman" panose="02020603050405020304" pitchFamily="18" charset="0"/>
              </a:rPr>
              <a:t>​ ,x</a:t>
            </a:r>
            <a:r>
              <a:rPr lang="de-DE" baseline="-25000" dirty="0">
                <a:solidFill>
                  <a:srgbClr val="10253F"/>
                </a:solidFill>
                <a:effectLst/>
                <a:latin typeface="Times New Roman" panose="02020603050405020304" pitchFamily="18" charset="0"/>
                <a:ea typeface="Tahoma" panose="020B0604030504040204" pitchFamily="34" charset="0"/>
                <a:cs typeface="Times New Roman" panose="02020603050405020304" pitchFamily="18" charset="0"/>
              </a:rPr>
              <a:t>t</a:t>
            </a:r>
            <a:r>
              <a:rPr lang="de-DE" dirty="0">
                <a:solidFill>
                  <a:srgbClr val="10253F"/>
                </a:solidFill>
                <a:effectLst/>
                <a:latin typeface="Times New Roman" panose="02020603050405020304" pitchFamily="18" charset="0"/>
                <a:ea typeface="Tahoma" panose="020B0604030504040204" pitchFamily="34" charset="0"/>
                <a:cs typeface="Times New Roman" panose="02020603050405020304" pitchFamily="18" charset="0"/>
              </a:rPr>
              <a:t>​ ]+b</a:t>
            </a:r>
            <a:r>
              <a:rPr lang="de-DE" baseline="-25000" dirty="0">
                <a:solidFill>
                  <a:srgbClr val="10253F"/>
                </a:solidFill>
                <a:effectLst/>
                <a:latin typeface="Times New Roman" panose="02020603050405020304" pitchFamily="18" charset="0"/>
                <a:ea typeface="Tahoma" panose="020B0604030504040204" pitchFamily="34" charset="0"/>
                <a:cs typeface="Times New Roman" panose="02020603050405020304" pitchFamily="18" charset="0"/>
              </a:rPr>
              <a:t>f</a:t>
            </a:r>
            <a:r>
              <a:rPr lang="de-DE" dirty="0">
                <a:solidFill>
                  <a:srgbClr val="10253F"/>
                </a:solidFill>
                <a:effectLst/>
                <a:latin typeface="Times New Roman" panose="02020603050405020304" pitchFamily="18" charset="0"/>
                <a:ea typeface="Tahoma" panose="020B0604030504040204" pitchFamily="34"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lphaLcParenR"/>
              <a:tabLst/>
            </a:pPr>
            <a:r>
              <a:rPr lang="en-US" altLang="en-US" b="1" dirty="0">
                <a:solidFill>
                  <a:schemeClr val="tx1"/>
                </a:solidFill>
                <a:latin typeface="Times New Roman" panose="02020603050405020304" pitchFamily="18" charset="0"/>
                <a:cs typeface="Times New Roman" panose="02020603050405020304" pitchFamily="18" charset="0"/>
              </a:rPr>
              <a:t>Input Gate</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The input gate controls how much of the new information (from the current input) should be stored in the cell state.</a:t>
            </a:r>
            <a:endParaRPr lang="en-US"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pPr>
            <a:r>
              <a:rPr lang="en-US"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b)    </a:t>
            </a:r>
            <a:r>
              <a:rPr lang="de-DE" alt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i</a:t>
            </a:r>
            <a:r>
              <a:rPr kumimoji="0" lang="de-DE" altLang="en-US" i="0" u="none" strike="noStrike" cap="none" normalizeH="0" baseline="-1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 </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σ(</a:t>
            </a:r>
            <a:r>
              <a:rPr kumimoji="0" lang="de-DE" altLang="en-US" i="0" u="none" strike="noStrike" cap="none" normalizeH="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W</a:t>
            </a:r>
            <a:r>
              <a:rPr lang="de-DE" altLang="en-US"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i</a:t>
            </a:r>
            <a:r>
              <a:rPr kumimoji="0" lang="de-DE" altLang="en-US" i="0" u="none" strike="noStrike" cap="none" normalizeH="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⋅[h</a:t>
            </a:r>
            <a:r>
              <a:rPr lang="de-DE" altLang="en-US"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i</a:t>
            </a:r>
            <a:r>
              <a:rPr kumimoji="0" lang="de-DE" altLang="en-US" i="0" u="none" strike="noStrike" cap="none" normalizeH="0" baseline="-1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−1</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,x</a:t>
            </a:r>
            <a:r>
              <a:rPr kumimoji="0" lang="de-DE" altLang="en-US" i="0" u="none" strike="noStrike" cap="none" normalizeH="0" baseline="-1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]+b</a:t>
            </a:r>
            <a:r>
              <a:rPr lang="de-DE" altLang="en-US"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i</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a:t>
            </a:r>
          </a:p>
          <a:p>
            <a:pPr marR="0" lvl="0" algn="just" defTabSz="914400" rtl="0" eaLnBrk="0" fontAlgn="base" latinLnBrk="0" hangingPunct="0">
              <a:lnSpc>
                <a:spcPct val="100000"/>
              </a:lnSpc>
              <a:spcBef>
                <a:spcPct val="0"/>
              </a:spcBef>
              <a:spcAft>
                <a:spcPct val="0"/>
              </a:spcAft>
              <a:buClrTx/>
              <a:buSzTx/>
              <a:tabLst/>
            </a:pPr>
            <a:endParaRPr lang="en-US"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F20CFD8-B9FB-4FCB-5F9D-19CFEA360056}"/>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03-04-205</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3FB16F2-8655-951D-632F-EAC038D6D5EB}"/>
              </a:ext>
            </a:extLst>
          </p:cNvPr>
          <p:cNvSpPr>
            <a:spLocks noGrp="1"/>
          </p:cNvSpPr>
          <p:nvPr>
            <p:ph type="sldNum" sz="quarter" idx="12"/>
          </p:nvPr>
        </p:nvSpPr>
        <p:spPr/>
        <p:txBody>
          <a:bodyPr/>
          <a:lstStyle/>
          <a:p>
            <a:fld id="{9D3FF152-60F5-4862-82F9-1190556AA56F}" type="slidenum">
              <a:rPr lang="en-IN" smtClean="0"/>
              <a:t>27</a:t>
            </a:fld>
            <a:endParaRPr lang="en-IN"/>
          </a:p>
        </p:txBody>
      </p:sp>
      <p:sp>
        <p:nvSpPr>
          <p:cNvPr id="6" name="Footer Placeholder 5">
            <a:extLst>
              <a:ext uri="{FF2B5EF4-FFF2-40B4-BE49-F238E27FC236}">
                <a16:creationId xmlns:a16="http://schemas.microsoft.com/office/drawing/2014/main" id="{FB07453C-A5E5-2696-08F4-9E9E700B302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016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C578C-908D-AE0E-035A-8FAEC152F4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030336-706F-FDCC-4A2C-FC2735508A1F}"/>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T</a:t>
            </a: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emporal Feature Extraction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152A4D-9D91-CF5D-DB0A-8C2AA3FC912A}"/>
              </a:ext>
            </a:extLst>
          </p:cNvPr>
          <p:cNvSpPr txBox="1"/>
          <p:nvPr/>
        </p:nvSpPr>
        <p:spPr>
          <a:xfrm>
            <a:off x="745958" y="1443608"/>
            <a:ext cx="7459579" cy="480131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t>
            </a:r>
            <a:r>
              <a:rPr lang="en-US" altLang="en-US" b="1" dirty="0">
                <a:solidFill>
                  <a:schemeClr val="tx1"/>
                </a:solidFill>
                <a:latin typeface="Times New Roman" panose="02020603050405020304" pitchFamily="18" charset="0"/>
                <a:cs typeface="Times New Roman" panose="02020603050405020304" pitchFamily="18" charset="0"/>
              </a:rPr>
              <a:t>Gate Mechanism</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b="1" dirty="0">
              <a:solidFill>
                <a:schemeClr val="tx1"/>
              </a:solidFill>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AutoNum type="alphaLcParenR" startAt="3"/>
              <a:tabLst/>
            </a:pPr>
            <a:r>
              <a:rPr lang="en-US" altLang="en-US" b="1" dirty="0">
                <a:solidFill>
                  <a:schemeClr val="tx1"/>
                </a:solidFill>
                <a:latin typeface="Times New Roman" panose="02020603050405020304" pitchFamily="18" charset="0"/>
                <a:cs typeface="Times New Roman" panose="02020603050405020304" pitchFamily="18" charset="0"/>
              </a:rPr>
              <a:t>Output Gate</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marR="0" lvl="1" indent="-342900" algn="just" defTabSz="914400" rtl="0" eaLnBrk="0" fontAlgn="base" latinLnBrk="0" hangingPunct="0">
              <a:lnSpc>
                <a:spcPct val="100000"/>
              </a:lnSpc>
              <a:spcBef>
                <a:spcPct val="0"/>
              </a:spcBef>
              <a:spcAft>
                <a:spcPct val="0"/>
              </a:spcAft>
              <a:buClrTx/>
              <a:buSzTx/>
              <a:buFont typeface="+mj-lt"/>
              <a:buAutoNum type="alphaLcParenR"/>
              <a:tabLst/>
            </a:pPr>
            <a:r>
              <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The output gate determines the hidden state at the current time step, which serves as the output of the LSTM for that time step.</a:t>
            </a:r>
            <a:endParaRPr kumimoji="0" lang="en-US" altLang="en-US" b="1"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800100" marR="0" lvl="1" indent="-342900" algn="just" defTabSz="914400" rtl="0" eaLnBrk="0" fontAlgn="base" latinLnBrk="0" hangingPunct="0">
              <a:lnSpc>
                <a:spcPct val="100000"/>
              </a:lnSpc>
              <a:spcBef>
                <a:spcPct val="0"/>
              </a:spcBef>
              <a:spcAft>
                <a:spcPct val="0"/>
              </a:spcAft>
              <a:buClrTx/>
              <a:buSzTx/>
              <a:buAutoNum type="alphaLcParenR" startAt="2"/>
              <a:tabLst/>
            </a:pP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o</a:t>
            </a:r>
            <a:r>
              <a:rPr kumimoji="0" lang="de-DE" altLang="en-US" i="0" u="none" strike="noStrike" cap="none" normalizeH="0" baseline="-1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 </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σ(</a:t>
            </a:r>
            <a:r>
              <a:rPr kumimoji="0" lang="de-DE" altLang="en-US" i="0" u="none" strike="noStrike" cap="none" normalizeH="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W</a:t>
            </a:r>
            <a:r>
              <a:rPr lang="de-DE" altLang="en-US"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o</a:t>
            </a:r>
            <a:r>
              <a:rPr kumimoji="0" lang="de-DE" altLang="en-US" i="0" u="none" strike="noStrike" cap="none" normalizeH="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⋅[h</a:t>
            </a:r>
            <a:r>
              <a:rPr kumimoji="0" lang="de-DE" altLang="en-US" i="0" u="none" strike="noStrike" cap="none" normalizeH="0" baseline="-1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t−1</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,x</a:t>
            </a:r>
            <a:r>
              <a:rPr kumimoji="0" lang="de-DE" altLang="en-US" i="0" u="none" strike="noStrike" cap="none" normalizeH="0" baseline="-1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]+b</a:t>
            </a:r>
            <a:r>
              <a:rPr lang="de-DE" altLang="en-US" baseline="-1000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o</a:t>
            </a: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 )</a:t>
            </a:r>
            <a:endParaRPr lang="de-DE" altLang="en-US" b="1"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800100" marR="0" lvl="1" indent="-342900" algn="just" defTabSz="914400" rtl="0" eaLnBrk="0" fontAlgn="base" latinLnBrk="0" hangingPunct="0">
              <a:lnSpc>
                <a:spcPct val="100000"/>
              </a:lnSpc>
              <a:spcBef>
                <a:spcPct val="0"/>
              </a:spcBef>
              <a:spcAft>
                <a:spcPct val="0"/>
              </a:spcAft>
              <a:buClrTx/>
              <a:buSzTx/>
              <a:buFontTx/>
              <a:buAutoNum type="alphaLcParenR" startAt="2"/>
              <a:tabLst/>
              <a:defRPr/>
            </a:pPr>
            <a:r>
              <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Hidden State h</a:t>
            </a:r>
            <a:r>
              <a:rPr kumimoji="0" lang="de-DE" altLang="en-US" i="0" u="none" strike="noStrike" cap="none" normalizeH="0" baseline="-1000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rPr>
              <a:t>t ​ </a:t>
            </a:r>
            <a:r>
              <a:rPr kumimoji="0" lang="de-DE"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 o</a:t>
            </a:r>
            <a:r>
              <a:rPr kumimoji="0" lang="de-DE" altLang="en-US" i="0" u="none" strike="noStrike" kern="0" cap="none" spc="0" normalizeH="0" baseline="-1000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t </a:t>
            </a:r>
            <a:r>
              <a:rPr kumimoji="0" lang="de-DE"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 tanh(C</a:t>
            </a:r>
            <a:r>
              <a:rPr kumimoji="0" lang="de-DE" altLang="en-US" i="0" u="none" strike="noStrike" kern="0" cap="none" spc="0" normalizeH="0" baseline="-1000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t</a:t>
            </a:r>
            <a:r>
              <a:rPr kumimoji="0" lang="de-DE"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a:t>
            </a:r>
          </a:p>
          <a:p>
            <a:pPr marL="457200" marR="0" lvl="1" algn="just" defTabSz="914400" rtl="0" eaLnBrk="0" fontAlgn="base" latinLnBrk="0" hangingPunct="0">
              <a:lnSpc>
                <a:spcPct val="100000"/>
              </a:lnSpc>
              <a:spcBef>
                <a:spcPct val="0"/>
              </a:spcBef>
              <a:spcAft>
                <a:spcPct val="0"/>
              </a:spcAft>
              <a:buClrTx/>
              <a:buSzTx/>
              <a:tabLst/>
              <a:defRPr/>
            </a:pPr>
            <a:endParaRPr lang="de-DE" altLang="en-US" b="1" dirty="0">
              <a:solidFill>
                <a:srgbClr val="1F497D">
                  <a:lumMod val="50000"/>
                </a:srgbClr>
              </a:solidFill>
              <a:latin typeface="Times New Roman" panose="02020603050405020304" pitchFamily="18" charset="0"/>
              <a:ea typeface="Tahoma" panose="020B0604030504040204" pitchFamily="34"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AutoNum type="arabicPeriod" startAt="3"/>
              <a:tabLst/>
              <a:defRPr/>
            </a:pPr>
            <a:r>
              <a:rPr lang="en-US" altLang="en-US" b="1" dirty="0">
                <a:solidFill>
                  <a:prstClr val="black"/>
                </a:solidFill>
                <a:latin typeface="Times New Roman" panose="02020603050405020304" pitchFamily="18" charset="0"/>
                <a:cs typeface="Times New Roman" panose="02020603050405020304" pitchFamily="18" charset="0"/>
              </a:rPr>
              <a:t>Out</a:t>
            </a:r>
            <a:r>
              <a:rPr kumimoji="0" lang="en-US" altLang="en-US" b="1"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put:</a:t>
            </a:r>
            <a:r>
              <a:rPr kumimoji="0" lang="en-US" altLang="en-US" i="0" u="none" strike="noStrike" kern="0" cap="none" spc="0" normalizeH="0" baseline="0" noProof="0" dirty="0" err="1">
                <a:ln>
                  <a:noFill/>
                </a:ln>
                <a:solidFill>
                  <a:schemeClr val="tx2">
                    <a:lumMod val="50000"/>
                  </a:schemeClr>
                </a:solidFill>
                <a:effectLst/>
                <a:uLnTx/>
                <a:uFillTx/>
                <a:latin typeface="Times New Roman" panose="02020603050405020304" pitchFamily="18" charset="0"/>
                <a:ea typeface="Tahoma" panose="020B0604030504040204" pitchFamily="34" charset="0"/>
                <a:cs typeface="Times New Roman" panose="02020603050405020304" pitchFamily="18" charset="0"/>
              </a:rPr>
              <a:t>The</a:t>
            </a:r>
            <a:r>
              <a:rPr kumimoji="0" lang="en-US" altLang="en-US" i="0" u="none" strike="noStrike" kern="0" cap="none" spc="0" normalizeH="0" baseline="0" noProof="0" dirty="0">
                <a:ln>
                  <a:noFill/>
                </a:ln>
                <a:solidFill>
                  <a:schemeClr val="tx2">
                    <a:lumMod val="50000"/>
                  </a:schemeClr>
                </a:solidFill>
                <a:effectLst/>
                <a:uLnTx/>
                <a:uFillTx/>
                <a:latin typeface="Times New Roman" panose="02020603050405020304" pitchFamily="18" charset="0"/>
                <a:ea typeface="Tahoma" panose="020B0604030504040204" pitchFamily="34" charset="0"/>
                <a:cs typeface="Times New Roman" panose="02020603050405020304" pitchFamily="18" charset="0"/>
              </a:rPr>
              <a:t> LSTM outputs the final hidden state from the last time step.</a:t>
            </a:r>
            <a:r>
              <a:rPr lang="en-US" altLang="en-US" kern="0"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The output of the model is a tensor of shape [</a:t>
            </a:r>
            <a:r>
              <a:rPr kumimoji="0" lang="en-US" altLang="en-US" i="0" u="none" strike="noStrike" kern="0" cap="none" spc="0" normalizeH="0" baseline="0" noProof="0" dirty="0" err="1">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batch_size</a:t>
            </a:r>
            <a:r>
              <a:rPr kumimoji="0" lang="en-US"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i="0" u="none" strike="noStrike" kern="0" cap="none" spc="0" normalizeH="0" baseline="0" noProof="0" dirty="0" err="1">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num_classes</a:t>
            </a:r>
            <a:r>
              <a:rPr kumimoji="0" lang="en-US"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 where each entry represents the classification prediction for a sequence of video frames.</a:t>
            </a:r>
          </a:p>
          <a:p>
            <a:pPr marL="457200" marR="0" lvl="1" algn="just" defTabSz="914400" rtl="0" eaLnBrk="0" fontAlgn="base" latinLnBrk="0" hangingPunct="0">
              <a:lnSpc>
                <a:spcPct val="100000"/>
              </a:lnSpc>
              <a:spcBef>
                <a:spcPct val="0"/>
              </a:spcBef>
              <a:spcAft>
                <a:spcPct val="0"/>
              </a:spcAft>
              <a:buClrTx/>
              <a:buSzTx/>
              <a:tabLst/>
              <a:defRPr/>
            </a:pPr>
            <a:endParaRPr kumimoji="0" lang="de-DE" alt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defRPr/>
            </a:pPr>
            <a:endParaRPr lang="de-DE" altLang="en-US" dirty="0">
              <a:solidFill>
                <a:srgbClr val="1F497D">
                  <a:lumMod val="50000"/>
                </a:srgbClr>
              </a:solidFill>
              <a:latin typeface="Times New Roman" panose="02020603050405020304" pitchFamily="18" charset="0"/>
              <a:ea typeface="Tahoma" panose="020B0604030504040204" pitchFamily="34"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defRPr/>
            </a:pPr>
            <a:endParaRPr kumimoji="0" lang="de-DE"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457200" marR="0" lvl="1" algn="just"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2">
                  <a:lumMod val="50000"/>
                </a:schemeClr>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0B3660B8-20F2-2CFC-D866-FC40E0881D86}"/>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4E3F562C-1D36-10EB-E16D-46B38EF3982F}"/>
              </a:ext>
            </a:extLst>
          </p:cNvPr>
          <p:cNvSpPr>
            <a:spLocks noGrp="1"/>
          </p:cNvSpPr>
          <p:nvPr>
            <p:ph type="sldNum" sz="quarter" idx="12"/>
          </p:nvPr>
        </p:nvSpPr>
        <p:spPr/>
        <p:txBody>
          <a:bodyPr/>
          <a:lstStyle/>
          <a:p>
            <a:fld id="{9D3FF152-60F5-4862-82F9-1190556AA56F}" type="slidenum">
              <a:rPr lang="en-IN" smtClean="0"/>
              <a:t>28</a:t>
            </a:fld>
            <a:endParaRPr lang="en-IN"/>
          </a:p>
        </p:txBody>
      </p:sp>
      <p:sp>
        <p:nvSpPr>
          <p:cNvPr id="6" name="Footer Placeholder 5">
            <a:extLst>
              <a:ext uri="{FF2B5EF4-FFF2-40B4-BE49-F238E27FC236}">
                <a16:creationId xmlns:a16="http://schemas.microsoft.com/office/drawing/2014/main" id="{9227F61C-EB4A-AE70-70DC-A2EE4085C601}"/>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000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6DE26-04CE-DEBA-75AB-2C030E2FB3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BB0FB7-384F-A0F2-7271-CC52F3AED469}"/>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LSTM Feature Extraction Pipeline</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D4CB0AA-686D-0773-918D-2468CC6B692C}"/>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4CC336C7-6D9E-2F2E-200B-228A00B53257}"/>
              </a:ext>
            </a:extLst>
          </p:cNvPr>
          <p:cNvSpPr>
            <a:spLocks noGrp="1"/>
          </p:cNvSpPr>
          <p:nvPr>
            <p:ph type="sldNum" sz="quarter" idx="12"/>
          </p:nvPr>
        </p:nvSpPr>
        <p:spPr/>
        <p:txBody>
          <a:bodyPr/>
          <a:lstStyle/>
          <a:p>
            <a:fld id="{9D3FF152-60F5-4862-82F9-1190556AA56F}" type="slidenum">
              <a:rPr lang="en-IN" smtClean="0"/>
              <a:t>29</a:t>
            </a:fld>
            <a:endParaRPr lang="en-IN"/>
          </a:p>
        </p:txBody>
      </p:sp>
      <p:sp>
        <p:nvSpPr>
          <p:cNvPr id="6" name="Footer Placeholder 5">
            <a:extLst>
              <a:ext uri="{FF2B5EF4-FFF2-40B4-BE49-F238E27FC236}">
                <a16:creationId xmlns:a16="http://schemas.microsoft.com/office/drawing/2014/main" id="{E204AA3C-B5FB-BB23-5FEF-E4A7F6D78132}"/>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29DB69C-06EB-BA13-8184-C15B19019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7543" y="1561097"/>
            <a:ext cx="7104218" cy="3352804"/>
          </a:xfrm>
          <a:prstGeom prst="rect">
            <a:avLst/>
          </a:prstGeom>
        </p:spPr>
      </p:pic>
    </p:spTree>
    <p:extLst>
      <p:ext uri="{BB962C8B-B14F-4D97-AF65-F5344CB8AC3E}">
        <p14:creationId xmlns:p14="http://schemas.microsoft.com/office/powerpoint/2010/main" val="253228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E3973-5CB2-B295-1E11-CA5D4A9BE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4C7439-3E46-FB72-889A-830805CBE77B}"/>
              </a:ext>
            </a:extLst>
          </p:cNvPr>
          <p:cNvSpPr>
            <a:spLocks noGrp="1"/>
          </p:cNvSpPr>
          <p:nvPr>
            <p:ph type="title"/>
          </p:nvPr>
        </p:nvSpPr>
        <p:spPr>
          <a:xfrm>
            <a:off x="628650" y="273567"/>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ACA581E-806B-0FF4-2B2A-DF0A841F0679}"/>
              </a:ext>
            </a:extLst>
          </p:cNvPr>
          <p:cNvSpPr>
            <a:spLocks noGrp="1"/>
          </p:cNvSpPr>
          <p:nvPr>
            <p:ph type="dt" sz="half" idx="10"/>
          </p:nvPr>
        </p:nvSpPr>
        <p:spPr/>
        <p:txBody>
          <a:bodyPr/>
          <a:lstStyle/>
          <a:p>
            <a:r>
              <a:rPr lang="en-US"/>
              <a:t>03-04-205</a:t>
            </a:r>
            <a:endParaRPr lang="en-IN"/>
          </a:p>
        </p:txBody>
      </p:sp>
      <p:sp>
        <p:nvSpPr>
          <p:cNvPr id="4" name="Slide Number Placeholder 3">
            <a:extLst>
              <a:ext uri="{FF2B5EF4-FFF2-40B4-BE49-F238E27FC236}">
                <a16:creationId xmlns:a16="http://schemas.microsoft.com/office/drawing/2014/main" id="{163D1A13-6535-53E7-62C9-38B3E3917C11}"/>
              </a:ext>
            </a:extLst>
          </p:cNvPr>
          <p:cNvSpPr>
            <a:spLocks noGrp="1"/>
          </p:cNvSpPr>
          <p:nvPr>
            <p:ph type="sldNum" sz="quarter" idx="12"/>
          </p:nvPr>
        </p:nvSpPr>
        <p:spPr/>
        <p:txBody>
          <a:bodyPr/>
          <a:lstStyle/>
          <a:p>
            <a:fld id="{9D3FF152-60F5-4862-82F9-1190556AA56F}" type="slidenum">
              <a:rPr lang="en-IN" sz="1400" b="1" smtClean="0">
                <a:solidFill>
                  <a:schemeClr val="tx1"/>
                </a:solidFill>
              </a:rPr>
              <a:t>3</a:t>
            </a:fld>
            <a:endParaRPr lang="en-IN" sz="1400" b="1" dirty="0">
              <a:solidFill>
                <a:schemeClr val="tx1"/>
              </a:solidFill>
            </a:endParaRPr>
          </a:p>
        </p:txBody>
      </p:sp>
      <p:sp>
        <p:nvSpPr>
          <p:cNvPr id="5" name="TextBox 4">
            <a:extLst>
              <a:ext uri="{FF2B5EF4-FFF2-40B4-BE49-F238E27FC236}">
                <a16:creationId xmlns:a16="http://schemas.microsoft.com/office/drawing/2014/main" id="{A022CDF2-10EA-7F7B-6A0E-C3116661B0C2}"/>
              </a:ext>
            </a:extLst>
          </p:cNvPr>
          <p:cNvSpPr txBox="1"/>
          <p:nvPr/>
        </p:nvSpPr>
        <p:spPr>
          <a:xfrm>
            <a:off x="1120588" y="1075293"/>
            <a:ext cx="7394762"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Rapid advancement of AI has revolutionized media creation through deepfake technology.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Generative Adversarial Networks (GANs) enable the creation of highly realistic but fake audio and video content.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Creative and educational fields benefit from deepfake applications in films and learning tools.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Malicious use poses threats to national security, privacy, and public trust.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Political manipulation through deepfakes was a concern during the 2020 U.S. elections.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Online harassment and defamation have increased with fake videos targeting individuals.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Financial losses and reputational damage affect both organizations and individuals.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False information spreads easily through realistic but deceptive media.</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Detection challenges arise as deepfakes become increasingly sophisticated.</a:t>
            </a:r>
            <a:endParaRPr lang="en-IN"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18C2F2CF-9D19-6907-22FC-54C42EE15594}"/>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833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CEBEE-BB68-92D8-05C9-3A58CFECE9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AAD69A-5591-50C9-004E-75E53D0805C7}"/>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LSTM Vector</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A2689CC3-2B2C-715E-774C-46F8AEE0A68E}"/>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8CAD6519-DA0E-240A-10D8-475BDBD6570B}"/>
              </a:ext>
            </a:extLst>
          </p:cNvPr>
          <p:cNvSpPr>
            <a:spLocks noGrp="1"/>
          </p:cNvSpPr>
          <p:nvPr>
            <p:ph type="sldNum" sz="quarter" idx="12"/>
          </p:nvPr>
        </p:nvSpPr>
        <p:spPr/>
        <p:txBody>
          <a:bodyPr/>
          <a:lstStyle/>
          <a:p>
            <a:fld id="{9D3FF152-60F5-4862-82F9-1190556AA56F}" type="slidenum">
              <a:rPr lang="en-IN" smtClean="0"/>
              <a:t>30</a:t>
            </a:fld>
            <a:endParaRPr lang="en-IN"/>
          </a:p>
        </p:txBody>
      </p:sp>
      <p:sp>
        <p:nvSpPr>
          <p:cNvPr id="6" name="Footer Placeholder 5">
            <a:extLst>
              <a:ext uri="{FF2B5EF4-FFF2-40B4-BE49-F238E27FC236}">
                <a16:creationId xmlns:a16="http://schemas.microsoft.com/office/drawing/2014/main" id="{7E46A578-ADEF-9A75-8CBD-519B5A280EC3}"/>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C1A0B85-6DF2-ACD9-48D8-20972F9E0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952" y="1106690"/>
            <a:ext cx="5170328" cy="4169413"/>
          </a:xfrm>
          <a:prstGeom prst="rect">
            <a:avLst/>
          </a:prstGeom>
        </p:spPr>
      </p:pic>
    </p:spTree>
    <p:extLst>
      <p:ext uri="{BB962C8B-B14F-4D97-AF65-F5344CB8AC3E}">
        <p14:creationId xmlns:p14="http://schemas.microsoft.com/office/powerpoint/2010/main" val="2787424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763A6-97A3-AF87-AE8A-10DEB97079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22A46E-E140-6ACD-37D8-A9931EE430D7}"/>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Result – Evaluation Metrics </a:t>
            </a:r>
            <a:endParaRPr lang="en-IN" sz="19900" b="1"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AAE3E49-E879-1F7E-9F92-E047CA634324}"/>
                  </a:ext>
                </a:extLst>
              </p:cNvPr>
              <p:cNvSpPr txBox="1"/>
              <p:nvPr/>
            </p:nvSpPr>
            <p:spPr>
              <a:xfrm>
                <a:off x="764005" y="1418676"/>
                <a:ext cx="7615990" cy="3668312"/>
              </a:xfrm>
              <a:prstGeom prst="rect">
                <a:avLst/>
              </a:prstGeom>
              <a:noFill/>
            </p:spPr>
            <p:txBody>
              <a:bodyPr wrap="square">
                <a:spAutoFit/>
              </a:bodyPr>
              <a:lstStyle/>
              <a:p>
                <a:endParaRPr lang="en-US" b="1" dirty="0">
                  <a:latin typeface="Times New Roman" panose="02020603050405020304" pitchFamily="18" charset="0"/>
                  <a:cs typeface="Times New Roman" panose="02020603050405020304" pitchFamily="18" charset="0"/>
                </a:endParaRPr>
              </a:p>
              <a:p>
                <a:pPr marL="600075" lvl="1" indent="-257175">
                  <a:buFont typeface="+mj-lt"/>
                  <a:buAutoNum type="arabicPeriod"/>
                </a:pPr>
                <a:r>
                  <a:rPr lang="en-IN" b="1" dirty="0">
                    <a:latin typeface="Times New Roman" panose="02020603050405020304" pitchFamily="18" charset="0"/>
                    <a:cs typeface="Times New Roman" panose="02020603050405020304" pitchFamily="18" charset="0"/>
                  </a:rPr>
                  <a:t>Accuracy: </a:t>
                </a:r>
              </a:p>
              <a:p>
                <a:pPr marL="685800" lvl="1" indent="-342900">
                  <a:buFont typeface="+mj-lt"/>
                  <a:buAutoNum type="alphaLcParenR"/>
                </a:pPr>
                <a:r>
                  <a:rPr lang="en-IN" dirty="0">
                    <a:latin typeface="Times New Roman" panose="02020603050405020304" pitchFamily="18" charset="0"/>
                    <a:cs typeface="Times New Roman" panose="02020603050405020304" pitchFamily="18" charset="0"/>
                  </a:rPr>
                  <a:t>Formula:</a:t>
                </a:r>
                <a:r>
                  <a:rPr lang="en-IN" dirty="0">
                    <a:solidFill>
                      <a:schemeClr val="tx2">
                        <a:lumMod val="50000"/>
                      </a:schemeClr>
                    </a:solidFill>
                    <a:latin typeface="Times New Roman" panose="02020603050405020304" pitchFamily="18" charset="0"/>
                    <a:cs typeface="Times New Roman" panose="02020603050405020304" pitchFamily="18" charset="0"/>
                  </a:rPr>
                  <a:t> </a:t>
                </a:r>
                <a:r>
                  <a:rPr lang="en-IN"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ACC = </a:t>
                </a:r>
                <a14:m>
                  <m:oMath xmlns:m="http://schemas.openxmlformats.org/officeDocument/2006/math">
                    <m:f>
                      <m:fPr>
                        <m:ctrlPr>
                          <a:rPr lang="en-IN" i="1" kern="100" smtClean="0">
                            <a:effectLst/>
                            <a:latin typeface="Cambria Math" panose="02040503050406030204" pitchFamily="18" charset="0"/>
                            <a:ea typeface="Calibri" panose="020F0502020204030204" pitchFamily="34" charset="0"/>
                            <a:cs typeface="Latha" panose="020B0604020202020204" pitchFamily="34" charset="0"/>
                          </a:rPr>
                        </m:ctrlPr>
                      </m:fPr>
                      <m:num>
                        <m:r>
                          <a:rPr lang="en-IN" b="0" i="1" kern="100" smtClean="0">
                            <a:effectLst/>
                            <a:latin typeface="Cambria Math" panose="02040503050406030204" pitchFamily="18" charset="0"/>
                            <a:ea typeface="Calibri" panose="020F0502020204030204" pitchFamily="34" charset="0"/>
                            <a:cs typeface="Latha" panose="020B0604020202020204" pitchFamily="34" charset="0"/>
                          </a:rPr>
                          <m:t>𝑁𝑢𝑚𝑏𝑒𝑟</m:t>
                        </m:r>
                        <m:r>
                          <a:rPr lang="en-IN" b="0" i="1" kern="100" smtClean="0">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effectLst/>
                            <a:latin typeface="Cambria Math" panose="02040503050406030204" pitchFamily="18" charset="0"/>
                            <a:ea typeface="Calibri" panose="020F0502020204030204" pitchFamily="34" charset="0"/>
                            <a:cs typeface="Latha" panose="020B0604020202020204" pitchFamily="34" charset="0"/>
                          </a:rPr>
                          <m:t>𝑜𝑓</m:t>
                        </m:r>
                        <m:r>
                          <a:rPr lang="en-IN" b="0" i="1" kern="100" smtClean="0">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effectLst/>
                            <a:latin typeface="Cambria Math" panose="02040503050406030204" pitchFamily="18" charset="0"/>
                            <a:ea typeface="Calibri" panose="020F0502020204030204" pitchFamily="34" charset="0"/>
                            <a:cs typeface="Latha" panose="020B0604020202020204" pitchFamily="34" charset="0"/>
                          </a:rPr>
                          <m:t>𝐶𝑜𝑟𝑟𝑒𝑐𝑡</m:t>
                        </m:r>
                        <m:r>
                          <a:rPr lang="en-IN" b="0" i="1" kern="100" smtClean="0">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effectLst/>
                            <a:latin typeface="Cambria Math" panose="02040503050406030204" pitchFamily="18" charset="0"/>
                            <a:ea typeface="Calibri" panose="020F0502020204030204" pitchFamily="34" charset="0"/>
                            <a:cs typeface="Latha" panose="020B0604020202020204" pitchFamily="34" charset="0"/>
                          </a:rPr>
                          <m:t>𝑝𝑟𝑒𝑑𝑖𝑐𝑡𝑖𝑜𝑛𝑠</m:t>
                        </m:r>
                      </m:num>
                      <m:den>
                        <m:r>
                          <a:rPr lang="en-IN" b="0" i="1" kern="100" smtClean="0">
                            <a:effectLst/>
                            <a:latin typeface="Cambria Math" panose="02040503050406030204" pitchFamily="18" charset="0"/>
                            <a:ea typeface="Calibri" panose="020F0502020204030204" pitchFamily="34" charset="0"/>
                            <a:cs typeface="Latha" panose="020B0604020202020204" pitchFamily="34" charset="0"/>
                          </a:rPr>
                          <m:t>𝑇𝑜𝑡𝑎𝑙</m:t>
                        </m:r>
                        <m:r>
                          <a:rPr lang="en-IN" b="0" i="1" kern="100" smtClean="0">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effectLst/>
                            <a:latin typeface="Cambria Math" panose="02040503050406030204" pitchFamily="18" charset="0"/>
                            <a:ea typeface="Calibri" panose="020F0502020204030204" pitchFamily="34" charset="0"/>
                            <a:cs typeface="Latha" panose="020B0604020202020204" pitchFamily="34" charset="0"/>
                          </a:rPr>
                          <m:t>𝑃𝑟𝑒𝑑𝑖𝑐𝑡𝑖𝑜𝑛𝑠</m:t>
                        </m:r>
                      </m:den>
                    </m:f>
                    <m:r>
                      <a:rPr lang="en-IN" b="0" i="1" kern="100" smtClean="0">
                        <a:effectLst/>
                        <a:latin typeface="Cambria Math" panose="02040503050406030204" pitchFamily="18" charset="0"/>
                        <a:ea typeface="Calibri" panose="020F0502020204030204" pitchFamily="34" charset="0"/>
                        <a:cs typeface="Latha" panose="020B0604020202020204" pitchFamily="34" charset="0"/>
                      </a:rPr>
                      <m:t>∗100</m:t>
                    </m:r>
                  </m:oMath>
                </a14:m>
                <a:endParaRPr lang="pt-BR" dirty="0">
                  <a:latin typeface="Times New Roman" panose="02020603050405020304" pitchFamily="18" charset="0"/>
                  <a:cs typeface="Times New Roman" panose="02020603050405020304" pitchFamily="18" charset="0"/>
                </a:endParaRPr>
              </a:p>
              <a:p>
                <a:pPr marL="685800" lvl="1" indent="-342900">
                  <a:buFont typeface="+mj-lt"/>
                  <a:buAutoNum type="alphaLcParenR"/>
                </a:pPr>
                <a:r>
                  <a:rPr lang="pt-BR" dirty="0">
                    <a:latin typeface="Times New Roman" panose="02020603050405020304" pitchFamily="18" charset="0"/>
                    <a:cs typeface="Times New Roman" panose="02020603050405020304" pitchFamily="18" charset="0"/>
                  </a:rPr>
                  <a:t> Explanation: </a:t>
                </a:r>
                <a:r>
                  <a:rPr 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Accuracy evaluates the overall performance of the LSTM by calculating the percentage of sequences where the correct classification (real or fake) was made</a:t>
                </a:r>
              </a:p>
              <a:p>
                <a:pPr lvl="1"/>
                <a:endParaRPr lang="en-US" dirty="0">
                  <a:latin typeface="Times New Roman" panose="02020603050405020304" pitchFamily="18" charset="0"/>
                  <a:cs typeface="Times New Roman" panose="02020603050405020304" pitchFamily="18" charset="0"/>
                </a:endParaRPr>
              </a:p>
              <a:p>
                <a:pPr marL="800100" lvl="1" indent="-342900">
                  <a:buAutoNum type="arabicPeriod" startAt="2"/>
                </a:pPr>
                <a:r>
                  <a:rPr lang="en-IN" b="1" dirty="0">
                    <a:latin typeface="Times New Roman" panose="02020603050405020304" pitchFamily="18" charset="0"/>
                    <a:cs typeface="Times New Roman" panose="02020603050405020304" pitchFamily="18" charset="0"/>
                  </a:rPr>
                  <a:t>Precision: </a:t>
                </a:r>
              </a:p>
              <a:p>
                <a:pPr marL="800100" lvl="1" indent="-342900">
                  <a:buFont typeface="+mj-lt"/>
                  <a:buAutoNum type="alphaLcParenR"/>
                </a:pPr>
                <a:r>
                  <a:rPr lang="en-IN" dirty="0">
                    <a:latin typeface="Times New Roman" panose="02020603050405020304" pitchFamily="18" charset="0"/>
                    <a:cs typeface="Times New Roman" panose="02020603050405020304" pitchFamily="18" charset="0"/>
                  </a:rPr>
                  <a:t>Formula: </a:t>
                </a:r>
                <a:r>
                  <a:rPr lang="en-IN"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Precision= </a:t>
                </a:r>
                <a14:m>
                  <m:oMath xmlns:m="http://schemas.openxmlformats.org/officeDocument/2006/math">
                    <m:f>
                      <m:fPr>
                        <m:ctrlPr>
                          <a:rPr lang="en-IN"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ctrlPr>
                      </m:fPr>
                      <m:num>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𝑇𝑟𝑢𝑒</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𝑃𝑜𝑠𝑖𝑡𝑖𝑣𝑒</m:t>
                        </m:r>
                      </m:num>
                      <m:den>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𝑇𝑟𝑢𝑒</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𝑃𝑜𝑠𝑖𝑡𝑖𝑣𝑒</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𝐹𝑎𝑙𝑠𝑒</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𝑃𝑜𝑠𝑖𝑡𝑖𝑣𝑒</m:t>
                        </m:r>
                      </m:den>
                    </m:f>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∗100</m:t>
                    </m:r>
                  </m:oMath>
                </a14:m>
                <a:endParaRPr lang="en-IN" kern="100" dirty="0">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mj-lt"/>
                  <a:buAutoNum type="alphaLcParenR"/>
                </a:pPr>
                <a:r>
                  <a:rPr lang="pt-BR" dirty="0">
                    <a:latin typeface="Times New Roman" panose="02020603050405020304" pitchFamily="18" charset="0"/>
                    <a:ea typeface="Tahoma" panose="020B0604030504040204" pitchFamily="34" charset="0"/>
                    <a:cs typeface="Times New Roman" panose="02020603050405020304" pitchFamily="18" charset="0"/>
                  </a:rPr>
                  <a:t>Explanation</a:t>
                </a:r>
                <a:r>
                  <a:rPr lang="pt-BR" dirty="0">
                    <a:latin typeface="Times New Roman" panose="02020603050405020304" pitchFamily="18" charset="0"/>
                    <a:cs typeface="Times New Roman" panose="02020603050405020304" pitchFamily="18" charset="0"/>
                  </a:rPr>
                  <a:t>: </a:t>
                </a:r>
                <a:r>
                  <a:rPr 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Measures how many of the predicted positive classes are actually correct.</a:t>
                </a:r>
                <a:endParaRPr lang="en-US"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FAAE3E49-E879-1F7E-9F92-E047CA634324}"/>
                  </a:ext>
                </a:extLst>
              </p:cNvPr>
              <p:cNvSpPr txBox="1">
                <a:spLocks noRot="1" noChangeAspect="1" noMove="1" noResize="1" noEditPoints="1" noAdjustHandles="1" noChangeArrowheads="1" noChangeShapeType="1" noTextEdit="1"/>
              </p:cNvSpPr>
              <p:nvPr/>
            </p:nvSpPr>
            <p:spPr>
              <a:xfrm>
                <a:off x="764005" y="1418676"/>
                <a:ext cx="7615990" cy="3668312"/>
              </a:xfrm>
              <a:prstGeom prst="rect">
                <a:avLst/>
              </a:prstGeom>
              <a:blipFill>
                <a:blip r:embed="rId2"/>
                <a:stretch>
                  <a:fillRect/>
                </a:stretch>
              </a:blipFill>
            </p:spPr>
            <p:txBody>
              <a:bodyPr/>
              <a:lstStyle/>
              <a:p>
                <a:r>
                  <a:rPr lang="en-IN">
                    <a:noFill/>
                  </a:rPr>
                  <a:t> </a:t>
                </a:r>
              </a:p>
            </p:txBody>
          </p:sp>
        </mc:Fallback>
      </mc:AlternateContent>
      <p:sp>
        <p:nvSpPr>
          <p:cNvPr id="3" name="Date Placeholder 2">
            <a:extLst>
              <a:ext uri="{FF2B5EF4-FFF2-40B4-BE49-F238E27FC236}">
                <a16:creationId xmlns:a16="http://schemas.microsoft.com/office/drawing/2014/main" id="{DD593186-67BA-77E5-AF24-68C2532C63E7}"/>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E3C2997B-0594-82AD-9E85-A45366F769FA}"/>
              </a:ext>
            </a:extLst>
          </p:cNvPr>
          <p:cNvSpPr>
            <a:spLocks noGrp="1"/>
          </p:cNvSpPr>
          <p:nvPr>
            <p:ph type="sldNum" sz="quarter" idx="12"/>
          </p:nvPr>
        </p:nvSpPr>
        <p:spPr/>
        <p:txBody>
          <a:bodyPr/>
          <a:lstStyle/>
          <a:p>
            <a:fld id="{9D3FF152-60F5-4862-82F9-1190556AA56F}" type="slidenum">
              <a:rPr lang="en-IN" smtClean="0"/>
              <a:t>31</a:t>
            </a:fld>
            <a:endParaRPr lang="en-IN"/>
          </a:p>
        </p:txBody>
      </p:sp>
      <p:sp>
        <p:nvSpPr>
          <p:cNvPr id="6" name="Footer Placeholder 5">
            <a:extLst>
              <a:ext uri="{FF2B5EF4-FFF2-40B4-BE49-F238E27FC236}">
                <a16:creationId xmlns:a16="http://schemas.microsoft.com/office/drawing/2014/main" id="{C2B8DF7A-42EB-EB55-12A8-C73C479BC9F1}"/>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410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193A6-0B23-1021-9EAE-51D2C45291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9DAD12-182B-8936-860E-1E3586CFBBE8}"/>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Result – Evaluation Metrics </a:t>
            </a:r>
            <a:endParaRPr lang="en-IN" sz="19900" b="1" dirty="0">
              <a:solidFill>
                <a:srgbClr val="7030A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DEC815-F570-3472-0068-BC0ECC54C4A6}"/>
                  </a:ext>
                </a:extLst>
              </p:cNvPr>
              <p:cNvSpPr txBox="1"/>
              <p:nvPr/>
            </p:nvSpPr>
            <p:spPr>
              <a:xfrm>
                <a:off x="824163" y="1419545"/>
                <a:ext cx="7495673" cy="3878178"/>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pPr marL="342900" lvl="1"/>
                <a:r>
                  <a:rPr lang="en-IN" b="1" dirty="0">
                    <a:latin typeface="Times New Roman" panose="02020603050405020304" pitchFamily="18" charset="0"/>
                    <a:cs typeface="Times New Roman" panose="02020603050405020304" pitchFamily="18" charset="0"/>
                  </a:rPr>
                  <a:t>3. Recall (Sensitivity): </a:t>
                </a:r>
              </a:p>
              <a:p>
                <a:pPr>
                  <a:lnSpc>
                    <a:spcPct val="107000"/>
                  </a:lnSpc>
                  <a:spcAft>
                    <a:spcPts val="800"/>
                  </a:spcAft>
                </a:pPr>
                <a:r>
                  <a:rPr lang="en-IN" dirty="0">
                    <a:latin typeface="Times New Roman" panose="02020603050405020304" pitchFamily="18" charset="0"/>
                    <a:cs typeface="Times New Roman" panose="02020603050405020304" pitchFamily="18" charset="0"/>
                  </a:rPr>
                  <a:t>       a. Formula:</a:t>
                </a:r>
                <a:r>
                  <a:rPr lang="en-IN" dirty="0">
                    <a:solidFill>
                      <a:schemeClr val="tx2">
                        <a:lumMod val="50000"/>
                      </a:schemeClr>
                    </a:solidFill>
                    <a:latin typeface="Times New Roman" panose="02020603050405020304" pitchFamily="18" charset="0"/>
                    <a:cs typeface="Times New Roman" panose="02020603050405020304" pitchFamily="18" charset="0"/>
                  </a:rPr>
                  <a:t> </a:t>
                </a:r>
                <a:r>
                  <a:rPr lang="en-IN"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Recall = </a:t>
                </a:r>
                <a14:m>
                  <m:oMath xmlns:m="http://schemas.openxmlformats.org/officeDocument/2006/math">
                    <m:f>
                      <m:fPr>
                        <m:ctrlPr>
                          <a:rPr lang="en-IN"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ctrlPr>
                      </m:fPr>
                      <m:num>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𝑇𝑟𝑢𝑒</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𝑃𝑜𝑠𝑖𝑡𝑖𝑣𝑒</m:t>
                        </m:r>
                      </m:num>
                      <m:den>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𝑇𝑟𝑢𝑒</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𝑃𝑜𝑠𝑖𝑡𝑖𝑣𝑒</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𝐹𝑎𝑙𝑠𝑒</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 </m:t>
                        </m:r>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𝑁𝑒𝑔𝑎𝑡𝑖𝑣𝑒</m:t>
                        </m:r>
                      </m:den>
                    </m:f>
                    <m:r>
                      <a:rPr lang="en-IN" b="0" i="1" kern="100" smtClean="0">
                        <a:solidFill>
                          <a:schemeClr val="tx2">
                            <a:lumMod val="50000"/>
                          </a:schemeClr>
                        </a:solidFill>
                        <a:effectLst/>
                        <a:latin typeface="Cambria Math" panose="02040503050406030204" pitchFamily="18" charset="0"/>
                        <a:ea typeface="Calibri" panose="020F0502020204030204" pitchFamily="34" charset="0"/>
                        <a:cs typeface="Latha" panose="020B0604020202020204" pitchFamily="34" charset="0"/>
                      </a:rPr>
                      <m:t>∗100</m:t>
                    </m:r>
                  </m:oMath>
                </a14:m>
                <a:endParaRPr lang="en-IN" kern="100" dirty="0">
                  <a:solidFill>
                    <a:schemeClr val="tx2">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1"/>
                <a:r>
                  <a:rPr lang="pt-BR" dirty="0">
                    <a:latin typeface="Times New Roman" panose="02020603050405020304" pitchFamily="18" charset="0"/>
                    <a:cs typeface="Times New Roman" panose="02020603050405020304" pitchFamily="18" charset="0"/>
                  </a:rPr>
                  <a:t>b.  Explanation: </a:t>
                </a:r>
                <a:r>
                  <a:rPr 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rPr>
                  <a:t>Measures how many actual positive instances are correctly identified by the LSTM model.</a:t>
                </a:r>
              </a:p>
              <a:p>
                <a:pPr marL="600075" lvl="1" indent="-257175">
                  <a:buFont typeface="+mj-lt"/>
                  <a:buAutoNum type="alphaLcPeriod"/>
                </a:pPr>
                <a:endParaRPr lang="en-US" dirty="0">
                  <a:solidFill>
                    <a:schemeClr val="tx2">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a:p>
                <a:pPr marL="342900" marR="0" lvl="1" indent="0" defTabSz="914400" eaLnBrk="1" fontAlgn="auto" latinLnBrk="0" hangingPunct="1">
                  <a:lnSpc>
                    <a:spcPct val="100000"/>
                  </a:lnSpc>
                  <a:spcBef>
                    <a:spcPts val="0"/>
                  </a:spcBef>
                  <a:spcAft>
                    <a:spcPts val="0"/>
                  </a:spcAft>
                  <a:buClrTx/>
                  <a:buSzTx/>
                  <a:buFontTx/>
                  <a:buNone/>
                  <a:tabLst/>
                  <a:defRPr/>
                </a:pPr>
                <a:r>
                  <a:rPr lang="en-IN" b="1" dirty="0">
                    <a:latin typeface="Times New Roman" panose="02020603050405020304" pitchFamily="18" charset="0"/>
                    <a:cs typeface="Times New Roman" panose="02020603050405020304" pitchFamily="18" charset="0"/>
                  </a:rPr>
                  <a:t>4</a:t>
                </a:r>
                <a:r>
                  <a:rPr kumimoji="0" lang="en-IN"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F1 Score: </a:t>
                </a:r>
              </a:p>
              <a:p>
                <a:pPr marL="600075" lvl="1" indent="-257175">
                  <a:buFont typeface="+mj-lt"/>
                  <a:buAutoNum type="alphaLcPeriod"/>
                  <a:defRPr/>
                </a:pPr>
                <a:r>
                  <a:rPr kumimoji="0" lang="en-IN"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Formula:</a:t>
                </a:r>
                <a:r>
                  <a:rPr kumimoji="0" lang="en-IN" i="0" u="none" strike="noStrike" kern="0" cap="none" spc="0" normalizeH="0" baseline="0" noProof="0" dirty="0">
                    <a:ln>
                      <a:noFill/>
                    </a:ln>
                    <a:solidFill>
                      <a:srgbClr val="1F497D">
                        <a:lumMod val="50000"/>
                      </a:srgbClr>
                    </a:solidFill>
                    <a:effectLst/>
                    <a:uLnTx/>
                    <a:uFillTx/>
                    <a:latin typeface="Times New Roman" panose="02020603050405020304" pitchFamily="18" charset="0"/>
                    <a:cs typeface="Times New Roman" panose="02020603050405020304" pitchFamily="18" charset="0"/>
                  </a:rPr>
                  <a:t> F1</a:t>
                </a:r>
                <a:r>
                  <a:rPr kumimoji="0" lang="en-IN" i="0" u="none" strike="noStrike" kern="0" cap="none" spc="0" normalizeH="0" noProof="0" dirty="0">
                    <a:ln>
                      <a:noFill/>
                    </a:ln>
                    <a:solidFill>
                      <a:srgbClr val="1F497D">
                        <a:lumMod val="50000"/>
                      </a:srgbClr>
                    </a:solidFill>
                    <a:effectLst/>
                    <a:uLnTx/>
                    <a:uFillTx/>
                    <a:latin typeface="Times New Roman" panose="02020603050405020304" pitchFamily="18" charset="0"/>
                    <a:cs typeface="Times New Roman" panose="02020603050405020304" pitchFamily="18" charset="0"/>
                  </a:rPr>
                  <a:t> Score</a:t>
                </a:r>
                <a14:m>
                  <m:oMath xmlns:m="http://schemas.openxmlformats.org/officeDocument/2006/math">
                    <m:r>
                      <a:rPr lang="en-IN" b="0" i="1" kern="100" smtClean="0">
                        <a:effectLst/>
                        <a:latin typeface="Cambria Math" panose="02040503050406030204" pitchFamily="18" charset="0"/>
                        <a:ea typeface="Calibri" panose="020F0502020204030204" pitchFamily="34" charset="0"/>
                        <a:cs typeface="Latha" panose="020B0604020202020204" pitchFamily="34" charset="0"/>
                      </a:rPr>
                      <m:t>=</m:t>
                    </m:r>
                    <m:r>
                      <a:rPr lang="en-IN" b="0" i="1" kern="100" smtClean="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t>2∗</m:t>
                    </m:r>
                    <m:f>
                      <m:fPr>
                        <m:ctrlPr>
                          <a:rPr lang="en-IN" i="1" kern="10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ctrlPr>
                      </m:fPr>
                      <m:num>
                        <m:d>
                          <m:dPr>
                            <m:ctrlPr>
                              <a:rPr lang="en-IN" i="1" kern="10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ctrlPr>
                          </m:dPr>
                          <m:e>
                            <m:r>
                              <a:rPr lang="en-IN" b="0" i="1" kern="100" smtClean="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t>𝑃𝑟𝑒𝑐𝑖𝑠𝑖𝑜𝑛</m:t>
                            </m:r>
                            <m:r>
                              <a:rPr lang="en-IN" b="0" i="1" kern="100" smtClean="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r>
                              <a:rPr lang="en-IN" b="0" i="1" kern="100" smtClean="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t>𝑅𝑒𝑐𝑎𝑙𝑙</m:t>
                            </m:r>
                          </m:e>
                        </m:d>
                      </m:num>
                      <m:den>
                        <m:r>
                          <a:rPr lang="en-IN" b="0" i="1" kern="100" smtClean="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r>
                          <a:rPr lang="en-IN" b="0" i="1" kern="100" smtClean="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t>𝑃𝑟𝑒𝑐𝑖𝑠𝑖𝑜𝑛</m:t>
                        </m:r>
                        <m:r>
                          <a:rPr lang="en-IN" b="0" i="1" kern="100" smtClean="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r>
                          <a:rPr lang="en-IN" b="0" i="1" kern="100" smtClean="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t>𝑅𝑒𝑐𝑎𝑙𝑙</m:t>
                        </m:r>
                        <m:r>
                          <a:rPr lang="en-IN" b="0" i="1" kern="100" smtClean="0">
                            <a:solidFill>
                              <a:schemeClr val="accent1">
                                <a:lumMod val="50000"/>
                              </a:schemeClr>
                            </a:solidFill>
                            <a:effectLst/>
                            <a:latin typeface="Cambria Math" panose="02040503050406030204" pitchFamily="18" charset="0"/>
                            <a:ea typeface="Calibri" panose="020F0502020204030204" pitchFamily="34" charset="0"/>
                            <a:cs typeface="Latha" panose="020B0604020202020204" pitchFamily="34" charset="0"/>
                          </a:rPr>
                          <m:t>)</m:t>
                        </m:r>
                      </m:den>
                    </m:f>
                  </m:oMath>
                </a14:m>
                <a:endParaRPr kumimoji="0" lang="en-IN"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endParaRPr>
              </a:p>
              <a:p>
                <a:pPr marL="600075" marR="0" lvl="1" indent="-257175" defTabSz="914400" eaLnBrk="1" fontAlgn="auto" latinLnBrk="0" hangingPunct="1">
                  <a:lnSpc>
                    <a:spcPct val="100000"/>
                  </a:lnSpc>
                  <a:spcBef>
                    <a:spcPts val="0"/>
                  </a:spcBef>
                  <a:spcAft>
                    <a:spcPts val="0"/>
                  </a:spcAft>
                  <a:buClrTx/>
                  <a:buSzTx/>
                  <a:buFont typeface="+mj-lt"/>
                  <a:buAutoNum type="alphaLcPeriod"/>
                  <a:tabLst/>
                  <a:defRPr/>
                </a:pPr>
                <a:r>
                  <a:rPr kumimoji="0" lang="pt-BR"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Explanation: </a:t>
                </a:r>
                <a:r>
                  <a:rPr kumimoji="0" lang="en-US" i="0" u="none" strike="noStrike" kern="0" cap="none" spc="0" normalizeH="0" baseline="0" noProof="0" dirty="0">
                    <a:ln>
                      <a:noFill/>
                    </a:ln>
                    <a:solidFill>
                      <a:srgbClr val="1F497D">
                        <a:lumMod val="50000"/>
                      </a:srgbClr>
                    </a:solidFill>
                    <a:effectLst/>
                    <a:uLnTx/>
                    <a:uFillTx/>
                    <a:latin typeface="Times New Roman" panose="02020603050405020304" pitchFamily="18" charset="0"/>
                    <a:ea typeface="Tahoma" panose="020B0604030504040204" pitchFamily="34" charset="0"/>
                    <a:cs typeface="Times New Roman" panose="02020603050405020304" pitchFamily="18" charset="0"/>
                  </a:rPr>
                  <a:t>Measures the predictive ability of a model by examining its performance on each class individually rather than considering overall performance.</a:t>
                </a:r>
                <a:endParaRPr lang="en-US"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8EDEC815-F570-3472-0068-BC0ECC54C4A6}"/>
                  </a:ext>
                </a:extLst>
              </p:cNvPr>
              <p:cNvSpPr txBox="1">
                <a:spLocks noRot="1" noChangeAspect="1" noMove="1" noResize="1" noEditPoints="1" noAdjustHandles="1" noChangeArrowheads="1" noChangeShapeType="1" noTextEdit="1"/>
              </p:cNvSpPr>
              <p:nvPr/>
            </p:nvSpPr>
            <p:spPr>
              <a:xfrm>
                <a:off x="824163" y="1419545"/>
                <a:ext cx="7495673" cy="3878178"/>
              </a:xfrm>
              <a:prstGeom prst="rect">
                <a:avLst/>
              </a:prstGeom>
              <a:blipFill>
                <a:blip r:embed="rId2"/>
                <a:stretch>
                  <a:fillRect r="-813"/>
                </a:stretch>
              </a:blipFill>
            </p:spPr>
            <p:txBody>
              <a:bodyPr/>
              <a:lstStyle/>
              <a:p>
                <a:r>
                  <a:rPr lang="en-IN">
                    <a:noFill/>
                  </a:rPr>
                  <a:t> </a:t>
                </a:r>
              </a:p>
            </p:txBody>
          </p:sp>
        </mc:Fallback>
      </mc:AlternateContent>
      <p:sp>
        <p:nvSpPr>
          <p:cNvPr id="3" name="Date Placeholder 2">
            <a:extLst>
              <a:ext uri="{FF2B5EF4-FFF2-40B4-BE49-F238E27FC236}">
                <a16:creationId xmlns:a16="http://schemas.microsoft.com/office/drawing/2014/main" id="{3E4458B3-F3E7-1711-0851-18D31AB89D72}"/>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76633B98-5BD2-03AB-4A99-0F81D1D6AE70}"/>
              </a:ext>
            </a:extLst>
          </p:cNvPr>
          <p:cNvSpPr>
            <a:spLocks noGrp="1"/>
          </p:cNvSpPr>
          <p:nvPr>
            <p:ph type="sldNum" sz="quarter" idx="12"/>
          </p:nvPr>
        </p:nvSpPr>
        <p:spPr/>
        <p:txBody>
          <a:bodyPr/>
          <a:lstStyle/>
          <a:p>
            <a:fld id="{9D3FF152-60F5-4862-82F9-1190556AA56F}" type="slidenum">
              <a:rPr lang="en-IN" smtClean="0"/>
              <a:t>32</a:t>
            </a:fld>
            <a:endParaRPr lang="en-IN"/>
          </a:p>
        </p:txBody>
      </p:sp>
      <p:sp>
        <p:nvSpPr>
          <p:cNvPr id="6" name="Footer Placeholder 5">
            <a:extLst>
              <a:ext uri="{FF2B5EF4-FFF2-40B4-BE49-F238E27FC236}">
                <a16:creationId xmlns:a16="http://schemas.microsoft.com/office/drawing/2014/main" id="{971707B5-026F-CCFE-935B-B14BF252A61D}"/>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1875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33</a:t>
            </a:fld>
            <a:endParaRPr lang="en-IN"/>
          </a:p>
        </p:txBody>
      </p:sp>
      <p:sp>
        <p:nvSpPr>
          <p:cNvPr id="6" name="Footer Placeholder 5">
            <a:extLst>
              <a:ext uri="{FF2B5EF4-FFF2-40B4-BE49-F238E27FC236}">
                <a16:creationId xmlns:a16="http://schemas.microsoft.com/office/drawing/2014/main" id="{07A11D33-9EC1-367D-06D7-7E0A626A3DD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C804548-D055-734B-C5EC-486C959CF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854241"/>
            <a:ext cx="7733297" cy="4985507"/>
          </a:xfrm>
          <a:prstGeom prst="rect">
            <a:avLst/>
          </a:prstGeom>
        </p:spPr>
      </p:pic>
    </p:spTree>
    <p:extLst>
      <p:ext uri="{BB962C8B-B14F-4D97-AF65-F5344CB8AC3E}">
        <p14:creationId xmlns:p14="http://schemas.microsoft.com/office/powerpoint/2010/main" val="1126523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F3077-6D02-CE4D-D4F8-094054026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6395F-893D-7F37-D0EB-DD801F9BAD88}"/>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26B7201-A724-670C-E82C-19A2741EA4D2}"/>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6E10206F-5FFC-B4D6-DE2C-664A7D179828}"/>
              </a:ext>
            </a:extLst>
          </p:cNvPr>
          <p:cNvSpPr>
            <a:spLocks noGrp="1"/>
          </p:cNvSpPr>
          <p:nvPr>
            <p:ph type="sldNum" sz="quarter" idx="12"/>
          </p:nvPr>
        </p:nvSpPr>
        <p:spPr/>
        <p:txBody>
          <a:bodyPr/>
          <a:lstStyle/>
          <a:p>
            <a:fld id="{9D3FF152-60F5-4862-82F9-1190556AA56F}" type="slidenum">
              <a:rPr lang="en-IN" smtClean="0"/>
              <a:t>34</a:t>
            </a:fld>
            <a:endParaRPr lang="en-IN"/>
          </a:p>
        </p:txBody>
      </p:sp>
      <p:sp>
        <p:nvSpPr>
          <p:cNvPr id="6" name="Footer Placeholder 5">
            <a:extLst>
              <a:ext uri="{FF2B5EF4-FFF2-40B4-BE49-F238E27FC236}">
                <a16:creationId xmlns:a16="http://schemas.microsoft.com/office/drawing/2014/main" id="{5B76BDE4-1258-192F-3519-27C34EC23DB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A0C4B14-7C0B-C9DD-A263-B973DF96C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819016"/>
            <a:ext cx="7973929" cy="4854742"/>
          </a:xfrm>
          <a:prstGeom prst="rect">
            <a:avLst/>
          </a:prstGeom>
        </p:spPr>
      </p:pic>
    </p:spTree>
    <p:extLst>
      <p:ext uri="{BB962C8B-B14F-4D97-AF65-F5344CB8AC3E}">
        <p14:creationId xmlns:p14="http://schemas.microsoft.com/office/powerpoint/2010/main" val="2023387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DF85-A3BA-B375-1867-21C3AC5920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935C4A-AEA6-17A5-0AD1-9B76BB088220}"/>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45C3BC56-0A97-8E7B-57BF-B512F84C12F3}"/>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1A26567B-CD1F-6DBF-424D-BBDA0CE913EB}"/>
              </a:ext>
            </a:extLst>
          </p:cNvPr>
          <p:cNvSpPr>
            <a:spLocks noGrp="1"/>
          </p:cNvSpPr>
          <p:nvPr>
            <p:ph type="sldNum" sz="quarter" idx="12"/>
          </p:nvPr>
        </p:nvSpPr>
        <p:spPr/>
        <p:txBody>
          <a:bodyPr/>
          <a:lstStyle/>
          <a:p>
            <a:fld id="{9D3FF152-60F5-4862-82F9-1190556AA56F}" type="slidenum">
              <a:rPr lang="en-IN" smtClean="0"/>
              <a:t>35</a:t>
            </a:fld>
            <a:endParaRPr lang="en-IN"/>
          </a:p>
        </p:txBody>
      </p:sp>
      <p:sp>
        <p:nvSpPr>
          <p:cNvPr id="6" name="Footer Placeholder 5">
            <a:extLst>
              <a:ext uri="{FF2B5EF4-FFF2-40B4-BE49-F238E27FC236}">
                <a16:creationId xmlns:a16="http://schemas.microsoft.com/office/drawing/2014/main" id="{C948AE02-571B-ABFC-8525-CC0533EA4A01}"/>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402FFFF-C06F-9C4B-A9B5-A3D1583CF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940245"/>
            <a:ext cx="7886700" cy="4977509"/>
          </a:xfrm>
          <a:prstGeom prst="rect">
            <a:avLst/>
          </a:prstGeom>
        </p:spPr>
      </p:pic>
    </p:spTree>
    <p:extLst>
      <p:ext uri="{BB962C8B-B14F-4D97-AF65-F5344CB8AC3E}">
        <p14:creationId xmlns:p14="http://schemas.microsoft.com/office/powerpoint/2010/main" val="24166457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5FC9D-9C39-58DE-5936-651FD8883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582BB6-54D3-48EB-F91C-C551FA3731F2}"/>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1470D2A-1725-DC48-B714-46D8F5DDEC2A}"/>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3D702C7B-C4A5-ACFB-577F-75BBE61FAA35}"/>
              </a:ext>
            </a:extLst>
          </p:cNvPr>
          <p:cNvSpPr>
            <a:spLocks noGrp="1"/>
          </p:cNvSpPr>
          <p:nvPr>
            <p:ph type="sldNum" sz="quarter" idx="12"/>
          </p:nvPr>
        </p:nvSpPr>
        <p:spPr/>
        <p:txBody>
          <a:bodyPr/>
          <a:lstStyle/>
          <a:p>
            <a:fld id="{9D3FF152-60F5-4862-82F9-1190556AA56F}" type="slidenum">
              <a:rPr lang="en-IN" smtClean="0"/>
              <a:t>36</a:t>
            </a:fld>
            <a:endParaRPr lang="en-IN"/>
          </a:p>
        </p:txBody>
      </p:sp>
      <p:sp>
        <p:nvSpPr>
          <p:cNvPr id="6" name="Footer Placeholder 5">
            <a:extLst>
              <a:ext uri="{FF2B5EF4-FFF2-40B4-BE49-F238E27FC236}">
                <a16:creationId xmlns:a16="http://schemas.microsoft.com/office/drawing/2014/main" id="{22ED8578-BD25-AA79-C417-773A74B8F73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04B343-8D0B-C5EA-3597-A13C61EFCE41}"/>
              </a:ext>
            </a:extLst>
          </p:cNvPr>
          <p:cNvPicPr>
            <a:picLocks noChangeAspect="1"/>
          </p:cNvPicPr>
          <p:nvPr/>
        </p:nvPicPr>
        <p:blipFill>
          <a:blip r:embed="rId2"/>
          <a:stretch>
            <a:fillRect/>
          </a:stretch>
        </p:blipFill>
        <p:spPr>
          <a:xfrm>
            <a:off x="782052" y="1087491"/>
            <a:ext cx="7733298" cy="4364182"/>
          </a:xfrm>
          <a:prstGeom prst="rect">
            <a:avLst/>
          </a:prstGeom>
        </p:spPr>
      </p:pic>
    </p:spTree>
    <p:extLst>
      <p:ext uri="{BB962C8B-B14F-4D97-AF65-F5344CB8AC3E}">
        <p14:creationId xmlns:p14="http://schemas.microsoft.com/office/powerpoint/2010/main" val="3600940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000D7-A947-0CA5-59E6-D480C9C18B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2AD9A1-381B-7BC7-32AF-41AC69E116AD}"/>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0E1551F0-E025-DB38-D41A-85C52B3281E0}"/>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4D245208-B793-C735-E48B-05791BE8A32B}"/>
              </a:ext>
            </a:extLst>
          </p:cNvPr>
          <p:cNvSpPr>
            <a:spLocks noGrp="1"/>
          </p:cNvSpPr>
          <p:nvPr>
            <p:ph type="sldNum" sz="quarter" idx="12"/>
          </p:nvPr>
        </p:nvSpPr>
        <p:spPr/>
        <p:txBody>
          <a:bodyPr/>
          <a:lstStyle/>
          <a:p>
            <a:fld id="{9D3FF152-60F5-4862-82F9-1190556AA56F}" type="slidenum">
              <a:rPr lang="en-IN" smtClean="0"/>
              <a:t>37</a:t>
            </a:fld>
            <a:endParaRPr lang="en-IN"/>
          </a:p>
        </p:txBody>
      </p:sp>
      <p:sp>
        <p:nvSpPr>
          <p:cNvPr id="6" name="Footer Placeholder 5">
            <a:extLst>
              <a:ext uri="{FF2B5EF4-FFF2-40B4-BE49-F238E27FC236}">
                <a16:creationId xmlns:a16="http://schemas.microsoft.com/office/drawing/2014/main" id="{95EAFDED-CFD2-02A9-F255-D858F38AAE89}"/>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1C6CB24-4D80-155E-D193-FB3FA1FDF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013660"/>
            <a:ext cx="7886700" cy="4830679"/>
          </a:xfrm>
          <a:prstGeom prst="rect">
            <a:avLst/>
          </a:prstGeom>
        </p:spPr>
      </p:pic>
    </p:spTree>
    <p:extLst>
      <p:ext uri="{BB962C8B-B14F-4D97-AF65-F5344CB8AC3E}">
        <p14:creationId xmlns:p14="http://schemas.microsoft.com/office/powerpoint/2010/main" val="3654064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25C4A-6FC4-6B19-97EB-D826AB2F56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6F16DF-9833-88ED-1D4C-F0C32B92FFD6}"/>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147E3A1-0975-3FA6-05AE-5B28F6101A41}"/>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BC5401C6-91E0-0BB9-41A2-EDC46078C676}"/>
              </a:ext>
            </a:extLst>
          </p:cNvPr>
          <p:cNvSpPr>
            <a:spLocks noGrp="1"/>
          </p:cNvSpPr>
          <p:nvPr>
            <p:ph type="sldNum" sz="quarter" idx="12"/>
          </p:nvPr>
        </p:nvSpPr>
        <p:spPr/>
        <p:txBody>
          <a:bodyPr/>
          <a:lstStyle/>
          <a:p>
            <a:fld id="{9D3FF152-60F5-4862-82F9-1190556AA56F}" type="slidenum">
              <a:rPr lang="en-IN" smtClean="0"/>
              <a:t>38</a:t>
            </a:fld>
            <a:endParaRPr lang="en-IN"/>
          </a:p>
        </p:txBody>
      </p:sp>
      <p:sp>
        <p:nvSpPr>
          <p:cNvPr id="6" name="Footer Placeholder 5">
            <a:extLst>
              <a:ext uri="{FF2B5EF4-FFF2-40B4-BE49-F238E27FC236}">
                <a16:creationId xmlns:a16="http://schemas.microsoft.com/office/drawing/2014/main" id="{D311FD87-B31C-3EEB-D40D-92403F5CCC69}"/>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DC232BC-7CA2-8016-4C7B-1A66D86B7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9991" y="1407695"/>
            <a:ext cx="6864018" cy="3694697"/>
          </a:xfrm>
          <a:prstGeom prst="rect">
            <a:avLst/>
          </a:prstGeom>
        </p:spPr>
      </p:pic>
    </p:spTree>
    <p:extLst>
      <p:ext uri="{BB962C8B-B14F-4D97-AF65-F5344CB8AC3E}">
        <p14:creationId xmlns:p14="http://schemas.microsoft.com/office/powerpoint/2010/main" val="4187905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6FFBB-24F4-EFC5-169A-2DBF7B441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6450C-AFF1-9810-1459-5C974449A9CD}"/>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5668E54B-3F42-C89D-0D2F-E182244947EC}"/>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C9F5A7C0-699F-AC44-F00E-4A3C897A8098}"/>
              </a:ext>
            </a:extLst>
          </p:cNvPr>
          <p:cNvSpPr>
            <a:spLocks noGrp="1"/>
          </p:cNvSpPr>
          <p:nvPr>
            <p:ph type="sldNum" sz="quarter" idx="12"/>
          </p:nvPr>
        </p:nvSpPr>
        <p:spPr/>
        <p:txBody>
          <a:bodyPr/>
          <a:lstStyle/>
          <a:p>
            <a:fld id="{9D3FF152-60F5-4862-82F9-1190556AA56F}" type="slidenum">
              <a:rPr lang="en-IN" smtClean="0"/>
              <a:t>39</a:t>
            </a:fld>
            <a:endParaRPr lang="en-IN"/>
          </a:p>
        </p:txBody>
      </p:sp>
      <p:sp>
        <p:nvSpPr>
          <p:cNvPr id="6" name="Footer Placeholder 5">
            <a:extLst>
              <a:ext uri="{FF2B5EF4-FFF2-40B4-BE49-F238E27FC236}">
                <a16:creationId xmlns:a16="http://schemas.microsoft.com/office/drawing/2014/main" id="{69C3C9BF-FB22-E108-A858-E0CE420EFB63}"/>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4925F97-83B4-6740-8C70-4F5892112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337116"/>
            <a:ext cx="7781424" cy="3944747"/>
          </a:xfrm>
          <a:prstGeom prst="rect">
            <a:avLst/>
          </a:prstGeom>
        </p:spPr>
      </p:pic>
    </p:spTree>
    <p:extLst>
      <p:ext uri="{BB962C8B-B14F-4D97-AF65-F5344CB8AC3E}">
        <p14:creationId xmlns:p14="http://schemas.microsoft.com/office/powerpoint/2010/main" val="50861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82B3EE2-24C4-940E-3786-D25689664F2D}"/>
              </a:ext>
            </a:extLst>
          </p:cNvPr>
          <p:cNvSpPr>
            <a:spLocks noGrp="1"/>
          </p:cNvSpPr>
          <p:nvPr>
            <p:ph type="dt" sz="half" idx="10"/>
          </p:nvPr>
        </p:nvSpPr>
        <p:spPr/>
        <p:txBody>
          <a:bodyPr/>
          <a:lstStyle/>
          <a:p>
            <a:r>
              <a:rPr lang="en-US"/>
              <a:t>03-04-205</a:t>
            </a:r>
            <a:endParaRPr lang="en-IN"/>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a:xfrm>
            <a:off x="6457949" y="6356351"/>
            <a:ext cx="2353541" cy="365125"/>
          </a:xfrm>
        </p:spPr>
        <p:txBody>
          <a:bodyPr/>
          <a:lstStyle/>
          <a:p>
            <a:fld id="{9D3FF152-60F5-4862-82F9-1190556AA56F}" type="slidenum">
              <a:rPr lang="en-IN" sz="1400" b="1" smtClean="0">
                <a:solidFill>
                  <a:schemeClr val="tx1"/>
                </a:solidFill>
              </a:rPr>
              <a:t>4</a:t>
            </a:fld>
            <a:endParaRPr lang="en-IN" b="1" dirty="0">
              <a:solidFill>
                <a:schemeClr val="tx1"/>
              </a:solidFill>
            </a:endParaRPr>
          </a:p>
        </p:txBody>
      </p:sp>
      <p:sp>
        <p:nvSpPr>
          <p:cNvPr id="5" name="Footer Placeholder 4">
            <a:extLst>
              <a:ext uri="{FF2B5EF4-FFF2-40B4-BE49-F238E27FC236}">
                <a16:creationId xmlns:a16="http://schemas.microsoft.com/office/drawing/2014/main" id="{8CD5E941-ED13-F9B3-3E1F-432A1F9B3DCB}"/>
              </a:ext>
            </a:extLst>
          </p:cNvPr>
          <p:cNvSpPr>
            <a:spLocks noGrp="1"/>
          </p:cNvSpPr>
          <p:nvPr>
            <p:ph type="ftr" sz="quarter" idx="11"/>
          </p:nvPr>
        </p:nvSpPr>
        <p:spPr>
          <a:xfrm>
            <a:off x="3028950" y="6356351"/>
            <a:ext cx="3634609" cy="365125"/>
          </a:xfrm>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11" name="Rectangle 5">
            <a:extLst>
              <a:ext uri="{FF2B5EF4-FFF2-40B4-BE49-F238E27FC236}">
                <a16:creationId xmlns:a16="http://schemas.microsoft.com/office/drawing/2014/main" id="{CF361D77-2C95-8E41-66B0-2ED9D37E7A53}"/>
              </a:ext>
            </a:extLst>
          </p:cNvPr>
          <p:cNvSpPr>
            <a:spLocks noChangeArrowheads="1"/>
          </p:cNvSpPr>
          <p:nvPr/>
        </p:nvSpPr>
        <p:spPr bwMode="auto">
          <a:xfrm>
            <a:off x="746233" y="1380146"/>
            <a:ext cx="806525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develop a system that can detect whether the videos on societal websites are fake</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 not.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develop a system that leverages motion estimation and attention mechanisms to detect manipulated regions in videos.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develop a system that accurately identifies deepfake videos by analyzing spatial and temporal inconsistencies.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develop a system that integrates ensemble learning techniques to improve detection accuracy and robustness.</a:t>
            </a:r>
          </a:p>
        </p:txBody>
      </p:sp>
    </p:spTree>
    <p:extLst>
      <p:ext uri="{BB962C8B-B14F-4D97-AF65-F5344CB8AC3E}">
        <p14:creationId xmlns:p14="http://schemas.microsoft.com/office/powerpoint/2010/main" val="4003226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CE255-179F-18DC-2929-924AA2CE8D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ADEBA3-9F69-357C-4342-239C2D269BAF}"/>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D9BF6D1-8AB2-8176-BE19-F849F9981210}"/>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75C618B6-769F-5667-9DC5-F13E662275BC}"/>
              </a:ext>
            </a:extLst>
          </p:cNvPr>
          <p:cNvSpPr>
            <a:spLocks noGrp="1"/>
          </p:cNvSpPr>
          <p:nvPr>
            <p:ph type="sldNum" sz="quarter" idx="12"/>
          </p:nvPr>
        </p:nvSpPr>
        <p:spPr/>
        <p:txBody>
          <a:bodyPr/>
          <a:lstStyle/>
          <a:p>
            <a:fld id="{9D3FF152-60F5-4862-82F9-1190556AA56F}" type="slidenum">
              <a:rPr lang="en-IN" smtClean="0"/>
              <a:t>40</a:t>
            </a:fld>
            <a:endParaRPr lang="en-IN"/>
          </a:p>
        </p:txBody>
      </p:sp>
      <p:sp>
        <p:nvSpPr>
          <p:cNvPr id="6" name="Footer Placeholder 5">
            <a:extLst>
              <a:ext uri="{FF2B5EF4-FFF2-40B4-BE49-F238E27FC236}">
                <a16:creationId xmlns:a16="http://schemas.microsoft.com/office/drawing/2014/main" id="{0F610D15-8D51-AD78-9895-7B20F29AD72B}"/>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7A6455C-9AF6-68E4-DB8F-2289AA343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537" y="954550"/>
            <a:ext cx="7164926" cy="5143500"/>
          </a:xfrm>
          <a:prstGeom prst="rect">
            <a:avLst/>
          </a:prstGeom>
        </p:spPr>
      </p:pic>
    </p:spTree>
    <p:extLst>
      <p:ext uri="{BB962C8B-B14F-4D97-AF65-F5344CB8AC3E}">
        <p14:creationId xmlns:p14="http://schemas.microsoft.com/office/powerpoint/2010/main" val="4039455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 Feature 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41</a:t>
            </a:fld>
            <a:endParaRPr lang="en-IN"/>
          </a:p>
        </p:txBody>
      </p:sp>
      <p:sp>
        <p:nvSpPr>
          <p:cNvPr id="4" name="Footer Placeholder 3">
            <a:extLst>
              <a:ext uri="{FF2B5EF4-FFF2-40B4-BE49-F238E27FC236}">
                <a16:creationId xmlns:a16="http://schemas.microsoft.com/office/drawing/2014/main" id="{D60D3D79-E23D-B8E6-A891-AB9847E89CF7}"/>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609F77C-3EF9-0D12-428C-3FDE9619B6C9}"/>
              </a:ext>
            </a:extLst>
          </p:cNvPr>
          <p:cNvSpPr txBox="1"/>
          <p:nvPr/>
        </p:nvSpPr>
        <p:spPr>
          <a:xfrm>
            <a:off x="1189758" y="1211179"/>
            <a:ext cx="7208283" cy="4247317"/>
          </a:xfrm>
          <a:prstGeom prst="rect">
            <a:avLst/>
          </a:prstGeom>
          <a:noFill/>
        </p:spPr>
        <p:txBody>
          <a:bodyPr wrap="square">
            <a:spAutoFit/>
          </a:bodyPr>
          <a:lstStyle/>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Deepfake technology poses significant threats to digital security and misinformation.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detection system integrates advanced machine learning and deep learning techniques for enhanced accuracy.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Combining spatial and temporal analysis improves the detection of deepfake patterns.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utilizes decision-level fusion to minimize false positives and negatives, ensuring reliability.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Robust training on diverse datasets strengthens performance across various scenarios.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detection capability is essential for practical deployment.</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provides an interactive dashboard for user engagement and insights.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Continuous evolution is needed to address emerging deepfake techniques.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939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1C411-5D27-92D9-9597-A574A49E1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2A1543-D256-4B75-AAD7-A2A93EADC9F0}"/>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 / Feature Enhancement</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A74FE477-CDDF-7773-D007-C39C1B77B406}"/>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C64153E0-C6B7-C7C8-1237-D8BEBEB4B1D7}"/>
              </a:ext>
            </a:extLst>
          </p:cNvPr>
          <p:cNvSpPr>
            <a:spLocks noGrp="1"/>
          </p:cNvSpPr>
          <p:nvPr>
            <p:ph type="sldNum" sz="quarter" idx="12"/>
          </p:nvPr>
        </p:nvSpPr>
        <p:spPr/>
        <p:txBody>
          <a:bodyPr/>
          <a:lstStyle/>
          <a:p>
            <a:fld id="{9D3FF152-60F5-4862-82F9-1190556AA56F}" type="slidenum">
              <a:rPr lang="en-IN" smtClean="0"/>
              <a:t>42</a:t>
            </a:fld>
            <a:endParaRPr lang="en-IN"/>
          </a:p>
        </p:txBody>
      </p:sp>
      <p:sp>
        <p:nvSpPr>
          <p:cNvPr id="4" name="Footer Placeholder 3">
            <a:extLst>
              <a:ext uri="{FF2B5EF4-FFF2-40B4-BE49-F238E27FC236}">
                <a16:creationId xmlns:a16="http://schemas.microsoft.com/office/drawing/2014/main" id="{F5939CD2-8F48-297E-A0A6-4CB1472F63C6}"/>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827470C-B60D-02C3-F86B-6ABF6545450E}"/>
              </a:ext>
            </a:extLst>
          </p:cNvPr>
          <p:cNvSpPr txBox="1"/>
          <p:nvPr/>
        </p:nvSpPr>
        <p:spPr>
          <a:xfrm>
            <a:off x="1263317" y="1227040"/>
            <a:ext cx="7252034" cy="3416320"/>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 adaptive systems to counter rapidly evolving deepfake technology.</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Minimize false positives and false negatives for higher reliability.</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Create generalized models for detecting deepfakes across multiple media types.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Enhance scalability and real-time detection for high-throughput environments.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Improve model interpretability for better trust and transparency.</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Expand diverse datasets and explore semi/unsupervised learning to reduce manual </a:t>
            </a:r>
            <a:r>
              <a:rPr lang="en-IN" dirty="0" err="1">
                <a:latin typeface="Times New Roman" panose="02020603050405020304" pitchFamily="18" charset="0"/>
                <a:cs typeface="Times New Roman" panose="02020603050405020304" pitchFamily="18" charset="0"/>
              </a:rPr>
              <a:t>labeling</a:t>
            </a:r>
            <a:r>
              <a:rPr lang="en-IN"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 resilience against adversarial attacks to ensure robustness.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Address legal and ethical concerns regarding privacy and liability</a:t>
            </a:r>
          </a:p>
        </p:txBody>
      </p:sp>
    </p:spTree>
    <p:extLst>
      <p:ext uri="{BB962C8B-B14F-4D97-AF65-F5344CB8AC3E}">
        <p14:creationId xmlns:p14="http://schemas.microsoft.com/office/powerpoint/2010/main" val="432508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 URL</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a:off x="390433" y="1587898"/>
            <a:ext cx="7886700" cy="530258"/>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lgn="ctr">
              <a:buFont typeface="Arial" panose="020B0604020202020204" pitchFamily="34" charset="0"/>
              <a:buChar char="•"/>
            </a:pPr>
            <a:endParaRPr lang="en-IN" dirty="0">
              <a:solidFill>
                <a:srgbClr val="7030A0"/>
              </a:solidFill>
              <a:latin typeface="+mn-lt"/>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r>
              <a:rPr lang="en-US"/>
              <a:t>03-04-205</a:t>
            </a:r>
            <a:endParaRPr lang="en-IN"/>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43</a:t>
            </a:fld>
            <a:endParaRPr lang="en-IN"/>
          </a:p>
        </p:txBody>
      </p:sp>
      <p:sp>
        <p:nvSpPr>
          <p:cNvPr id="4" name="Footer Placeholder 3">
            <a:extLst>
              <a:ext uri="{FF2B5EF4-FFF2-40B4-BE49-F238E27FC236}">
                <a16:creationId xmlns:a16="http://schemas.microsoft.com/office/drawing/2014/main" id="{4E20D2F8-BD1F-BE3A-17E5-8E06A4AE8342}"/>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A549706-B391-4ACB-0216-F359243081CC}"/>
              </a:ext>
            </a:extLst>
          </p:cNvPr>
          <p:cNvSpPr txBox="1"/>
          <p:nvPr/>
        </p:nvSpPr>
        <p:spPr>
          <a:xfrm>
            <a:off x="668347" y="1217985"/>
            <a:ext cx="8085220" cy="4247317"/>
          </a:xfrm>
          <a:prstGeom prst="rect">
            <a:avLst/>
          </a:prstGeom>
          <a:noFill/>
        </p:spPr>
        <p:txBody>
          <a:bodyPr wrap="square">
            <a:spAutoFit/>
          </a:bodyPr>
          <a:lstStyle/>
          <a:p>
            <a:pPr marL="285750" indent="-285750" algn="just">
              <a:buFont typeface="Arial" panose="020B0604020202020204" pitchFamily="34" charset="0"/>
              <a:buChar char="•"/>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ImageNet Classification with Deep Convolutional Neural Networks</a:t>
            </a:r>
            <a:endParaRPr lang="en-US"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Generative Adversarial Nets (GANs)</a:t>
            </a:r>
          </a:p>
          <a:p>
            <a:pPr marL="285750" indent="-285750" algn="just">
              <a:buFont typeface="Arial" panose="020B0604020202020204" pitchFamily="34" charset="0"/>
              <a:buChar char="•"/>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BERT: Pre-training of Deep Bidirectional Transformers for Language Understanding</a:t>
            </a:r>
            <a:endParaRPr lang="en-US"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R-CNN: Region-Based Convolutional Networks for Object Detection</a:t>
            </a:r>
            <a:endParaRPr lang="en-US"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Deep Residual Learning for Image Recognition (</a:t>
            </a: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gn="just">
              <a:buFont typeface="Arial" panose="020B0604020202020204" pitchFamily="34" charset="0"/>
              <a:buChar char="•"/>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You Only Look Once: Unified, Real-Time Object Detection (YOLO)</a:t>
            </a:r>
          </a:p>
          <a:p>
            <a:pPr marL="285750" indent="-285750" algn="just">
              <a:buFont typeface="Arial" panose="020B0604020202020204" pitchFamily="34" charset="0"/>
              <a:buChar char="•"/>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AlphaGo: Mastering the Game of Go with Deep Neural Networks</a:t>
            </a:r>
          </a:p>
          <a:p>
            <a:pPr marL="285750" indent="-285750" algn="just">
              <a:buFont typeface="Arial" panose="020B0604020202020204" pitchFamily="34" charset="0"/>
              <a:buChar char="•"/>
            </a:pP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DeepFace</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Closing the Gap to Human-Level Performance in Face Verification</a:t>
            </a:r>
          </a:p>
          <a:p>
            <a:pPr marL="285750" indent="-285750" algn="just">
              <a:buFont typeface="Arial" panose="020B0604020202020204" pitchFamily="34" charset="0"/>
              <a:buChar char="•"/>
            </a:pP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VGGNet</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Very Deep Convolutional Networks for Large-Scale Image Recognition</a:t>
            </a:r>
          </a:p>
          <a:p>
            <a:pPr marL="285750" indent="-285750" algn="just">
              <a:buFont typeface="Arial" panose="020B0604020202020204" pitchFamily="34" charset="0"/>
              <a:buChar char="•"/>
            </a:pP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AlexNet</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ImageNet Classification with Deep Convolutional Neural Networks</a:t>
            </a:r>
          </a:p>
          <a:p>
            <a:pPr marL="285750" indent="-285750" algn="just">
              <a:buFont typeface="Arial" panose="020B0604020202020204" pitchFamily="34" charset="0"/>
              <a:buChar char="•"/>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GPT-3: Language Models are Few-Shot </a:t>
            </a: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Learners""Auto</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-Encoding Variational Bayes (VAE)</a:t>
            </a:r>
          </a:p>
          <a:p>
            <a:pPr marL="285750" indent="-285750" algn="just">
              <a:buFont typeface="Arial" panose="020B0604020202020204" pitchFamily="34" charset="0"/>
              <a:buChar char="•"/>
            </a:pP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Dropout: A Simple Way to Prevent Neural Networks from </a:t>
            </a:r>
            <a:r>
              <a:rPr lang="en-US" sz="1800" dirty="0" err="1">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Overfitting""Neural</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Machine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44528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Conference / Publication / Patent Certificate/ Project Contest  Winner Certificates</a:t>
            </a:r>
            <a:endParaRPr lang="en-IN" sz="16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E265B8C-C896-A501-9CD3-FE1FC45A6521}"/>
              </a:ext>
            </a:extLst>
          </p:cNvPr>
          <p:cNvSpPr>
            <a:spLocks noGrp="1"/>
          </p:cNvSpPr>
          <p:nvPr>
            <p:ph type="dt" sz="half" idx="10"/>
          </p:nvPr>
        </p:nvSpPr>
        <p:spPr/>
        <p:txBody>
          <a:bodyPr/>
          <a:lstStyle/>
          <a:p>
            <a:r>
              <a:rPr lang="en-US"/>
              <a:t>03-04-205</a:t>
            </a:r>
            <a:endParaRPr lang="en-IN"/>
          </a:p>
        </p:txBody>
      </p:sp>
      <p:sp>
        <p:nvSpPr>
          <p:cNvPr id="5" name="Slide Number Placeholder 4">
            <a:extLst>
              <a:ext uri="{FF2B5EF4-FFF2-40B4-BE49-F238E27FC236}">
                <a16:creationId xmlns:a16="http://schemas.microsoft.com/office/drawing/2014/main" id="{91EFDBAE-521D-3BF3-1EEF-E033411EFA66}"/>
              </a:ext>
            </a:extLst>
          </p:cNvPr>
          <p:cNvSpPr>
            <a:spLocks noGrp="1"/>
          </p:cNvSpPr>
          <p:nvPr>
            <p:ph type="sldNum" sz="quarter" idx="12"/>
          </p:nvPr>
        </p:nvSpPr>
        <p:spPr/>
        <p:txBody>
          <a:bodyPr/>
          <a:lstStyle/>
          <a:p>
            <a:fld id="{9D3FF152-60F5-4862-82F9-1190556AA56F}" type="slidenum">
              <a:rPr lang="en-IN" smtClean="0"/>
              <a:t>44</a:t>
            </a:fld>
            <a:endParaRPr lang="en-IN"/>
          </a:p>
        </p:txBody>
      </p:sp>
      <p:sp>
        <p:nvSpPr>
          <p:cNvPr id="4" name="Footer Placeholder 3">
            <a:extLst>
              <a:ext uri="{FF2B5EF4-FFF2-40B4-BE49-F238E27FC236}">
                <a16:creationId xmlns:a16="http://schemas.microsoft.com/office/drawing/2014/main" id="{8DB4ACF5-6B29-0140-C8E4-C0CF462EE1F0}"/>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7" name="Image 54">
            <a:extLst>
              <a:ext uri="{FF2B5EF4-FFF2-40B4-BE49-F238E27FC236}">
                <a16:creationId xmlns:a16="http://schemas.microsoft.com/office/drawing/2014/main" id="{37E42DB9-C220-3B7E-4183-06CE1CE93C77}"/>
              </a:ext>
            </a:extLst>
          </p:cNvPr>
          <p:cNvPicPr>
            <a:picLocks/>
          </p:cNvPicPr>
          <p:nvPr/>
        </p:nvPicPr>
        <p:blipFill>
          <a:blip r:embed="rId2" cstate="print"/>
          <a:stretch>
            <a:fillRect/>
          </a:stretch>
        </p:blipFill>
        <p:spPr>
          <a:xfrm>
            <a:off x="1477962" y="1177159"/>
            <a:ext cx="6188075" cy="4782207"/>
          </a:xfrm>
          <a:prstGeom prst="rect">
            <a:avLst/>
          </a:prstGeom>
        </p:spPr>
      </p:pic>
    </p:spTree>
    <p:extLst>
      <p:ext uri="{BB962C8B-B14F-4D97-AF65-F5344CB8AC3E}">
        <p14:creationId xmlns:p14="http://schemas.microsoft.com/office/powerpoint/2010/main" val="183112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US"/>
              <a:t>03-04-205</a:t>
            </a:r>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z="1400" b="1" smtClean="0">
                <a:solidFill>
                  <a:schemeClr val="tx1"/>
                </a:solidFill>
              </a:rPr>
              <a:t>5</a:t>
            </a:fld>
            <a:endParaRPr lang="en-IN" sz="1400" b="1" dirty="0">
              <a:solidFill>
                <a:schemeClr val="tx1"/>
              </a:solidFill>
            </a:endParaRPr>
          </a:p>
        </p:txBody>
      </p:sp>
      <p:sp>
        <p:nvSpPr>
          <p:cNvPr id="3" name="Footer Placeholder 2">
            <a:extLst>
              <a:ext uri="{FF2B5EF4-FFF2-40B4-BE49-F238E27FC236}">
                <a16:creationId xmlns:a16="http://schemas.microsoft.com/office/drawing/2014/main" id="{22F822A3-7A79-DF90-FA03-D964E6FDB281}"/>
              </a:ext>
            </a:extLst>
          </p:cNvPr>
          <p:cNvSpPr>
            <a:spLocks noGrp="1"/>
          </p:cNvSpPr>
          <p:nvPr>
            <p:ph type="ftr" sz="quarter" idx="11"/>
          </p:nvPr>
        </p:nvSpPr>
        <p:spPr>
          <a:xfrm>
            <a:off x="3028950" y="6356351"/>
            <a:ext cx="3886857" cy="365125"/>
          </a:xfrm>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7018033-5414-07E4-2D88-BF9150012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83" y="696249"/>
            <a:ext cx="8965324" cy="5660102"/>
          </a:xfrm>
          <a:prstGeom prst="rect">
            <a:avLst/>
          </a:prstGeom>
        </p:spPr>
      </p:pic>
    </p:spTree>
    <p:extLst>
      <p:ext uri="{BB962C8B-B14F-4D97-AF65-F5344CB8AC3E}">
        <p14:creationId xmlns:p14="http://schemas.microsoft.com/office/powerpoint/2010/main" val="334332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US"/>
              <a:t>03-04-205</a:t>
            </a:r>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a:xfrm>
            <a:off x="6634596" y="6326884"/>
            <a:ext cx="2057400" cy="365125"/>
          </a:xfrm>
        </p:spPr>
        <p:txBody>
          <a:bodyPr/>
          <a:lstStyle/>
          <a:p>
            <a:fld id="{9D3FF152-60F5-4862-82F9-1190556AA56F}" type="slidenum">
              <a:rPr lang="en-IN" sz="1400" b="1" smtClean="0">
                <a:solidFill>
                  <a:schemeClr val="tx1"/>
                </a:solidFill>
              </a:rPr>
              <a:t>6</a:t>
            </a:fld>
            <a:endParaRPr lang="en-IN" sz="1400" b="1" dirty="0">
              <a:solidFill>
                <a:schemeClr val="tx1"/>
              </a:solidFill>
            </a:endParaRPr>
          </a:p>
        </p:txBody>
      </p:sp>
      <p:sp>
        <p:nvSpPr>
          <p:cNvPr id="3" name="Footer Placeholder 2">
            <a:extLst>
              <a:ext uri="{FF2B5EF4-FFF2-40B4-BE49-F238E27FC236}">
                <a16:creationId xmlns:a16="http://schemas.microsoft.com/office/drawing/2014/main" id="{073B1E47-29EC-9121-AE1A-4F8710431E06}"/>
              </a:ext>
            </a:extLst>
          </p:cNvPr>
          <p:cNvSpPr>
            <a:spLocks noGrp="1"/>
          </p:cNvSpPr>
          <p:nvPr>
            <p:ph type="ftr" sz="quarter" idx="11"/>
          </p:nvPr>
        </p:nvSpPr>
        <p:spPr>
          <a:xfrm>
            <a:off x="2385819" y="6324476"/>
            <a:ext cx="4549009" cy="365125"/>
          </a:xfrm>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F70BA0D-EAF4-730B-DE9C-99A959CB6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9428"/>
            <a:ext cx="8860221" cy="5823413"/>
          </a:xfrm>
          <a:prstGeom prst="rect">
            <a:avLst/>
          </a:prstGeom>
        </p:spPr>
      </p:pic>
    </p:spTree>
    <p:extLst>
      <p:ext uri="{BB962C8B-B14F-4D97-AF65-F5344CB8AC3E}">
        <p14:creationId xmlns:p14="http://schemas.microsoft.com/office/powerpoint/2010/main" val="3295057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US"/>
              <a:t>03-04-205</a:t>
            </a:r>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z="1400" b="1" smtClean="0">
                <a:solidFill>
                  <a:schemeClr val="tx1"/>
                </a:solidFill>
              </a:rPr>
              <a:t>7</a:t>
            </a:fld>
            <a:endParaRPr lang="en-IN" sz="1400" b="1" dirty="0">
              <a:solidFill>
                <a:schemeClr val="tx1"/>
              </a:solidFill>
            </a:endParaRPr>
          </a:p>
        </p:txBody>
      </p:sp>
      <p:sp>
        <p:nvSpPr>
          <p:cNvPr id="3" name="Footer Placeholder 2">
            <a:extLst>
              <a:ext uri="{FF2B5EF4-FFF2-40B4-BE49-F238E27FC236}">
                <a16:creationId xmlns:a16="http://schemas.microsoft.com/office/drawing/2014/main" id="{B59EF146-C917-6BFF-41BA-3CEBC346E67B}"/>
              </a:ext>
            </a:extLst>
          </p:cNvPr>
          <p:cNvSpPr>
            <a:spLocks noGrp="1"/>
          </p:cNvSpPr>
          <p:nvPr>
            <p:ph type="ftr" sz="quarter" idx="11"/>
          </p:nvPr>
        </p:nvSpPr>
        <p:spPr>
          <a:xfrm>
            <a:off x="3028950" y="6356351"/>
            <a:ext cx="3429000" cy="365125"/>
          </a:xfrm>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FE8EF75-C2B4-36D2-9217-A3F84A1ED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892" y="809297"/>
            <a:ext cx="8305142" cy="5423337"/>
          </a:xfrm>
          <a:prstGeom prst="rect">
            <a:avLst/>
          </a:prstGeom>
        </p:spPr>
      </p:pic>
    </p:spTree>
    <p:extLst>
      <p:ext uri="{BB962C8B-B14F-4D97-AF65-F5344CB8AC3E}">
        <p14:creationId xmlns:p14="http://schemas.microsoft.com/office/powerpoint/2010/main" val="404964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90B0-3EDF-D741-8148-CC6B45FCB08E}"/>
              </a:ext>
            </a:extLst>
          </p:cNvPr>
          <p:cNvSpPr>
            <a:spLocks noGrp="1"/>
          </p:cNvSpPr>
          <p:nvPr>
            <p:ph type="title"/>
          </p:nvPr>
        </p:nvSpPr>
        <p:spPr/>
        <p:txBody>
          <a:bodyPr/>
          <a:lstStyle/>
          <a:p>
            <a:pPr algn="ctr"/>
            <a:r>
              <a:rPr lang="en-US" sz="4400" b="1" dirty="0">
                <a:solidFill>
                  <a:srgbClr val="7030A0"/>
                </a:solidFill>
                <a:latin typeface="Times New Roman" panose="02020603050405020304" pitchFamily="18" charset="0"/>
                <a:cs typeface="Times New Roman" panose="02020603050405020304" pitchFamily="18" charset="0"/>
              </a:rPr>
              <a:t>Literature Survey</a:t>
            </a:r>
            <a:endParaRPr lang="en-IN" dirty="0"/>
          </a:p>
        </p:txBody>
      </p:sp>
      <p:pic>
        <p:nvPicPr>
          <p:cNvPr id="8" name="Content Placeholder 7">
            <a:extLst>
              <a:ext uri="{FF2B5EF4-FFF2-40B4-BE49-F238E27FC236}">
                <a16:creationId xmlns:a16="http://schemas.microsoft.com/office/drawing/2014/main" id="{834E9F35-4A53-122A-A85E-0D693F12B9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819" y="1397876"/>
            <a:ext cx="8054864" cy="4501773"/>
          </a:xfrm>
        </p:spPr>
      </p:pic>
      <p:sp>
        <p:nvSpPr>
          <p:cNvPr id="4" name="Date Placeholder 3">
            <a:extLst>
              <a:ext uri="{FF2B5EF4-FFF2-40B4-BE49-F238E27FC236}">
                <a16:creationId xmlns:a16="http://schemas.microsoft.com/office/drawing/2014/main" id="{18978BD2-D7A3-A4EA-5A8F-BF48C018995C}"/>
              </a:ext>
            </a:extLst>
          </p:cNvPr>
          <p:cNvSpPr>
            <a:spLocks noGrp="1"/>
          </p:cNvSpPr>
          <p:nvPr>
            <p:ph type="dt" sz="half" idx="10"/>
          </p:nvPr>
        </p:nvSpPr>
        <p:spPr/>
        <p:txBody>
          <a:bodyPr/>
          <a:lstStyle/>
          <a:p>
            <a:r>
              <a:rPr lang="en-US"/>
              <a:t>03-04-205</a:t>
            </a:r>
            <a:endParaRPr lang="en-IN"/>
          </a:p>
        </p:txBody>
      </p:sp>
      <p:sp>
        <p:nvSpPr>
          <p:cNvPr id="5" name="Footer Placeholder 4">
            <a:extLst>
              <a:ext uri="{FF2B5EF4-FFF2-40B4-BE49-F238E27FC236}">
                <a16:creationId xmlns:a16="http://schemas.microsoft.com/office/drawing/2014/main" id="{9DAE994A-F793-1176-5C18-EC1672DF5BE0}"/>
              </a:ext>
            </a:extLst>
          </p:cNvPr>
          <p:cNvSpPr>
            <a:spLocks noGrp="1"/>
          </p:cNvSpPr>
          <p:nvPr>
            <p:ph type="ftr" sz="quarter" idx="11"/>
          </p:nvPr>
        </p:nvSpPr>
        <p:spPr>
          <a:xfrm>
            <a:off x="2492923" y="6310311"/>
            <a:ext cx="3529505" cy="365125"/>
          </a:xfrm>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C23BD2DA-9C9E-3011-67D4-F6E560EE5AAB}"/>
              </a:ext>
            </a:extLst>
          </p:cNvPr>
          <p:cNvSpPr>
            <a:spLocks noGrp="1"/>
          </p:cNvSpPr>
          <p:nvPr>
            <p:ph type="sldNum" sz="quarter" idx="12"/>
          </p:nvPr>
        </p:nvSpPr>
        <p:spPr/>
        <p:txBody>
          <a:bodyPr/>
          <a:lstStyle/>
          <a:p>
            <a:fld id="{9D3FF152-60F5-4862-82F9-1190556AA56F}" type="slidenum">
              <a:rPr lang="en-IN" smtClean="0"/>
              <a:t>8</a:t>
            </a:fld>
            <a:endParaRPr lang="en-IN"/>
          </a:p>
        </p:txBody>
      </p:sp>
    </p:spTree>
    <p:extLst>
      <p:ext uri="{BB962C8B-B14F-4D97-AF65-F5344CB8AC3E}">
        <p14:creationId xmlns:p14="http://schemas.microsoft.com/office/powerpoint/2010/main" val="230697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r>
              <a:rPr lang="en-US"/>
              <a:t>03-04-205</a:t>
            </a:r>
            <a:endParaRPr lang="en-IN"/>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z="1400" b="1" smtClean="0">
                <a:solidFill>
                  <a:schemeClr val="tx1"/>
                </a:solidFill>
              </a:rPr>
              <a:t>9</a:t>
            </a:fld>
            <a:endParaRPr lang="en-IN" sz="1400" b="1" dirty="0">
              <a:solidFill>
                <a:schemeClr val="tx1"/>
              </a:solidFill>
            </a:endParaRPr>
          </a:p>
        </p:txBody>
      </p:sp>
      <p:sp>
        <p:nvSpPr>
          <p:cNvPr id="5" name="Footer Placeholder 4">
            <a:extLst>
              <a:ext uri="{FF2B5EF4-FFF2-40B4-BE49-F238E27FC236}">
                <a16:creationId xmlns:a16="http://schemas.microsoft.com/office/drawing/2014/main" id="{9AB47FE8-5ECE-D477-E2CB-E5C8C7F085CF}"/>
              </a:ext>
            </a:extLst>
          </p:cNvPr>
          <p:cNvSpPr>
            <a:spLocks noGrp="1"/>
          </p:cNvSpPr>
          <p:nvPr>
            <p:ph type="ftr" sz="quarter" idx="11"/>
          </p:nvPr>
        </p:nvSpPr>
        <p:spPr>
          <a:xfrm>
            <a:off x="2545473" y="6356351"/>
            <a:ext cx="3298279" cy="365125"/>
          </a:xfrm>
        </p:spPr>
        <p:txBody>
          <a:bodyPr/>
          <a:lstStyle/>
          <a:p>
            <a:r>
              <a:rPr lang="en-US" dirty="0">
                <a:latin typeface="Times New Roman" panose="02020603050405020304" pitchFamily="18" charset="0"/>
                <a:cs typeface="Times New Roman" panose="02020603050405020304" pitchFamily="18" charset="0"/>
              </a:rPr>
              <a:t>Advanced Deepfake Detection Using Temporal Segment Networks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7A2AE9-CD07-805B-D282-2E01E6F94C92}"/>
              </a:ext>
            </a:extLst>
          </p:cNvPr>
          <p:cNvSpPr txBox="1"/>
          <p:nvPr/>
        </p:nvSpPr>
        <p:spPr>
          <a:xfrm>
            <a:off x="851497" y="1608337"/>
            <a:ext cx="7232072" cy="2585323"/>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rise of deepfake technology has led to highly realistic fake videos, posing serious threats to digital security and spreading misinformation. Existing detection methods often struggle to handle the complexity of modern deepfakes. This research aims to develop an advanced detection system by leveraging Temporal Segment Networks (TSNs), motion estimation techniques, and attention mechanisms. Additionally, it will incorporate spatial and temporal analysis to detect inconsistencies and manipulated regions in videos, ensuring improved accuracy and robustness even in challenging scenarios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6544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660</TotalTime>
  <Words>2607</Words>
  <Application>Microsoft Office PowerPoint</Application>
  <PresentationFormat>On-screen Show (4:3)</PresentationFormat>
  <Paragraphs>361</Paragraphs>
  <Slides>44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 Math</vt:lpstr>
      <vt:lpstr>Times New Roman</vt:lpstr>
      <vt:lpstr>Wingdings</vt:lpstr>
      <vt:lpstr>Office Theme</vt:lpstr>
      <vt:lpstr>PowerPoint Presentation</vt:lpstr>
      <vt:lpstr>Abstract</vt:lpstr>
      <vt:lpstr>Introduction</vt:lpstr>
      <vt:lpstr>Objective of the Project</vt:lpstr>
      <vt:lpstr>Literature Survey</vt:lpstr>
      <vt:lpstr>Literature Survey</vt:lpstr>
      <vt:lpstr>Literature Survey</vt:lpstr>
      <vt:lpstr>Literature Survey</vt:lpstr>
      <vt:lpstr>Problem Statement</vt:lpstr>
      <vt:lpstr>Proposed System</vt:lpstr>
      <vt:lpstr>DATASET</vt:lpstr>
      <vt:lpstr>DATASET</vt:lpstr>
      <vt:lpstr>System Design - Flow Chart/DFD/ER </vt:lpstr>
      <vt:lpstr>Architecture / Methodology used</vt:lpstr>
      <vt:lpstr>Data Processing</vt:lpstr>
      <vt:lpstr> System Design – Data Processing Pipeline</vt:lpstr>
      <vt:lpstr>Video frame Extraction and processing</vt:lpstr>
      <vt:lpstr>Video frame Extraction and Processing</vt:lpstr>
      <vt:lpstr>Module Description</vt:lpstr>
      <vt:lpstr>Module Description</vt:lpstr>
      <vt:lpstr>Spatial Feature Extraction</vt:lpstr>
      <vt:lpstr>Spatial Feature Extraction</vt:lpstr>
      <vt:lpstr>ResNet Feature Extraction Pipeline</vt:lpstr>
      <vt:lpstr>Optical Motion Analysis</vt:lpstr>
      <vt:lpstr>Optical Motion Analysis</vt:lpstr>
      <vt:lpstr>PWC-NET PIPELINE</vt:lpstr>
      <vt:lpstr>Temporal Feature Extraction</vt:lpstr>
      <vt:lpstr>Temporal Feature Extraction</vt:lpstr>
      <vt:lpstr>LSTM Feature Extraction Pipeline</vt:lpstr>
      <vt:lpstr>LSTM Vector</vt:lpstr>
      <vt:lpstr> Result – Evaluation Metrics </vt:lpstr>
      <vt:lpstr> Result – Evaluation Metrics </vt:lpstr>
      <vt:lpstr>Screen Shots</vt:lpstr>
      <vt:lpstr>Screen Shots</vt:lpstr>
      <vt:lpstr>Screen Shots</vt:lpstr>
      <vt:lpstr>Screen Shots</vt:lpstr>
      <vt:lpstr>Screen Shots</vt:lpstr>
      <vt:lpstr>Screen Shots</vt:lpstr>
      <vt:lpstr>Screen Shots</vt:lpstr>
      <vt:lpstr>Screen Shots</vt:lpstr>
      <vt:lpstr>Conclusion / Feature Enhancement</vt:lpstr>
      <vt:lpstr>Conclusion / Feature Enhancement</vt:lpstr>
      <vt:lpstr>Reference Paper/ URL</vt:lpstr>
      <vt:lpstr>Conference / Publication / Patent Certificate/ Project Contest  Winner Certificates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jayashree arivalagan</cp:lastModifiedBy>
  <cp:revision>25</cp:revision>
  <dcterms:created xsi:type="dcterms:W3CDTF">2020-12-27T14:21:20Z</dcterms:created>
  <dcterms:modified xsi:type="dcterms:W3CDTF">2025-04-02T18:17:44Z</dcterms:modified>
</cp:coreProperties>
</file>