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70" r:id="rId7"/>
    <p:sldId id="267" r:id="rId8"/>
    <p:sldId id="265" r:id="rId9"/>
    <p:sldId id="260" r:id="rId10"/>
    <p:sldId id="26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1128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shma362005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545" y="1281430"/>
            <a:ext cx="7772400" cy="1470025"/>
          </a:xfrm>
        </p:spPr>
        <p:txBody>
          <a:bodyPr/>
          <a:lstStyle/>
          <a:p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ONLINE COURSES USERS</a:t>
            </a:r>
            <a:endParaRPr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6195" y="2809240"/>
            <a:ext cx="3354070" cy="677545"/>
          </a:xfrm>
        </p:spPr>
        <p:txBody>
          <a:bodyPr/>
          <a:lstStyle/>
          <a:p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B.Leenasri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 Reddy</a:t>
            </a:r>
            <a:endParaRPr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8140" y="3975100"/>
            <a:ext cx="853567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825500">
              <a:defRPr sz="3800" spc="-38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000" b="1" kern="0" spc="-38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Chalkboard"/>
                <a:cs typeface="Times New Roman" panose="02020603050405020304" charset="0"/>
                <a:sym typeface="Chalkboard"/>
              </a:rPr>
              <a:t>Source:</a:t>
            </a:r>
            <a:r>
              <a:rPr sz="2000" kern="0" spc="-38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Graphik Semibold"/>
                <a:cs typeface="Times New Roman" panose="02020603050405020304" charset="0"/>
                <a:sym typeface="Graphik Semibold"/>
              </a:rPr>
              <a:t> </a:t>
            </a:r>
            <a:r>
              <a:rPr lang="en-IN" sz="2000" kern="0" spc="-38" dirty="0">
                <a:solidFill>
                  <a:srgbClr val="000000"/>
                </a:solidFill>
                <a:latin typeface="Times New Roman" panose="02020603050405020304" charset="0"/>
                <a:ea typeface="Graphik Semibold"/>
                <a:cs typeface="Times New Roman" panose="02020603050405020304" charset="0"/>
                <a:sym typeface="Graphik Semibold"/>
              </a:rPr>
              <a:t>https://www.kaggle.com/datasets/khaledatef1/online-courses</a:t>
            </a:r>
            <a:endParaRPr kumimoji="0" sz="2000" b="0" i="0" u="none" strike="noStrike" kern="0" cap="none" spc="-3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Avenir Next Regular"/>
              <a:cs typeface="Times New Roman" panose="02020603050405020304" charset="0"/>
              <a:sym typeface="Avenir Next Regular"/>
            </a:endParaRPr>
          </a:p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spc="-38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000" b="1" kern="0" spc="-38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Chalkboard"/>
                <a:cs typeface="Times New Roman" panose="02020603050405020304" charset="0"/>
                <a:sym typeface="Chalkboard"/>
              </a:rPr>
              <a:t>Dataset:</a:t>
            </a:r>
            <a:r>
              <a:rPr sz="2000" kern="0" spc="-38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Avenir Next Regular"/>
                <a:cs typeface="Times New Roman" panose="02020603050405020304" charset="0"/>
                <a:sym typeface="Avenir Next Regular"/>
              </a:rPr>
              <a:t> </a:t>
            </a:r>
            <a:r>
              <a:rPr lang="en-IN" sz="2000" kern="0" spc="-38" dirty="0">
                <a:solidFill>
                  <a:srgbClr val="000000"/>
                </a:solidFill>
                <a:latin typeface="Times New Roman" panose="02020603050405020304" charset="0"/>
                <a:ea typeface="Avenir Next Regular"/>
                <a:cs typeface="Times New Roman" panose="02020603050405020304" charset="0"/>
                <a:sym typeface="Avenir Next Regular"/>
              </a:rPr>
              <a:t>Online Courses users</a:t>
            </a:r>
            <a:endParaRPr kumimoji="0" sz="2000" b="0" i="0" u="none" strike="noStrike" kern="0" cap="none" spc="-3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Avenir Next Regular"/>
              <a:cs typeface="Times New Roman" panose="02020603050405020304" charset="0"/>
              <a:sym typeface="Avenir Next Regular"/>
            </a:endParaRPr>
          </a:p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spc="-38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000" b="1" kern="0" spc="-38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Chalkboard"/>
                <a:cs typeface="Times New Roman" panose="02020603050405020304" charset="0"/>
                <a:sym typeface="Chalkboard"/>
              </a:rPr>
              <a:t>Email:</a:t>
            </a:r>
            <a:r>
              <a:rPr sz="2000" kern="0" spc="-38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Avenir Next Regular"/>
                <a:cs typeface="Times New Roman" panose="02020603050405020304" charset="0"/>
                <a:sym typeface="Avenir Next Regular"/>
              </a:rPr>
              <a:t> </a:t>
            </a:r>
            <a:r>
              <a:rPr lang="en-IN" sz="2000" kern="0" spc="-38" dirty="0">
                <a:solidFill>
                  <a:srgbClr val="000000"/>
                </a:solidFill>
                <a:latin typeface="Times New Roman" panose="02020603050405020304" charset="0"/>
                <a:ea typeface="Avenir Next Regular"/>
                <a:cs typeface="Times New Roman" panose="02020603050405020304" charset="0"/>
                <a:sym typeface="Avenir Next Regular"/>
              </a:rPr>
              <a:t>leenasrireddy2004@gmail.com</a:t>
            </a:r>
            <a:endParaRPr kumimoji="0" sz="2000" b="0" i="0" u="sng" strike="noStrike" kern="0" cap="none" spc="-3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Avenir Next Regular"/>
              <a:cs typeface="Times New Roman" panose="02020603050405020304" charset="0"/>
              <a:sym typeface="Avenir Next Regular"/>
              <a:hlinkClick r:id="rId2"/>
            </a:endParaRPr>
          </a:p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800" spc="-38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000" b="1" kern="0" spc="-38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Chalkboard"/>
                <a:cs typeface="Times New Roman" panose="02020603050405020304" charset="0"/>
                <a:sym typeface="Chalkboard"/>
              </a:rPr>
              <a:t>Phon</a:t>
            </a:r>
            <a:r>
              <a:rPr lang="en-IN" sz="2000" b="1" kern="0" spc="-38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Chalkboard"/>
                <a:cs typeface="Times New Roman" panose="02020603050405020304" charset="0"/>
                <a:sym typeface="Chalkboard"/>
              </a:rPr>
              <a:t>e:7569666140</a:t>
            </a:r>
            <a:endParaRPr kumimoji="0" sz="2000" b="0" i="0" u="none" strike="noStrike" kern="0" cap="none" spc="-3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Avenir Next Regular"/>
              <a:cs typeface="Times New Roman" panose="02020603050405020304" charset="0"/>
              <a:sym typeface="Avenir Next Regular"/>
            </a:endParaRPr>
          </a:p>
          <a:p>
            <a:pPr lvl="0" defTabSz="825500">
              <a:defRPr sz="3800" spc="-38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000" b="1" kern="0" spc="-38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Chalkboard"/>
                <a:cs typeface="Times New Roman" panose="02020603050405020304" charset="0"/>
                <a:sym typeface="Chalkboard"/>
              </a:rPr>
              <a:t>GitHub:</a:t>
            </a:r>
            <a:r>
              <a:rPr sz="2000" kern="0" spc="-38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Avenir Next Regular"/>
                <a:cs typeface="Times New Roman" panose="02020603050405020304" charset="0"/>
                <a:sym typeface="Avenir Next Regular"/>
              </a:rPr>
              <a:t> </a:t>
            </a:r>
            <a:r>
              <a:rPr lang="en-IN" sz="2000" kern="0" spc="-38" dirty="0">
                <a:solidFill>
                  <a:srgbClr val="000000"/>
                </a:solidFill>
                <a:latin typeface="Times New Roman" panose="02020603050405020304" charset="0"/>
                <a:ea typeface="Avenir Next Regular"/>
                <a:cs typeface="Times New Roman" panose="02020603050405020304" charset="0"/>
                <a:sym typeface="Avenir Next Regular"/>
              </a:rPr>
              <a:t>https://github.com/leenasrir29/BigDataAnalytics</a:t>
            </a:r>
            <a:endParaRPr kumimoji="0" sz="2000" b="0" i="0" u="none" strike="noStrike" kern="0" cap="none" spc="-38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Avenir Next Regular"/>
              <a:cs typeface="Times New Roman" panose="02020603050405020304" charset="0"/>
              <a:sym typeface="Avenir Next Regular"/>
            </a:endParaRPr>
          </a:p>
          <a:p>
            <a:pPr lvl="0" defTabSz="825500">
              <a:defRPr sz="3800" spc="-38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000" b="1" kern="0" spc="-38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Chalkboard"/>
                <a:cs typeface="Times New Roman" panose="02020603050405020304" charset="0"/>
                <a:sym typeface="Chalkboard"/>
              </a:rPr>
              <a:t>LinkedI</a:t>
            </a:r>
            <a:r>
              <a:rPr lang="en-IN" sz="2000" b="1" kern="0" spc="-38" dirty="0">
                <a:solidFill>
                  <a:srgbClr val="000000"/>
                </a:solidFill>
                <a:latin typeface="Times New Roman" panose="02020603050405020304" charset="0"/>
                <a:ea typeface="Chalkboard"/>
                <a:cs typeface="Times New Roman" panose="02020603050405020304" charset="0"/>
                <a:sym typeface="Chalkboard"/>
              </a:rPr>
              <a:t>n:</a:t>
            </a:r>
            <a:r>
              <a:rPr lang="en-IN" sz="2000" kern="0" spc="-38" dirty="0">
                <a:solidFill>
                  <a:srgbClr val="000000"/>
                </a:solidFill>
                <a:latin typeface="Times New Roman" panose="02020603050405020304" charset="0"/>
                <a:ea typeface="Chalkboard"/>
                <a:cs typeface="Times New Roman" panose="02020603050405020304" charset="0"/>
                <a:sym typeface="Chalkboard"/>
              </a:rPr>
              <a:t>https://www.linkedin.com/in/leenasri-reddy-basireddy-gari-675570302/</a:t>
            </a:r>
            <a:endParaRPr lang="en-US" altLang="en-US" sz="2000" kern="0" spc="-38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Avenir Next Regular"/>
              <a:cs typeface="Times New Roman" panose="02020603050405020304" charset="0"/>
              <a:sym typeface="Avenir Next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6270" y="178118"/>
            <a:ext cx="8229600" cy="1143000"/>
          </a:xfrm>
        </p:spPr>
        <p:txBody>
          <a:bodyPr/>
          <a:lstStyle/>
          <a:p>
            <a:pPr algn="ctr">
              <a:buClrTx/>
              <a:buSzTx/>
              <a:buFontTx/>
            </a:pPr>
            <a:r>
              <a:rPr lang="en-IN" altLang="en-US" sz="3600" b="1">
                <a:latin typeface="Times New Roman" panose="02020603050405020304" charset="0"/>
                <a:ea typeface="+mn-ea"/>
                <a:cs typeface="Times New Roman" panose="02020603050405020304" charset="0"/>
              </a:rPr>
              <a:t>Recommendations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70" y="116586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ClrTx/>
              <a:buSzTx/>
              <a:buNone/>
            </a:pPr>
            <a:r>
              <a:rPr lang="en-IN" sz="2000" dirty="0"/>
              <a:t>1.Enhance Learner Engagement</a:t>
            </a:r>
          </a:p>
          <a:p>
            <a:pPr marL="0" indent="0" algn="just">
              <a:buClrTx/>
              <a:buSzTx/>
              <a:buNone/>
            </a:pPr>
            <a:r>
              <a:rPr lang="en-IN" sz="2000" dirty="0"/>
              <a:t>2. Platform-Specific Strategies</a:t>
            </a:r>
          </a:p>
          <a:p>
            <a:pPr marL="0" indent="0">
              <a:buNone/>
            </a:pPr>
            <a:r>
              <a:rPr lang="en-US" sz="2000" dirty="0"/>
              <a:t>3. Focus on Skill Development</a:t>
            </a:r>
          </a:p>
          <a:p>
            <a:pPr marL="0" indent="0" algn="just">
              <a:buClrTx/>
              <a:buSzTx/>
              <a:buNone/>
            </a:pPr>
            <a:r>
              <a:rPr lang="en-IN" sz="2000" dirty="0"/>
              <a:t>4.Data-Driven Interventions</a:t>
            </a:r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ClrTx/>
              <a:buSzTx/>
              <a:buNone/>
            </a:pPr>
            <a:endParaRPr lang="en-IN" altLang="en-US" sz="36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ClrTx/>
              <a:buSzTx/>
              <a:buNone/>
            </a:pPr>
            <a:r>
              <a:rPr lang="en-IN" altLang="en-US" sz="3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 Analytics Opportunities</a:t>
            </a:r>
          </a:p>
          <a:p>
            <a:pPr algn="just">
              <a:buClrTx/>
              <a:buSzTx/>
            </a:pPr>
            <a:endParaRPr lang="en-US" alt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ClrTx/>
              <a:buSzTx/>
            </a:pPr>
            <a:r>
              <a:rPr lang="en-IN" sz="2000" dirty="0"/>
              <a:t> Predictive </a:t>
            </a:r>
            <a:r>
              <a:rPr lang="en-IN" sz="2000" dirty="0" err="1"/>
              <a:t>Modeling</a:t>
            </a:r>
            <a:endParaRPr lang="en-IN" sz="2000" dirty="0"/>
          </a:p>
          <a:p>
            <a:pPr algn="just">
              <a:buClrTx/>
              <a:buSzTx/>
            </a:pPr>
            <a:r>
              <a:rPr lang="en-IN" sz="2000" dirty="0"/>
              <a:t>Learner Segmentation</a:t>
            </a:r>
            <a:endParaRPr lang="en-US" alt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ClrTx/>
              <a:buSzTx/>
              <a:buNone/>
            </a:pPr>
            <a:endParaRPr lang="en-IN" altLang="en-US" sz="36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ClrTx/>
              <a:buSzTx/>
              <a:buNone/>
            </a:pPr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43965" y="140335"/>
            <a:ext cx="5600065" cy="1143000"/>
          </a:xfrm>
        </p:spPr>
        <p:txBody>
          <a:bodyPr/>
          <a:lstStyle/>
          <a:p>
            <a:r>
              <a:rPr lang="en-IN" altLang="en-US" sz="3600" b="1">
                <a:latin typeface="Times New Roman" panose="02020603050405020304" charset="0"/>
                <a:ea typeface="+mn-ea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4E1BF8-EA66-5FFB-FC63-8DFEC3D74E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155021"/>
            <a:ext cx="8382000" cy="351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and Data Science courses lead in both popularity and learner completion.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duration and user ratings significantly impact learner engagement and retention.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 show distinct strengths and areas for improvement, with Udemy needing focus on completion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strategies like modular courses, gamification, and personalized learning paths enhance learner success.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analytics (predictive modeling, segmentation) can help reduce dropouts and tailor learning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these insights is vital to optimize online education and promote sustained user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sz="3200" b="1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8377DF-8176-E909-BBC9-7603642ED4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448501"/>
            <a:ext cx="88011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education has become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mainstream mode of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diverse subjects and skill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behavior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patterns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critical for improving the effectiveness of online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Learners today interact with platforms in varied ways—some complete entire courses, while others drop off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only consume specific modules.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duration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quality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 motivation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significantly influence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engagement trends helps: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course structure and pacing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learner retention and satisfaction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 learning paths based on user needs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0" y="-317"/>
            <a:ext cx="8229600" cy="1143000"/>
          </a:xfrm>
        </p:spPr>
        <p:txBody>
          <a:bodyPr/>
          <a:lstStyle/>
          <a:p>
            <a:pPr algn="just"/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algn="just">
              <a:buClrTx/>
              <a:buSzTx/>
            </a:pPr>
            <a:r>
              <a:rPr lang="en-IN" altLang="en-US" sz="2300" dirty="0">
                <a:latin typeface="Times New Roman" panose="02020603050405020304" charset="0"/>
                <a:cs typeface="Times New Roman" panose="02020603050405020304" charset="0"/>
              </a:rPr>
              <a:t>Source: </a:t>
            </a:r>
            <a:r>
              <a:rPr lang="en-IN" altLang="en-US" sz="2300" b="1" dirty="0">
                <a:latin typeface="Times New Roman" panose="02020603050405020304" charset="0"/>
                <a:cs typeface="Times New Roman" panose="02020603050405020304" charset="0"/>
              </a:rPr>
              <a:t>online courses.csv</a:t>
            </a:r>
            <a:endParaRPr lang="en-IN" altLang="en-US" sz="23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ClrTx/>
              <a:buSzTx/>
            </a:pPr>
            <a:r>
              <a:rPr lang="en-IN" altLang="en-US" sz="2300" dirty="0">
                <a:latin typeface="Times New Roman" panose="02020603050405020304" charset="0"/>
                <a:cs typeface="Times New Roman" panose="02020603050405020304" charset="0"/>
              </a:rPr>
              <a:t>Records: </a:t>
            </a:r>
            <a:r>
              <a:rPr lang="en-IN" sz="2400" dirty="0"/>
              <a:t>10,000 records</a:t>
            </a:r>
            <a:r>
              <a:rPr lang="en-IN" altLang="en-US" sz="2300" dirty="0">
                <a:latin typeface="Times New Roman" panose="02020603050405020304" charset="0"/>
                <a:cs typeface="Times New Roman" panose="02020603050405020304" charset="0"/>
              </a:rPr>
              <a:t> | Columns:7</a:t>
            </a:r>
          </a:p>
          <a:p>
            <a:pPr algn="just">
              <a:buClrTx/>
              <a:buSzTx/>
            </a:pPr>
            <a:endParaRPr lang="en-IN" altLang="en-US" sz="23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ClrTx/>
              <a:buSzTx/>
              <a:buFont typeface="Wingdings" panose="05000000000000000000" charset="0"/>
              <a:buChar char="Ø"/>
            </a:pPr>
            <a:r>
              <a:rPr lang="en-IN" altLang="en-US" sz="2300" dirty="0">
                <a:latin typeface="Times New Roman" panose="02020603050405020304" charset="0"/>
                <a:cs typeface="Times New Roman" panose="02020603050405020304" charset="0"/>
              </a:rPr>
              <a:t>Columns Overview:</a:t>
            </a:r>
          </a:p>
          <a:p>
            <a:pPr algn="just">
              <a:buClrTx/>
              <a:buSzTx/>
            </a:pPr>
            <a:r>
              <a:rPr lang="en-IN" altLang="en-US" sz="2300" dirty="0">
                <a:latin typeface="Times New Roman" panose="02020603050405020304" charset="0"/>
                <a:cs typeface="Times New Roman" panose="02020603050405020304" charset="0"/>
              </a:rPr>
              <a:t>Course </a:t>
            </a:r>
            <a:r>
              <a:rPr lang="en-IN" altLang="en-US" sz="2300" dirty="0" err="1">
                <a:latin typeface="Times New Roman" panose="02020603050405020304" charset="0"/>
                <a:cs typeface="Times New Roman" panose="02020603050405020304" charset="0"/>
              </a:rPr>
              <a:t>Id:Course</a:t>
            </a:r>
            <a:r>
              <a:rPr lang="en-IN" altLang="en-US" sz="2300" dirty="0">
                <a:latin typeface="Times New Roman" panose="02020603050405020304" charset="0"/>
                <a:cs typeface="Times New Roman" panose="02020603050405020304" charset="0"/>
              </a:rPr>
              <a:t> id of the dataset.</a:t>
            </a:r>
          </a:p>
          <a:p>
            <a:pPr algn="just">
              <a:buClrTx/>
              <a:buSzTx/>
            </a:pPr>
            <a:r>
              <a:rPr lang="en-IN" altLang="en-US" sz="2300" dirty="0">
                <a:latin typeface="Times New Roman" panose="02020603050405020304" charset="0"/>
                <a:cs typeface="Times New Roman" panose="02020603050405020304" charset="0"/>
              </a:rPr>
              <a:t>Course Name: Name of the course</a:t>
            </a:r>
          </a:p>
          <a:p>
            <a:pPr algn="just">
              <a:buClrTx/>
              <a:buSzTx/>
            </a:pPr>
            <a:r>
              <a:rPr lang="en-IN" altLang="en-US" sz="2300" dirty="0">
                <a:latin typeface="Times New Roman" panose="02020603050405020304" charset="0"/>
                <a:cs typeface="Times New Roman" panose="02020603050405020304" charset="0"/>
              </a:rPr>
              <a:t>Category: The category  of the online users.</a:t>
            </a:r>
          </a:p>
          <a:p>
            <a:pPr algn="just">
              <a:buClrTx/>
              <a:buSzTx/>
            </a:pPr>
            <a:r>
              <a:rPr lang="en-IN" altLang="en-US" sz="2300" dirty="0">
                <a:latin typeface="Times New Roman" panose="02020603050405020304" charset="0"/>
                <a:cs typeface="Times New Roman" panose="02020603050405020304" charset="0"/>
              </a:rPr>
              <a:t>Duration: Course Duration.</a:t>
            </a:r>
          </a:p>
          <a:p>
            <a:pPr algn="just">
              <a:buClrTx/>
              <a:buSzTx/>
            </a:pPr>
            <a:r>
              <a:rPr lang="en-IN" altLang="en-US" sz="2300" dirty="0">
                <a:latin typeface="Times New Roman" panose="02020603050405020304" charset="0"/>
                <a:cs typeface="Times New Roman" panose="02020603050405020304" charset="0"/>
              </a:rPr>
              <a:t>Platform: Name of  the platform</a:t>
            </a:r>
          </a:p>
          <a:p>
            <a:pPr algn="just">
              <a:buClrTx/>
              <a:buSzTx/>
            </a:pPr>
            <a:r>
              <a:rPr lang="en-IN" altLang="en-US" sz="2300" dirty="0" err="1">
                <a:latin typeface="Times New Roman" panose="02020603050405020304" charset="0"/>
                <a:cs typeface="Times New Roman" panose="02020603050405020304" charset="0"/>
              </a:rPr>
              <a:t>Rating:The</a:t>
            </a:r>
            <a:r>
              <a:rPr lang="en-IN" altLang="en-US" sz="2300" dirty="0">
                <a:latin typeface="Times New Roman" panose="02020603050405020304" charset="0"/>
                <a:cs typeface="Times New Roman" panose="02020603050405020304" charset="0"/>
              </a:rPr>
              <a:t> rating of online courses.</a:t>
            </a:r>
          </a:p>
          <a:p>
            <a:pPr algn="just">
              <a:buClrTx/>
              <a:buSzTx/>
            </a:pPr>
            <a:endParaRPr lang="en-IN" altLang="en-US" sz="23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ClrTx/>
              <a:buSzTx/>
              <a:buNone/>
            </a:pPr>
            <a:endParaRPr lang="en-IN" altLang="en-US" sz="23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67130" y="0"/>
            <a:ext cx="5668010" cy="1143000"/>
          </a:xfrm>
        </p:spPr>
        <p:txBody>
          <a:bodyPr/>
          <a:lstStyle/>
          <a:p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</a:t>
            </a:r>
            <a:r>
              <a:rPr lang="en-I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 Quality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0C5611-955D-4F5F-0957-DDB162840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6850" y="1130171"/>
            <a:ext cx="870902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Completeness: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missing or null values across all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records include essential attributes such as course name, duration, platform, and completion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Uniqueness: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Course_IDs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unique, ensuring no duplicate course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Consistency</a:t>
            </a:r>
            <a:r>
              <a:rPr lang="en-US" altLang="en-US" sz="1800" b="1" dirty="0"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formats across: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"Technology", "Business", etc.)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hours (numerical)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USD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a 0–5 scale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Logical value ranges: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Completion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0% – 100%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0.0 – 5.0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0.5 – 100+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" y="0"/>
            <a:ext cx="7111365" cy="92519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en-US" altLang="en-US" sz="3600" b="1" dirty="0">
                <a:latin typeface="Times New Roman" panose="02020603050405020304" charset="0"/>
                <a:cs typeface="Times New Roman" panose="02020603050405020304" charset="0"/>
              </a:rPr>
              <a:t>Data Exploration &amp;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10" y="925195"/>
            <a:ext cx="8519160" cy="5731510"/>
          </a:xfrm>
        </p:spPr>
        <p:txBody>
          <a:bodyPr>
            <a:noAutofit/>
          </a:bodyPr>
          <a:lstStyle/>
          <a:p>
            <a:r>
              <a:rPr lang="en-US" sz="1800" b="1" dirty="0"/>
              <a:t>1. Data Cleaning</a:t>
            </a:r>
          </a:p>
          <a:p>
            <a:r>
              <a:rPr lang="en-US" sz="1200" dirty="0"/>
              <a:t>Verified all columns for </a:t>
            </a:r>
            <a:r>
              <a:rPr lang="en-US" sz="1200" b="1" dirty="0"/>
              <a:t>non-null values</a:t>
            </a:r>
            <a:r>
              <a:rPr lang="en-US" sz="1200" dirty="0"/>
              <a:t>.</a:t>
            </a:r>
          </a:p>
          <a:p>
            <a:r>
              <a:rPr lang="en-US" sz="1200" dirty="0"/>
              <a:t>Removed </a:t>
            </a:r>
            <a:r>
              <a:rPr lang="en-US" sz="1200" b="1" dirty="0"/>
              <a:t>duplicate records</a:t>
            </a:r>
            <a:r>
              <a:rPr lang="en-US" sz="1200" dirty="0"/>
              <a:t> to ensure data integrity.</a:t>
            </a:r>
          </a:p>
          <a:p>
            <a:r>
              <a:rPr lang="en-US" sz="1200" dirty="0"/>
              <a:t>Standardized </a:t>
            </a:r>
            <a:r>
              <a:rPr lang="en-US" sz="1200" b="1" dirty="0"/>
              <a:t>data types</a:t>
            </a:r>
            <a:r>
              <a:rPr lang="en-US" sz="1200" dirty="0"/>
              <a:t> (e.g., numeric for ratings and completion %, categorical for platform and category).</a:t>
            </a:r>
          </a:p>
          <a:p>
            <a:r>
              <a:rPr lang="en-US" sz="1200" dirty="0"/>
              <a:t>Validated </a:t>
            </a:r>
            <a:r>
              <a:rPr lang="en-US" sz="1200" b="1" dirty="0"/>
              <a:t>value ranges</a:t>
            </a:r>
            <a:r>
              <a:rPr lang="en-US" sz="1200" dirty="0"/>
              <a:t> for numerical fields:</a:t>
            </a:r>
          </a:p>
          <a:p>
            <a:pPr lvl="1"/>
            <a:r>
              <a:rPr lang="en-US" sz="1200" dirty="0"/>
              <a:t>Ratings: 0–5</a:t>
            </a:r>
          </a:p>
          <a:p>
            <a:pPr lvl="1"/>
            <a:r>
              <a:rPr lang="en-US" sz="1200" dirty="0"/>
              <a:t>Completion Rate: 0–100%</a:t>
            </a:r>
          </a:p>
          <a:p>
            <a:pPr lvl="1"/>
            <a:r>
              <a:rPr lang="en-US" sz="1200" dirty="0"/>
              <a:t>Duration: &gt;0 hours</a:t>
            </a:r>
          </a:p>
          <a:p>
            <a:r>
              <a:rPr lang="en-IN" sz="1800" b="1" dirty="0"/>
              <a:t>2. Summary Statistics</a:t>
            </a:r>
          </a:p>
          <a:p>
            <a:r>
              <a:rPr lang="en-IN" sz="1400" dirty="0"/>
              <a:t>Computed basic descriptive statistics:</a:t>
            </a:r>
          </a:p>
          <a:p>
            <a:pPr lvl="1"/>
            <a:r>
              <a:rPr lang="en-IN" sz="1400" b="1" dirty="0"/>
              <a:t>Mean, Median, Standard Deviation</a:t>
            </a:r>
            <a:r>
              <a:rPr lang="en-IN" sz="1400" dirty="0"/>
              <a:t> for:</a:t>
            </a:r>
          </a:p>
          <a:p>
            <a:pPr lvl="2"/>
            <a:r>
              <a:rPr lang="en-IN" sz="1400" dirty="0"/>
              <a:t>Course Duration</a:t>
            </a:r>
          </a:p>
          <a:p>
            <a:pPr lvl="2"/>
            <a:r>
              <a:rPr lang="en-IN" sz="1400" dirty="0"/>
              <a:t>Enrolled Students</a:t>
            </a:r>
          </a:p>
          <a:p>
            <a:pPr lvl="2"/>
            <a:r>
              <a:rPr lang="en-IN" sz="1400" dirty="0"/>
              <a:t>Ratings</a:t>
            </a:r>
          </a:p>
          <a:p>
            <a:pPr lvl="2"/>
            <a:r>
              <a:rPr lang="en-IN" sz="1400" dirty="0"/>
              <a:t>Completion Rates</a:t>
            </a:r>
          </a:p>
          <a:p>
            <a:pPr lvl="1"/>
            <a:r>
              <a:rPr lang="en-IN" sz="1400" dirty="0"/>
              <a:t>Identified </a:t>
            </a:r>
            <a:r>
              <a:rPr lang="en-IN" sz="1400" b="1" dirty="0"/>
              <a:t>distribution patterns</a:t>
            </a:r>
            <a:r>
              <a:rPr lang="en-IN" sz="1400" dirty="0"/>
              <a:t> for engagement metrics.</a:t>
            </a:r>
          </a:p>
          <a:p>
            <a:r>
              <a:rPr lang="en-US" sz="1600" b="1" dirty="0"/>
              <a:t>3. Visual Exploratory Analysis</a:t>
            </a:r>
          </a:p>
          <a:p>
            <a:r>
              <a:rPr lang="en-US" sz="1400" b="1" dirty="0"/>
              <a:t>Bar Chart</a:t>
            </a:r>
            <a:r>
              <a:rPr lang="en-US" sz="1400" dirty="0"/>
              <a:t>: Number of courses by </a:t>
            </a:r>
            <a:r>
              <a:rPr lang="en-US" sz="1400" b="1" dirty="0"/>
              <a:t>category</a:t>
            </a:r>
            <a:r>
              <a:rPr lang="en-US" sz="1400" dirty="0"/>
              <a:t>.</a:t>
            </a:r>
          </a:p>
          <a:p>
            <a:r>
              <a:rPr lang="en-US" sz="1400" b="1" dirty="0"/>
              <a:t>Pie Chart</a:t>
            </a:r>
            <a:r>
              <a:rPr lang="en-US" sz="1400" dirty="0"/>
              <a:t>: Distribution of </a:t>
            </a:r>
            <a:r>
              <a:rPr lang="en-US" sz="1400" b="1" dirty="0"/>
              <a:t>engagement grades</a:t>
            </a:r>
            <a:r>
              <a:rPr lang="en-US" sz="1400" dirty="0"/>
              <a:t> (e.g., A+, A, B...).</a:t>
            </a:r>
          </a:p>
          <a:p>
            <a:r>
              <a:rPr lang="en-US" sz="1400" b="1" dirty="0"/>
              <a:t>Histogram</a:t>
            </a:r>
            <a:r>
              <a:rPr lang="en-US" sz="1400" dirty="0"/>
              <a:t>: Spread of </a:t>
            </a:r>
            <a:r>
              <a:rPr lang="en-US" sz="1400" b="1" dirty="0"/>
              <a:t>course durations</a:t>
            </a:r>
            <a:r>
              <a:rPr lang="en-US" sz="1400" dirty="0"/>
              <a:t>.</a:t>
            </a:r>
          </a:p>
          <a:p>
            <a:r>
              <a:rPr lang="en-US" sz="1400" b="1" dirty="0"/>
              <a:t>Box Plot</a:t>
            </a:r>
            <a:r>
              <a:rPr lang="en-US" sz="1400" dirty="0"/>
              <a:t>: Comparison of </a:t>
            </a:r>
            <a:r>
              <a:rPr lang="en-US" sz="1400" b="1" dirty="0"/>
              <a:t>ratings</a:t>
            </a:r>
            <a:r>
              <a:rPr lang="en-US" sz="1400" dirty="0"/>
              <a:t> and </a:t>
            </a:r>
            <a:r>
              <a:rPr lang="en-US" sz="1400" b="1" dirty="0"/>
              <a:t>completion rates</a:t>
            </a:r>
            <a:r>
              <a:rPr lang="en-US" sz="1400" dirty="0"/>
              <a:t> by category.</a:t>
            </a:r>
          </a:p>
          <a:p>
            <a:r>
              <a:rPr lang="en-US" sz="1400" b="1" dirty="0"/>
              <a:t>Scatter Plot</a:t>
            </a:r>
            <a:r>
              <a:rPr lang="en-US" sz="1400" dirty="0"/>
              <a:t>: Relationship between </a:t>
            </a:r>
            <a:r>
              <a:rPr lang="en-US" sz="1400" b="1" dirty="0"/>
              <a:t>duration</a:t>
            </a:r>
            <a:r>
              <a:rPr lang="en-US" sz="1400" dirty="0"/>
              <a:t> and </a:t>
            </a:r>
            <a:r>
              <a:rPr lang="en-US" sz="1400" b="1" dirty="0"/>
              <a:t>completion rate</a:t>
            </a:r>
            <a:r>
              <a:rPr lang="en-US" sz="1400" dirty="0"/>
              <a:t> (engagement indicator)</a:t>
            </a:r>
          </a:p>
          <a:p>
            <a:pPr lvl="1"/>
            <a:endParaRPr lang="en-IN" sz="1400" dirty="0"/>
          </a:p>
          <a:p>
            <a:pPr marL="457200" lvl="1" indent="0">
              <a:buNone/>
            </a:pPr>
            <a:endParaRPr lang="en-US" sz="1200" dirty="0"/>
          </a:p>
          <a:p>
            <a:pPr marL="0" indent="0" algn="just">
              <a:buNone/>
            </a:pPr>
            <a:endParaRPr lang="en-US" altLang="en-US" sz="19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05" y="722630"/>
            <a:ext cx="8489315" cy="6136005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/>
              <a:t>1. Data Collection</a:t>
            </a:r>
          </a:p>
          <a:p>
            <a:r>
              <a:rPr lang="en-US" sz="5600" dirty="0"/>
              <a:t>Collected a comprehensive dataset of </a:t>
            </a:r>
            <a:r>
              <a:rPr lang="en-US" sz="5600" b="1" dirty="0"/>
              <a:t>10,000 online courses</a:t>
            </a:r>
            <a:r>
              <a:rPr lang="en-US" sz="5600" dirty="0"/>
              <a:t> from multiple popular e-learning platforms (e.g., Coursera, Udemy, edX).</a:t>
            </a:r>
          </a:p>
          <a:p>
            <a:r>
              <a:rPr lang="en-US" sz="5600" dirty="0"/>
              <a:t>Dataset includes course attributes such as course ID, name, category, duration, enrollment, completion rate, platform, price, and ratings.</a:t>
            </a:r>
          </a:p>
          <a:p>
            <a:pPr marL="0" indent="0">
              <a:buNone/>
            </a:pPr>
            <a:br>
              <a:rPr lang="en-US" sz="5600" dirty="0"/>
            </a:br>
            <a:endParaRPr lang="en-US" sz="5600" dirty="0"/>
          </a:p>
          <a:p>
            <a:r>
              <a:rPr lang="en-US" sz="5600" b="1" dirty="0"/>
              <a:t>2. Data Cleaning</a:t>
            </a:r>
          </a:p>
          <a:p>
            <a:r>
              <a:rPr lang="en-US" sz="5600" dirty="0"/>
              <a:t>Checked for and removed </a:t>
            </a:r>
            <a:r>
              <a:rPr lang="en-US" sz="5600" b="1" dirty="0"/>
              <a:t>duplicates</a:t>
            </a:r>
            <a:r>
              <a:rPr lang="en-US" sz="5600" dirty="0"/>
              <a:t> to maintain data integrity.</a:t>
            </a:r>
          </a:p>
          <a:p>
            <a:r>
              <a:rPr lang="en-US" sz="5600" dirty="0"/>
              <a:t>Verified and handled </a:t>
            </a:r>
            <a:r>
              <a:rPr lang="en-US" sz="5600" b="1" dirty="0"/>
              <a:t>missing or inconsistent values</a:t>
            </a:r>
            <a:r>
              <a:rPr lang="en-US" sz="5600" dirty="0"/>
              <a:t> (none found in this dataset).</a:t>
            </a:r>
          </a:p>
          <a:p>
            <a:r>
              <a:rPr lang="en-US" sz="5600" dirty="0"/>
              <a:t>Standardized data formats across all fields (numerical, categorical).</a:t>
            </a:r>
          </a:p>
          <a:p>
            <a:r>
              <a:rPr lang="en-US" sz="5600" dirty="0"/>
              <a:t>Ensured </a:t>
            </a:r>
            <a:r>
              <a:rPr lang="en-US" sz="5600" b="1" dirty="0"/>
              <a:t>unique identifiers</a:t>
            </a:r>
            <a:r>
              <a:rPr lang="en-US" sz="5600" dirty="0"/>
              <a:t> for each course.</a:t>
            </a:r>
          </a:p>
          <a:p>
            <a:br>
              <a:rPr lang="en-US" sz="5600" dirty="0"/>
            </a:br>
            <a:endParaRPr lang="en-US" sz="5600" dirty="0"/>
          </a:p>
          <a:p>
            <a:r>
              <a:rPr lang="en-US" sz="5600" b="1" dirty="0"/>
              <a:t>3. Data Exploration &amp; Analysis</a:t>
            </a:r>
          </a:p>
          <a:p>
            <a:r>
              <a:rPr lang="en-US" sz="5600" dirty="0"/>
              <a:t>Conducted </a:t>
            </a:r>
            <a:r>
              <a:rPr lang="en-US" sz="5600" b="1" dirty="0"/>
              <a:t>descriptive statistics</a:t>
            </a:r>
            <a:r>
              <a:rPr lang="en-US" sz="5600" dirty="0"/>
              <a:t> to summarize key variables (mean, median, standard deviation).</a:t>
            </a:r>
          </a:p>
          <a:p>
            <a:r>
              <a:rPr lang="en-US" sz="5600" dirty="0"/>
              <a:t>Explored distribution and variation in course durations, ratings, completion rates, and enrollments.</a:t>
            </a:r>
          </a:p>
          <a:p>
            <a:r>
              <a:rPr lang="en-US" sz="5600" dirty="0"/>
              <a:t>Created visualizations to understand relationships and trends:</a:t>
            </a:r>
          </a:p>
          <a:p>
            <a:pPr lvl="1"/>
            <a:r>
              <a:rPr lang="en-US" sz="5600" dirty="0"/>
              <a:t>Bar charts, pie charts, histograms, box plots, scatter plots.</a:t>
            </a:r>
          </a:p>
          <a:p>
            <a:endParaRPr lang="en-US" sz="5600" b="1" dirty="0"/>
          </a:p>
          <a:p>
            <a:r>
              <a:rPr lang="en-US" sz="5600" b="1" dirty="0"/>
              <a:t>4. Insights &amp; Interpretation</a:t>
            </a:r>
          </a:p>
          <a:p>
            <a:r>
              <a:rPr lang="en-US" sz="5600" dirty="0"/>
              <a:t>Analyzed engagement patterns across course categories and platforms.</a:t>
            </a:r>
          </a:p>
          <a:p>
            <a:r>
              <a:rPr lang="en-US" sz="5600" dirty="0"/>
              <a:t>Examined correlations between course duration, completion rates, and ratings.</a:t>
            </a:r>
          </a:p>
          <a:p>
            <a:r>
              <a:rPr lang="en-US" sz="5600" dirty="0"/>
              <a:t>Identified skill-level trends and learner proficiency.</a:t>
            </a:r>
          </a:p>
          <a:p>
            <a:r>
              <a:rPr lang="en-US" sz="5600" dirty="0"/>
              <a:t>Derived actionable recommendations based on observed data patterns.</a:t>
            </a:r>
          </a:p>
          <a:p>
            <a:br>
              <a:rPr lang="en-US" sz="5600" dirty="0"/>
            </a:br>
            <a:endParaRPr lang="en-US" sz="5600" dirty="0"/>
          </a:p>
          <a:p>
            <a:r>
              <a:rPr lang="en-US" sz="5600" b="1" dirty="0"/>
              <a:t>5. Future Steps</a:t>
            </a:r>
          </a:p>
          <a:p>
            <a:r>
              <a:rPr lang="en-US" sz="5600" dirty="0"/>
              <a:t>Suggest applying predictive modeling techniques to forecast learner engagement and dropout.</a:t>
            </a:r>
          </a:p>
          <a:p>
            <a:r>
              <a:rPr lang="en-US" sz="5600" dirty="0"/>
              <a:t>Recommend clustering analysis to identify user segments for personalized learning paths.</a:t>
            </a:r>
          </a:p>
          <a:p>
            <a:pPr marL="0" indent="0" algn="just">
              <a:buNone/>
            </a:pPr>
            <a:endParaRPr lang="en-US" alt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-67310" y="77470"/>
            <a:ext cx="57581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IN" alt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Methodolgy / workflow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4870" y="0"/>
            <a:ext cx="5654675" cy="1143000"/>
          </a:xfrm>
        </p:spPr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Key</a:t>
            </a:r>
            <a:r>
              <a:t> </a:t>
            </a: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" y="1059815"/>
            <a:ext cx="8996045" cy="5634355"/>
          </a:xfrm>
        </p:spPr>
        <p:txBody>
          <a:bodyPr>
            <a:noAutofit/>
          </a:bodyPr>
          <a:lstStyle/>
          <a:p>
            <a:r>
              <a:rPr lang="en-US" sz="1800" b="1" dirty="0"/>
              <a:t>Course Engagement Patterns</a:t>
            </a:r>
          </a:p>
          <a:p>
            <a:r>
              <a:rPr lang="en-US" sz="1800" dirty="0"/>
              <a:t>Average course completion rate is around </a:t>
            </a:r>
            <a:r>
              <a:rPr lang="en-US" sz="1800" b="1" dirty="0"/>
              <a:t>60%</a:t>
            </a:r>
            <a:r>
              <a:rPr lang="en-US" sz="1800" dirty="0"/>
              <a:t>.</a:t>
            </a:r>
          </a:p>
          <a:p>
            <a:r>
              <a:rPr lang="en-US" sz="1800" b="1" dirty="0"/>
              <a:t>Technology</a:t>
            </a:r>
            <a:r>
              <a:rPr lang="en-US" sz="1800" dirty="0"/>
              <a:t> and </a:t>
            </a:r>
            <a:r>
              <a:rPr lang="en-US" sz="1800" b="1" dirty="0"/>
              <a:t>Data Science</a:t>
            </a:r>
            <a:r>
              <a:rPr lang="en-US" sz="1800" dirty="0"/>
              <a:t> courses lead in both enrollment and engagement.</a:t>
            </a:r>
          </a:p>
          <a:p>
            <a:r>
              <a:rPr lang="en-US" sz="1800" dirty="0"/>
              <a:t>Courses with duration </a:t>
            </a:r>
            <a:r>
              <a:rPr lang="en-US" sz="1800" b="1" dirty="0"/>
              <a:t>over 18 hours</a:t>
            </a:r>
            <a:r>
              <a:rPr lang="en-US" sz="1800" dirty="0"/>
              <a:t> tend to have higher completion rates and ratings.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2. Platform-Level Insights</a:t>
            </a:r>
          </a:p>
          <a:p>
            <a:r>
              <a:rPr lang="en-US" sz="1800" b="1" dirty="0"/>
              <a:t>Coursera</a:t>
            </a:r>
            <a:r>
              <a:rPr lang="en-US" sz="1800" dirty="0"/>
              <a:t> and </a:t>
            </a:r>
            <a:r>
              <a:rPr lang="en-US" sz="1800" b="1" dirty="0"/>
              <a:t>edX</a:t>
            </a:r>
            <a:r>
              <a:rPr lang="en-US" sz="1800" dirty="0"/>
              <a:t> offer longer, higher-rated courses.</a:t>
            </a:r>
          </a:p>
          <a:p>
            <a:r>
              <a:rPr lang="en-US" sz="1800" b="1" dirty="0"/>
              <a:t>Udemy</a:t>
            </a:r>
            <a:r>
              <a:rPr lang="en-US" sz="1800" dirty="0"/>
              <a:t> has the largest student enrollment but slightly lower average completion rates.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3. Category-Specific Trends</a:t>
            </a:r>
          </a:p>
          <a:p>
            <a:r>
              <a:rPr lang="en-US" sz="1800" dirty="0"/>
              <a:t>Technology and Data Science show </a:t>
            </a:r>
            <a:r>
              <a:rPr lang="en-US" sz="1800" b="1" dirty="0"/>
              <a:t>high engagement grades (A+/A)</a:t>
            </a:r>
            <a:r>
              <a:rPr lang="en-US" sz="1800" dirty="0"/>
              <a:t>.</a:t>
            </a:r>
          </a:p>
          <a:p>
            <a:r>
              <a:rPr lang="en-US" sz="1800" dirty="0"/>
              <a:t>Office Tools and Business courses have moderate completion (~50%).</a:t>
            </a:r>
          </a:p>
          <a:p>
            <a:r>
              <a:rPr lang="en-US" sz="1800" dirty="0"/>
              <a:t>Niche subjects reveal wide variability in duration and learner ratings.</a:t>
            </a:r>
          </a:p>
          <a:p>
            <a:pPr marL="0" indent="0" algn="just">
              <a:buNone/>
            </a:pPr>
            <a:endParaRPr lang="en-US" alt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522FE-940C-8633-26A8-987E6A67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0" y="118600"/>
            <a:ext cx="8849960" cy="6620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" y="611505"/>
            <a:ext cx="8783955" cy="5634355"/>
          </a:xfrm>
        </p:spPr>
        <p:txBody>
          <a:bodyPr>
            <a:noAutofit/>
          </a:bodyPr>
          <a:lstStyle/>
          <a:p>
            <a:pPr algn="just">
              <a:buFont typeface="Wingdings" panose="05000000000000000000" charset="0"/>
              <a:buChar char="v"/>
            </a:pPr>
            <a:r>
              <a:rPr lang="en-IN" altLang="en-US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</a:rPr>
              <a:t>Engagement Grade Distribution</a:t>
            </a: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1900" dirty="0">
                <a:latin typeface="Times New Roman" panose="02020603050405020304" charset="0"/>
                <a:cs typeface="Times New Roman" panose="02020603050405020304" charset="0"/>
              </a:rPr>
              <a:t>A+: 83.4%</a:t>
            </a:r>
          </a:p>
          <a:p>
            <a:pPr algn="just"/>
            <a:r>
              <a:rPr lang="en-US" altLang="en-US" sz="1900" dirty="0">
                <a:latin typeface="Times New Roman" panose="02020603050405020304" charset="0"/>
                <a:cs typeface="Times New Roman" panose="02020603050405020304" charset="0"/>
              </a:rPr>
              <a:t>A: 4.5%</a:t>
            </a:r>
          </a:p>
          <a:p>
            <a:pPr algn="just"/>
            <a:r>
              <a:rPr lang="en-US" altLang="en-US" sz="1900" dirty="0">
                <a:latin typeface="Times New Roman" panose="02020603050405020304" charset="0"/>
                <a:cs typeface="Times New Roman" panose="02020603050405020304" charset="0"/>
              </a:rPr>
              <a:t>B: 4.9%</a:t>
            </a:r>
          </a:p>
          <a:p>
            <a:pPr algn="just"/>
            <a:r>
              <a:rPr lang="en-US" altLang="en-US" sz="1900" dirty="0">
                <a:latin typeface="Times New Roman" panose="02020603050405020304" charset="0"/>
                <a:cs typeface="Times New Roman" panose="02020603050405020304" charset="0"/>
              </a:rPr>
              <a:t>C:7.1%</a:t>
            </a:r>
          </a:p>
          <a:p>
            <a:pPr marL="0" indent="0" algn="just">
              <a:buNone/>
            </a:pPr>
            <a:endParaRPr lang="en-US" alt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alt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alt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alt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altLang="en-US" sz="19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032000" y="1107123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ct val="60000"/>
              </a:spcAft>
            </a:pPr>
            <a:endParaRPr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5CDF5-36FB-2191-3E7F-1837A923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946" y="1605477"/>
            <a:ext cx="3211311" cy="33020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979</Words>
  <Application>Microsoft Office PowerPoint</Application>
  <PresentationFormat>On-screen Show (4:3)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ONLINE COURSES USERS</vt:lpstr>
      <vt:lpstr>Introduction</vt:lpstr>
      <vt:lpstr>Dataset Description</vt:lpstr>
      <vt:lpstr>Data Quality</vt:lpstr>
      <vt:lpstr>Data Exploration &amp; Operations</vt:lpstr>
      <vt:lpstr>PowerPoint Presentation</vt:lpstr>
      <vt:lpstr>Key Insights</vt:lpstr>
      <vt:lpstr>PowerPoint Presentation</vt:lpstr>
      <vt:lpstr>PowerPoint Presentation</vt:lpstr>
      <vt:lpstr>Recommendations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Santhosh Reddy</dc:creator>
  <dc:description>generated using python-pptx</dc:description>
  <cp:lastModifiedBy>Santhosh Reddy</cp:lastModifiedBy>
  <cp:revision>4</cp:revision>
  <dcterms:created xsi:type="dcterms:W3CDTF">2013-01-27T09:14:00Z</dcterms:created>
  <dcterms:modified xsi:type="dcterms:W3CDTF">2025-10-06T06:16:59Z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508FB5D84FBE4619AF054936CF5B81DF_13</vt:lpwstr>
  </property>
  <property fmtid="{D5CDD505-2E9C-101B-9397-08002B2CF9AE}" pid="3" name="KSOProductBuildVer">
    <vt:lpwstr>1033-12.2.0.22549</vt:lpwstr>
  </property>
</Properties>
</file>