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75" r:id="rId6"/>
    <p:sldId id="268" r:id="rId7"/>
    <p:sldId id="269" r:id="rId8"/>
    <p:sldId id="270" r:id="rId9"/>
    <p:sldId id="272" r:id="rId10"/>
    <p:sldId id="262" r:id="rId11"/>
    <p:sldId id="27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1"/>
    <p:restoredTop sz="94963"/>
  </p:normalViewPr>
  <p:slideViewPr>
    <p:cSldViewPr snapToGrid="0" snapToObjects="1">
      <p:cViewPr varScale="1">
        <p:scale>
          <a:sx n="82" d="100"/>
          <a:sy n="82" d="100"/>
        </p:scale>
        <p:origin x="7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C16CBD-F923-442F-A928-B5E4007AFA5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EC2807-D6EE-48FB-B9A4-D4350114E132}">
      <dgm:prSet custT="1"/>
      <dgm:spPr/>
      <dgm:t>
        <a:bodyPr/>
        <a:lstStyle/>
        <a:p>
          <a:r>
            <a:rPr lang="en-US" sz="1600" b="1" dirty="0"/>
            <a:t>Source</a:t>
          </a:r>
          <a:r>
            <a:rPr lang="en-US" sz="1600" dirty="0"/>
            <a:t>: </a:t>
          </a:r>
          <a:r>
            <a:rPr lang="en-US" sz="1600" b="0" i="0" dirty="0"/>
            <a:t>Unites States Department Of Transportation's National Highway Traffic Safety Administration (NHTSA) Data from 2019 and 2020 (BIGQUERY) </a:t>
          </a:r>
          <a:endParaRPr lang="en-US" sz="1600" dirty="0"/>
        </a:p>
      </dgm:t>
    </dgm:pt>
    <dgm:pt modelId="{2A00C70A-20DF-4873-9ED7-B3D1BBCAB070}" type="parTrans" cxnId="{1999E16F-7532-4143-9F80-90F46A0A83B4}">
      <dgm:prSet/>
      <dgm:spPr/>
      <dgm:t>
        <a:bodyPr/>
        <a:lstStyle/>
        <a:p>
          <a:endParaRPr lang="en-US"/>
        </a:p>
      </dgm:t>
    </dgm:pt>
    <dgm:pt modelId="{4BC0714A-4634-4C7D-8310-588E65BE1ED9}" type="sibTrans" cxnId="{1999E16F-7532-4143-9F80-90F46A0A83B4}">
      <dgm:prSet/>
      <dgm:spPr/>
      <dgm:t>
        <a:bodyPr/>
        <a:lstStyle/>
        <a:p>
          <a:endParaRPr lang="en-US"/>
        </a:p>
      </dgm:t>
    </dgm:pt>
    <dgm:pt modelId="{0C6F13C8-ADB7-44A0-9672-CE94495944DB}">
      <dgm:prSet custT="1"/>
      <dgm:spPr/>
      <dgm:t>
        <a:bodyPr/>
        <a:lstStyle/>
        <a:p>
          <a:r>
            <a:rPr lang="en-US" sz="1600" b="1" dirty="0"/>
            <a:t>Objective</a:t>
          </a:r>
          <a:r>
            <a:rPr lang="en-US" sz="1600" dirty="0"/>
            <a:t>: To understand the factors responsible for road accidents across states in USA:</a:t>
          </a:r>
        </a:p>
      </dgm:t>
    </dgm:pt>
    <dgm:pt modelId="{9A60CFA5-1704-497A-A9F1-D1AEED268472}" type="parTrans" cxnId="{A224731B-D14F-42F0-B2A5-92842645C868}">
      <dgm:prSet/>
      <dgm:spPr/>
      <dgm:t>
        <a:bodyPr/>
        <a:lstStyle/>
        <a:p>
          <a:endParaRPr lang="en-US"/>
        </a:p>
      </dgm:t>
    </dgm:pt>
    <dgm:pt modelId="{9EF15FF5-3615-4925-ACDF-1207767C6578}" type="sibTrans" cxnId="{A224731B-D14F-42F0-B2A5-92842645C868}">
      <dgm:prSet/>
      <dgm:spPr/>
      <dgm:t>
        <a:bodyPr/>
        <a:lstStyle/>
        <a:p>
          <a:endParaRPr lang="en-US"/>
        </a:p>
      </dgm:t>
    </dgm:pt>
    <dgm:pt modelId="{F6C3262D-7638-4862-BDC2-F0459ACC662D}">
      <dgm:prSet custT="1"/>
      <dgm:spPr/>
      <dgm:t>
        <a:bodyPr/>
        <a:lstStyle/>
        <a:p>
          <a:r>
            <a:rPr lang="en-US" sz="1050" dirty="0"/>
            <a:t>Weather, Lights Conditions and Commute Timings</a:t>
          </a:r>
        </a:p>
      </dgm:t>
    </dgm:pt>
    <dgm:pt modelId="{75209DD7-A0E2-4943-92EA-EE1DF3412F79}" type="parTrans" cxnId="{2A08ABE5-FC1B-4A1A-9AD5-E55044AA433B}">
      <dgm:prSet/>
      <dgm:spPr/>
      <dgm:t>
        <a:bodyPr/>
        <a:lstStyle/>
        <a:p>
          <a:endParaRPr lang="en-US"/>
        </a:p>
      </dgm:t>
    </dgm:pt>
    <dgm:pt modelId="{7579782A-AB58-4500-BD90-9E7F23E3BA67}" type="sibTrans" cxnId="{2A08ABE5-FC1B-4A1A-9AD5-E55044AA433B}">
      <dgm:prSet/>
      <dgm:spPr/>
      <dgm:t>
        <a:bodyPr/>
        <a:lstStyle/>
        <a:p>
          <a:endParaRPr lang="en-US"/>
        </a:p>
      </dgm:t>
    </dgm:pt>
    <dgm:pt modelId="{78333399-E34A-4435-A26C-DF113334D826}">
      <dgm:prSet custT="1"/>
      <dgm:spPr/>
      <dgm:t>
        <a:bodyPr/>
        <a:lstStyle/>
        <a:p>
          <a:r>
            <a:rPr lang="en-US" sz="1050" dirty="0"/>
            <a:t>State and City Wise</a:t>
          </a:r>
        </a:p>
      </dgm:t>
    </dgm:pt>
    <dgm:pt modelId="{25F82684-E740-4D93-B1B0-45E4C1527A5A}" type="parTrans" cxnId="{554A4160-FC56-401D-A3C8-5095BFA57DFF}">
      <dgm:prSet/>
      <dgm:spPr/>
      <dgm:t>
        <a:bodyPr/>
        <a:lstStyle/>
        <a:p>
          <a:endParaRPr lang="en-US"/>
        </a:p>
      </dgm:t>
    </dgm:pt>
    <dgm:pt modelId="{77B137C7-FCAE-4EDB-ADB9-B6EB0CE9B953}" type="sibTrans" cxnId="{554A4160-FC56-401D-A3C8-5095BFA57DFF}">
      <dgm:prSet/>
      <dgm:spPr/>
      <dgm:t>
        <a:bodyPr/>
        <a:lstStyle/>
        <a:p>
          <a:endParaRPr lang="en-US"/>
        </a:p>
      </dgm:t>
    </dgm:pt>
    <dgm:pt modelId="{1FFE7C49-7509-49BA-8327-559FB0A2BBCB}">
      <dgm:prSet custT="1"/>
      <dgm:spPr/>
      <dgm:t>
        <a:bodyPr/>
        <a:lstStyle/>
        <a:p>
          <a:r>
            <a:rPr lang="en-US" sz="1050" dirty="0"/>
            <a:t>Type of road, work zone and jurisdiction wise</a:t>
          </a:r>
        </a:p>
      </dgm:t>
    </dgm:pt>
    <dgm:pt modelId="{A97C34B8-24CD-4008-8CBF-2A8C34490883}" type="parTrans" cxnId="{B3D3C92C-6051-49B6-99CA-574CE3B2DCBC}">
      <dgm:prSet/>
      <dgm:spPr/>
      <dgm:t>
        <a:bodyPr/>
        <a:lstStyle/>
        <a:p>
          <a:endParaRPr lang="en-US"/>
        </a:p>
      </dgm:t>
    </dgm:pt>
    <dgm:pt modelId="{4DE164D0-539C-4B42-AC38-BAC5974E72C6}" type="sibTrans" cxnId="{B3D3C92C-6051-49B6-99CA-574CE3B2DCBC}">
      <dgm:prSet/>
      <dgm:spPr/>
      <dgm:t>
        <a:bodyPr/>
        <a:lstStyle/>
        <a:p>
          <a:endParaRPr lang="en-US"/>
        </a:p>
      </dgm:t>
    </dgm:pt>
    <dgm:pt modelId="{914D9F08-12E8-49E3-8D57-FA797870A470}">
      <dgm:prSet custT="1"/>
      <dgm:spPr/>
      <dgm:t>
        <a:bodyPr/>
        <a:lstStyle/>
        <a:p>
          <a:r>
            <a:rPr lang="en-US" sz="1600" dirty="0"/>
            <a:t>Data: This data set was chosen because it includes numerous features involving factors responsible for accidents for multiple years. We have taken 2019 and 2020 into consideration. </a:t>
          </a:r>
        </a:p>
      </dgm:t>
    </dgm:pt>
    <dgm:pt modelId="{576292BF-9429-4E78-9BC0-2BEB9355A51E}" type="parTrans" cxnId="{1F3E0546-2BC5-4F5F-8B8E-3E84CDC28D31}">
      <dgm:prSet/>
      <dgm:spPr/>
      <dgm:t>
        <a:bodyPr/>
        <a:lstStyle/>
        <a:p>
          <a:endParaRPr lang="en-US"/>
        </a:p>
      </dgm:t>
    </dgm:pt>
    <dgm:pt modelId="{71C3F40A-E5D1-458D-B077-625AFF237A64}" type="sibTrans" cxnId="{1F3E0546-2BC5-4F5F-8B8E-3E84CDC28D31}">
      <dgm:prSet/>
      <dgm:spPr/>
      <dgm:t>
        <a:bodyPr/>
        <a:lstStyle/>
        <a:p>
          <a:endParaRPr lang="en-US"/>
        </a:p>
      </dgm:t>
    </dgm:pt>
    <dgm:pt modelId="{C8F9D808-9DC1-4C40-B58F-AD07F8D368AA}">
      <dgm:prSet custT="1"/>
      <dgm:spPr/>
      <dgm:t>
        <a:bodyPr/>
        <a:lstStyle/>
        <a:p>
          <a:r>
            <a:rPr lang="en-US" sz="1600" dirty="0"/>
            <a:t>Cleaned up data by removing Null values and other non-conclusive data</a:t>
          </a:r>
        </a:p>
      </dgm:t>
    </dgm:pt>
    <dgm:pt modelId="{8F1AF06D-B417-489D-8BBB-AED47B6955F2}" type="parTrans" cxnId="{68D75E7F-7859-4074-A960-BB536329B71B}">
      <dgm:prSet/>
      <dgm:spPr/>
      <dgm:t>
        <a:bodyPr/>
        <a:lstStyle/>
        <a:p>
          <a:endParaRPr lang="en-US"/>
        </a:p>
      </dgm:t>
    </dgm:pt>
    <dgm:pt modelId="{FA3F27FC-90C0-4483-BE2A-EE66D5AFD3B3}" type="sibTrans" cxnId="{68D75E7F-7859-4074-A960-BB536329B71B}">
      <dgm:prSet/>
      <dgm:spPr/>
      <dgm:t>
        <a:bodyPr/>
        <a:lstStyle/>
        <a:p>
          <a:endParaRPr lang="en-US"/>
        </a:p>
      </dgm:t>
    </dgm:pt>
    <dgm:pt modelId="{5EA6EC01-CC69-4A88-B40C-16174355A902}">
      <dgm:prSet custT="1"/>
      <dgm:spPr/>
      <dgm:t>
        <a:bodyPr/>
        <a:lstStyle/>
        <a:p>
          <a:r>
            <a:rPr lang="en-US" sz="1600" dirty="0"/>
            <a:t>Created a calculated column for Commute Timings - Morning Commute (6 a.m.-11 a.m.), Mid-Day (11 a.m.-3 p.m.), Evening Commute (3 p.m.-8 p.m.) and Night (8 p.m.-6 a.m.)</a:t>
          </a:r>
        </a:p>
      </dgm:t>
    </dgm:pt>
    <dgm:pt modelId="{50C4CEB2-7A65-40E6-823B-8F610C167CCA}" type="parTrans" cxnId="{1FC5122B-9BE0-4A2D-93E8-B10B55FCBC39}">
      <dgm:prSet/>
      <dgm:spPr/>
      <dgm:t>
        <a:bodyPr/>
        <a:lstStyle/>
        <a:p>
          <a:endParaRPr lang="en-US"/>
        </a:p>
      </dgm:t>
    </dgm:pt>
    <dgm:pt modelId="{2E9A08E0-797A-4C3F-8603-EAD9F271EA46}" type="sibTrans" cxnId="{1FC5122B-9BE0-4A2D-93E8-B10B55FCBC39}">
      <dgm:prSet/>
      <dgm:spPr/>
      <dgm:t>
        <a:bodyPr/>
        <a:lstStyle/>
        <a:p>
          <a:endParaRPr lang="en-US"/>
        </a:p>
      </dgm:t>
    </dgm:pt>
    <dgm:pt modelId="{4D3E8A27-5AE7-472C-A07D-2497A1617365}" type="pres">
      <dgm:prSet presAssocID="{BCC16CBD-F923-442F-A928-B5E4007AFA55}" presName="Name0" presStyleCnt="0">
        <dgm:presLayoutVars>
          <dgm:dir/>
          <dgm:animLvl val="lvl"/>
          <dgm:resizeHandles val="exact"/>
        </dgm:presLayoutVars>
      </dgm:prSet>
      <dgm:spPr/>
    </dgm:pt>
    <dgm:pt modelId="{C8383585-A521-40C1-9E4D-68625A7D8721}" type="pres">
      <dgm:prSet presAssocID="{5EA6EC01-CC69-4A88-B40C-16174355A902}" presName="boxAndChildren" presStyleCnt="0"/>
      <dgm:spPr/>
    </dgm:pt>
    <dgm:pt modelId="{56D94EF0-ABFE-4728-9BD1-F740864B1A52}" type="pres">
      <dgm:prSet presAssocID="{5EA6EC01-CC69-4A88-B40C-16174355A902}" presName="parentTextBox" presStyleLbl="node1" presStyleIdx="0" presStyleCnt="5"/>
      <dgm:spPr/>
    </dgm:pt>
    <dgm:pt modelId="{6D23A075-ACDB-4BA4-8410-6A20AF635CE0}" type="pres">
      <dgm:prSet presAssocID="{FA3F27FC-90C0-4483-BE2A-EE66D5AFD3B3}" presName="sp" presStyleCnt="0"/>
      <dgm:spPr/>
    </dgm:pt>
    <dgm:pt modelId="{A3008810-5B74-4EC0-AB54-46F285ED9A00}" type="pres">
      <dgm:prSet presAssocID="{C8F9D808-9DC1-4C40-B58F-AD07F8D368AA}" presName="arrowAndChildren" presStyleCnt="0"/>
      <dgm:spPr/>
    </dgm:pt>
    <dgm:pt modelId="{E2D2D05D-B352-4B05-B28A-0EC4AA8EADDF}" type="pres">
      <dgm:prSet presAssocID="{C8F9D808-9DC1-4C40-B58F-AD07F8D368AA}" presName="parentTextArrow" presStyleLbl="node1" presStyleIdx="1" presStyleCnt="5"/>
      <dgm:spPr/>
    </dgm:pt>
    <dgm:pt modelId="{233C4627-B031-4B08-A186-BBA9FA3B1796}" type="pres">
      <dgm:prSet presAssocID="{71C3F40A-E5D1-458D-B077-625AFF237A64}" presName="sp" presStyleCnt="0"/>
      <dgm:spPr/>
    </dgm:pt>
    <dgm:pt modelId="{BBA48C8D-6E09-4717-9187-C774D445C26F}" type="pres">
      <dgm:prSet presAssocID="{914D9F08-12E8-49E3-8D57-FA797870A470}" presName="arrowAndChildren" presStyleCnt="0"/>
      <dgm:spPr/>
    </dgm:pt>
    <dgm:pt modelId="{C4AD2AA5-7949-4947-93DA-6303BF25E108}" type="pres">
      <dgm:prSet presAssocID="{914D9F08-12E8-49E3-8D57-FA797870A470}" presName="parentTextArrow" presStyleLbl="node1" presStyleIdx="2" presStyleCnt="5"/>
      <dgm:spPr/>
    </dgm:pt>
    <dgm:pt modelId="{6A3325CA-F03B-4D25-AF1B-AFE44B83F91A}" type="pres">
      <dgm:prSet presAssocID="{9EF15FF5-3615-4925-ACDF-1207767C6578}" presName="sp" presStyleCnt="0"/>
      <dgm:spPr/>
    </dgm:pt>
    <dgm:pt modelId="{A70F9710-FE79-4F88-A21C-182D6E07D1A4}" type="pres">
      <dgm:prSet presAssocID="{0C6F13C8-ADB7-44A0-9672-CE94495944DB}" presName="arrowAndChildren" presStyleCnt="0"/>
      <dgm:spPr/>
    </dgm:pt>
    <dgm:pt modelId="{0E5F513E-C75E-4AB9-B496-215E70715D9B}" type="pres">
      <dgm:prSet presAssocID="{0C6F13C8-ADB7-44A0-9672-CE94495944DB}" presName="parentTextArrow" presStyleLbl="node1" presStyleIdx="2" presStyleCnt="5"/>
      <dgm:spPr/>
    </dgm:pt>
    <dgm:pt modelId="{6D44FF86-4ADB-4049-8AAF-15606C1A98B8}" type="pres">
      <dgm:prSet presAssocID="{0C6F13C8-ADB7-44A0-9672-CE94495944DB}" presName="arrow" presStyleLbl="node1" presStyleIdx="3" presStyleCnt="5" custScaleY="113180"/>
      <dgm:spPr/>
    </dgm:pt>
    <dgm:pt modelId="{18F722D2-AC5E-4C4F-8731-89C3D9F51684}" type="pres">
      <dgm:prSet presAssocID="{0C6F13C8-ADB7-44A0-9672-CE94495944DB}" presName="descendantArrow" presStyleCnt="0"/>
      <dgm:spPr/>
    </dgm:pt>
    <dgm:pt modelId="{1137A4D3-01AA-46C9-839B-93E93B7B5D3B}" type="pres">
      <dgm:prSet presAssocID="{F6C3262D-7638-4862-BDC2-F0459ACC662D}" presName="childTextArrow" presStyleLbl="fgAccFollowNode1" presStyleIdx="0" presStyleCnt="3">
        <dgm:presLayoutVars>
          <dgm:bulletEnabled val="1"/>
        </dgm:presLayoutVars>
      </dgm:prSet>
      <dgm:spPr/>
    </dgm:pt>
    <dgm:pt modelId="{202D9DD8-89EE-42DB-921C-A2DDF739DC9A}" type="pres">
      <dgm:prSet presAssocID="{78333399-E34A-4435-A26C-DF113334D826}" presName="childTextArrow" presStyleLbl="fgAccFollowNode1" presStyleIdx="1" presStyleCnt="3">
        <dgm:presLayoutVars>
          <dgm:bulletEnabled val="1"/>
        </dgm:presLayoutVars>
      </dgm:prSet>
      <dgm:spPr/>
    </dgm:pt>
    <dgm:pt modelId="{0E04F50C-5025-4E2B-9C99-84F1C68C296D}" type="pres">
      <dgm:prSet presAssocID="{1FFE7C49-7509-49BA-8327-559FB0A2BBCB}" presName="childTextArrow" presStyleLbl="fgAccFollowNode1" presStyleIdx="2" presStyleCnt="3">
        <dgm:presLayoutVars>
          <dgm:bulletEnabled val="1"/>
        </dgm:presLayoutVars>
      </dgm:prSet>
      <dgm:spPr/>
    </dgm:pt>
    <dgm:pt modelId="{C7D74580-931D-497A-A4E9-6246268F830E}" type="pres">
      <dgm:prSet presAssocID="{4BC0714A-4634-4C7D-8310-588E65BE1ED9}" presName="sp" presStyleCnt="0"/>
      <dgm:spPr/>
    </dgm:pt>
    <dgm:pt modelId="{B60F9D2F-93AF-4604-8E76-32A7254BE297}" type="pres">
      <dgm:prSet presAssocID="{91EC2807-D6EE-48FB-B9A4-D4350114E132}" presName="arrowAndChildren" presStyleCnt="0"/>
      <dgm:spPr/>
    </dgm:pt>
    <dgm:pt modelId="{CC0251CD-8F13-46E8-BAEE-EA2B54D80818}" type="pres">
      <dgm:prSet presAssocID="{91EC2807-D6EE-48FB-B9A4-D4350114E132}" presName="parentTextArrow" presStyleLbl="node1" presStyleIdx="4" presStyleCnt="5" custLinFactNeighborX="0" custLinFactNeighborY="-123"/>
      <dgm:spPr/>
    </dgm:pt>
  </dgm:ptLst>
  <dgm:cxnLst>
    <dgm:cxn modelId="{DFEA140F-855B-4224-8243-218C0AB0CC57}" type="presOf" srcId="{5EA6EC01-CC69-4A88-B40C-16174355A902}" destId="{56D94EF0-ABFE-4728-9BD1-F740864B1A52}" srcOrd="0" destOrd="0" presId="urn:microsoft.com/office/officeart/2005/8/layout/process4"/>
    <dgm:cxn modelId="{A224731B-D14F-42F0-B2A5-92842645C868}" srcId="{BCC16CBD-F923-442F-A928-B5E4007AFA55}" destId="{0C6F13C8-ADB7-44A0-9672-CE94495944DB}" srcOrd="1" destOrd="0" parTransId="{9A60CFA5-1704-497A-A9F1-D1AEED268472}" sibTransId="{9EF15FF5-3615-4925-ACDF-1207767C6578}"/>
    <dgm:cxn modelId="{B2C7DA26-9185-4D92-996B-18756A8EC3FA}" type="presOf" srcId="{BCC16CBD-F923-442F-A928-B5E4007AFA55}" destId="{4D3E8A27-5AE7-472C-A07D-2497A1617365}" srcOrd="0" destOrd="0" presId="urn:microsoft.com/office/officeart/2005/8/layout/process4"/>
    <dgm:cxn modelId="{1FC5122B-9BE0-4A2D-93E8-B10B55FCBC39}" srcId="{BCC16CBD-F923-442F-A928-B5E4007AFA55}" destId="{5EA6EC01-CC69-4A88-B40C-16174355A902}" srcOrd="4" destOrd="0" parTransId="{50C4CEB2-7A65-40E6-823B-8F610C167CCA}" sibTransId="{2E9A08E0-797A-4C3F-8603-EAD9F271EA46}"/>
    <dgm:cxn modelId="{B3D3C92C-6051-49B6-99CA-574CE3B2DCBC}" srcId="{0C6F13C8-ADB7-44A0-9672-CE94495944DB}" destId="{1FFE7C49-7509-49BA-8327-559FB0A2BBCB}" srcOrd="2" destOrd="0" parTransId="{A97C34B8-24CD-4008-8CBF-2A8C34490883}" sibTransId="{4DE164D0-539C-4B42-AC38-BAC5974E72C6}"/>
    <dgm:cxn modelId="{2A605F35-D8FA-45EA-A846-BE2C1CD9D657}" type="presOf" srcId="{F6C3262D-7638-4862-BDC2-F0459ACC662D}" destId="{1137A4D3-01AA-46C9-839B-93E93B7B5D3B}" srcOrd="0" destOrd="0" presId="urn:microsoft.com/office/officeart/2005/8/layout/process4"/>
    <dgm:cxn modelId="{554A4160-FC56-401D-A3C8-5095BFA57DFF}" srcId="{0C6F13C8-ADB7-44A0-9672-CE94495944DB}" destId="{78333399-E34A-4435-A26C-DF113334D826}" srcOrd="1" destOrd="0" parTransId="{25F82684-E740-4D93-B1B0-45E4C1527A5A}" sibTransId="{77B137C7-FCAE-4EDB-ADB9-B6EB0CE9B953}"/>
    <dgm:cxn modelId="{0F802B41-0D41-4D92-84AB-C550D0EC3F17}" type="presOf" srcId="{914D9F08-12E8-49E3-8D57-FA797870A470}" destId="{C4AD2AA5-7949-4947-93DA-6303BF25E108}" srcOrd="0" destOrd="0" presId="urn:microsoft.com/office/officeart/2005/8/layout/process4"/>
    <dgm:cxn modelId="{1F3E0546-2BC5-4F5F-8B8E-3E84CDC28D31}" srcId="{BCC16CBD-F923-442F-A928-B5E4007AFA55}" destId="{914D9F08-12E8-49E3-8D57-FA797870A470}" srcOrd="2" destOrd="0" parTransId="{576292BF-9429-4E78-9BC0-2BEB9355A51E}" sibTransId="{71C3F40A-E5D1-458D-B077-625AFF237A64}"/>
    <dgm:cxn modelId="{21958C49-DA53-4204-84B8-4634BD3194F4}" type="presOf" srcId="{1FFE7C49-7509-49BA-8327-559FB0A2BBCB}" destId="{0E04F50C-5025-4E2B-9C99-84F1C68C296D}" srcOrd="0" destOrd="0" presId="urn:microsoft.com/office/officeart/2005/8/layout/process4"/>
    <dgm:cxn modelId="{1999E16F-7532-4143-9F80-90F46A0A83B4}" srcId="{BCC16CBD-F923-442F-A928-B5E4007AFA55}" destId="{91EC2807-D6EE-48FB-B9A4-D4350114E132}" srcOrd="0" destOrd="0" parTransId="{2A00C70A-20DF-4873-9ED7-B3D1BBCAB070}" sibTransId="{4BC0714A-4634-4C7D-8310-588E65BE1ED9}"/>
    <dgm:cxn modelId="{B6FD5958-0E8D-4949-8199-31D59BBA3783}" type="presOf" srcId="{C8F9D808-9DC1-4C40-B58F-AD07F8D368AA}" destId="{E2D2D05D-B352-4B05-B28A-0EC4AA8EADDF}" srcOrd="0" destOrd="0" presId="urn:microsoft.com/office/officeart/2005/8/layout/process4"/>
    <dgm:cxn modelId="{68D75E7F-7859-4074-A960-BB536329B71B}" srcId="{BCC16CBD-F923-442F-A928-B5E4007AFA55}" destId="{C8F9D808-9DC1-4C40-B58F-AD07F8D368AA}" srcOrd="3" destOrd="0" parTransId="{8F1AF06D-B417-489D-8BBB-AED47B6955F2}" sibTransId="{FA3F27FC-90C0-4483-BE2A-EE66D5AFD3B3}"/>
    <dgm:cxn modelId="{23A52DB2-F4AC-4B79-A994-BEC947DF9D84}" type="presOf" srcId="{91EC2807-D6EE-48FB-B9A4-D4350114E132}" destId="{CC0251CD-8F13-46E8-BAEE-EA2B54D80818}" srcOrd="0" destOrd="0" presId="urn:microsoft.com/office/officeart/2005/8/layout/process4"/>
    <dgm:cxn modelId="{2FA397B2-96BA-4E5B-99E1-3C992D794441}" type="presOf" srcId="{78333399-E34A-4435-A26C-DF113334D826}" destId="{202D9DD8-89EE-42DB-921C-A2DDF739DC9A}" srcOrd="0" destOrd="0" presId="urn:microsoft.com/office/officeart/2005/8/layout/process4"/>
    <dgm:cxn modelId="{126614B6-817B-4248-87B3-59591BFFC1C6}" type="presOf" srcId="{0C6F13C8-ADB7-44A0-9672-CE94495944DB}" destId="{0E5F513E-C75E-4AB9-B496-215E70715D9B}" srcOrd="0" destOrd="0" presId="urn:microsoft.com/office/officeart/2005/8/layout/process4"/>
    <dgm:cxn modelId="{03D854E4-AAB7-49CF-9B4A-94EAE882132D}" type="presOf" srcId="{0C6F13C8-ADB7-44A0-9672-CE94495944DB}" destId="{6D44FF86-4ADB-4049-8AAF-15606C1A98B8}" srcOrd="1" destOrd="0" presId="urn:microsoft.com/office/officeart/2005/8/layout/process4"/>
    <dgm:cxn modelId="{2A08ABE5-FC1B-4A1A-9AD5-E55044AA433B}" srcId="{0C6F13C8-ADB7-44A0-9672-CE94495944DB}" destId="{F6C3262D-7638-4862-BDC2-F0459ACC662D}" srcOrd="0" destOrd="0" parTransId="{75209DD7-A0E2-4943-92EA-EE1DF3412F79}" sibTransId="{7579782A-AB58-4500-BD90-9E7F23E3BA67}"/>
    <dgm:cxn modelId="{03284ECD-B194-474D-B7D4-701FFCE8E194}" type="presParOf" srcId="{4D3E8A27-5AE7-472C-A07D-2497A1617365}" destId="{C8383585-A521-40C1-9E4D-68625A7D8721}" srcOrd="0" destOrd="0" presId="urn:microsoft.com/office/officeart/2005/8/layout/process4"/>
    <dgm:cxn modelId="{0ED14614-72EB-4979-9BF9-DA7748F09019}" type="presParOf" srcId="{C8383585-A521-40C1-9E4D-68625A7D8721}" destId="{56D94EF0-ABFE-4728-9BD1-F740864B1A52}" srcOrd="0" destOrd="0" presId="urn:microsoft.com/office/officeart/2005/8/layout/process4"/>
    <dgm:cxn modelId="{CDC10A2E-CAD0-487A-BFAF-54DFEA49B13E}" type="presParOf" srcId="{4D3E8A27-5AE7-472C-A07D-2497A1617365}" destId="{6D23A075-ACDB-4BA4-8410-6A20AF635CE0}" srcOrd="1" destOrd="0" presId="urn:microsoft.com/office/officeart/2005/8/layout/process4"/>
    <dgm:cxn modelId="{8A9F11D6-61D3-41C4-97E9-47E41FF8AD8C}" type="presParOf" srcId="{4D3E8A27-5AE7-472C-A07D-2497A1617365}" destId="{A3008810-5B74-4EC0-AB54-46F285ED9A00}" srcOrd="2" destOrd="0" presId="urn:microsoft.com/office/officeart/2005/8/layout/process4"/>
    <dgm:cxn modelId="{9EED72A7-5FFE-437C-8F3C-B83920F9E34F}" type="presParOf" srcId="{A3008810-5B74-4EC0-AB54-46F285ED9A00}" destId="{E2D2D05D-B352-4B05-B28A-0EC4AA8EADDF}" srcOrd="0" destOrd="0" presId="urn:microsoft.com/office/officeart/2005/8/layout/process4"/>
    <dgm:cxn modelId="{ADC3CB6C-63E7-4235-B79E-39890062DC2E}" type="presParOf" srcId="{4D3E8A27-5AE7-472C-A07D-2497A1617365}" destId="{233C4627-B031-4B08-A186-BBA9FA3B1796}" srcOrd="3" destOrd="0" presId="urn:microsoft.com/office/officeart/2005/8/layout/process4"/>
    <dgm:cxn modelId="{9061D386-54AA-4948-99A1-900DA7287A1E}" type="presParOf" srcId="{4D3E8A27-5AE7-472C-A07D-2497A1617365}" destId="{BBA48C8D-6E09-4717-9187-C774D445C26F}" srcOrd="4" destOrd="0" presId="urn:microsoft.com/office/officeart/2005/8/layout/process4"/>
    <dgm:cxn modelId="{E566870B-8BE1-4E19-B297-60AF87FF3D84}" type="presParOf" srcId="{BBA48C8D-6E09-4717-9187-C774D445C26F}" destId="{C4AD2AA5-7949-4947-93DA-6303BF25E108}" srcOrd="0" destOrd="0" presId="urn:microsoft.com/office/officeart/2005/8/layout/process4"/>
    <dgm:cxn modelId="{E4B6A52B-CC3A-47BD-A7F9-A2C88F144573}" type="presParOf" srcId="{4D3E8A27-5AE7-472C-A07D-2497A1617365}" destId="{6A3325CA-F03B-4D25-AF1B-AFE44B83F91A}" srcOrd="5" destOrd="0" presId="urn:microsoft.com/office/officeart/2005/8/layout/process4"/>
    <dgm:cxn modelId="{AD0F10F8-5367-462E-BC4D-6F88ADF498F3}" type="presParOf" srcId="{4D3E8A27-5AE7-472C-A07D-2497A1617365}" destId="{A70F9710-FE79-4F88-A21C-182D6E07D1A4}" srcOrd="6" destOrd="0" presId="urn:microsoft.com/office/officeart/2005/8/layout/process4"/>
    <dgm:cxn modelId="{65BD04C4-2C6B-4BA0-B178-C75BCEB24616}" type="presParOf" srcId="{A70F9710-FE79-4F88-A21C-182D6E07D1A4}" destId="{0E5F513E-C75E-4AB9-B496-215E70715D9B}" srcOrd="0" destOrd="0" presId="urn:microsoft.com/office/officeart/2005/8/layout/process4"/>
    <dgm:cxn modelId="{297819A0-6125-4CA1-969F-AD59315CA1C7}" type="presParOf" srcId="{A70F9710-FE79-4F88-A21C-182D6E07D1A4}" destId="{6D44FF86-4ADB-4049-8AAF-15606C1A98B8}" srcOrd="1" destOrd="0" presId="urn:microsoft.com/office/officeart/2005/8/layout/process4"/>
    <dgm:cxn modelId="{B513AF63-5E00-4E54-9142-55DDEAF1E99B}" type="presParOf" srcId="{A70F9710-FE79-4F88-A21C-182D6E07D1A4}" destId="{18F722D2-AC5E-4C4F-8731-89C3D9F51684}" srcOrd="2" destOrd="0" presId="urn:microsoft.com/office/officeart/2005/8/layout/process4"/>
    <dgm:cxn modelId="{64FEE225-D452-4C04-8B92-2F4C773500BA}" type="presParOf" srcId="{18F722D2-AC5E-4C4F-8731-89C3D9F51684}" destId="{1137A4D3-01AA-46C9-839B-93E93B7B5D3B}" srcOrd="0" destOrd="0" presId="urn:microsoft.com/office/officeart/2005/8/layout/process4"/>
    <dgm:cxn modelId="{71AEEFAB-AE5E-4D68-AAFA-B7B2E24EEAD3}" type="presParOf" srcId="{18F722D2-AC5E-4C4F-8731-89C3D9F51684}" destId="{202D9DD8-89EE-42DB-921C-A2DDF739DC9A}" srcOrd="1" destOrd="0" presId="urn:microsoft.com/office/officeart/2005/8/layout/process4"/>
    <dgm:cxn modelId="{2E45B946-520A-417B-98E8-6BC3C5FC577F}" type="presParOf" srcId="{18F722D2-AC5E-4C4F-8731-89C3D9F51684}" destId="{0E04F50C-5025-4E2B-9C99-84F1C68C296D}" srcOrd="2" destOrd="0" presId="urn:microsoft.com/office/officeart/2005/8/layout/process4"/>
    <dgm:cxn modelId="{121858D5-FF88-4B72-ADCE-E4DA324B74F8}" type="presParOf" srcId="{4D3E8A27-5AE7-472C-A07D-2497A1617365}" destId="{C7D74580-931D-497A-A4E9-6246268F830E}" srcOrd="7" destOrd="0" presId="urn:microsoft.com/office/officeart/2005/8/layout/process4"/>
    <dgm:cxn modelId="{4FAE1289-0B8A-4F6F-9502-083C6272423B}" type="presParOf" srcId="{4D3E8A27-5AE7-472C-A07D-2497A1617365}" destId="{B60F9D2F-93AF-4604-8E76-32A7254BE297}" srcOrd="8" destOrd="0" presId="urn:microsoft.com/office/officeart/2005/8/layout/process4"/>
    <dgm:cxn modelId="{29DD1E56-33F0-4C21-B704-F9C3DA4A23C1}" type="presParOf" srcId="{B60F9D2F-93AF-4604-8E76-32A7254BE297}" destId="{CC0251CD-8F13-46E8-BAEE-EA2B54D808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C46C2-8B52-4125-A298-F9E2CB5574A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839943-45CC-4706-8D90-163E383FFCA7}">
      <dgm:prSet/>
      <dgm:spPr/>
      <dgm:t>
        <a:bodyPr/>
        <a:lstStyle/>
        <a:p>
          <a:r>
            <a:rPr lang="en-US" dirty="0"/>
            <a:t>2020 has more fatalities than 2019 but similar monthly pattern - </a:t>
          </a:r>
          <a:r>
            <a:rPr lang="en-US" b="1" dirty="0">
              <a:solidFill>
                <a:srgbClr val="FFFF00"/>
              </a:solidFill>
            </a:rPr>
            <a:t>38,491</a:t>
          </a:r>
          <a:endParaRPr lang="en-US" dirty="0">
            <a:solidFill>
              <a:srgbClr val="FFFF00"/>
            </a:solidFill>
          </a:endParaRPr>
        </a:p>
      </dgm:t>
    </dgm:pt>
    <dgm:pt modelId="{9D90F7BE-4D33-4491-9713-60086C701A16}" type="parTrans" cxnId="{AD3732CC-3619-4C0C-830D-776126742072}">
      <dgm:prSet/>
      <dgm:spPr/>
      <dgm:t>
        <a:bodyPr/>
        <a:lstStyle/>
        <a:p>
          <a:endParaRPr lang="en-US"/>
        </a:p>
      </dgm:t>
    </dgm:pt>
    <dgm:pt modelId="{8E77E400-3C57-4753-8B21-BD8E823C1DEE}" type="sibTrans" cxnId="{AD3732CC-3619-4C0C-830D-776126742072}">
      <dgm:prSet/>
      <dgm:spPr/>
      <dgm:t>
        <a:bodyPr/>
        <a:lstStyle/>
        <a:p>
          <a:endParaRPr lang="en-US"/>
        </a:p>
      </dgm:t>
    </dgm:pt>
    <dgm:pt modelId="{E0FBCBF7-F40B-402A-B27A-18764C950B3D}">
      <dgm:prSet/>
      <dgm:spPr/>
      <dgm:t>
        <a:bodyPr/>
        <a:lstStyle/>
        <a:p>
          <a:r>
            <a:rPr lang="en-US"/>
            <a:t>More fatalities occur in summer months</a:t>
          </a:r>
        </a:p>
      </dgm:t>
    </dgm:pt>
    <dgm:pt modelId="{1F392829-A1D4-4E3E-9194-376901FD07D8}" type="parTrans" cxnId="{772FFF49-B72A-4073-890F-AD3FA6ECAD49}">
      <dgm:prSet/>
      <dgm:spPr/>
      <dgm:t>
        <a:bodyPr/>
        <a:lstStyle/>
        <a:p>
          <a:endParaRPr lang="en-US"/>
        </a:p>
      </dgm:t>
    </dgm:pt>
    <dgm:pt modelId="{E3BE4940-86D9-4B7E-A3C3-CA56C24677F7}" type="sibTrans" cxnId="{772FFF49-B72A-4073-890F-AD3FA6ECAD49}">
      <dgm:prSet/>
      <dgm:spPr/>
      <dgm:t>
        <a:bodyPr/>
        <a:lstStyle/>
        <a:p>
          <a:endParaRPr lang="en-US"/>
        </a:p>
      </dgm:t>
    </dgm:pt>
    <dgm:pt modelId="{7DC70653-24CD-451E-8902-A19F0C9FF619}">
      <dgm:prSet/>
      <dgm:spPr/>
      <dgm:t>
        <a:bodyPr/>
        <a:lstStyle/>
        <a:p>
          <a:r>
            <a:rPr lang="en-US"/>
            <a:t>State wise the highest number of accidents are recorded in – Texas, California, Florida</a:t>
          </a:r>
        </a:p>
      </dgm:t>
    </dgm:pt>
    <dgm:pt modelId="{75C63454-C4D3-4CCD-919E-07C032F5AF86}" type="parTrans" cxnId="{A994E0C5-6BE0-464D-A104-AE04407708A5}">
      <dgm:prSet/>
      <dgm:spPr/>
      <dgm:t>
        <a:bodyPr/>
        <a:lstStyle/>
        <a:p>
          <a:endParaRPr lang="en-US"/>
        </a:p>
      </dgm:t>
    </dgm:pt>
    <dgm:pt modelId="{4A8435D3-E740-485F-BA19-530EEE835482}" type="sibTrans" cxnId="{A994E0C5-6BE0-464D-A104-AE04407708A5}">
      <dgm:prSet/>
      <dgm:spPr/>
      <dgm:t>
        <a:bodyPr/>
        <a:lstStyle/>
        <a:p>
          <a:endParaRPr lang="en-US"/>
        </a:p>
      </dgm:t>
    </dgm:pt>
    <dgm:pt modelId="{8C4DE6DB-7D9B-4830-AE06-3C864F1D1FCF}">
      <dgm:prSet/>
      <dgm:spPr/>
      <dgm:t>
        <a:bodyPr/>
        <a:lstStyle/>
        <a:p>
          <a:r>
            <a:rPr lang="en-US"/>
            <a:t>City wise the highest number of accidents are recorded in the busiest cities in the above states</a:t>
          </a:r>
        </a:p>
      </dgm:t>
    </dgm:pt>
    <dgm:pt modelId="{5FE5E1D8-F259-400D-9E12-D1625C5A25C6}" type="parTrans" cxnId="{D6E420F4-4621-4087-8700-1A25BD8764D8}">
      <dgm:prSet/>
      <dgm:spPr/>
      <dgm:t>
        <a:bodyPr/>
        <a:lstStyle/>
        <a:p>
          <a:endParaRPr lang="en-US"/>
        </a:p>
      </dgm:t>
    </dgm:pt>
    <dgm:pt modelId="{E76A5289-5EF1-4D85-B954-F1F3A26DD4B2}" type="sibTrans" cxnId="{D6E420F4-4621-4087-8700-1A25BD8764D8}">
      <dgm:prSet/>
      <dgm:spPr/>
      <dgm:t>
        <a:bodyPr/>
        <a:lstStyle/>
        <a:p>
          <a:endParaRPr lang="en-US"/>
        </a:p>
      </dgm:t>
    </dgm:pt>
    <dgm:pt modelId="{75C08119-4FA1-4974-B7C2-34719A1ADB5F}">
      <dgm:prSet/>
      <dgm:spPr/>
      <dgm:t>
        <a:bodyPr/>
        <a:lstStyle/>
        <a:p>
          <a:r>
            <a:rPr lang="en-US"/>
            <a:t>Most fatalities occur during clear weather</a:t>
          </a:r>
        </a:p>
      </dgm:t>
    </dgm:pt>
    <dgm:pt modelId="{82186DF3-934E-48C5-8D53-B04200DA77BE}" type="parTrans" cxnId="{1788A5AB-46D0-464A-B378-48E8AA5CBCFB}">
      <dgm:prSet/>
      <dgm:spPr/>
      <dgm:t>
        <a:bodyPr/>
        <a:lstStyle/>
        <a:p>
          <a:endParaRPr lang="en-US"/>
        </a:p>
      </dgm:t>
    </dgm:pt>
    <dgm:pt modelId="{891AA1DB-1D3D-4D9F-BCD8-54F564F585D5}" type="sibTrans" cxnId="{1788A5AB-46D0-464A-B378-48E8AA5CBCFB}">
      <dgm:prSet/>
      <dgm:spPr/>
      <dgm:t>
        <a:bodyPr/>
        <a:lstStyle/>
        <a:p>
          <a:endParaRPr lang="en-US"/>
        </a:p>
      </dgm:t>
    </dgm:pt>
    <dgm:pt modelId="{1D43F1CC-3DF3-429F-BA4F-D146F335F455}">
      <dgm:prSet/>
      <dgm:spPr/>
      <dgm:t>
        <a:bodyPr/>
        <a:lstStyle/>
        <a:p>
          <a:r>
            <a:rPr lang="en-US"/>
            <a:t>Bad weather does not appear to increase likelihood of fatality</a:t>
          </a:r>
        </a:p>
      </dgm:t>
    </dgm:pt>
    <dgm:pt modelId="{68D80DEC-00A9-4DBB-BF3B-BFA70E75DCDA}" type="parTrans" cxnId="{9674217C-AF38-4714-927A-27380E818641}">
      <dgm:prSet/>
      <dgm:spPr/>
      <dgm:t>
        <a:bodyPr/>
        <a:lstStyle/>
        <a:p>
          <a:endParaRPr lang="en-US"/>
        </a:p>
      </dgm:t>
    </dgm:pt>
    <dgm:pt modelId="{8BA3BEE6-C661-43CD-A42D-DEE4F32F58A4}" type="sibTrans" cxnId="{9674217C-AF38-4714-927A-27380E818641}">
      <dgm:prSet/>
      <dgm:spPr/>
      <dgm:t>
        <a:bodyPr/>
        <a:lstStyle/>
        <a:p>
          <a:endParaRPr lang="en-US"/>
        </a:p>
      </dgm:t>
    </dgm:pt>
    <dgm:pt modelId="{47EE59F0-9C88-455E-8121-8D77263E2CFA}">
      <dgm:prSet/>
      <dgm:spPr/>
      <dgm:t>
        <a:bodyPr/>
        <a:lstStyle/>
        <a:p>
          <a:r>
            <a:rPr lang="en-US"/>
            <a:t>Most fatalities occur during the evening commute or overnight hours - Suggests that </a:t>
          </a:r>
          <a:r>
            <a:rPr lang="en-US" b="1" u="sng"/>
            <a:t>fatigue</a:t>
          </a:r>
          <a:r>
            <a:rPr lang="en-US"/>
            <a:t> is the most significant role in fatal accidents</a:t>
          </a:r>
        </a:p>
      </dgm:t>
    </dgm:pt>
    <dgm:pt modelId="{7F71BBDC-E7F0-4956-8A33-55F9877546D7}" type="parTrans" cxnId="{398BCC22-3D53-4BDB-A91C-6BD6A4D3CEA1}">
      <dgm:prSet/>
      <dgm:spPr/>
      <dgm:t>
        <a:bodyPr/>
        <a:lstStyle/>
        <a:p>
          <a:endParaRPr lang="en-US"/>
        </a:p>
      </dgm:t>
    </dgm:pt>
    <dgm:pt modelId="{114486A3-73EC-4A08-9F73-28DAE9C9CF31}" type="sibTrans" cxnId="{398BCC22-3D53-4BDB-A91C-6BD6A4D3CEA1}">
      <dgm:prSet/>
      <dgm:spPr/>
      <dgm:t>
        <a:bodyPr/>
        <a:lstStyle/>
        <a:p>
          <a:endParaRPr lang="en-US"/>
        </a:p>
      </dgm:t>
    </dgm:pt>
    <dgm:pt modelId="{64840496-150E-4600-AF95-2F6D573BF237}">
      <dgm:prSet/>
      <dgm:spPr/>
      <dgm:t>
        <a:bodyPr/>
        <a:lstStyle/>
        <a:p>
          <a:r>
            <a:rPr lang="en-US"/>
            <a:t>State Highways, Construction work zones and Indian Reservation Jurisdictions have maximum number of accidents in the Urban areas</a:t>
          </a:r>
        </a:p>
      </dgm:t>
    </dgm:pt>
    <dgm:pt modelId="{DE9F7EFD-2FBD-4F68-8EAF-1C232A341930}" type="parTrans" cxnId="{5D678EAD-C47C-4019-B811-FCDE5BB9F8AE}">
      <dgm:prSet/>
      <dgm:spPr/>
      <dgm:t>
        <a:bodyPr/>
        <a:lstStyle/>
        <a:p>
          <a:endParaRPr lang="en-US"/>
        </a:p>
      </dgm:t>
    </dgm:pt>
    <dgm:pt modelId="{E12FB21E-7697-4F67-A9A0-873E01BEA682}" type="sibTrans" cxnId="{5D678EAD-C47C-4019-B811-FCDE5BB9F8AE}">
      <dgm:prSet/>
      <dgm:spPr/>
      <dgm:t>
        <a:bodyPr/>
        <a:lstStyle/>
        <a:p>
          <a:endParaRPr lang="en-US"/>
        </a:p>
      </dgm:t>
    </dgm:pt>
    <dgm:pt modelId="{EDEA72B3-2A19-4ECF-A082-FE05EBB64D47}">
      <dgm:prSet/>
      <dgm:spPr/>
      <dgm:t>
        <a:bodyPr/>
        <a:lstStyle/>
        <a:p>
          <a:r>
            <a:rPr lang="en-US"/>
            <a:t>More fatalities occur on the weekend</a:t>
          </a:r>
        </a:p>
      </dgm:t>
    </dgm:pt>
    <dgm:pt modelId="{7FFBBDB7-3E99-45B5-BB99-14927C6CEE25}" type="parTrans" cxnId="{CBC0A49F-8B44-497E-B0EB-3542AD8CE4D3}">
      <dgm:prSet/>
      <dgm:spPr/>
      <dgm:t>
        <a:bodyPr/>
        <a:lstStyle/>
        <a:p>
          <a:endParaRPr lang="en-US"/>
        </a:p>
      </dgm:t>
    </dgm:pt>
    <dgm:pt modelId="{A070C4B9-8285-493F-8DA0-63299E73D206}" type="sibTrans" cxnId="{CBC0A49F-8B44-497E-B0EB-3542AD8CE4D3}">
      <dgm:prSet/>
      <dgm:spPr/>
      <dgm:t>
        <a:bodyPr/>
        <a:lstStyle/>
        <a:p>
          <a:endParaRPr lang="en-US"/>
        </a:p>
      </dgm:t>
    </dgm:pt>
    <dgm:pt modelId="{A9AA787B-C33B-46EE-B15E-38BA79FEFD70}">
      <dgm:prSet/>
      <dgm:spPr/>
      <dgm:t>
        <a:bodyPr/>
        <a:lstStyle/>
        <a:p>
          <a:r>
            <a:rPr lang="en-US"/>
            <a:t>Drunk Drivers were involved in 20—30% of incidents</a:t>
          </a:r>
        </a:p>
      </dgm:t>
    </dgm:pt>
    <dgm:pt modelId="{45649738-240F-4D1A-A132-D9A93842F9C2}" type="parTrans" cxnId="{1E2C8765-55CE-455F-A933-10BCD5F61AE0}">
      <dgm:prSet/>
      <dgm:spPr/>
      <dgm:t>
        <a:bodyPr/>
        <a:lstStyle/>
        <a:p>
          <a:endParaRPr lang="en-US"/>
        </a:p>
      </dgm:t>
    </dgm:pt>
    <dgm:pt modelId="{C135DED8-C560-4AD8-BCE6-E56DC260AEE7}" type="sibTrans" cxnId="{1E2C8765-55CE-455F-A933-10BCD5F61AE0}">
      <dgm:prSet/>
      <dgm:spPr/>
      <dgm:t>
        <a:bodyPr/>
        <a:lstStyle/>
        <a:p>
          <a:endParaRPr lang="en-US"/>
        </a:p>
      </dgm:t>
    </dgm:pt>
    <dgm:pt modelId="{5D2FD37C-970F-4828-BE97-6332478FFB94}" type="pres">
      <dgm:prSet presAssocID="{196C46C2-8B52-4125-A298-F9E2CB5574AF}" presName="linear" presStyleCnt="0">
        <dgm:presLayoutVars>
          <dgm:animLvl val="lvl"/>
          <dgm:resizeHandles val="exact"/>
        </dgm:presLayoutVars>
      </dgm:prSet>
      <dgm:spPr/>
    </dgm:pt>
    <dgm:pt modelId="{4BA30C07-DBDC-4F47-82AB-5D1D6F3D12AD}" type="pres">
      <dgm:prSet presAssocID="{43839943-45CC-4706-8D90-163E383FFCA7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036ACC5-FBC4-4B1F-81D1-C6126D73F285}" type="pres">
      <dgm:prSet presAssocID="{8E77E400-3C57-4753-8B21-BD8E823C1DEE}" presName="spacer" presStyleCnt="0"/>
      <dgm:spPr/>
    </dgm:pt>
    <dgm:pt modelId="{3913EB71-EB88-44C2-929C-99284E855948}" type="pres">
      <dgm:prSet presAssocID="{E0FBCBF7-F40B-402A-B27A-18764C950B3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2D31601D-84F5-4335-9AAC-29DD6E2A13DD}" type="pres">
      <dgm:prSet presAssocID="{E3BE4940-86D9-4B7E-A3C3-CA56C24677F7}" presName="spacer" presStyleCnt="0"/>
      <dgm:spPr/>
    </dgm:pt>
    <dgm:pt modelId="{AC02902D-90C8-42A9-A976-177CF0507437}" type="pres">
      <dgm:prSet presAssocID="{7DC70653-24CD-451E-8902-A19F0C9FF61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A3127F9-6CDF-4CA4-AF43-93CA76681FAE}" type="pres">
      <dgm:prSet presAssocID="{4A8435D3-E740-485F-BA19-530EEE835482}" presName="spacer" presStyleCnt="0"/>
      <dgm:spPr/>
    </dgm:pt>
    <dgm:pt modelId="{A5B14ED8-0F56-4E76-9C68-9447198CBDBC}" type="pres">
      <dgm:prSet presAssocID="{8C4DE6DB-7D9B-4830-AE06-3C864F1D1FCF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DCE40D8-0132-4001-8233-3B9A5D34D973}" type="pres">
      <dgm:prSet presAssocID="{E76A5289-5EF1-4D85-B954-F1F3A26DD4B2}" presName="spacer" presStyleCnt="0"/>
      <dgm:spPr/>
    </dgm:pt>
    <dgm:pt modelId="{1F706F6C-2FA6-4AA5-9D73-9B7A5C445B96}" type="pres">
      <dgm:prSet presAssocID="{75C08119-4FA1-4974-B7C2-34719A1ADB5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9BAFDD7B-424A-407C-9394-0AAE29763373}" type="pres">
      <dgm:prSet presAssocID="{891AA1DB-1D3D-4D9F-BCD8-54F564F585D5}" presName="spacer" presStyleCnt="0"/>
      <dgm:spPr/>
    </dgm:pt>
    <dgm:pt modelId="{08287592-3E9B-4B32-8195-E14C58827D7D}" type="pres">
      <dgm:prSet presAssocID="{1D43F1CC-3DF3-429F-BA4F-D146F335F45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5B17F99-20D0-4570-A2D6-7CBB551A25A4}" type="pres">
      <dgm:prSet presAssocID="{8BA3BEE6-C661-43CD-A42D-DEE4F32F58A4}" presName="spacer" presStyleCnt="0"/>
      <dgm:spPr/>
    </dgm:pt>
    <dgm:pt modelId="{B827CD7A-D74F-4FBC-85E1-E977C65D7A9D}" type="pres">
      <dgm:prSet presAssocID="{47EE59F0-9C88-455E-8121-8D77263E2CF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4153399-425E-445B-AFE6-D620468905AC}" type="pres">
      <dgm:prSet presAssocID="{114486A3-73EC-4A08-9F73-28DAE9C9CF31}" presName="spacer" presStyleCnt="0"/>
      <dgm:spPr/>
    </dgm:pt>
    <dgm:pt modelId="{26920995-5F22-4713-A436-3964E98F0FB7}" type="pres">
      <dgm:prSet presAssocID="{64840496-150E-4600-AF95-2F6D573BF23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50B6A1E-835C-41F0-8BA0-D1210F2FE916}" type="pres">
      <dgm:prSet presAssocID="{E12FB21E-7697-4F67-A9A0-873E01BEA682}" presName="spacer" presStyleCnt="0"/>
      <dgm:spPr/>
    </dgm:pt>
    <dgm:pt modelId="{7F1E5A9A-FB43-4EBB-87F9-49D6DFA69BBA}" type="pres">
      <dgm:prSet presAssocID="{EDEA72B3-2A19-4ECF-A082-FE05EBB64D4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DEC7BE2F-10C0-47C1-BD02-A6DD5E5EDED4}" type="pres">
      <dgm:prSet presAssocID="{A070C4B9-8285-493F-8DA0-63299E73D206}" presName="spacer" presStyleCnt="0"/>
      <dgm:spPr/>
    </dgm:pt>
    <dgm:pt modelId="{0212EFFE-E0F2-4C00-ACA6-395BEC006B05}" type="pres">
      <dgm:prSet presAssocID="{A9AA787B-C33B-46EE-B15E-38BA79FEFD70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9CA6416-5205-4806-9681-4D950C800A50}" type="presOf" srcId="{196C46C2-8B52-4125-A298-F9E2CB5574AF}" destId="{5D2FD37C-970F-4828-BE97-6332478FFB94}" srcOrd="0" destOrd="0" presId="urn:microsoft.com/office/officeart/2005/8/layout/vList2"/>
    <dgm:cxn modelId="{398BCC22-3D53-4BDB-A91C-6BD6A4D3CEA1}" srcId="{196C46C2-8B52-4125-A298-F9E2CB5574AF}" destId="{47EE59F0-9C88-455E-8121-8D77263E2CFA}" srcOrd="6" destOrd="0" parTransId="{7F71BBDC-E7F0-4956-8A33-55F9877546D7}" sibTransId="{114486A3-73EC-4A08-9F73-28DAE9C9CF31}"/>
    <dgm:cxn modelId="{7D770C2C-8BDB-4A2C-8063-BE02D0ACB5BA}" type="presOf" srcId="{8C4DE6DB-7D9B-4830-AE06-3C864F1D1FCF}" destId="{A5B14ED8-0F56-4E76-9C68-9447198CBDBC}" srcOrd="0" destOrd="0" presId="urn:microsoft.com/office/officeart/2005/8/layout/vList2"/>
    <dgm:cxn modelId="{15516A3B-9A99-4D6D-8F97-5B5C56956CF1}" type="presOf" srcId="{43839943-45CC-4706-8D90-163E383FFCA7}" destId="{4BA30C07-DBDC-4F47-82AB-5D1D6F3D12AD}" srcOrd="0" destOrd="0" presId="urn:microsoft.com/office/officeart/2005/8/layout/vList2"/>
    <dgm:cxn modelId="{AB7A4263-74BC-449F-B001-0CF46638E0D7}" type="presOf" srcId="{64840496-150E-4600-AF95-2F6D573BF237}" destId="{26920995-5F22-4713-A436-3964E98F0FB7}" srcOrd="0" destOrd="0" presId="urn:microsoft.com/office/officeart/2005/8/layout/vList2"/>
    <dgm:cxn modelId="{1E2C8765-55CE-455F-A933-10BCD5F61AE0}" srcId="{196C46C2-8B52-4125-A298-F9E2CB5574AF}" destId="{A9AA787B-C33B-46EE-B15E-38BA79FEFD70}" srcOrd="9" destOrd="0" parTransId="{45649738-240F-4D1A-A132-D9A93842F9C2}" sibTransId="{C135DED8-C560-4AD8-BCE6-E56DC260AEE7}"/>
    <dgm:cxn modelId="{992F2447-DDD0-4A2C-93A3-6300C15A3874}" type="presOf" srcId="{47EE59F0-9C88-455E-8121-8D77263E2CFA}" destId="{B827CD7A-D74F-4FBC-85E1-E977C65D7A9D}" srcOrd="0" destOrd="0" presId="urn:microsoft.com/office/officeart/2005/8/layout/vList2"/>
    <dgm:cxn modelId="{772FFF49-B72A-4073-890F-AD3FA6ECAD49}" srcId="{196C46C2-8B52-4125-A298-F9E2CB5574AF}" destId="{E0FBCBF7-F40B-402A-B27A-18764C950B3D}" srcOrd="1" destOrd="0" parTransId="{1F392829-A1D4-4E3E-9194-376901FD07D8}" sibTransId="{E3BE4940-86D9-4B7E-A3C3-CA56C24677F7}"/>
    <dgm:cxn modelId="{2DCD5A71-8E4D-46BA-82D6-90BAFD0EFA5C}" type="presOf" srcId="{E0FBCBF7-F40B-402A-B27A-18764C950B3D}" destId="{3913EB71-EB88-44C2-929C-99284E855948}" srcOrd="0" destOrd="0" presId="urn:microsoft.com/office/officeart/2005/8/layout/vList2"/>
    <dgm:cxn modelId="{CF80A071-12A6-471A-B775-C87553F7032B}" type="presOf" srcId="{7DC70653-24CD-451E-8902-A19F0C9FF619}" destId="{AC02902D-90C8-42A9-A976-177CF0507437}" srcOrd="0" destOrd="0" presId="urn:microsoft.com/office/officeart/2005/8/layout/vList2"/>
    <dgm:cxn modelId="{9674217C-AF38-4714-927A-27380E818641}" srcId="{196C46C2-8B52-4125-A298-F9E2CB5574AF}" destId="{1D43F1CC-3DF3-429F-BA4F-D146F335F455}" srcOrd="5" destOrd="0" parTransId="{68D80DEC-00A9-4DBB-BF3B-BFA70E75DCDA}" sibTransId="{8BA3BEE6-C661-43CD-A42D-DEE4F32F58A4}"/>
    <dgm:cxn modelId="{CBC0A49F-8B44-497E-B0EB-3542AD8CE4D3}" srcId="{196C46C2-8B52-4125-A298-F9E2CB5574AF}" destId="{EDEA72B3-2A19-4ECF-A082-FE05EBB64D47}" srcOrd="8" destOrd="0" parTransId="{7FFBBDB7-3E99-45B5-BB99-14927C6CEE25}" sibTransId="{A070C4B9-8285-493F-8DA0-63299E73D206}"/>
    <dgm:cxn modelId="{B555DAA6-E0A6-409B-AA96-EF872E1AC889}" type="presOf" srcId="{1D43F1CC-3DF3-429F-BA4F-D146F335F455}" destId="{08287592-3E9B-4B32-8195-E14C58827D7D}" srcOrd="0" destOrd="0" presId="urn:microsoft.com/office/officeart/2005/8/layout/vList2"/>
    <dgm:cxn modelId="{3D5D9DA9-A728-469F-92D7-A728944368E8}" type="presOf" srcId="{A9AA787B-C33B-46EE-B15E-38BA79FEFD70}" destId="{0212EFFE-E0F2-4C00-ACA6-395BEC006B05}" srcOrd="0" destOrd="0" presId="urn:microsoft.com/office/officeart/2005/8/layout/vList2"/>
    <dgm:cxn modelId="{1788A5AB-46D0-464A-B378-48E8AA5CBCFB}" srcId="{196C46C2-8B52-4125-A298-F9E2CB5574AF}" destId="{75C08119-4FA1-4974-B7C2-34719A1ADB5F}" srcOrd="4" destOrd="0" parTransId="{82186DF3-934E-48C5-8D53-B04200DA77BE}" sibTransId="{891AA1DB-1D3D-4D9F-BCD8-54F564F585D5}"/>
    <dgm:cxn modelId="{5D678EAD-C47C-4019-B811-FCDE5BB9F8AE}" srcId="{196C46C2-8B52-4125-A298-F9E2CB5574AF}" destId="{64840496-150E-4600-AF95-2F6D573BF237}" srcOrd="7" destOrd="0" parTransId="{DE9F7EFD-2FBD-4F68-8EAF-1C232A341930}" sibTransId="{E12FB21E-7697-4F67-A9A0-873E01BEA682}"/>
    <dgm:cxn modelId="{B449BBBE-1D56-4BB8-91DD-BDECB1D24573}" type="presOf" srcId="{75C08119-4FA1-4974-B7C2-34719A1ADB5F}" destId="{1F706F6C-2FA6-4AA5-9D73-9B7A5C445B96}" srcOrd="0" destOrd="0" presId="urn:microsoft.com/office/officeart/2005/8/layout/vList2"/>
    <dgm:cxn modelId="{A994E0C5-6BE0-464D-A104-AE04407708A5}" srcId="{196C46C2-8B52-4125-A298-F9E2CB5574AF}" destId="{7DC70653-24CD-451E-8902-A19F0C9FF619}" srcOrd="2" destOrd="0" parTransId="{75C63454-C4D3-4CCD-919E-07C032F5AF86}" sibTransId="{4A8435D3-E740-485F-BA19-530EEE835482}"/>
    <dgm:cxn modelId="{3FB528CB-87ED-492F-B682-E59C6289C8BF}" type="presOf" srcId="{EDEA72B3-2A19-4ECF-A082-FE05EBB64D47}" destId="{7F1E5A9A-FB43-4EBB-87F9-49D6DFA69BBA}" srcOrd="0" destOrd="0" presId="urn:microsoft.com/office/officeart/2005/8/layout/vList2"/>
    <dgm:cxn modelId="{AD3732CC-3619-4C0C-830D-776126742072}" srcId="{196C46C2-8B52-4125-A298-F9E2CB5574AF}" destId="{43839943-45CC-4706-8D90-163E383FFCA7}" srcOrd="0" destOrd="0" parTransId="{9D90F7BE-4D33-4491-9713-60086C701A16}" sibTransId="{8E77E400-3C57-4753-8B21-BD8E823C1DEE}"/>
    <dgm:cxn modelId="{D6E420F4-4621-4087-8700-1A25BD8764D8}" srcId="{196C46C2-8B52-4125-A298-F9E2CB5574AF}" destId="{8C4DE6DB-7D9B-4830-AE06-3C864F1D1FCF}" srcOrd="3" destOrd="0" parTransId="{5FE5E1D8-F259-400D-9E12-D1625C5A25C6}" sibTransId="{E76A5289-5EF1-4D85-B954-F1F3A26DD4B2}"/>
    <dgm:cxn modelId="{EE2A1998-74AE-4E58-814C-6B8EA334FB44}" type="presParOf" srcId="{5D2FD37C-970F-4828-BE97-6332478FFB94}" destId="{4BA30C07-DBDC-4F47-82AB-5D1D6F3D12AD}" srcOrd="0" destOrd="0" presId="urn:microsoft.com/office/officeart/2005/8/layout/vList2"/>
    <dgm:cxn modelId="{E45F437A-7213-43EB-A9C5-7C100D8A1CEF}" type="presParOf" srcId="{5D2FD37C-970F-4828-BE97-6332478FFB94}" destId="{E036ACC5-FBC4-4B1F-81D1-C6126D73F285}" srcOrd="1" destOrd="0" presId="urn:microsoft.com/office/officeart/2005/8/layout/vList2"/>
    <dgm:cxn modelId="{7F71C4FC-8902-45D2-9445-7A607403F3D5}" type="presParOf" srcId="{5D2FD37C-970F-4828-BE97-6332478FFB94}" destId="{3913EB71-EB88-44C2-929C-99284E855948}" srcOrd="2" destOrd="0" presId="urn:microsoft.com/office/officeart/2005/8/layout/vList2"/>
    <dgm:cxn modelId="{1C70654C-620D-4EF3-BD00-9B7C087121E6}" type="presParOf" srcId="{5D2FD37C-970F-4828-BE97-6332478FFB94}" destId="{2D31601D-84F5-4335-9AAC-29DD6E2A13DD}" srcOrd="3" destOrd="0" presId="urn:microsoft.com/office/officeart/2005/8/layout/vList2"/>
    <dgm:cxn modelId="{CF951DC1-B9F8-41E6-B451-50FBEF0B36BE}" type="presParOf" srcId="{5D2FD37C-970F-4828-BE97-6332478FFB94}" destId="{AC02902D-90C8-42A9-A976-177CF0507437}" srcOrd="4" destOrd="0" presId="urn:microsoft.com/office/officeart/2005/8/layout/vList2"/>
    <dgm:cxn modelId="{4961DF26-D779-4FE7-8768-AD92EA0E0599}" type="presParOf" srcId="{5D2FD37C-970F-4828-BE97-6332478FFB94}" destId="{2A3127F9-6CDF-4CA4-AF43-93CA76681FAE}" srcOrd="5" destOrd="0" presId="urn:microsoft.com/office/officeart/2005/8/layout/vList2"/>
    <dgm:cxn modelId="{8C590073-0CB5-4EC8-B54F-3AD13EC868C5}" type="presParOf" srcId="{5D2FD37C-970F-4828-BE97-6332478FFB94}" destId="{A5B14ED8-0F56-4E76-9C68-9447198CBDBC}" srcOrd="6" destOrd="0" presId="urn:microsoft.com/office/officeart/2005/8/layout/vList2"/>
    <dgm:cxn modelId="{A7F79E61-3533-461D-80F3-276E8E60F737}" type="presParOf" srcId="{5D2FD37C-970F-4828-BE97-6332478FFB94}" destId="{DDCE40D8-0132-4001-8233-3B9A5D34D973}" srcOrd="7" destOrd="0" presId="urn:microsoft.com/office/officeart/2005/8/layout/vList2"/>
    <dgm:cxn modelId="{4C4F0CAA-B1F9-4944-8409-32D368D97328}" type="presParOf" srcId="{5D2FD37C-970F-4828-BE97-6332478FFB94}" destId="{1F706F6C-2FA6-4AA5-9D73-9B7A5C445B96}" srcOrd="8" destOrd="0" presId="urn:microsoft.com/office/officeart/2005/8/layout/vList2"/>
    <dgm:cxn modelId="{14AFDF37-2F93-4697-8238-D0A314EA5545}" type="presParOf" srcId="{5D2FD37C-970F-4828-BE97-6332478FFB94}" destId="{9BAFDD7B-424A-407C-9394-0AAE29763373}" srcOrd="9" destOrd="0" presId="urn:microsoft.com/office/officeart/2005/8/layout/vList2"/>
    <dgm:cxn modelId="{59180A4E-CF1E-4045-935B-05F90ED71E81}" type="presParOf" srcId="{5D2FD37C-970F-4828-BE97-6332478FFB94}" destId="{08287592-3E9B-4B32-8195-E14C58827D7D}" srcOrd="10" destOrd="0" presId="urn:microsoft.com/office/officeart/2005/8/layout/vList2"/>
    <dgm:cxn modelId="{DE29AB63-424C-4E61-A52E-4F803EFE5B13}" type="presParOf" srcId="{5D2FD37C-970F-4828-BE97-6332478FFB94}" destId="{35B17F99-20D0-4570-A2D6-7CBB551A25A4}" srcOrd="11" destOrd="0" presId="urn:microsoft.com/office/officeart/2005/8/layout/vList2"/>
    <dgm:cxn modelId="{91CC63A3-2258-476F-9D2E-F2C8A79293D5}" type="presParOf" srcId="{5D2FD37C-970F-4828-BE97-6332478FFB94}" destId="{B827CD7A-D74F-4FBC-85E1-E977C65D7A9D}" srcOrd="12" destOrd="0" presId="urn:microsoft.com/office/officeart/2005/8/layout/vList2"/>
    <dgm:cxn modelId="{8188C5FE-CB44-4E92-BB7E-EE6717283E89}" type="presParOf" srcId="{5D2FD37C-970F-4828-BE97-6332478FFB94}" destId="{54153399-425E-445B-AFE6-D620468905AC}" srcOrd="13" destOrd="0" presId="urn:microsoft.com/office/officeart/2005/8/layout/vList2"/>
    <dgm:cxn modelId="{1617F445-BED7-4F66-914A-FDFA3D269326}" type="presParOf" srcId="{5D2FD37C-970F-4828-BE97-6332478FFB94}" destId="{26920995-5F22-4713-A436-3964E98F0FB7}" srcOrd="14" destOrd="0" presId="urn:microsoft.com/office/officeart/2005/8/layout/vList2"/>
    <dgm:cxn modelId="{7E3C91FE-379F-41EB-88D8-16B264BD83BF}" type="presParOf" srcId="{5D2FD37C-970F-4828-BE97-6332478FFB94}" destId="{750B6A1E-835C-41F0-8BA0-D1210F2FE916}" srcOrd="15" destOrd="0" presId="urn:microsoft.com/office/officeart/2005/8/layout/vList2"/>
    <dgm:cxn modelId="{C63F1791-A956-40AB-B458-2CAB63C7A054}" type="presParOf" srcId="{5D2FD37C-970F-4828-BE97-6332478FFB94}" destId="{7F1E5A9A-FB43-4EBB-87F9-49D6DFA69BBA}" srcOrd="16" destOrd="0" presId="urn:microsoft.com/office/officeart/2005/8/layout/vList2"/>
    <dgm:cxn modelId="{6ACA1097-6593-42AC-AAB4-DB96C0274346}" type="presParOf" srcId="{5D2FD37C-970F-4828-BE97-6332478FFB94}" destId="{DEC7BE2F-10C0-47C1-BD02-A6DD5E5EDED4}" srcOrd="17" destOrd="0" presId="urn:microsoft.com/office/officeart/2005/8/layout/vList2"/>
    <dgm:cxn modelId="{B4151E1B-7914-4754-B402-3BF61E6BBB90}" type="presParOf" srcId="{5D2FD37C-970F-4828-BE97-6332478FFB94}" destId="{0212EFFE-E0F2-4C00-ACA6-395BEC006B0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94EF0-ABFE-4728-9BD1-F740864B1A52}">
      <dsp:nvSpPr>
        <dsp:cNvPr id="0" name=""/>
        <dsp:cNvSpPr/>
      </dsp:nvSpPr>
      <dsp:spPr>
        <a:xfrm>
          <a:off x="0" y="4865671"/>
          <a:ext cx="5741533" cy="7725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Created a calculated column for Commute Timings - Morning Commute (6 a.m.-11 a.m.), Mid-Day (11 a.m.-3 p.m.), Evening Commute (3 p.m.-8 p.m.) and Night (8 p.m.-6 a.m.)</a:t>
          </a:r>
        </a:p>
      </dsp:txBody>
      <dsp:txXfrm>
        <a:off x="0" y="4865671"/>
        <a:ext cx="5741533" cy="772576"/>
      </dsp:txXfrm>
    </dsp:sp>
    <dsp:sp modelId="{E2D2D05D-B352-4B05-B28A-0EC4AA8EADDF}">
      <dsp:nvSpPr>
        <dsp:cNvPr id="0" name=""/>
        <dsp:cNvSpPr/>
      </dsp:nvSpPr>
      <dsp:spPr>
        <a:xfrm rot="10800000">
          <a:off x="0" y="3689036"/>
          <a:ext cx="5741533" cy="1188222"/>
        </a:xfrm>
        <a:prstGeom prst="upArrowCallou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Cleaned up data by removing Null values and other non-conclusive data</a:t>
          </a:r>
        </a:p>
      </dsp:txBody>
      <dsp:txXfrm rot="10800000">
        <a:off x="0" y="3689036"/>
        <a:ext cx="5741533" cy="772071"/>
      </dsp:txXfrm>
    </dsp:sp>
    <dsp:sp modelId="{C4AD2AA5-7949-4947-93DA-6303BF25E108}">
      <dsp:nvSpPr>
        <dsp:cNvPr id="0" name=""/>
        <dsp:cNvSpPr/>
      </dsp:nvSpPr>
      <dsp:spPr>
        <a:xfrm rot="10800000">
          <a:off x="0" y="2512402"/>
          <a:ext cx="5741533" cy="1188222"/>
        </a:xfrm>
        <a:prstGeom prst="upArrowCallou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Data: This data set was chosen because it includes numerous features involving factors responsible for accidents for multiple years. We have taken 2019 and 2020 into consideration. </a:t>
          </a:r>
        </a:p>
      </dsp:txBody>
      <dsp:txXfrm rot="10800000">
        <a:off x="0" y="2512402"/>
        <a:ext cx="5741533" cy="772071"/>
      </dsp:txXfrm>
    </dsp:sp>
    <dsp:sp modelId="{6D44FF86-4ADB-4049-8AAF-15606C1A98B8}">
      <dsp:nvSpPr>
        <dsp:cNvPr id="0" name=""/>
        <dsp:cNvSpPr/>
      </dsp:nvSpPr>
      <dsp:spPr>
        <a:xfrm rot="10800000">
          <a:off x="0" y="1179160"/>
          <a:ext cx="5741533" cy="1344830"/>
        </a:xfrm>
        <a:prstGeom prst="upArrowCallou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  <a:r>
            <a:rPr lang="en-US" sz="1600" kern="1200" dirty="0"/>
            <a:t>: To understand the factors responsible for road accidents across states in USA:</a:t>
          </a:r>
        </a:p>
      </dsp:txBody>
      <dsp:txXfrm rot="-10800000">
        <a:off x="0" y="1179160"/>
        <a:ext cx="5741533" cy="472035"/>
      </dsp:txXfrm>
    </dsp:sp>
    <dsp:sp modelId="{1137A4D3-01AA-46C9-839B-93E93B7B5D3B}">
      <dsp:nvSpPr>
        <dsp:cNvPr id="0" name=""/>
        <dsp:cNvSpPr/>
      </dsp:nvSpPr>
      <dsp:spPr>
        <a:xfrm>
          <a:off x="2803" y="1674530"/>
          <a:ext cx="1911975" cy="3552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Weather, Lights Conditions and Commute Timings</a:t>
          </a:r>
        </a:p>
      </dsp:txBody>
      <dsp:txXfrm>
        <a:off x="2803" y="1674530"/>
        <a:ext cx="1911975" cy="355278"/>
      </dsp:txXfrm>
    </dsp:sp>
    <dsp:sp modelId="{202D9DD8-89EE-42DB-921C-A2DDF739DC9A}">
      <dsp:nvSpPr>
        <dsp:cNvPr id="0" name=""/>
        <dsp:cNvSpPr/>
      </dsp:nvSpPr>
      <dsp:spPr>
        <a:xfrm>
          <a:off x="1914779" y="1674530"/>
          <a:ext cx="1911975" cy="355278"/>
        </a:xfrm>
        <a:prstGeom prst="rect">
          <a:avLst/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State and City Wise</a:t>
          </a:r>
        </a:p>
      </dsp:txBody>
      <dsp:txXfrm>
        <a:off x="1914779" y="1674530"/>
        <a:ext cx="1911975" cy="355278"/>
      </dsp:txXfrm>
    </dsp:sp>
    <dsp:sp modelId="{0E04F50C-5025-4E2B-9C99-84F1C68C296D}">
      <dsp:nvSpPr>
        <dsp:cNvPr id="0" name=""/>
        <dsp:cNvSpPr/>
      </dsp:nvSpPr>
      <dsp:spPr>
        <a:xfrm>
          <a:off x="3826754" y="1674530"/>
          <a:ext cx="1911975" cy="355278"/>
        </a:xfrm>
        <a:prstGeom prst="rect">
          <a:avLst/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Type of road, work zone and jurisdiction wise</a:t>
          </a:r>
        </a:p>
      </dsp:txBody>
      <dsp:txXfrm>
        <a:off x="3826754" y="1674530"/>
        <a:ext cx="1911975" cy="355278"/>
      </dsp:txXfrm>
    </dsp:sp>
    <dsp:sp modelId="{CC0251CD-8F13-46E8-BAEE-EA2B54D80818}">
      <dsp:nvSpPr>
        <dsp:cNvPr id="0" name=""/>
        <dsp:cNvSpPr/>
      </dsp:nvSpPr>
      <dsp:spPr>
        <a:xfrm rot="10800000">
          <a:off x="0" y="1064"/>
          <a:ext cx="5741533" cy="1188222"/>
        </a:xfrm>
        <a:prstGeom prst="upArrowCallou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Source</a:t>
          </a:r>
          <a:r>
            <a:rPr lang="en-US" sz="1600" kern="1200" dirty="0"/>
            <a:t>: </a:t>
          </a:r>
          <a:r>
            <a:rPr lang="en-US" sz="1600" b="0" i="0" kern="1200" dirty="0"/>
            <a:t>Unites States Department Of Transportation's National Highway Traffic Safety Administration (NHTSA) Data from 2019 and 2020 (BIGQUERY) </a:t>
          </a:r>
          <a:endParaRPr lang="en-US" sz="1600" kern="1200" dirty="0"/>
        </a:p>
      </dsp:txBody>
      <dsp:txXfrm rot="10800000">
        <a:off x="0" y="1064"/>
        <a:ext cx="5741533" cy="772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30C07-DBDC-4F47-82AB-5D1D6F3D12AD}">
      <dsp:nvSpPr>
        <dsp:cNvPr id="0" name=""/>
        <dsp:cNvSpPr/>
      </dsp:nvSpPr>
      <dsp:spPr>
        <a:xfrm>
          <a:off x="0" y="3286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2020 has more fatalities than 2019 but similar monthly pattern - </a:t>
          </a:r>
          <a:r>
            <a:rPr lang="en-US" sz="1500" b="1" kern="1200" dirty="0">
              <a:solidFill>
                <a:srgbClr val="FFFF00"/>
              </a:solidFill>
            </a:rPr>
            <a:t>38,491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9088" y="32374"/>
        <a:ext cx="7508950" cy="537701"/>
      </dsp:txXfrm>
    </dsp:sp>
    <dsp:sp modelId="{3913EB71-EB88-44C2-929C-99284E855948}">
      <dsp:nvSpPr>
        <dsp:cNvPr id="0" name=""/>
        <dsp:cNvSpPr/>
      </dsp:nvSpPr>
      <dsp:spPr>
        <a:xfrm>
          <a:off x="0" y="642364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345572"/>
                <a:satOff val="-1828"/>
                <a:lumOff val="-697"/>
                <a:alphaOff val="0"/>
                <a:tint val="98000"/>
                <a:lumMod val="100000"/>
              </a:schemeClr>
            </a:gs>
            <a:gs pos="100000">
              <a:schemeClr val="accent2">
                <a:hueOff val="-345572"/>
                <a:satOff val="-1828"/>
                <a:lumOff val="-69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fatalities occur in summer months</a:t>
          </a:r>
        </a:p>
      </dsp:txBody>
      <dsp:txXfrm>
        <a:off x="29088" y="671452"/>
        <a:ext cx="7508950" cy="537701"/>
      </dsp:txXfrm>
    </dsp:sp>
    <dsp:sp modelId="{AC02902D-90C8-42A9-A976-177CF0507437}">
      <dsp:nvSpPr>
        <dsp:cNvPr id="0" name=""/>
        <dsp:cNvSpPr/>
      </dsp:nvSpPr>
      <dsp:spPr>
        <a:xfrm>
          <a:off x="0" y="1281441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691144"/>
                <a:satOff val="-3656"/>
                <a:lumOff val="-1394"/>
                <a:alphaOff val="0"/>
                <a:tint val="98000"/>
                <a:lumMod val="100000"/>
              </a:schemeClr>
            </a:gs>
            <a:gs pos="100000">
              <a:schemeClr val="accent2">
                <a:hueOff val="-691144"/>
                <a:satOff val="-3656"/>
                <a:lumOff val="-13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wise the highest number of accidents are recorded in – Texas, California, Florida</a:t>
          </a:r>
        </a:p>
      </dsp:txBody>
      <dsp:txXfrm>
        <a:off x="29088" y="1310529"/>
        <a:ext cx="7508950" cy="537701"/>
      </dsp:txXfrm>
    </dsp:sp>
    <dsp:sp modelId="{A5B14ED8-0F56-4E76-9C68-9447198CBDBC}">
      <dsp:nvSpPr>
        <dsp:cNvPr id="0" name=""/>
        <dsp:cNvSpPr/>
      </dsp:nvSpPr>
      <dsp:spPr>
        <a:xfrm>
          <a:off x="0" y="1920518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City wise the highest number of accidents are recorded in the busiest cities in the above states</a:t>
          </a:r>
        </a:p>
      </dsp:txBody>
      <dsp:txXfrm>
        <a:off x="29088" y="1949606"/>
        <a:ext cx="7508950" cy="537701"/>
      </dsp:txXfrm>
    </dsp:sp>
    <dsp:sp modelId="{1F706F6C-2FA6-4AA5-9D73-9B7A5C445B96}">
      <dsp:nvSpPr>
        <dsp:cNvPr id="0" name=""/>
        <dsp:cNvSpPr/>
      </dsp:nvSpPr>
      <dsp:spPr>
        <a:xfrm>
          <a:off x="0" y="2559596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1382288"/>
                <a:satOff val="-7312"/>
                <a:lumOff val="-2788"/>
                <a:alphaOff val="0"/>
                <a:tint val="98000"/>
                <a:lumMod val="100000"/>
              </a:schemeClr>
            </a:gs>
            <a:gs pos="100000">
              <a:schemeClr val="accent2">
                <a:hueOff val="-1382288"/>
                <a:satOff val="-7312"/>
                <a:lumOff val="-278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fatalities occur during clear weather</a:t>
          </a:r>
        </a:p>
      </dsp:txBody>
      <dsp:txXfrm>
        <a:off x="29088" y="2588684"/>
        <a:ext cx="7508950" cy="537701"/>
      </dsp:txXfrm>
    </dsp:sp>
    <dsp:sp modelId="{08287592-3E9B-4B32-8195-E14C58827D7D}">
      <dsp:nvSpPr>
        <dsp:cNvPr id="0" name=""/>
        <dsp:cNvSpPr/>
      </dsp:nvSpPr>
      <dsp:spPr>
        <a:xfrm>
          <a:off x="0" y="3198673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1727860"/>
                <a:satOff val="-9141"/>
                <a:lumOff val="-3486"/>
                <a:alphaOff val="0"/>
                <a:tint val="98000"/>
                <a:lumMod val="100000"/>
              </a:schemeClr>
            </a:gs>
            <a:gs pos="100000">
              <a:schemeClr val="accent2">
                <a:hueOff val="-1727860"/>
                <a:satOff val="-9141"/>
                <a:lumOff val="-3486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Bad weather does not appear to increase likelihood of fatality</a:t>
          </a:r>
        </a:p>
      </dsp:txBody>
      <dsp:txXfrm>
        <a:off x="29088" y="3227761"/>
        <a:ext cx="7508950" cy="537701"/>
      </dsp:txXfrm>
    </dsp:sp>
    <dsp:sp modelId="{B827CD7A-D74F-4FBC-85E1-E977C65D7A9D}">
      <dsp:nvSpPr>
        <dsp:cNvPr id="0" name=""/>
        <dsp:cNvSpPr/>
      </dsp:nvSpPr>
      <dsp:spPr>
        <a:xfrm>
          <a:off x="0" y="3837750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fatalities occur during the evening commute or overnight hours - Suggests that </a:t>
          </a:r>
          <a:r>
            <a:rPr lang="en-US" sz="1500" b="1" u="sng" kern="1200"/>
            <a:t>fatigue</a:t>
          </a:r>
          <a:r>
            <a:rPr lang="en-US" sz="1500" kern="1200"/>
            <a:t> is the most significant role in fatal accidents</a:t>
          </a:r>
        </a:p>
      </dsp:txBody>
      <dsp:txXfrm>
        <a:off x="29088" y="3866838"/>
        <a:ext cx="7508950" cy="537701"/>
      </dsp:txXfrm>
    </dsp:sp>
    <dsp:sp modelId="{26920995-5F22-4713-A436-3964E98F0FB7}">
      <dsp:nvSpPr>
        <dsp:cNvPr id="0" name=""/>
        <dsp:cNvSpPr/>
      </dsp:nvSpPr>
      <dsp:spPr>
        <a:xfrm>
          <a:off x="0" y="4476828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2419004"/>
                <a:satOff val="-12797"/>
                <a:lumOff val="-4880"/>
                <a:alphaOff val="0"/>
                <a:tint val="98000"/>
                <a:lumMod val="100000"/>
              </a:schemeClr>
            </a:gs>
            <a:gs pos="100000">
              <a:schemeClr val="accent2">
                <a:hueOff val="-2419004"/>
                <a:satOff val="-12797"/>
                <a:lumOff val="-488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Highways, Construction work zones and Indian Reservation Jurisdictions have maximum number of accidents in the Urban areas</a:t>
          </a:r>
        </a:p>
      </dsp:txBody>
      <dsp:txXfrm>
        <a:off x="29088" y="4505916"/>
        <a:ext cx="7508950" cy="537701"/>
      </dsp:txXfrm>
    </dsp:sp>
    <dsp:sp modelId="{7F1E5A9A-FB43-4EBB-87F9-49D6DFA69BBA}">
      <dsp:nvSpPr>
        <dsp:cNvPr id="0" name=""/>
        <dsp:cNvSpPr/>
      </dsp:nvSpPr>
      <dsp:spPr>
        <a:xfrm>
          <a:off x="0" y="5115905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2764576"/>
                <a:satOff val="-14625"/>
                <a:lumOff val="-5577"/>
                <a:alphaOff val="0"/>
                <a:tint val="98000"/>
                <a:lumMod val="100000"/>
              </a:schemeClr>
            </a:gs>
            <a:gs pos="100000">
              <a:schemeClr val="accent2">
                <a:hueOff val="-2764576"/>
                <a:satOff val="-14625"/>
                <a:lumOff val="-557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fatalities occur on the weekend</a:t>
          </a:r>
        </a:p>
      </dsp:txBody>
      <dsp:txXfrm>
        <a:off x="29088" y="5144993"/>
        <a:ext cx="7508950" cy="537701"/>
      </dsp:txXfrm>
    </dsp:sp>
    <dsp:sp modelId="{0212EFFE-E0F2-4C00-ACA6-395BEC006B05}">
      <dsp:nvSpPr>
        <dsp:cNvPr id="0" name=""/>
        <dsp:cNvSpPr/>
      </dsp:nvSpPr>
      <dsp:spPr>
        <a:xfrm>
          <a:off x="0" y="5754982"/>
          <a:ext cx="7567126" cy="595877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Drunk Drivers were involved in 20—30% of incidents</a:t>
          </a:r>
        </a:p>
      </dsp:txBody>
      <dsp:txXfrm>
        <a:off x="29088" y="5784070"/>
        <a:ext cx="7508950" cy="53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5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2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6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E1B9B0-AECE-6E43-AD90-258134256B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E515F0-1218-5D4C-A4BF-1552FB319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9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splorp/4151207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scene, sky, way&#10;&#10;Description automatically generated">
            <a:extLst>
              <a:ext uri="{FF2B5EF4-FFF2-40B4-BE49-F238E27FC236}">
                <a16:creationId xmlns:a16="http://schemas.microsoft.com/office/drawing/2014/main" id="{F7D00555-8407-E246-B699-715457C42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091" t="26696" b="51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6" name="Picture 10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7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98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16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18FE8-88AF-D2F5-0B3E-65009321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626" y="2063623"/>
            <a:ext cx="4513792" cy="13892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3175">
                  <a:noFill/>
                </a:ln>
              </a:rPr>
              <a:t>Investigating Traffic Fatalities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543A8-ABBD-0FDF-E813-B0DCD732408B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splorp/4151207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234643C-842A-459F-458C-2EA13612E9D2}"/>
              </a:ext>
            </a:extLst>
          </p:cNvPr>
          <p:cNvSpPr txBox="1">
            <a:spLocks/>
          </p:cNvSpPr>
          <p:nvPr/>
        </p:nvSpPr>
        <p:spPr>
          <a:xfrm>
            <a:off x="6688253" y="3847295"/>
            <a:ext cx="4787868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SOURCE: </a:t>
            </a:r>
            <a:r>
              <a:rPr lang="en-US" b="0" i="0" cap="none" dirty="0">
                <a:effectLst/>
                <a:latin typeface="Roboto" panose="02000000000000000000" pitchFamily="2" charset="0"/>
              </a:rPr>
              <a:t>Unites States Department Of Transportation's National Highway Traffic Safety Administration (NHTSA) Data from 2019 and 2020 (BIGQUERY)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0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A685BB-3865-825C-A424-975945FF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3E659AB-5F8C-9340-BC32-64057A59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5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A1E3D-A8F1-E05E-DB3F-543F897C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The background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4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26816-9C4B-238B-FB1D-D958234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Weather vs. Light Conditions</a:t>
            </a:r>
            <a:endParaRPr lang="en-US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2629409A-81CA-62BA-8937-19C0096A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674490"/>
            <a:ext cx="6897878" cy="5518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3AB0E9-776D-2876-FB6E-5138886312D1}"/>
              </a:ext>
            </a:extLst>
          </p:cNvPr>
          <p:cNvSpPr txBox="1">
            <a:spLocks/>
          </p:cNvSpPr>
          <p:nvPr/>
        </p:nvSpPr>
        <p:spPr>
          <a:xfrm>
            <a:off x="7865806" y="2251587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2020 had more accidents than 2019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The maximum number of accidents were recorded during the mid year months</a:t>
            </a:r>
          </a:p>
        </p:txBody>
      </p:sp>
    </p:spTree>
    <p:extLst>
      <p:ext uri="{BB962C8B-B14F-4D97-AF65-F5344CB8AC3E}">
        <p14:creationId xmlns:p14="http://schemas.microsoft.com/office/powerpoint/2010/main" val="40076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 descr="Graphical user interface, website">
            <a:extLst>
              <a:ext uri="{FF2B5EF4-FFF2-40B4-BE49-F238E27FC236}">
                <a16:creationId xmlns:a16="http://schemas.microsoft.com/office/drawing/2014/main" id="{3690B114-3E9B-6CA7-AB51-6DAB8A37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25" y="855927"/>
            <a:ext cx="8006787" cy="514436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6932261-1067-4C39-A788-F890CDC6FD99}"/>
              </a:ext>
            </a:extLst>
          </p:cNvPr>
          <p:cNvSpPr txBox="1">
            <a:spLocks/>
          </p:cNvSpPr>
          <p:nvPr/>
        </p:nvSpPr>
        <p:spPr>
          <a:xfrm>
            <a:off x="146090" y="751660"/>
            <a:ext cx="4080677" cy="16081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State wise accident statistics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E8E4E0-31C7-927A-12DC-5A670E9A7A60}"/>
              </a:ext>
            </a:extLst>
          </p:cNvPr>
          <p:cNvSpPr txBox="1">
            <a:spLocks/>
          </p:cNvSpPr>
          <p:nvPr/>
        </p:nvSpPr>
        <p:spPr>
          <a:xfrm>
            <a:off x="146090" y="2254496"/>
            <a:ext cx="3912726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Highest Accident States – Texas, California, Florida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Top metropolitan cities have maximum accidents</a:t>
            </a:r>
          </a:p>
        </p:txBody>
      </p:sp>
    </p:spTree>
    <p:extLst>
      <p:ext uri="{BB962C8B-B14F-4D97-AF65-F5344CB8AC3E}">
        <p14:creationId xmlns:p14="http://schemas.microsoft.com/office/powerpoint/2010/main" val="137895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816-9C4B-238B-FB1D-D9582343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353" y="483528"/>
            <a:ext cx="3706762" cy="16081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Weather, Light Conditions &amp; Time of day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9409A-81CA-62BA-8937-19C0096A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257" y="189803"/>
            <a:ext cx="8097992" cy="647839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3AB0E9-776D-2876-FB6E-5138886312D1}"/>
              </a:ext>
            </a:extLst>
          </p:cNvPr>
          <p:cNvSpPr txBox="1">
            <a:spLocks/>
          </p:cNvSpPr>
          <p:nvPr/>
        </p:nvSpPr>
        <p:spPr>
          <a:xfrm>
            <a:off x="8532906" y="2072852"/>
            <a:ext cx="3363625" cy="365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More accidents occur under the following conditions: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Clear Weather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Dark light conditions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Overnight travel </a:t>
            </a:r>
          </a:p>
        </p:txBody>
      </p:sp>
    </p:spTree>
    <p:extLst>
      <p:ext uri="{BB962C8B-B14F-4D97-AF65-F5344CB8AC3E}">
        <p14:creationId xmlns:p14="http://schemas.microsoft.com/office/powerpoint/2010/main" val="86278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2AC00E-4A85-7FDC-A389-D7CDE6ED368B}"/>
              </a:ext>
            </a:extLst>
          </p:cNvPr>
          <p:cNvSpPr txBox="1">
            <a:spLocks/>
          </p:cNvSpPr>
          <p:nvPr/>
        </p:nvSpPr>
        <p:spPr>
          <a:xfrm>
            <a:off x="255037" y="659213"/>
            <a:ext cx="2531796" cy="16081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Area wise accidents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C433EA-46C1-475E-4D48-FF855250E224}"/>
              </a:ext>
            </a:extLst>
          </p:cNvPr>
          <p:cNvSpPr txBox="1">
            <a:spLocks/>
          </p:cNvSpPr>
          <p:nvPr/>
        </p:nvSpPr>
        <p:spPr>
          <a:xfrm>
            <a:off x="84066" y="2584580"/>
            <a:ext cx="2873738" cy="2957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400" cap="none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Highest Accidents occur in: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State Highways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Construction work zones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Indian Reservation Jurisdictions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400" cap="none" dirty="0"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400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Graphical user interface, application, website, Teams">
            <a:extLst>
              <a:ext uri="{FF2B5EF4-FFF2-40B4-BE49-F238E27FC236}">
                <a16:creationId xmlns:a16="http://schemas.microsoft.com/office/drawing/2014/main" id="{4F801300-6276-B53C-9304-1516869B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04" y="1137557"/>
            <a:ext cx="9165772" cy="45828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6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C1213-EA5D-B640-BDFC-BCA2E74F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452327" cy="52925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The Data and Purpose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3ED28C7A-6D49-8787-7528-47532DEAD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934787"/>
              </p:ext>
            </p:extLst>
          </p:nvPr>
        </p:nvGraphicFramePr>
        <p:xfrm>
          <a:off x="5617029" y="592075"/>
          <a:ext cx="5741534" cy="564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590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6FFD-D918-08BA-6956-F5342BC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 Story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A6EAB5F-E0B4-875D-460F-9C16F7926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017925"/>
              </p:ext>
            </p:extLst>
          </p:nvPr>
        </p:nvGraphicFramePr>
        <p:xfrm>
          <a:off x="4310743" y="186612"/>
          <a:ext cx="7567126" cy="635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93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B1A67-DECD-0F4A-A3BA-C88F1D7E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Questions?</a:t>
            </a:r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E2BEFD2E-CED8-2B97-0D1B-ECFBF2BD4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0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7EF22A01FF1149984408D9C3F7774E" ma:contentTypeVersion="7" ma:contentTypeDescription="Create a new document." ma:contentTypeScope="" ma:versionID="5ecee1a7c3bb2585769d8038ca41f985">
  <xsd:schema xmlns:xsd="http://www.w3.org/2001/XMLSchema" xmlns:xs="http://www.w3.org/2001/XMLSchema" xmlns:p="http://schemas.microsoft.com/office/2006/metadata/properties" xmlns:ns3="d2f9ceaa-8b75-4e48-9db0-081ef2decad4" xmlns:ns4="4fdea418-c73b-43e0-a80e-738e4ffa6976" targetNamespace="http://schemas.microsoft.com/office/2006/metadata/properties" ma:root="true" ma:fieldsID="99136539cd7efe02d1d0451824171b37" ns3:_="" ns4:_="">
    <xsd:import namespace="d2f9ceaa-8b75-4e48-9db0-081ef2decad4"/>
    <xsd:import namespace="4fdea418-c73b-43e0-a80e-738e4ffa69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f9ceaa-8b75-4e48-9db0-081ef2deca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ea418-c73b-43e0-a80e-738e4ffa69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91F5EC-5A96-4B74-A877-D083777C4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f9ceaa-8b75-4e48-9db0-081ef2decad4"/>
    <ds:schemaRef ds:uri="4fdea418-c73b-43e0-a80e-738e4ffa69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A66CB7-6359-463E-BC7F-80458B07C9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A8B9F-6BA8-4069-A913-AA9FBD241EB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d2f9ceaa-8b75-4e48-9db0-081ef2decad4"/>
    <ds:schemaRef ds:uri="http://schemas.openxmlformats.org/package/2006/metadata/core-properties"/>
    <ds:schemaRef ds:uri="4fdea418-c73b-43e0-a80e-738e4ffa697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1869</TotalTime>
  <Words>410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Celestial</vt:lpstr>
      <vt:lpstr>Investigating Traffic Fatalities</vt:lpstr>
      <vt:lpstr>The background</vt:lpstr>
      <vt:lpstr>Weather vs. Light Conditions</vt:lpstr>
      <vt:lpstr>PowerPoint Presentation</vt:lpstr>
      <vt:lpstr>Weather, Light Conditions &amp; Time of day</vt:lpstr>
      <vt:lpstr>PowerPoint Presentation</vt:lpstr>
      <vt:lpstr>The Data and Purpose</vt:lpstr>
      <vt:lpstr>The Story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Traffic Fatalities</dc:title>
  <dc:creator>Nicholas Smith</dc:creator>
  <cp:lastModifiedBy>Suvaleena Paul</cp:lastModifiedBy>
  <cp:revision>12</cp:revision>
  <dcterms:created xsi:type="dcterms:W3CDTF">2022-10-01T19:27:34Z</dcterms:created>
  <dcterms:modified xsi:type="dcterms:W3CDTF">2022-10-07T16:51:50Z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0x010100407EF22A01FF1149984408D9C3F7774E</vt:lpwstr>
  </property>
</Properties>
</file>