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26"/>
  </p:notesMasterIdLst>
  <p:sldIdLst>
    <p:sldId id="347" r:id="rId2"/>
    <p:sldId id="287" r:id="rId3"/>
    <p:sldId id="257" r:id="rId4"/>
    <p:sldId id="260" r:id="rId5"/>
    <p:sldId id="340" r:id="rId6"/>
    <p:sldId id="299" r:id="rId7"/>
    <p:sldId id="349" r:id="rId8"/>
    <p:sldId id="288" r:id="rId9"/>
    <p:sldId id="355" r:id="rId10"/>
    <p:sldId id="266" r:id="rId11"/>
    <p:sldId id="348" r:id="rId12"/>
    <p:sldId id="353" r:id="rId13"/>
    <p:sldId id="354" r:id="rId14"/>
    <p:sldId id="356" r:id="rId15"/>
    <p:sldId id="357" r:id="rId16"/>
    <p:sldId id="344" r:id="rId17"/>
    <p:sldId id="350" r:id="rId18"/>
    <p:sldId id="351" r:id="rId19"/>
    <p:sldId id="358" r:id="rId20"/>
    <p:sldId id="359" r:id="rId21"/>
    <p:sldId id="275" r:id="rId22"/>
    <p:sldId id="346" r:id="rId23"/>
    <p:sldId id="270" r:id="rId24"/>
    <p:sldId id="32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5FF3"/>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544" autoAdjust="0"/>
    <p:restoredTop sz="99822" autoAdjust="0"/>
  </p:normalViewPr>
  <p:slideViewPr>
    <p:cSldViewPr>
      <p:cViewPr>
        <p:scale>
          <a:sx n="66" d="100"/>
          <a:sy n="66" d="100"/>
        </p:scale>
        <p:origin x="630" y="15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273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F9B3BC-7FCA-4166-96E5-654288EED0B0}" type="datetimeFigureOut">
              <a:rPr lang="en-US" smtClean="0"/>
              <a:pPr/>
              <a:t>1/9/2022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96B92D-2A32-4C16-979B-071562DB202E}" type="slidenum">
              <a:rPr lang="en-US" smtClean="0"/>
              <a:pPr/>
              <a:t>‹#›</a:t>
            </a:fld>
            <a:endParaRPr lang="en-US" dirty="0"/>
          </a:p>
        </p:txBody>
      </p:sp>
    </p:spTree>
    <p:extLst>
      <p:ext uri="{BB962C8B-B14F-4D97-AF65-F5344CB8AC3E}">
        <p14:creationId xmlns:p14="http://schemas.microsoft.com/office/powerpoint/2010/main" val="726847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a:t>
            </a:fld>
            <a:endParaRPr lang="en-US" dirty="0"/>
          </a:p>
        </p:txBody>
      </p:sp>
    </p:spTree>
    <p:extLst>
      <p:ext uri="{BB962C8B-B14F-4D97-AF65-F5344CB8AC3E}">
        <p14:creationId xmlns:p14="http://schemas.microsoft.com/office/powerpoint/2010/main" val="26527119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19</a:t>
            </a:fld>
            <a:endParaRPr lang="en-US" dirty="0"/>
          </a:p>
        </p:txBody>
      </p:sp>
    </p:spTree>
    <p:extLst>
      <p:ext uri="{BB962C8B-B14F-4D97-AF65-F5344CB8AC3E}">
        <p14:creationId xmlns:p14="http://schemas.microsoft.com/office/powerpoint/2010/main" val="440468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20</a:t>
            </a:fld>
            <a:endParaRPr lang="en-US" dirty="0"/>
          </a:p>
        </p:txBody>
      </p:sp>
    </p:spTree>
    <p:extLst>
      <p:ext uri="{BB962C8B-B14F-4D97-AF65-F5344CB8AC3E}">
        <p14:creationId xmlns:p14="http://schemas.microsoft.com/office/powerpoint/2010/main" val="24264407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21</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22</a:t>
            </a:fld>
            <a:endParaRPr lang="en-US" dirty="0"/>
          </a:p>
        </p:txBody>
      </p:sp>
    </p:spTree>
    <p:extLst>
      <p:ext uri="{BB962C8B-B14F-4D97-AF65-F5344CB8AC3E}">
        <p14:creationId xmlns:p14="http://schemas.microsoft.com/office/powerpoint/2010/main" val="1963588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10</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11</a:t>
            </a:fld>
            <a:endParaRPr lang="en-US" dirty="0"/>
          </a:p>
        </p:txBody>
      </p:sp>
    </p:spTree>
    <p:extLst>
      <p:ext uri="{BB962C8B-B14F-4D97-AF65-F5344CB8AC3E}">
        <p14:creationId xmlns:p14="http://schemas.microsoft.com/office/powerpoint/2010/main" val="1445300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12</a:t>
            </a:fld>
            <a:endParaRPr lang="en-US" dirty="0"/>
          </a:p>
        </p:txBody>
      </p:sp>
    </p:spTree>
    <p:extLst>
      <p:ext uri="{BB962C8B-B14F-4D97-AF65-F5344CB8AC3E}">
        <p14:creationId xmlns:p14="http://schemas.microsoft.com/office/powerpoint/2010/main" val="1248794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13</a:t>
            </a:fld>
            <a:endParaRPr lang="en-US" dirty="0"/>
          </a:p>
        </p:txBody>
      </p:sp>
    </p:spTree>
    <p:extLst>
      <p:ext uri="{BB962C8B-B14F-4D97-AF65-F5344CB8AC3E}">
        <p14:creationId xmlns:p14="http://schemas.microsoft.com/office/powerpoint/2010/main" val="38282511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15</a:t>
            </a:fld>
            <a:endParaRPr lang="en-US" dirty="0"/>
          </a:p>
        </p:txBody>
      </p:sp>
    </p:spTree>
    <p:extLst>
      <p:ext uri="{BB962C8B-B14F-4D97-AF65-F5344CB8AC3E}">
        <p14:creationId xmlns:p14="http://schemas.microsoft.com/office/powerpoint/2010/main" val="11836610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16</a:t>
            </a:fld>
            <a:endParaRPr lang="en-US" dirty="0"/>
          </a:p>
        </p:txBody>
      </p:sp>
    </p:spTree>
    <p:extLst>
      <p:ext uri="{BB962C8B-B14F-4D97-AF65-F5344CB8AC3E}">
        <p14:creationId xmlns:p14="http://schemas.microsoft.com/office/powerpoint/2010/main" val="12964426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17</a:t>
            </a:fld>
            <a:endParaRPr lang="en-US" dirty="0"/>
          </a:p>
        </p:txBody>
      </p:sp>
    </p:spTree>
    <p:extLst>
      <p:ext uri="{BB962C8B-B14F-4D97-AF65-F5344CB8AC3E}">
        <p14:creationId xmlns:p14="http://schemas.microsoft.com/office/powerpoint/2010/main" val="39234400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18</a:t>
            </a:fld>
            <a:endParaRPr lang="en-US" dirty="0"/>
          </a:p>
        </p:txBody>
      </p:sp>
    </p:spTree>
    <p:extLst>
      <p:ext uri="{BB962C8B-B14F-4D97-AF65-F5344CB8AC3E}">
        <p14:creationId xmlns:p14="http://schemas.microsoft.com/office/powerpoint/2010/main" val="1018282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530802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793900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147940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278666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664906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386808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VIII Semester, Department of ISE, RNSIT</a:t>
            </a:r>
            <a:endParaRPr lang="en-US" dirty="0"/>
          </a:p>
        </p:txBody>
      </p:sp>
      <p:sp>
        <p:nvSpPr>
          <p:cNvPr id="8" name="Footer Placeholder 7"/>
          <p:cNvSpPr>
            <a:spLocks noGrp="1"/>
          </p:cNvSpPr>
          <p:nvPr>
            <p:ph type="ftr" sz="quarter" idx="11"/>
          </p:nvPr>
        </p:nvSpPr>
        <p:spPr/>
        <p:txBody>
          <a:bodyPr/>
          <a:lstStyle/>
          <a:p>
            <a:r>
              <a:rPr lang="en-US"/>
              <a:t>2021 - 2022</a:t>
            </a:r>
            <a:endParaRPr lang="en-US" dirty="0"/>
          </a:p>
        </p:txBody>
      </p:sp>
      <p:sp>
        <p:nvSpPr>
          <p:cNvPr id="9" name="Slide Number Placeholder 8"/>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3308574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VIII Semester, Department of ISE, RNSIT</a:t>
            </a:r>
            <a:endParaRPr lang="en-US" dirty="0"/>
          </a:p>
        </p:txBody>
      </p:sp>
      <p:sp>
        <p:nvSpPr>
          <p:cNvPr id="4" name="Footer Placeholder 3"/>
          <p:cNvSpPr>
            <a:spLocks noGrp="1"/>
          </p:cNvSpPr>
          <p:nvPr>
            <p:ph type="ftr" sz="quarter" idx="11"/>
          </p:nvPr>
        </p:nvSpPr>
        <p:spPr/>
        <p:txBody>
          <a:bodyPr/>
          <a:lstStyle/>
          <a:p>
            <a:r>
              <a:rPr lang="en-US"/>
              <a:t>2021 - 2022</a:t>
            </a:r>
            <a:endParaRPr lang="en-US" dirty="0"/>
          </a:p>
        </p:txBody>
      </p:sp>
      <p:sp>
        <p:nvSpPr>
          <p:cNvPr id="5" name="Slide Number Placeholder 4"/>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644670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VIII Semester, Department of ISE, RNSIT</a:t>
            </a:r>
            <a:endParaRPr lang="en-US" dirty="0"/>
          </a:p>
        </p:txBody>
      </p:sp>
      <p:sp>
        <p:nvSpPr>
          <p:cNvPr id="3" name="Footer Placeholder 2"/>
          <p:cNvSpPr>
            <a:spLocks noGrp="1"/>
          </p:cNvSpPr>
          <p:nvPr>
            <p:ph type="ftr" sz="quarter" idx="11"/>
          </p:nvPr>
        </p:nvSpPr>
        <p:spPr/>
        <p:txBody>
          <a:bodyPr/>
          <a:lstStyle/>
          <a:p>
            <a:r>
              <a:rPr lang="en-US"/>
              <a:t>2021 - 2022</a:t>
            </a:r>
            <a:endParaRPr lang="en-US" dirty="0"/>
          </a:p>
        </p:txBody>
      </p:sp>
      <p:sp>
        <p:nvSpPr>
          <p:cNvPr id="4" name="Slide Number Placeholder 3"/>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61199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355983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687644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69416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190898"/>
            <a:ext cx="10515600" cy="503384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3200400" cy="365125"/>
          </a:xfrm>
          <a:prstGeom prst="rect">
            <a:avLst/>
          </a:prstGeom>
        </p:spPr>
        <p:txBody>
          <a:bodyPr vert="horz" lIns="91440" tIns="45720" rIns="91440" bIns="45720" rtlCol="0" anchor="ctr"/>
          <a:lstStyle>
            <a:lvl1pPr algn="l">
              <a:defRPr sz="1200" b="1">
                <a:solidFill>
                  <a:srgbClr val="2B5FF3"/>
                </a:solidFill>
              </a:defRPr>
            </a:lvl1pPr>
          </a:lstStyle>
          <a:p>
            <a:r>
              <a:rPr lang="en-US"/>
              <a:t>VIII Semester, Department of ISE, RNSIT</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a:solidFill>
                  <a:srgbClr val="2B5FF3"/>
                </a:solidFill>
              </a:defRPr>
            </a:lvl1pPr>
          </a:lstStyle>
          <a:p>
            <a:r>
              <a:rPr lang="en-US"/>
              <a:t>2021 - 2022</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a:solidFill>
                  <a:srgbClr val="2B5FF3"/>
                </a:solidFill>
              </a:defRPr>
            </a:lvl1pPr>
          </a:lstStyle>
          <a:p>
            <a:fld id="{5B4F5413-E548-45A8-B9DD-11B71454D5CA}" type="slidenum">
              <a:rPr lang="en-US" smtClean="0"/>
              <a:pPr/>
              <a:t>‹#›</a:t>
            </a:fld>
            <a:endParaRPr lang="en-US" dirty="0"/>
          </a:p>
        </p:txBody>
      </p:sp>
      <p:pic>
        <p:nvPicPr>
          <p:cNvPr id="7" name="Picture 6" descr="Logo, company name&#10;&#10;Description automatically generated">
            <a:extLst>
              <a:ext uri="{FF2B5EF4-FFF2-40B4-BE49-F238E27FC236}">
                <a16:creationId xmlns:a16="http://schemas.microsoft.com/office/drawing/2014/main" id="{AFC93F2D-9111-4E77-98B1-F1ACD37A82CA}"/>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838094" cy="548680"/>
          </a:xfrm>
          <a:prstGeom prst="rect">
            <a:avLst/>
          </a:prstGeom>
        </p:spPr>
      </p:pic>
      <p:pic>
        <p:nvPicPr>
          <p:cNvPr id="8" name="Picture 7" descr="A picture containing calendar&#10;&#10;Description automatically generated">
            <a:extLst>
              <a:ext uri="{FF2B5EF4-FFF2-40B4-BE49-F238E27FC236}">
                <a16:creationId xmlns:a16="http://schemas.microsoft.com/office/drawing/2014/main" id="{937059C3-335C-47D5-99C1-8813DA15D672}"/>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476139" y="18044"/>
            <a:ext cx="693483" cy="694162"/>
          </a:xfrm>
          <a:prstGeom prst="rect">
            <a:avLst/>
          </a:prstGeom>
        </p:spPr>
      </p:pic>
    </p:spTree>
    <p:extLst>
      <p:ext uri="{BB962C8B-B14F-4D97-AF65-F5344CB8AC3E}">
        <p14:creationId xmlns:p14="http://schemas.microsoft.com/office/powerpoint/2010/main" val="95455656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defTabSz="914400" rtl="0" eaLnBrk="1" latinLnBrk="0" hangingPunct="1">
        <a:lnSpc>
          <a:spcPct val="90000"/>
        </a:lnSpc>
        <a:spcBef>
          <a:spcPct val="0"/>
        </a:spcBef>
        <a:buNone/>
        <a:defRPr sz="4400" b="1" kern="1200">
          <a:solidFill>
            <a:srgbClr val="00206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grin.com/user/3979940" TargetMode="External"/><Relationship Id="rId2" Type="http://schemas.openxmlformats.org/officeDocument/2006/relationships/hyperlink" Target="https://docs.opencv.org/3.1.0/d7/d8b/tutorial_py_face_detection.html#gsc.tab=0" TargetMode="External"/><Relationship Id="rId1" Type="http://schemas.openxmlformats.org/officeDocument/2006/relationships/slideLayout" Target="../slideLayouts/slideLayout2.xml"/><Relationship Id="rId4" Type="http://schemas.openxmlformats.org/officeDocument/2006/relationships/hyperlink" Target="https://www.grin.com/document/506703"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newage.ng/financial-services/" TargetMode="External"/><Relationship Id="rId2" Type="http://schemas.openxmlformats.org/officeDocument/2006/relationships/hyperlink" Target="https://newage.ng/" TargetMode="External"/><Relationship Id="rId1" Type="http://schemas.openxmlformats.org/officeDocument/2006/relationships/slideLayout" Target="../slideLayouts/slideLayout2.xml"/><Relationship Id="rId4" Type="http://schemas.openxmlformats.org/officeDocument/2006/relationships/hyperlink" Target="https://newage.ng/healthcar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2247592"/>
            <a:ext cx="12192000" cy="1285884"/>
          </a:xfrm>
        </p:spPr>
        <p:txBody>
          <a:bodyPr>
            <a:normAutofit/>
          </a:bodyPr>
          <a:lstStyle/>
          <a:p>
            <a:pPr algn="ctr"/>
            <a:r>
              <a:rPr lang="en-US" sz="3400" i="1" dirty="0">
                <a:solidFill>
                  <a:srgbClr val="FF0000"/>
                </a:solidFill>
              </a:rPr>
              <a:t>Driver Drowsiness Detection</a:t>
            </a:r>
            <a:r>
              <a:rPr lang="en-US" sz="3400" b="1" i="1" dirty="0">
                <a:solidFill>
                  <a:srgbClr val="FF0000"/>
                </a:solidFill>
              </a:rPr>
              <a:t>  </a:t>
            </a:r>
            <a:br>
              <a:rPr lang="en-US" sz="3400" dirty="0">
                <a:solidFill>
                  <a:srgbClr val="FF0000"/>
                </a:solidFill>
              </a:rPr>
            </a:br>
            <a:endParaRPr lang="en-US" sz="3400" dirty="0">
              <a:solidFill>
                <a:srgbClr val="FF0000"/>
              </a:solidFill>
            </a:endParaRPr>
          </a:p>
        </p:txBody>
      </p:sp>
      <p:sp>
        <p:nvSpPr>
          <p:cNvPr id="11" name="Subtitle 10"/>
          <p:cNvSpPr>
            <a:spLocks noGrp="1"/>
          </p:cNvSpPr>
          <p:nvPr>
            <p:ph type="subTitle" idx="1"/>
          </p:nvPr>
        </p:nvSpPr>
        <p:spPr>
          <a:xfrm>
            <a:off x="3867148" y="3426452"/>
            <a:ext cx="4457704" cy="824888"/>
          </a:xfrm>
        </p:spPr>
        <p:txBody>
          <a:bodyPr>
            <a:noAutofit/>
          </a:bodyPr>
          <a:lstStyle/>
          <a:p>
            <a:pPr lvl="0" algn="ctr" fontAlgn="base">
              <a:spcBef>
                <a:spcPct val="0"/>
              </a:spcBef>
              <a:spcAft>
                <a:spcPct val="0"/>
              </a:spcAft>
            </a:pPr>
            <a:r>
              <a:rPr lang="en-US" b="1" dirty="0">
                <a:solidFill>
                  <a:srgbClr val="C00000"/>
                </a:solidFill>
                <a:latin typeface="Times New Roman" pitchFamily="18" charset="0"/>
                <a:cs typeface="Times New Roman" pitchFamily="18" charset="0"/>
              </a:rPr>
              <a:t>Leena Tripura Chandra</a:t>
            </a:r>
            <a:endParaRPr lang="en-US" sz="2400" b="1" dirty="0">
              <a:solidFill>
                <a:srgbClr val="C00000"/>
              </a:solidFill>
              <a:latin typeface="Times New Roman" pitchFamily="18" charset="0"/>
              <a:cs typeface="Times New Roman" pitchFamily="18" charset="0"/>
            </a:endParaRPr>
          </a:p>
          <a:p>
            <a:pPr lvl="0" algn="ctr" fontAlgn="base">
              <a:spcBef>
                <a:spcPct val="0"/>
              </a:spcBef>
              <a:spcAft>
                <a:spcPct val="0"/>
              </a:spcAft>
            </a:pPr>
            <a:r>
              <a:rPr lang="en-US" sz="2400" b="1" dirty="0">
                <a:solidFill>
                  <a:srgbClr val="000066"/>
                </a:solidFill>
                <a:latin typeface="Times New Roman" pitchFamily="18" charset="0"/>
                <a:cs typeface="Times New Roman" pitchFamily="18" charset="0"/>
              </a:rPr>
              <a:t>USN: 1RN18IS063</a:t>
            </a:r>
            <a:endParaRPr lang="en-IN" sz="2400" b="1" dirty="0">
              <a:solidFill>
                <a:srgbClr val="000066"/>
              </a:solidFill>
            </a:endParaRPr>
          </a:p>
        </p:txBody>
      </p:sp>
      <p:sp>
        <p:nvSpPr>
          <p:cNvPr id="7" name="Rectangle 6"/>
          <p:cNvSpPr/>
          <p:nvPr/>
        </p:nvSpPr>
        <p:spPr>
          <a:xfrm>
            <a:off x="0" y="-24735"/>
            <a:ext cx="12192000" cy="1015663"/>
          </a:xfrm>
          <a:prstGeom prst="rect">
            <a:avLst/>
          </a:prstGeom>
        </p:spPr>
        <p:txBody>
          <a:bodyPr wrap="square">
            <a:spAutoFit/>
          </a:bodyPr>
          <a:lstStyle/>
          <a:p>
            <a:pPr algn="ctr">
              <a:defRPr/>
            </a:pPr>
            <a:r>
              <a:rPr lang="en-US" sz="3600" b="1" dirty="0">
                <a:solidFill>
                  <a:srgbClr val="000066"/>
                </a:solidFill>
                <a:latin typeface="Times New Roman" pitchFamily="18" charset="0"/>
                <a:cs typeface="Times New Roman" pitchFamily="18" charset="0"/>
              </a:rPr>
              <a:t>RNS INSTITUTE OF TECHNOLOGY</a:t>
            </a:r>
          </a:p>
          <a:p>
            <a:pPr algn="ctr">
              <a:defRPr/>
            </a:pPr>
            <a:r>
              <a:rPr lang="en-US" sz="2400" b="1" cap="all" dirty="0">
                <a:solidFill>
                  <a:srgbClr val="000066"/>
                </a:solidFill>
                <a:latin typeface="Times New Roman" pitchFamily="18" charset="0"/>
                <a:cs typeface="Times New Roman" pitchFamily="18" charset="0"/>
              </a:rPr>
              <a:t>BENGALURU - 98</a:t>
            </a:r>
            <a:endParaRPr lang="en-US" sz="2400" b="1" dirty="0">
              <a:solidFill>
                <a:srgbClr val="000066"/>
              </a:solidFill>
              <a:latin typeface="Times New Roman" pitchFamily="18" charset="0"/>
              <a:cs typeface="Times New Roman" pitchFamily="18" charset="0"/>
            </a:endParaRPr>
          </a:p>
        </p:txBody>
      </p:sp>
      <p:sp>
        <p:nvSpPr>
          <p:cNvPr id="8" name="Rectangle 7"/>
          <p:cNvSpPr/>
          <p:nvPr/>
        </p:nvSpPr>
        <p:spPr>
          <a:xfrm>
            <a:off x="0" y="983917"/>
            <a:ext cx="12192000" cy="584775"/>
          </a:xfrm>
          <a:prstGeom prst="rect">
            <a:avLst/>
          </a:prstGeom>
        </p:spPr>
        <p:txBody>
          <a:bodyPr wrap="square">
            <a:spAutoFit/>
          </a:bodyPr>
          <a:lstStyle/>
          <a:p>
            <a:pPr algn="ctr"/>
            <a:r>
              <a:rPr lang="en-US" sz="3200" b="1" dirty="0">
                <a:solidFill>
                  <a:srgbClr val="C00000"/>
                </a:solidFill>
                <a:latin typeface="Times New Roman" pitchFamily="18" charset="0"/>
                <a:cs typeface="Times New Roman" pitchFamily="18" charset="0"/>
              </a:rPr>
              <a:t>DEPARTMENT OF INFORMATION SCIENCE &amp; ENGINEERING</a:t>
            </a:r>
          </a:p>
        </p:txBody>
      </p:sp>
      <p:sp>
        <p:nvSpPr>
          <p:cNvPr id="9" name="Rectangle 8"/>
          <p:cNvSpPr/>
          <p:nvPr/>
        </p:nvSpPr>
        <p:spPr>
          <a:xfrm>
            <a:off x="2279576" y="1785927"/>
            <a:ext cx="6768752" cy="461665"/>
          </a:xfrm>
          <a:prstGeom prst="rect">
            <a:avLst/>
          </a:prstGeom>
        </p:spPr>
        <p:txBody>
          <a:bodyPr wrap="square">
            <a:spAutoFit/>
          </a:bodyPr>
          <a:lstStyle/>
          <a:p>
            <a:pPr algn="ctr"/>
            <a:r>
              <a:rPr lang="en-US" sz="2400" b="1" dirty="0">
                <a:solidFill>
                  <a:srgbClr val="002060"/>
                </a:solidFill>
                <a:latin typeface="Times New Roman" pitchFamily="18" charset="0"/>
                <a:cs typeface="Times New Roman" pitchFamily="18" charset="0"/>
              </a:rPr>
              <a:t>            Presentation on Internship</a:t>
            </a:r>
          </a:p>
        </p:txBody>
      </p:sp>
      <p:sp>
        <p:nvSpPr>
          <p:cNvPr id="10" name="Rectangle 9"/>
          <p:cNvSpPr/>
          <p:nvPr/>
        </p:nvSpPr>
        <p:spPr>
          <a:xfrm>
            <a:off x="35659" y="5269170"/>
            <a:ext cx="5128891" cy="954107"/>
          </a:xfrm>
          <a:prstGeom prst="rect">
            <a:avLst/>
          </a:prstGeom>
        </p:spPr>
        <p:txBody>
          <a:bodyPr wrap="square">
            <a:spAutoFit/>
          </a:bodyPr>
          <a:lstStyle/>
          <a:p>
            <a:pPr lvl="0" algn="ctr" fontAlgn="base">
              <a:spcBef>
                <a:spcPct val="0"/>
              </a:spcBef>
              <a:spcAft>
                <a:spcPct val="0"/>
              </a:spcAft>
            </a:pPr>
            <a:r>
              <a:rPr lang="en-US" b="1" dirty="0">
                <a:solidFill>
                  <a:schemeClr val="tx1">
                    <a:lumMod val="85000"/>
                    <a:lumOff val="15000"/>
                  </a:schemeClr>
                </a:solidFill>
                <a:latin typeface="Times New Roman" pitchFamily="18" charset="0"/>
                <a:cs typeface="Times New Roman" pitchFamily="18" charset="0"/>
              </a:rPr>
              <a:t> Internal Guide</a:t>
            </a:r>
          </a:p>
          <a:p>
            <a:pPr lvl="0" algn="ctr" fontAlgn="base">
              <a:spcBef>
                <a:spcPct val="0"/>
              </a:spcBef>
              <a:spcAft>
                <a:spcPct val="0"/>
              </a:spcAft>
            </a:pPr>
            <a:r>
              <a:rPr lang="en-IN" sz="2000" b="1" dirty="0">
                <a:solidFill>
                  <a:srgbClr val="000066"/>
                </a:solidFill>
                <a:latin typeface="Times New Roman" pitchFamily="18" charset="0"/>
                <a:cs typeface="Times New Roman" pitchFamily="18" charset="0"/>
              </a:rPr>
              <a:t>Ms. Sudha </a:t>
            </a:r>
            <a:r>
              <a:rPr lang="en-IN" sz="2000" b="1" dirty="0" err="1">
                <a:solidFill>
                  <a:srgbClr val="000066"/>
                </a:solidFill>
                <a:latin typeface="Times New Roman" pitchFamily="18" charset="0"/>
                <a:cs typeface="Times New Roman" pitchFamily="18" charset="0"/>
              </a:rPr>
              <a:t>Vinayakam</a:t>
            </a:r>
            <a:endParaRPr lang="pt-BR" sz="2000" b="1" dirty="0">
              <a:solidFill>
                <a:srgbClr val="000066"/>
              </a:solidFill>
              <a:latin typeface="Times New Roman" pitchFamily="18" charset="0"/>
              <a:cs typeface="Times New Roman" pitchFamily="18" charset="0"/>
            </a:endParaRPr>
          </a:p>
          <a:p>
            <a:pPr lvl="0" algn="ctr" eaLnBrk="0" fontAlgn="base" hangingPunct="0">
              <a:spcBef>
                <a:spcPct val="0"/>
              </a:spcBef>
              <a:spcAft>
                <a:spcPct val="0"/>
              </a:spcAft>
            </a:pPr>
            <a:r>
              <a:rPr lang="en-US" dirty="0">
                <a:solidFill>
                  <a:schemeClr val="tx1">
                    <a:lumMod val="85000"/>
                    <a:lumOff val="15000"/>
                  </a:schemeClr>
                </a:solidFill>
                <a:latin typeface="Times New Roman" pitchFamily="18" charset="0"/>
                <a:ea typeface="Times New Roman" pitchFamily="18" charset="0"/>
                <a:cs typeface="Times New Roman" pitchFamily="18" charset="0"/>
              </a:rPr>
              <a:t>  Asst. Prof, Dept of  ISE, RNSIT</a:t>
            </a:r>
            <a:endParaRPr lang="en-US" dirty="0">
              <a:solidFill>
                <a:schemeClr val="tx1">
                  <a:lumMod val="85000"/>
                  <a:lumOff val="15000"/>
                </a:schemeClr>
              </a:solidFill>
              <a:latin typeface="Times New Roman" pitchFamily="18" charset="0"/>
              <a:cs typeface="Times New Roman" pitchFamily="18" charset="0"/>
            </a:endParaRPr>
          </a:p>
        </p:txBody>
      </p:sp>
      <p:sp>
        <p:nvSpPr>
          <p:cNvPr id="14" name="Rectangle 13">
            <a:extLst>
              <a:ext uri="{FF2B5EF4-FFF2-40B4-BE49-F238E27FC236}">
                <a16:creationId xmlns:a16="http://schemas.microsoft.com/office/drawing/2014/main" id="{EA472F78-45DD-40B9-BA53-4226E0E3EDA4}"/>
              </a:ext>
            </a:extLst>
          </p:cNvPr>
          <p:cNvSpPr/>
          <p:nvPr/>
        </p:nvSpPr>
        <p:spPr>
          <a:xfrm>
            <a:off x="7037211" y="5244054"/>
            <a:ext cx="5128891" cy="954107"/>
          </a:xfrm>
          <a:prstGeom prst="rect">
            <a:avLst/>
          </a:prstGeom>
        </p:spPr>
        <p:txBody>
          <a:bodyPr wrap="square">
            <a:spAutoFit/>
          </a:bodyPr>
          <a:lstStyle/>
          <a:p>
            <a:pPr lvl="0" algn="ctr" fontAlgn="base">
              <a:spcBef>
                <a:spcPct val="0"/>
              </a:spcBef>
              <a:spcAft>
                <a:spcPct val="0"/>
              </a:spcAft>
            </a:pPr>
            <a:r>
              <a:rPr lang="en-US" b="1" dirty="0">
                <a:solidFill>
                  <a:schemeClr val="tx1">
                    <a:lumMod val="85000"/>
                    <a:lumOff val="15000"/>
                  </a:schemeClr>
                </a:solidFill>
                <a:latin typeface="Times New Roman" pitchFamily="18" charset="0"/>
                <a:cs typeface="Times New Roman" pitchFamily="18" charset="0"/>
              </a:rPr>
              <a:t>External Guide</a:t>
            </a:r>
          </a:p>
          <a:p>
            <a:pPr lvl="0" algn="ctr" fontAlgn="base">
              <a:spcBef>
                <a:spcPct val="0"/>
              </a:spcBef>
              <a:spcAft>
                <a:spcPct val="0"/>
              </a:spcAft>
            </a:pPr>
            <a:r>
              <a:rPr lang="en-IN" sz="2000" b="1" dirty="0">
                <a:solidFill>
                  <a:srgbClr val="000066"/>
                </a:solidFill>
                <a:latin typeface="Times New Roman" pitchFamily="18" charset="0"/>
                <a:cs typeface="Times New Roman" pitchFamily="18" charset="0"/>
              </a:rPr>
              <a:t>Mr. Deepak Garg</a:t>
            </a:r>
            <a:endParaRPr lang="pt-BR" sz="2000" b="1" dirty="0">
              <a:solidFill>
                <a:srgbClr val="000066"/>
              </a:solidFill>
              <a:latin typeface="Times New Roman" pitchFamily="18" charset="0"/>
              <a:cs typeface="Times New Roman" pitchFamily="18" charset="0"/>
            </a:endParaRPr>
          </a:p>
          <a:p>
            <a:pPr lvl="0" algn="ctr" eaLnBrk="0" fontAlgn="base" hangingPunct="0">
              <a:spcBef>
                <a:spcPct val="0"/>
              </a:spcBef>
              <a:spcAft>
                <a:spcPct val="0"/>
              </a:spcAft>
            </a:pPr>
            <a:r>
              <a:rPr lang="en-US" dirty="0">
                <a:solidFill>
                  <a:schemeClr val="tx1">
                    <a:lumMod val="85000"/>
                    <a:lumOff val="15000"/>
                  </a:schemeClr>
                </a:solidFill>
                <a:latin typeface="Times New Roman" pitchFamily="18" charset="0"/>
                <a:ea typeface="Times New Roman" pitchFamily="18" charset="0"/>
                <a:cs typeface="Times New Roman" pitchFamily="18" charset="0"/>
              </a:rPr>
              <a:t>CEO</a:t>
            </a:r>
            <a:r>
              <a:rPr lang="en-US">
                <a:solidFill>
                  <a:schemeClr val="tx1">
                    <a:lumMod val="85000"/>
                    <a:lumOff val="15000"/>
                  </a:schemeClr>
                </a:solidFill>
                <a:latin typeface="Times New Roman" pitchFamily="18" charset="0"/>
                <a:ea typeface="Times New Roman" pitchFamily="18" charset="0"/>
                <a:cs typeface="Times New Roman" pitchFamily="18" charset="0"/>
              </a:rPr>
              <a:t>, NASTECH</a:t>
            </a:r>
            <a:endParaRPr lang="en-US" dirty="0">
              <a:solidFill>
                <a:schemeClr val="tx1">
                  <a:lumMod val="85000"/>
                  <a:lumOff val="15000"/>
                </a:schemeClr>
              </a:solidFill>
              <a:latin typeface="Times New Roman" pitchFamily="18" charset="0"/>
              <a:cs typeface="Times New Roman" pitchFamily="18" charset="0"/>
            </a:endParaRPr>
          </a:p>
        </p:txBody>
      </p:sp>
      <p:sp>
        <p:nvSpPr>
          <p:cNvPr id="20" name="TextBox 19">
            <a:extLst>
              <a:ext uri="{FF2B5EF4-FFF2-40B4-BE49-F238E27FC236}">
                <a16:creationId xmlns:a16="http://schemas.microsoft.com/office/drawing/2014/main" id="{027E3AEF-60DE-459F-A536-25F4B75B8EC2}"/>
              </a:ext>
            </a:extLst>
          </p:cNvPr>
          <p:cNvSpPr txBox="1"/>
          <p:nvPr/>
        </p:nvSpPr>
        <p:spPr>
          <a:xfrm>
            <a:off x="7777792" y="4787579"/>
            <a:ext cx="3718808" cy="369332"/>
          </a:xfrm>
          <a:prstGeom prst="rect">
            <a:avLst/>
          </a:prstGeom>
          <a:noFill/>
        </p:spPr>
        <p:txBody>
          <a:bodyPr wrap="square">
            <a:spAutoFit/>
          </a:bodyPr>
          <a:lstStyle/>
          <a:p>
            <a:pPr algn="ctr"/>
            <a:r>
              <a:rPr lang="en-IN" b="1" dirty="0">
                <a:solidFill>
                  <a:srgbClr val="C00000"/>
                </a:solidFill>
              </a:rPr>
              <a:t>New Age Solutions Technologies</a:t>
            </a:r>
          </a:p>
        </p:txBody>
      </p:sp>
      <p:pic>
        <p:nvPicPr>
          <p:cNvPr id="4" name="Picture 3">
            <a:extLst>
              <a:ext uri="{FF2B5EF4-FFF2-40B4-BE49-F238E27FC236}">
                <a16:creationId xmlns:a16="http://schemas.microsoft.com/office/drawing/2014/main" id="{F21FB856-35CF-4A56-9834-F6F2676EF9C6}"/>
              </a:ext>
            </a:extLst>
          </p:cNvPr>
          <p:cNvPicPr>
            <a:picLocks noChangeAspect="1"/>
          </p:cNvPicPr>
          <p:nvPr/>
        </p:nvPicPr>
        <p:blipFill>
          <a:blip r:embed="rId3"/>
          <a:stretch>
            <a:fillRect/>
          </a:stretch>
        </p:blipFill>
        <p:spPr>
          <a:xfrm>
            <a:off x="8886634" y="3632356"/>
            <a:ext cx="1371791" cy="1190791"/>
          </a:xfrm>
          <a:prstGeom prst="rect">
            <a:avLst/>
          </a:prstGeom>
        </p:spPr>
      </p:pic>
    </p:spTree>
    <p:extLst>
      <p:ext uri="{BB962C8B-B14F-4D97-AF65-F5344CB8AC3E}">
        <p14:creationId xmlns:p14="http://schemas.microsoft.com/office/powerpoint/2010/main" val="2239511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a:solidFill>
                  <a:schemeClr val="accent1">
                    <a:lumMod val="75000"/>
                  </a:schemeClr>
                </a:solidFill>
                <a:latin typeface="Times New Roman" pitchFamily="18" charset="0"/>
                <a:cs typeface="Times New Roman" pitchFamily="18" charset="0"/>
              </a:rPr>
              <a:t>System Design</a:t>
            </a:r>
            <a:br>
              <a:rPr lang="en-US" sz="3200" b="1" u="sng">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515380" y="992124"/>
            <a:ext cx="11161240"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US" b="1" dirty="0">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CF9E3B61-6F68-4FD8-94BB-A850856433F6}"/>
              </a:ext>
            </a:extLst>
          </p:cNvPr>
          <p:cNvSpPr>
            <a:spLocks noGrp="1"/>
          </p:cNvSpPr>
          <p:nvPr>
            <p:ph type="sldNum" sz="quarter" idx="12"/>
          </p:nvPr>
        </p:nvSpPr>
        <p:spPr/>
        <p:txBody>
          <a:bodyPr/>
          <a:lstStyle/>
          <a:p>
            <a:fld id="{5B4F5413-E548-45A8-B9DD-11B71454D5CA}" type="slidenum">
              <a:rPr lang="en-US" smtClean="0"/>
              <a:pPr/>
              <a:t>10</a:t>
            </a:fld>
            <a:endParaRPr lang="en-US" dirty="0"/>
          </a:p>
        </p:txBody>
      </p:sp>
      <p:sp>
        <p:nvSpPr>
          <p:cNvPr id="10" name="TextBox 9">
            <a:extLst>
              <a:ext uri="{FF2B5EF4-FFF2-40B4-BE49-F238E27FC236}">
                <a16:creationId xmlns:a16="http://schemas.microsoft.com/office/drawing/2014/main" id="{D8F54144-563B-4485-9005-ED91FE6DB477}"/>
              </a:ext>
            </a:extLst>
          </p:cNvPr>
          <p:cNvSpPr txBox="1"/>
          <p:nvPr/>
        </p:nvSpPr>
        <p:spPr>
          <a:xfrm>
            <a:off x="873720" y="1223574"/>
            <a:ext cx="10297144" cy="4619854"/>
          </a:xfrm>
          <a:prstGeom prst="rect">
            <a:avLst/>
          </a:prstGeom>
          <a:noFill/>
        </p:spPr>
        <p:txBody>
          <a:bodyPr wrap="square">
            <a:spAutoFit/>
          </a:bodyPr>
          <a:lstStyle/>
          <a:p>
            <a:pPr marL="285750" indent="-285750">
              <a:lnSpc>
                <a:spcPct val="150000"/>
              </a:lnSpc>
              <a:buFont typeface="Wingdings" panose="05000000000000000000" pitchFamily="2" charset="2"/>
              <a:buChar char="v"/>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Driver's face is continuously monitored using a video camera. In order to detect drowsiness, the first step is to detect the face using a series of frame shots taken by the camera.</a:t>
            </a:r>
          </a:p>
          <a:p>
            <a:pPr marL="285750" indent="-285750">
              <a:lnSpc>
                <a:spcPct val="150000"/>
              </a:lnSpc>
              <a:buFont typeface="Wingdings" panose="05000000000000000000" pitchFamily="2" charset="2"/>
              <a:buChar char="v"/>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Then the location of the eyes is detected and the retina of the eye is continuously monitored. The captured image is converted  to digital signal using Open CV. </a:t>
            </a:r>
          </a:p>
          <a:p>
            <a:pPr marL="285750" indent="-285750">
              <a:lnSpc>
                <a:spcPct val="150000"/>
              </a:lnSpc>
              <a:buFont typeface="Wingdings" panose="05000000000000000000" pitchFamily="2" charset="2"/>
              <a:buChar char="v"/>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 detect the yawn, only the face is considered. For open and closed eyes, face and eyes are detected. The image is then resized and converted to a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numpy</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array with features and labels. </a:t>
            </a:r>
          </a:p>
          <a:p>
            <a:pPr marL="285750" indent="-285750">
              <a:lnSpc>
                <a:spcPct val="150000"/>
              </a:lnSpc>
              <a:buFont typeface="Wingdings" panose="05000000000000000000" pitchFamily="2" charset="2"/>
              <a:buChar char="v"/>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labels are ‘yawn’, ‘no yawn’, ‘closed’, and ‘open’. During the monitoring, the system is able to decide if the eyes are opened or closed. </a:t>
            </a:r>
          </a:p>
          <a:p>
            <a:pPr marL="285750" indent="-285750">
              <a:lnSpc>
                <a:spcPct val="150000"/>
              </a:lnSpc>
              <a:buFont typeface="Wingdings" panose="05000000000000000000" pitchFamily="2" charset="2"/>
              <a:buChar char="v"/>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system for driver safety and car security is presented only in the luxurious costly cars. Using drowsiness detection system, driver safety can be implemented in normal cars also.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0"/>
              </a:spcAft>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a:solidFill>
                  <a:schemeClr val="accent1">
                    <a:lumMod val="75000"/>
                  </a:schemeClr>
                </a:solidFill>
                <a:latin typeface="Times New Roman" pitchFamily="18" charset="0"/>
                <a:cs typeface="Times New Roman" pitchFamily="18" charset="0"/>
              </a:rPr>
              <a:t>System Design</a:t>
            </a:r>
            <a:br>
              <a:rPr lang="en-US" sz="3200" b="1" u="sng">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515380" y="992124"/>
            <a:ext cx="11161240"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US" b="1" dirty="0">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CF9E3B61-6F68-4FD8-94BB-A850856433F6}"/>
              </a:ext>
            </a:extLst>
          </p:cNvPr>
          <p:cNvSpPr>
            <a:spLocks noGrp="1"/>
          </p:cNvSpPr>
          <p:nvPr>
            <p:ph type="sldNum" sz="quarter" idx="12"/>
          </p:nvPr>
        </p:nvSpPr>
        <p:spPr/>
        <p:txBody>
          <a:bodyPr/>
          <a:lstStyle/>
          <a:p>
            <a:fld id="{5B4F5413-E548-45A8-B9DD-11B71454D5CA}" type="slidenum">
              <a:rPr lang="en-US" smtClean="0"/>
              <a:pPr/>
              <a:t>11</a:t>
            </a:fld>
            <a:endParaRPr lang="en-US" dirty="0"/>
          </a:p>
        </p:txBody>
      </p:sp>
      <p:sp>
        <p:nvSpPr>
          <p:cNvPr id="10" name="TextBox 9">
            <a:extLst>
              <a:ext uri="{FF2B5EF4-FFF2-40B4-BE49-F238E27FC236}">
                <a16:creationId xmlns:a16="http://schemas.microsoft.com/office/drawing/2014/main" id="{D8F54144-563B-4485-9005-ED91FE6DB477}"/>
              </a:ext>
            </a:extLst>
          </p:cNvPr>
          <p:cNvSpPr txBox="1"/>
          <p:nvPr/>
        </p:nvSpPr>
        <p:spPr>
          <a:xfrm>
            <a:off x="665007" y="861770"/>
            <a:ext cx="6289987" cy="5727850"/>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Model Architecture:</a:t>
            </a:r>
          </a:p>
          <a:p>
            <a:pPr marL="285750" indent="-285750">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model used is built with </a:t>
            </a:r>
            <a:r>
              <a:rPr lang="en-US" dirty="0" err="1">
                <a:latin typeface="Times New Roman" panose="02020603050405020304" pitchFamily="18" charset="0"/>
                <a:cs typeface="Times New Roman" panose="02020603050405020304" pitchFamily="18" charset="0"/>
              </a:rPr>
              <a:t>Keras</a:t>
            </a:r>
            <a:r>
              <a:rPr lang="en-US" dirty="0">
                <a:latin typeface="Times New Roman" panose="02020603050405020304" pitchFamily="18" charset="0"/>
                <a:cs typeface="Times New Roman" panose="02020603050405020304" pitchFamily="18" charset="0"/>
              </a:rPr>
              <a:t> using Convolutional Neural Networks (CNN). </a:t>
            </a:r>
          </a:p>
          <a:p>
            <a:pPr marL="285750" indent="-285750">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 convolutional neural network is a special type of deep neural network which performs extremely well for image classification purposes. </a:t>
            </a:r>
          </a:p>
          <a:p>
            <a:pPr marL="285750" indent="-285750">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 CNN basically consists of an input layer, an output layer and a hidden layer which can have multiple layers. </a:t>
            </a:r>
          </a:p>
          <a:p>
            <a:pPr marL="285750" indent="-285750">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 convolution operation is performed on these layers using a filter that performs 2D matrix multiplication on the layer and filter.</a:t>
            </a:r>
          </a:p>
          <a:p>
            <a:pPr marL="285750" indent="-285750">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Our model consists of 4 hidden layers and an output layer with 4 nodes.</a:t>
            </a:r>
            <a:br>
              <a:rPr lang="en-US" dirty="0"/>
            </a:br>
            <a:endParaRPr lang="en-US" dirty="0"/>
          </a:p>
        </p:txBody>
      </p:sp>
      <p:pic>
        <p:nvPicPr>
          <p:cNvPr id="2050" name="Picture 2">
            <a:extLst>
              <a:ext uri="{FF2B5EF4-FFF2-40B4-BE49-F238E27FC236}">
                <a16:creationId xmlns:a16="http://schemas.microsoft.com/office/drawing/2014/main" id="{EBCBF0AE-119B-457D-B831-15CAD823A1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0216" y="828415"/>
            <a:ext cx="2818370" cy="5336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2413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Implementation</a:t>
            </a: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992124"/>
            <a:ext cx="1123324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8FF483D0-FC24-4C7F-A767-4599303441E0}"/>
              </a:ext>
            </a:extLst>
          </p:cNvPr>
          <p:cNvSpPr>
            <a:spLocks noGrp="1"/>
          </p:cNvSpPr>
          <p:nvPr>
            <p:ph type="sldNum" sz="quarter" idx="12"/>
          </p:nvPr>
        </p:nvSpPr>
        <p:spPr/>
        <p:txBody>
          <a:bodyPr/>
          <a:lstStyle/>
          <a:p>
            <a:fld id="{5B4F5413-E548-45A8-B9DD-11B71454D5CA}" type="slidenum">
              <a:rPr lang="en-US" smtClean="0"/>
              <a:pPr/>
              <a:t>12</a:t>
            </a:fld>
            <a:endParaRPr lang="en-US" dirty="0"/>
          </a:p>
        </p:txBody>
      </p:sp>
      <p:sp>
        <p:nvSpPr>
          <p:cNvPr id="10" name="TextBox 9">
            <a:extLst>
              <a:ext uri="{FF2B5EF4-FFF2-40B4-BE49-F238E27FC236}">
                <a16:creationId xmlns:a16="http://schemas.microsoft.com/office/drawing/2014/main" id="{A7A59682-12FC-4D95-B839-40C0B3E894FD}"/>
              </a:ext>
            </a:extLst>
          </p:cNvPr>
          <p:cNvSpPr txBox="1"/>
          <p:nvPr/>
        </p:nvSpPr>
        <p:spPr>
          <a:xfrm>
            <a:off x="695400" y="1133141"/>
            <a:ext cx="10192725" cy="5389296"/>
          </a:xfrm>
          <a:prstGeom prst="rect">
            <a:avLst/>
          </a:prstGeom>
          <a:noFill/>
        </p:spPr>
        <p:txBody>
          <a:bodyPr wrap="square">
            <a:spAutoFit/>
          </a:bodyPr>
          <a:lstStyle/>
          <a:p>
            <a:pPr marL="342900" marR="0" indent="-342900">
              <a:spcBef>
                <a:spcPts val="600"/>
              </a:spcBef>
              <a:spcAft>
                <a:spcPts val="300"/>
              </a:spcAft>
              <a:buFont typeface="Wingdings" panose="05000000000000000000" pitchFamily="2" charset="2"/>
              <a:buChar char="v"/>
              <a:tabLst>
                <a:tab pos="228600" algn="l"/>
              </a:tabLst>
            </a:pPr>
            <a:r>
              <a:rPr lang="en-IN" sz="2000" b="1" i="0" dirty="0">
                <a:effectLst/>
                <a:latin typeface="Times New Roman" panose="02020603050405020304" pitchFamily="18" charset="0"/>
                <a:ea typeface="SimSun" panose="02010600030101010101" pitchFamily="2" charset="-122"/>
                <a:cs typeface="Times New Roman" panose="02020603050405020304" pitchFamily="18" charset="0"/>
              </a:rPr>
              <a:t> Face Detection</a:t>
            </a:r>
            <a:endParaRPr lang="en-US" sz="1200" spc="-5"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lnSpc>
                <a:spcPct val="150000"/>
              </a:lnSpc>
              <a:spcBef>
                <a:spcPts val="0"/>
              </a:spcBef>
              <a:spcAft>
                <a:spcPts val="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module takes input from the camera and tries to detect a face in the video input. The detection of the face is achieved through the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Haar</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classifiers mainly, the Frontal face cascade classifier. The face is detected in a rectangle format and converted to grayscale image and stored in the memory which can be used for training the model.</a:t>
            </a:r>
          </a:p>
          <a:p>
            <a:pPr marL="0" marR="0" algn="just">
              <a:lnSpc>
                <a:spcPct val="150000"/>
              </a:lnSpc>
              <a:spcBef>
                <a:spcPts val="0"/>
              </a:spcBef>
              <a:spcAft>
                <a:spcPts val="0"/>
              </a:spcAft>
            </a:pPr>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marR="0" indent="-285750">
              <a:spcBef>
                <a:spcPts val="600"/>
              </a:spcBef>
              <a:spcAft>
                <a:spcPts val="300"/>
              </a:spcAft>
              <a:buFont typeface="Wingdings" panose="05000000000000000000" pitchFamily="2" charset="2"/>
              <a:buChar char="v"/>
              <a:tabLst>
                <a:tab pos="228600" algn="l"/>
              </a:tabLst>
            </a:pPr>
            <a:r>
              <a:rPr lang="en-IN" sz="2000" b="1" dirty="0">
                <a:latin typeface="Times New Roman" panose="02020603050405020304" pitchFamily="18" charset="0"/>
                <a:ea typeface="SimSun" panose="02010600030101010101" pitchFamily="2" charset="-122"/>
                <a:cs typeface="Times New Roman" panose="02020603050405020304" pitchFamily="18" charset="0"/>
              </a:rPr>
              <a:t> </a:t>
            </a:r>
            <a:r>
              <a:rPr lang="en-IN" sz="2000" b="1" i="0" dirty="0">
                <a:effectLst/>
                <a:latin typeface="Times New Roman" panose="02020603050405020304" pitchFamily="18" charset="0"/>
                <a:ea typeface="SimSun" panose="02010600030101010101" pitchFamily="2" charset="-122"/>
                <a:cs typeface="Times New Roman" panose="02020603050405020304" pitchFamily="18" charset="0"/>
              </a:rPr>
              <a:t>Cascade Classifier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cascade classifier consists of number of stages, where each stage is a collection of weak learners. The weak learners are simple classifiers known as decision stumps. Boosting is used to train the classifiers. It provides the ability to train a highly accurate classifier by taking a weighted average of the decisions made by the weak learners.</a:t>
            </a:r>
          </a:p>
          <a:p>
            <a:pPr marL="0" marR="0" algn="just">
              <a:lnSpc>
                <a:spcPct val="150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42218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Implementation</a:t>
            </a: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992124"/>
            <a:ext cx="1123324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8FF483D0-FC24-4C7F-A767-4599303441E0}"/>
              </a:ext>
            </a:extLst>
          </p:cNvPr>
          <p:cNvSpPr>
            <a:spLocks noGrp="1"/>
          </p:cNvSpPr>
          <p:nvPr>
            <p:ph type="sldNum" sz="quarter" idx="12"/>
          </p:nvPr>
        </p:nvSpPr>
        <p:spPr/>
        <p:txBody>
          <a:bodyPr/>
          <a:lstStyle/>
          <a:p>
            <a:fld id="{5B4F5413-E548-45A8-B9DD-11B71454D5CA}" type="slidenum">
              <a:rPr lang="en-US" smtClean="0"/>
              <a:pPr/>
              <a:t>13</a:t>
            </a:fld>
            <a:endParaRPr lang="en-US" dirty="0"/>
          </a:p>
        </p:txBody>
      </p:sp>
      <p:pic>
        <p:nvPicPr>
          <p:cNvPr id="6146" name="Picture 2">
            <a:extLst>
              <a:ext uri="{FF2B5EF4-FFF2-40B4-BE49-F238E27FC236}">
                <a16:creationId xmlns:a16="http://schemas.microsoft.com/office/drawing/2014/main" id="{CA83B197-F2E8-4070-B5D1-29AC0F86D3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5346" y="1991334"/>
            <a:ext cx="3665190" cy="410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id="{DA15EBD3-6C46-4DB6-9CDF-5F7A31CD334E}"/>
              </a:ext>
            </a:extLst>
          </p:cNvPr>
          <p:cNvSpPr txBox="1"/>
          <p:nvPr/>
        </p:nvSpPr>
        <p:spPr>
          <a:xfrm>
            <a:off x="1271464" y="975671"/>
            <a:ext cx="10082336" cy="878895"/>
          </a:xfrm>
          <a:prstGeom prst="rect">
            <a:avLst/>
          </a:prstGeom>
          <a:noFill/>
        </p:spPr>
        <p:txBody>
          <a:bodyPr wrap="square">
            <a:spAutoFit/>
          </a:bodyPr>
          <a:lstStyle/>
          <a:p>
            <a:pPr>
              <a:lnSpc>
                <a:spcPct val="150000"/>
              </a:lnSpc>
            </a:pPr>
            <a:r>
              <a:rPr lang="en-IN" dirty="0">
                <a:effectLst/>
                <a:latin typeface="Times New Roman" panose="02020603050405020304" pitchFamily="18" charset="0"/>
                <a:ea typeface="Times New Roman" panose="02020603050405020304" pitchFamily="18" charset="0"/>
              </a:rPr>
              <a:t>Each stage of the classifier shows the region defined by the current location of the sliding window as either positive or negative. Positive indicates an object was found and negative indicates no object. </a:t>
            </a:r>
            <a:endParaRPr lang="en-US" dirty="0"/>
          </a:p>
        </p:txBody>
      </p:sp>
      <p:pic>
        <p:nvPicPr>
          <p:cNvPr id="7170" name="Picture 2">
            <a:extLst>
              <a:ext uri="{FF2B5EF4-FFF2-40B4-BE49-F238E27FC236}">
                <a16:creationId xmlns:a16="http://schemas.microsoft.com/office/drawing/2014/main" id="{6B366A48-65C3-4F94-BDA3-64FD0D80D9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0172" y="2276872"/>
            <a:ext cx="4457700"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93310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6C66B-4555-4979-A34A-A9217FD9F4E9}"/>
              </a:ext>
            </a:extLst>
          </p:cNvPr>
          <p:cNvSpPr>
            <a:spLocks noGrp="1"/>
          </p:cNvSpPr>
          <p:nvPr>
            <p:ph type="title"/>
          </p:nvPr>
        </p:nvSpPr>
        <p:spPr/>
        <p:txBody>
          <a:bodyPr>
            <a:normAutofit fontScale="90000"/>
          </a:bodyPr>
          <a:lstStyle/>
          <a:p>
            <a:pPr algn="ctr"/>
            <a:r>
              <a:rPr lang="en-US" sz="4400" b="1" dirty="0">
                <a:solidFill>
                  <a:schemeClr val="accent1">
                    <a:lumMod val="75000"/>
                  </a:schemeClr>
                </a:solidFill>
                <a:latin typeface="Times New Roman" pitchFamily="18" charset="0"/>
                <a:cs typeface="Times New Roman" pitchFamily="18" charset="0"/>
              </a:rPr>
              <a:t>Implementation </a:t>
            </a:r>
            <a:endParaRPr lang="en-US" dirty="0"/>
          </a:p>
        </p:txBody>
      </p:sp>
      <p:sp>
        <p:nvSpPr>
          <p:cNvPr id="3" name="Content Placeholder 2">
            <a:extLst>
              <a:ext uri="{FF2B5EF4-FFF2-40B4-BE49-F238E27FC236}">
                <a16:creationId xmlns:a16="http://schemas.microsoft.com/office/drawing/2014/main" id="{32CED324-90EE-40CE-82D2-39757F3F3EC3}"/>
              </a:ext>
            </a:extLst>
          </p:cNvPr>
          <p:cNvSpPr>
            <a:spLocks noGrp="1"/>
          </p:cNvSpPr>
          <p:nvPr>
            <p:ph idx="1"/>
          </p:nvPr>
        </p:nvSpPr>
        <p:spPr>
          <a:xfrm>
            <a:off x="838200" y="1059288"/>
            <a:ext cx="10515600" cy="5033842"/>
          </a:xfrm>
        </p:spPr>
        <p:txBody>
          <a:bodyPr>
            <a:normAutofit fontScale="92500" lnSpcReduction="20000"/>
          </a:bodyPr>
          <a:lstStyle/>
          <a:p>
            <a:pPr marR="0">
              <a:lnSpc>
                <a:spcPct val="150000"/>
              </a:lnSpc>
              <a:spcBef>
                <a:spcPts val="600"/>
              </a:spcBef>
              <a:spcAft>
                <a:spcPts val="300"/>
              </a:spcAft>
              <a:buFont typeface="Wingdings" panose="05000000000000000000" pitchFamily="2" charset="2"/>
              <a:buChar char="v"/>
              <a:tabLst>
                <a:tab pos="228600" algn="l"/>
              </a:tabLst>
            </a:pPr>
            <a:r>
              <a:rPr lang="en-IN" sz="1800" b="1" i="0" dirty="0">
                <a:effectLst/>
                <a:latin typeface="Times New Roman" panose="02020603050405020304" pitchFamily="18" charset="0"/>
                <a:ea typeface="SimSun" panose="02010600030101010101" pitchFamily="2" charset="-122"/>
                <a:cs typeface="Times New Roman" panose="02020603050405020304" pitchFamily="18" charset="0"/>
              </a:rPr>
              <a:t> </a:t>
            </a:r>
            <a:r>
              <a:rPr lang="en-IN" sz="2000" b="1" i="0" dirty="0">
                <a:effectLst/>
                <a:latin typeface="Times New Roman" panose="02020603050405020304" pitchFamily="18" charset="0"/>
                <a:ea typeface="SimSun" panose="02010600030101010101" pitchFamily="2" charset="-122"/>
                <a:cs typeface="Times New Roman" panose="02020603050405020304" pitchFamily="18" charset="0"/>
              </a:rPr>
              <a:t>Detect Multiscale</a:t>
            </a:r>
            <a:br>
              <a:rPr lang="en-IN" sz="2000" b="1" i="0" dirty="0">
                <a:effectLst/>
                <a:latin typeface="Times New Roman" panose="02020603050405020304" pitchFamily="18" charset="0"/>
                <a:ea typeface="SimSun" panose="02010600030101010101" pitchFamily="2" charset="-122"/>
                <a:cs typeface="Times New Roman" panose="02020603050405020304" pitchFamily="18" charset="0"/>
              </a:rPr>
            </a:br>
            <a:r>
              <a:rPr lang="en-IN" sz="1800" dirty="0" err="1">
                <a:effectLst/>
                <a:latin typeface="Times New Roman" panose="02020603050405020304" pitchFamily="18" charset="0"/>
                <a:ea typeface="Times New Roman" panose="02020603050405020304" pitchFamily="18" charset="0"/>
              </a:rPr>
              <a:t>detectMultiScale</a:t>
            </a:r>
            <a:r>
              <a:rPr lang="en-IN" sz="1800" dirty="0">
                <a:effectLst/>
                <a:latin typeface="Times New Roman" panose="02020603050405020304" pitchFamily="18" charset="0"/>
                <a:ea typeface="Times New Roman" panose="02020603050405020304" pitchFamily="18" charset="0"/>
              </a:rPr>
              <a:t> function is used to detect the faces. This function will return a rectangle with coordinates(</a:t>
            </a:r>
            <a:r>
              <a:rPr lang="en-IN" sz="1800" dirty="0" err="1">
                <a:effectLst/>
                <a:latin typeface="Times New Roman" panose="02020603050405020304" pitchFamily="18" charset="0"/>
                <a:ea typeface="Times New Roman" panose="02020603050405020304" pitchFamily="18" charset="0"/>
              </a:rPr>
              <a:t>x,y,w,h</a:t>
            </a:r>
            <a:r>
              <a:rPr lang="en-IN" sz="1800" dirty="0">
                <a:effectLst/>
                <a:latin typeface="Times New Roman" panose="02020603050405020304" pitchFamily="18" charset="0"/>
                <a:ea typeface="Times New Roman" panose="02020603050405020304" pitchFamily="18" charset="0"/>
              </a:rPr>
              <a:t>) around the detected face.</a:t>
            </a:r>
            <a:r>
              <a:rPr lang="en-IN" sz="1800" b="1" dirty="0">
                <a:effectLst/>
                <a:latin typeface="Times New Roman" panose="02020603050405020304" pitchFamily="18" charset="0"/>
                <a:ea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It takes 3 common arguments — the input image, </a:t>
            </a:r>
            <a:r>
              <a:rPr lang="en-IN" sz="1800" dirty="0" err="1">
                <a:effectLst/>
                <a:latin typeface="Times New Roman" panose="02020603050405020304" pitchFamily="18" charset="0"/>
                <a:ea typeface="Times New Roman" panose="02020603050405020304" pitchFamily="18" charset="0"/>
              </a:rPr>
              <a:t>scaleFactor</a:t>
            </a:r>
            <a:r>
              <a:rPr lang="en-IN" sz="1800" dirty="0">
                <a:effectLst/>
                <a:latin typeface="Times New Roman" panose="02020603050405020304" pitchFamily="18" charset="0"/>
                <a:ea typeface="Times New Roman" panose="02020603050405020304" pitchFamily="18" charset="0"/>
              </a:rPr>
              <a:t>, and </a:t>
            </a:r>
            <a:r>
              <a:rPr lang="en-IN" sz="1800" dirty="0" err="1">
                <a:effectLst/>
                <a:latin typeface="Times New Roman" panose="02020603050405020304" pitchFamily="18" charset="0"/>
                <a:ea typeface="Times New Roman" panose="02020603050405020304" pitchFamily="18" charset="0"/>
              </a:rPr>
              <a:t>minNeighbours</a:t>
            </a:r>
            <a:r>
              <a:rPr lang="en-IN" sz="1800" dirty="0">
                <a:effectLst/>
                <a:latin typeface="Times New Roman" panose="02020603050405020304" pitchFamily="18" charset="0"/>
                <a:ea typeface="Times New Roman" panose="02020603050405020304" pitchFamily="18" charset="0"/>
              </a:rPr>
              <a:t>.</a:t>
            </a:r>
            <a:r>
              <a:rPr lang="en-IN" sz="1800" b="1" dirty="0">
                <a:effectLst/>
                <a:latin typeface="Times New Roman" panose="02020603050405020304" pitchFamily="18" charset="0"/>
                <a:ea typeface="Times New Roman" panose="02020603050405020304" pitchFamily="18" charset="0"/>
              </a:rPr>
              <a:t>  </a:t>
            </a:r>
            <a:r>
              <a:rPr lang="en-IN" sz="1800" dirty="0" err="1">
                <a:effectLst/>
                <a:latin typeface="Times New Roman" panose="02020603050405020304" pitchFamily="18" charset="0"/>
                <a:ea typeface="Times New Roman" panose="02020603050405020304" pitchFamily="18" charset="0"/>
              </a:rPr>
              <a:t>scaleFactor</a:t>
            </a:r>
            <a:r>
              <a:rPr lang="en-IN" sz="1800" dirty="0">
                <a:effectLst/>
                <a:latin typeface="Times New Roman" panose="02020603050405020304" pitchFamily="18" charset="0"/>
                <a:ea typeface="Times New Roman" panose="02020603050405020304" pitchFamily="18" charset="0"/>
              </a:rPr>
              <a:t> specifies how much the image size is reduced with each scale.</a:t>
            </a:r>
          </a:p>
          <a:p>
            <a:endParaRPr lang="en-IN" sz="1800" dirty="0">
              <a:latin typeface="Times New Roman" panose="02020603050405020304" pitchFamily="18" charset="0"/>
            </a:endParaRPr>
          </a:p>
          <a:p>
            <a:pPr marR="0">
              <a:spcBef>
                <a:spcPts val="600"/>
              </a:spcBef>
              <a:spcAft>
                <a:spcPts val="300"/>
              </a:spcAft>
              <a:buFont typeface="Wingdings" panose="05000000000000000000" pitchFamily="2" charset="2"/>
              <a:buChar char="v"/>
              <a:tabLst>
                <a:tab pos="228600" algn="l"/>
              </a:tabLst>
            </a:pPr>
            <a:r>
              <a:rPr lang="en-IN" sz="2000" b="1" i="0" dirty="0">
                <a:effectLst/>
                <a:latin typeface="Times New Roman" panose="02020603050405020304" pitchFamily="18" charset="0"/>
                <a:ea typeface="SimSun" panose="02010600030101010101" pitchFamily="2" charset="-122"/>
                <a:cs typeface="Times New Roman" panose="02020603050405020304" pitchFamily="18" charset="0"/>
              </a:rPr>
              <a:t>Eye Detection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0"/>
              </a:spcAft>
              <a:buNone/>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Since the model works on building a detection system for drowsiness we need to focus on the eyes to detect drowsiness. The eyes are detected through the video input by implementing a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haar</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classifier namely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Haar</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Cascade Eye Classifier. The eyes are detected in rectangular formats.</a:t>
            </a:r>
            <a:b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R="0">
              <a:spcBef>
                <a:spcPts val="600"/>
              </a:spcBef>
              <a:spcAft>
                <a:spcPts val="300"/>
              </a:spcAft>
              <a:buFont typeface="Wingdings" panose="05000000000000000000" pitchFamily="2" charset="2"/>
              <a:buChar char="v"/>
              <a:tabLst>
                <a:tab pos="228600" algn="l"/>
              </a:tabLst>
            </a:pPr>
            <a:r>
              <a:rPr lang="en-IN" sz="2000" b="1" i="0" dirty="0">
                <a:effectLst/>
                <a:latin typeface="Times New Roman" panose="02020603050405020304" pitchFamily="18" charset="0"/>
                <a:ea typeface="SimSun" panose="02010600030101010101" pitchFamily="2" charset="-122"/>
                <a:cs typeface="Times New Roman" panose="02020603050405020304" pitchFamily="18" charset="0"/>
              </a:rPr>
              <a:t>Face and eye tracking</a:t>
            </a:r>
            <a:endParaRPr lang="en-US" sz="2000" spc="-5" dirty="0">
              <a:effectLst/>
              <a:latin typeface="Calibri" panose="020F0502020204030204" pitchFamily="34" charset="0"/>
              <a:ea typeface="SimSun" panose="02010600030101010101" pitchFamily="2" charset="-122"/>
              <a:cs typeface="Times New Roman" panose="02020603050405020304" pitchFamily="18" charset="0"/>
            </a:endParaRPr>
          </a:p>
          <a:p>
            <a:pPr marL="0" marR="0" indent="0">
              <a:lnSpc>
                <a:spcPct val="160000"/>
              </a:lnSpc>
              <a:spcBef>
                <a:spcPts val="0"/>
              </a:spcBef>
              <a:spcAft>
                <a:spcPts val="0"/>
              </a:spcAft>
              <a:buNone/>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Due to the real-time nature of the project, we need to track the faces continuously for any form of distraction. Hence      the faces are continuously detected during the entire time and the state of the mouth is continuously monitored as yawn or no yawn. The eyes are also tracked continuously to check for open or closed eyes.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
        <p:nvSpPr>
          <p:cNvPr id="4" name="Date Placeholder 3">
            <a:extLst>
              <a:ext uri="{FF2B5EF4-FFF2-40B4-BE49-F238E27FC236}">
                <a16:creationId xmlns:a16="http://schemas.microsoft.com/office/drawing/2014/main" id="{2F514E18-2E40-4DBA-AD73-E7F1B09FAAC9}"/>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88B03AE8-9B76-4263-B70F-30F438F60123}"/>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865069A2-88C8-4553-8EF3-821C01A86A6B}"/>
              </a:ext>
            </a:extLst>
          </p:cNvPr>
          <p:cNvSpPr>
            <a:spLocks noGrp="1"/>
          </p:cNvSpPr>
          <p:nvPr>
            <p:ph type="sldNum" sz="quarter" idx="12"/>
          </p:nvPr>
        </p:nvSpPr>
        <p:spPr/>
        <p:txBody>
          <a:bodyPr/>
          <a:lstStyle/>
          <a:p>
            <a:fld id="{5B4F5413-E548-45A8-B9DD-11B71454D5CA}" type="slidenum">
              <a:rPr lang="en-US" smtClean="0"/>
              <a:pPr/>
              <a:t>14</a:t>
            </a:fld>
            <a:endParaRPr lang="en-US" dirty="0"/>
          </a:p>
        </p:txBody>
      </p:sp>
    </p:spTree>
    <p:extLst>
      <p:ext uri="{BB962C8B-B14F-4D97-AF65-F5344CB8AC3E}">
        <p14:creationId xmlns:p14="http://schemas.microsoft.com/office/powerpoint/2010/main" val="2857863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Coding Segment</a:t>
            </a: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992124"/>
            <a:ext cx="1123324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8FF483D0-FC24-4C7F-A767-4599303441E0}"/>
              </a:ext>
            </a:extLst>
          </p:cNvPr>
          <p:cNvSpPr>
            <a:spLocks noGrp="1"/>
          </p:cNvSpPr>
          <p:nvPr>
            <p:ph type="sldNum" sz="quarter" idx="12"/>
          </p:nvPr>
        </p:nvSpPr>
        <p:spPr/>
        <p:txBody>
          <a:bodyPr/>
          <a:lstStyle/>
          <a:p>
            <a:fld id="{5B4F5413-E548-45A8-B9DD-11B71454D5CA}" type="slidenum">
              <a:rPr lang="en-US" smtClean="0"/>
              <a:pPr/>
              <a:t>15</a:t>
            </a:fld>
            <a:endParaRPr lang="en-US" dirty="0"/>
          </a:p>
        </p:txBody>
      </p:sp>
      <p:pic>
        <p:nvPicPr>
          <p:cNvPr id="5122" name="Picture 2">
            <a:extLst>
              <a:ext uri="{FF2B5EF4-FFF2-40B4-BE49-F238E27FC236}">
                <a16:creationId xmlns:a16="http://schemas.microsoft.com/office/drawing/2014/main" id="{B044B8DB-2E67-487B-A8D7-186A45CEB9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0056" y="2420888"/>
            <a:ext cx="5401816" cy="2016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3">
            <a:extLst>
              <a:ext uri="{FF2B5EF4-FFF2-40B4-BE49-F238E27FC236}">
                <a16:creationId xmlns:a16="http://schemas.microsoft.com/office/drawing/2014/main" id="{04B1DD75-E351-4D4B-8954-156652E3DB6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98" t="2077" r="49679" b="2481"/>
          <a:stretch/>
        </p:blipFill>
        <p:spPr bwMode="auto">
          <a:xfrm>
            <a:off x="1233467" y="709398"/>
            <a:ext cx="4612499" cy="5738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1176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Coding Segment</a:t>
            </a: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992124"/>
            <a:ext cx="1123324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8FF483D0-FC24-4C7F-A767-4599303441E0}"/>
              </a:ext>
            </a:extLst>
          </p:cNvPr>
          <p:cNvSpPr>
            <a:spLocks noGrp="1"/>
          </p:cNvSpPr>
          <p:nvPr>
            <p:ph type="sldNum" sz="quarter" idx="12"/>
          </p:nvPr>
        </p:nvSpPr>
        <p:spPr/>
        <p:txBody>
          <a:bodyPr/>
          <a:lstStyle/>
          <a:p>
            <a:fld id="{5B4F5413-E548-45A8-B9DD-11B71454D5CA}" type="slidenum">
              <a:rPr lang="en-US" smtClean="0"/>
              <a:pPr/>
              <a:t>16</a:t>
            </a:fld>
            <a:endParaRPr lang="en-US" dirty="0"/>
          </a:p>
        </p:txBody>
      </p:sp>
      <p:pic>
        <p:nvPicPr>
          <p:cNvPr id="3075" name="Picture 3">
            <a:extLst>
              <a:ext uri="{FF2B5EF4-FFF2-40B4-BE49-F238E27FC236}">
                <a16:creationId xmlns:a16="http://schemas.microsoft.com/office/drawing/2014/main" id="{321E87E4-1288-4E96-985E-E2BB567DAC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392" y="692696"/>
            <a:ext cx="9008549" cy="578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2382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Coding Segment</a:t>
            </a: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992124"/>
            <a:ext cx="1123324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8FF483D0-FC24-4C7F-A767-4599303441E0}"/>
              </a:ext>
            </a:extLst>
          </p:cNvPr>
          <p:cNvSpPr>
            <a:spLocks noGrp="1"/>
          </p:cNvSpPr>
          <p:nvPr>
            <p:ph type="sldNum" sz="quarter" idx="12"/>
          </p:nvPr>
        </p:nvSpPr>
        <p:spPr/>
        <p:txBody>
          <a:bodyPr/>
          <a:lstStyle/>
          <a:p>
            <a:fld id="{5B4F5413-E548-45A8-B9DD-11B71454D5CA}" type="slidenum">
              <a:rPr lang="en-US" smtClean="0"/>
              <a:pPr/>
              <a:t>17</a:t>
            </a:fld>
            <a:endParaRPr lang="en-US" dirty="0"/>
          </a:p>
        </p:txBody>
      </p:sp>
      <p:pic>
        <p:nvPicPr>
          <p:cNvPr id="4098" name="Picture 2">
            <a:extLst>
              <a:ext uri="{FF2B5EF4-FFF2-40B4-BE49-F238E27FC236}">
                <a16:creationId xmlns:a16="http://schemas.microsoft.com/office/drawing/2014/main" id="{98CECD48-1450-4CBD-9A5A-2B943E1BF5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3918" y="692696"/>
            <a:ext cx="9470554" cy="583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34522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Results</a:t>
            </a:r>
            <a:endParaRPr lang="en-US" sz="3200" b="1"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992124"/>
            <a:ext cx="1123324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8FF483D0-FC24-4C7F-A767-4599303441E0}"/>
              </a:ext>
            </a:extLst>
          </p:cNvPr>
          <p:cNvSpPr>
            <a:spLocks noGrp="1"/>
          </p:cNvSpPr>
          <p:nvPr>
            <p:ph type="sldNum" sz="quarter" idx="12"/>
          </p:nvPr>
        </p:nvSpPr>
        <p:spPr/>
        <p:txBody>
          <a:bodyPr/>
          <a:lstStyle/>
          <a:p>
            <a:fld id="{5B4F5413-E548-45A8-B9DD-11B71454D5CA}" type="slidenum">
              <a:rPr lang="en-US" smtClean="0"/>
              <a:pPr/>
              <a:t>18</a:t>
            </a:fld>
            <a:endParaRPr lang="en-US" dirty="0"/>
          </a:p>
        </p:txBody>
      </p:sp>
      <p:pic>
        <p:nvPicPr>
          <p:cNvPr id="8195" name="Picture 3">
            <a:extLst>
              <a:ext uri="{FF2B5EF4-FFF2-40B4-BE49-F238E27FC236}">
                <a16:creationId xmlns:a16="http://schemas.microsoft.com/office/drawing/2014/main" id="{CB88AD93-E080-4C2A-8C9B-31BD0B0E49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5777" y="3446421"/>
            <a:ext cx="3597778" cy="288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id="{745AAF47-4AEA-4131-9FDB-CCDE6B8BE191}"/>
              </a:ext>
            </a:extLst>
          </p:cNvPr>
          <p:cNvSpPr txBox="1"/>
          <p:nvPr/>
        </p:nvSpPr>
        <p:spPr>
          <a:xfrm>
            <a:off x="479376" y="992124"/>
            <a:ext cx="6096000" cy="3371885"/>
          </a:xfrm>
          <a:prstGeom prst="rect">
            <a:avLst/>
          </a:prstGeom>
          <a:noFill/>
        </p:spPr>
        <p:txBody>
          <a:bodyPr wrap="square">
            <a:spAutoFit/>
          </a:bodyPr>
          <a:lstStyle/>
          <a:p>
            <a:pPr marL="285750" marR="0" indent="-285750" algn="just">
              <a:lnSpc>
                <a:spcPct val="150000"/>
              </a:lnSpc>
              <a:spcBef>
                <a:spcPts val="0"/>
              </a:spcBef>
              <a:spcAft>
                <a:spcPts val="30"/>
              </a:spcAft>
              <a:buFont typeface="Wingdings" panose="05000000000000000000" pitchFamily="2" charset="2"/>
              <a:buChar char="v"/>
            </a:pPr>
            <a:r>
              <a:rPr lang="en-US" sz="1800" spc="-5" dirty="0">
                <a:effectLst/>
                <a:latin typeface="Times New Roman" panose="02020603050405020304" pitchFamily="18" charset="0"/>
                <a:ea typeface="SimSun" panose="02010600030101010101" pitchFamily="2" charset="-122"/>
                <a:cs typeface="Times New Roman" panose="02020603050405020304" pitchFamily="18" charset="0"/>
              </a:rPr>
              <a:t>The system detects eyes in the given particular frame in rectangular frames. </a:t>
            </a:r>
          </a:p>
          <a:p>
            <a:pPr marL="285750" marR="0" indent="-285750" algn="just">
              <a:lnSpc>
                <a:spcPct val="150000"/>
              </a:lnSpc>
              <a:spcBef>
                <a:spcPts val="0"/>
              </a:spcBef>
              <a:spcAft>
                <a:spcPts val="30"/>
              </a:spcAft>
              <a:buFont typeface="Wingdings" panose="05000000000000000000" pitchFamily="2" charset="2"/>
              <a:buChar char="v"/>
            </a:pPr>
            <a:r>
              <a:rPr lang="en-US" sz="1800" spc="-5" dirty="0">
                <a:effectLst/>
                <a:latin typeface="Times New Roman" panose="02020603050405020304" pitchFamily="18" charset="0"/>
                <a:ea typeface="SimSun" panose="02010600030101010101" pitchFamily="2" charset="-122"/>
                <a:cs typeface="Times New Roman" panose="02020603050405020304" pitchFamily="18" charset="0"/>
              </a:rPr>
              <a:t>The algorithm used for detecting the eyes is </a:t>
            </a:r>
            <a:r>
              <a:rPr lang="en-US" sz="1800" spc="-5" dirty="0" err="1">
                <a:effectLst/>
                <a:latin typeface="Times New Roman" panose="02020603050405020304" pitchFamily="18" charset="0"/>
                <a:ea typeface="SimSun" panose="02010600030101010101" pitchFamily="2" charset="-122"/>
                <a:cs typeface="Times New Roman" panose="02020603050405020304" pitchFamily="18" charset="0"/>
              </a:rPr>
              <a:t>haar</a:t>
            </a:r>
            <a:r>
              <a:rPr lang="en-US" sz="1800" spc="-5" dirty="0">
                <a:effectLst/>
                <a:latin typeface="Times New Roman" panose="02020603050405020304" pitchFamily="18" charset="0"/>
                <a:ea typeface="SimSun" panose="02010600030101010101" pitchFamily="2" charset="-122"/>
                <a:cs typeface="Times New Roman" panose="02020603050405020304" pitchFamily="18" charset="0"/>
              </a:rPr>
              <a:t> cascade. It uses </a:t>
            </a:r>
            <a:r>
              <a:rPr lang="en-US" sz="1800" spc="-5" dirty="0" err="1">
                <a:effectLst/>
                <a:latin typeface="Times New Roman" panose="02020603050405020304" pitchFamily="18" charset="0"/>
                <a:ea typeface="SimSun" panose="02010600030101010101" pitchFamily="2" charset="-122"/>
                <a:cs typeface="Times New Roman" panose="02020603050405020304" pitchFamily="18" charset="0"/>
              </a:rPr>
              <a:t>haar</a:t>
            </a:r>
            <a:r>
              <a:rPr lang="en-US" sz="1800" spc="-5" dirty="0">
                <a:effectLst/>
                <a:latin typeface="Times New Roman" panose="02020603050405020304" pitchFamily="18" charset="0"/>
                <a:ea typeface="SimSun" panose="02010600030101010101" pitchFamily="2" charset="-122"/>
                <a:cs typeface="Times New Roman" panose="02020603050405020304" pitchFamily="18" charset="0"/>
              </a:rPr>
              <a:t> features which are used for detecting the eyes in rectangular frames. </a:t>
            </a:r>
          </a:p>
          <a:p>
            <a:pPr marL="285750" marR="0" indent="-285750" algn="just">
              <a:lnSpc>
                <a:spcPct val="150000"/>
              </a:lnSpc>
              <a:spcBef>
                <a:spcPts val="0"/>
              </a:spcBef>
              <a:spcAft>
                <a:spcPts val="30"/>
              </a:spcAft>
              <a:buFont typeface="Wingdings" panose="05000000000000000000" pitchFamily="2" charset="2"/>
              <a:buChar char="v"/>
            </a:pPr>
            <a:r>
              <a:rPr lang="en-US" sz="1800" spc="-5" dirty="0">
                <a:effectLst/>
                <a:latin typeface="Times New Roman" panose="02020603050405020304" pitchFamily="18" charset="0"/>
                <a:ea typeface="SimSun" panose="02010600030101010101" pitchFamily="2" charset="-122"/>
                <a:cs typeface="Times New Roman" panose="02020603050405020304" pitchFamily="18" charset="0"/>
              </a:rPr>
              <a:t>Then the model classifies the image. draws rectangles around the region of interest along with the labels as ‘Open’ or ‘Closed’.</a:t>
            </a:r>
            <a:endParaRPr lang="en-US" sz="1200" spc="-5" dirty="0">
              <a:effectLst/>
              <a:latin typeface="Calibri" panose="020F0502020204030204" pitchFamily="34" charset="0"/>
              <a:ea typeface="SimSun" panose="02010600030101010101" pitchFamily="2" charset="-122"/>
              <a:cs typeface="Times New Roman" panose="02020603050405020304" pitchFamily="18" charset="0"/>
            </a:endParaRPr>
          </a:p>
        </p:txBody>
      </p:sp>
      <p:pic>
        <p:nvPicPr>
          <p:cNvPr id="8196" name="Picture 4">
            <a:extLst>
              <a:ext uri="{FF2B5EF4-FFF2-40B4-BE49-F238E27FC236}">
                <a16:creationId xmlns:a16="http://schemas.microsoft.com/office/drawing/2014/main" id="{8AB27866-45A2-4DEB-B816-1F9C8385ED3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0429" t="12371" r="27023"/>
          <a:stretch/>
        </p:blipFill>
        <p:spPr bwMode="auto">
          <a:xfrm>
            <a:off x="7405777" y="516745"/>
            <a:ext cx="3597777" cy="2963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58057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Results</a:t>
            </a:r>
            <a:endParaRPr lang="en-US" sz="3200" b="1"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992124"/>
            <a:ext cx="1123324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8FF483D0-FC24-4C7F-A767-4599303441E0}"/>
              </a:ext>
            </a:extLst>
          </p:cNvPr>
          <p:cNvSpPr>
            <a:spLocks noGrp="1"/>
          </p:cNvSpPr>
          <p:nvPr>
            <p:ph type="sldNum" sz="quarter" idx="12"/>
          </p:nvPr>
        </p:nvSpPr>
        <p:spPr/>
        <p:txBody>
          <a:bodyPr/>
          <a:lstStyle/>
          <a:p>
            <a:fld id="{5B4F5413-E548-45A8-B9DD-11B71454D5CA}" type="slidenum">
              <a:rPr lang="en-US" smtClean="0"/>
              <a:pPr/>
              <a:t>19</a:t>
            </a:fld>
            <a:endParaRPr lang="en-US" dirty="0"/>
          </a:p>
        </p:txBody>
      </p:sp>
      <p:pic>
        <p:nvPicPr>
          <p:cNvPr id="9218" name="Picture 2">
            <a:extLst>
              <a:ext uri="{FF2B5EF4-FFF2-40B4-BE49-F238E27FC236}">
                <a16:creationId xmlns:a16="http://schemas.microsoft.com/office/drawing/2014/main" id="{230F73B1-40AC-4036-A04E-B811B7E049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4152" y="597615"/>
            <a:ext cx="3593054" cy="2813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9" name="Picture 3">
            <a:extLst>
              <a:ext uri="{FF2B5EF4-FFF2-40B4-BE49-F238E27FC236}">
                <a16:creationId xmlns:a16="http://schemas.microsoft.com/office/drawing/2014/main" id="{E0488377-E7EC-4163-9F31-FB76334957F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l="10442" r="10777"/>
          <a:stretch>
            <a:fillRect/>
          </a:stretch>
        </p:blipFill>
        <p:spPr bwMode="auto">
          <a:xfrm>
            <a:off x="7479522" y="3547019"/>
            <a:ext cx="3593055" cy="2697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a:extLst>
              <a:ext uri="{FF2B5EF4-FFF2-40B4-BE49-F238E27FC236}">
                <a16:creationId xmlns:a16="http://schemas.microsoft.com/office/drawing/2014/main" id="{0755498F-F612-4A42-8B8B-C98799796156}"/>
              </a:ext>
            </a:extLst>
          </p:cNvPr>
          <p:cNvSpPr txBox="1"/>
          <p:nvPr/>
        </p:nvSpPr>
        <p:spPr>
          <a:xfrm>
            <a:off x="695400" y="1556792"/>
            <a:ext cx="5953698" cy="2540888"/>
          </a:xfrm>
          <a:prstGeom prst="rect">
            <a:avLst/>
          </a:prstGeom>
          <a:noFill/>
        </p:spPr>
        <p:txBody>
          <a:bodyPr wrap="square">
            <a:spAutoFit/>
          </a:bodyPr>
          <a:lstStyle/>
          <a:p>
            <a:pPr marL="285750" marR="0" indent="-285750" algn="just">
              <a:lnSpc>
                <a:spcPct val="150000"/>
              </a:lnSpc>
              <a:spcBef>
                <a:spcPts val="0"/>
              </a:spcBef>
              <a:spcAft>
                <a:spcPts val="30"/>
              </a:spcAft>
              <a:buFont typeface="Wingdings" panose="05000000000000000000" pitchFamily="2" charset="2"/>
              <a:buChar char="v"/>
            </a:pPr>
            <a:r>
              <a:rPr lang="en-US" spc="-5" dirty="0">
                <a:latin typeface="Times New Roman" panose="02020603050405020304" pitchFamily="18" charset="0"/>
                <a:ea typeface="SimSun" panose="02010600030101010101" pitchFamily="2" charset="-122"/>
                <a:cs typeface="Times New Roman" panose="02020603050405020304" pitchFamily="18" charset="0"/>
              </a:rPr>
              <a:t>Presented here is the </a:t>
            </a:r>
            <a:r>
              <a:rPr lang="en-US" sz="1800" spc="-5" dirty="0">
                <a:effectLst/>
                <a:latin typeface="Times New Roman" panose="02020603050405020304" pitchFamily="18" charset="0"/>
                <a:ea typeface="SimSun" panose="02010600030101010101" pitchFamily="2" charset="-122"/>
                <a:cs typeface="Times New Roman" panose="02020603050405020304" pitchFamily="18" charset="0"/>
              </a:rPr>
              <a:t>output for face detection module. </a:t>
            </a:r>
          </a:p>
          <a:p>
            <a:pPr marL="285750" marR="0" indent="-285750" algn="just">
              <a:lnSpc>
                <a:spcPct val="150000"/>
              </a:lnSpc>
              <a:spcBef>
                <a:spcPts val="0"/>
              </a:spcBef>
              <a:spcAft>
                <a:spcPts val="30"/>
              </a:spcAft>
              <a:buFont typeface="Wingdings" panose="05000000000000000000" pitchFamily="2" charset="2"/>
              <a:buChar char="v"/>
            </a:pPr>
            <a:r>
              <a:rPr lang="en-US" sz="1800" spc="-5" dirty="0">
                <a:effectLst/>
                <a:latin typeface="Times New Roman" panose="02020603050405020304" pitchFamily="18" charset="0"/>
                <a:ea typeface="SimSun" panose="02010600030101010101" pitchFamily="2" charset="-122"/>
                <a:cs typeface="Times New Roman" panose="02020603050405020304" pitchFamily="18" charset="0"/>
              </a:rPr>
              <a:t>The input to this module is continuous stream of video and output will be face detection with in rectangular bounds. </a:t>
            </a:r>
          </a:p>
          <a:p>
            <a:pPr marL="285750" marR="0" indent="-285750" algn="just">
              <a:lnSpc>
                <a:spcPct val="150000"/>
              </a:lnSpc>
              <a:spcBef>
                <a:spcPts val="0"/>
              </a:spcBef>
              <a:spcAft>
                <a:spcPts val="30"/>
              </a:spcAft>
              <a:buFont typeface="Wingdings" panose="05000000000000000000" pitchFamily="2" charset="2"/>
              <a:buChar char="v"/>
            </a:pPr>
            <a:r>
              <a:rPr lang="en-US" sz="1800" spc="-5" dirty="0">
                <a:effectLst/>
                <a:latin typeface="Times New Roman" panose="02020603050405020304" pitchFamily="18" charset="0"/>
                <a:ea typeface="SimSun" panose="02010600030101010101" pitchFamily="2" charset="-122"/>
                <a:cs typeface="Times New Roman" panose="02020603050405020304" pitchFamily="18" charset="0"/>
              </a:rPr>
              <a:t>The face is detected by using </a:t>
            </a:r>
            <a:r>
              <a:rPr lang="en-US" sz="1800" spc="-5" dirty="0" err="1">
                <a:effectLst/>
                <a:latin typeface="Times New Roman" panose="02020603050405020304" pitchFamily="18" charset="0"/>
                <a:ea typeface="SimSun" panose="02010600030101010101" pitchFamily="2" charset="-122"/>
                <a:cs typeface="Times New Roman" panose="02020603050405020304" pitchFamily="18" charset="0"/>
              </a:rPr>
              <a:t>haar</a:t>
            </a:r>
            <a:r>
              <a:rPr lang="en-US" sz="1800" spc="-5" dirty="0">
                <a:effectLst/>
                <a:latin typeface="Times New Roman" panose="02020603050405020304" pitchFamily="18" charset="0"/>
                <a:ea typeface="SimSun" panose="02010600030101010101" pitchFamily="2" charset="-122"/>
                <a:cs typeface="Times New Roman" panose="02020603050405020304" pitchFamily="18" charset="0"/>
              </a:rPr>
              <a:t> cascade algorithm . </a:t>
            </a:r>
          </a:p>
          <a:p>
            <a:pPr marL="285750" marR="0" indent="-285750" algn="just">
              <a:lnSpc>
                <a:spcPct val="150000"/>
              </a:lnSpc>
              <a:spcBef>
                <a:spcPts val="0"/>
              </a:spcBef>
              <a:spcAft>
                <a:spcPts val="30"/>
              </a:spcAft>
              <a:buFont typeface="Wingdings" panose="05000000000000000000" pitchFamily="2" charset="2"/>
              <a:buChar char="v"/>
            </a:pPr>
            <a:r>
              <a:rPr lang="en-US" sz="1800" spc="-5" dirty="0">
                <a:effectLst/>
                <a:latin typeface="Times New Roman" panose="02020603050405020304" pitchFamily="18" charset="0"/>
                <a:ea typeface="SimSun" panose="02010600030101010101" pitchFamily="2" charset="-122"/>
                <a:cs typeface="Times New Roman" panose="02020603050405020304" pitchFamily="18" charset="0"/>
              </a:rPr>
              <a:t>It uses </a:t>
            </a:r>
            <a:r>
              <a:rPr lang="en-US" sz="1800" spc="-5" dirty="0" err="1">
                <a:effectLst/>
                <a:latin typeface="Times New Roman" panose="02020603050405020304" pitchFamily="18" charset="0"/>
                <a:ea typeface="SimSun" panose="02010600030101010101" pitchFamily="2" charset="-122"/>
                <a:cs typeface="Times New Roman" panose="02020603050405020304" pitchFamily="18" charset="0"/>
              </a:rPr>
              <a:t>haar</a:t>
            </a:r>
            <a:r>
              <a:rPr lang="en-US" sz="1800" spc="-5" dirty="0">
                <a:effectLst/>
                <a:latin typeface="Times New Roman" panose="02020603050405020304" pitchFamily="18" charset="0"/>
                <a:ea typeface="SimSun" panose="02010600030101010101" pitchFamily="2" charset="-122"/>
                <a:cs typeface="Times New Roman" panose="02020603050405020304" pitchFamily="18" charset="0"/>
              </a:rPr>
              <a:t> features through which the face is</a:t>
            </a:r>
            <a:r>
              <a:rPr lang="en-US" sz="1200" spc="-5" dirty="0">
                <a:latin typeface="Calibri" panose="020F0502020204030204" pitchFamily="34" charset="0"/>
                <a:ea typeface="SimSun" panose="02010600030101010101" pitchFamily="2" charset="-122"/>
                <a:cs typeface="Times New Roman" panose="02020603050405020304" pitchFamily="18" charset="0"/>
              </a:rPr>
              <a:t> </a:t>
            </a:r>
            <a:r>
              <a:rPr lang="en-US" spc="-5" dirty="0">
                <a:latin typeface="Times New Roman" panose="02020603050405020304" pitchFamily="18" charset="0"/>
                <a:ea typeface="SimSun" panose="02010600030101010101" pitchFamily="2" charset="-122"/>
              </a:rPr>
              <a:t>d</a:t>
            </a:r>
            <a:r>
              <a:rPr lang="en-US" sz="1800" dirty="0">
                <a:effectLst/>
                <a:latin typeface="Times New Roman" panose="02020603050405020304" pitchFamily="18" charset="0"/>
                <a:ea typeface="Calibri" panose="020F0502020204030204" pitchFamily="34" charset="0"/>
              </a:rPr>
              <a:t>etected in a rectangular frames.</a:t>
            </a:r>
            <a:endParaRPr lang="en-US" dirty="0"/>
          </a:p>
        </p:txBody>
      </p:sp>
    </p:spTree>
    <p:extLst>
      <p:ext uri="{BB962C8B-B14F-4D97-AF65-F5344CB8AC3E}">
        <p14:creationId xmlns:p14="http://schemas.microsoft.com/office/powerpoint/2010/main" val="3933811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596" y="53752"/>
            <a:ext cx="7467600" cy="1143000"/>
          </a:xfrm>
        </p:spPr>
        <p:txBody>
          <a:bodyPr>
            <a:normAutofit/>
          </a:bodyPr>
          <a:lstStyle/>
          <a:p>
            <a:pPr algn="ctr"/>
            <a:r>
              <a:rPr lang="en-IN" sz="3200" b="1" dirty="0">
                <a:solidFill>
                  <a:schemeClr val="accent1">
                    <a:lumMod val="75000"/>
                  </a:schemeClr>
                </a:solidFill>
                <a:latin typeface="Times New Roman" pitchFamily="18" charset="0"/>
                <a:cs typeface="Times New Roman" pitchFamily="18" charset="0"/>
              </a:rPr>
              <a:t>AGENDA</a:t>
            </a:r>
          </a:p>
        </p:txBody>
      </p:sp>
      <p:sp>
        <p:nvSpPr>
          <p:cNvPr id="3" name="Content Placeholder 2"/>
          <p:cNvSpPr>
            <a:spLocks noGrp="1"/>
          </p:cNvSpPr>
          <p:nvPr>
            <p:ph idx="1"/>
          </p:nvPr>
        </p:nvSpPr>
        <p:spPr>
          <a:xfrm>
            <a:off x="2152650" y="1484785"/>
            <a:ext cx="7886700" cy="4692179"/>
          </a:xfrm>
        </p:spPr>
        <p:txBody>
          <a:bodyPr>
            <a:normAutofit fontScale="92500" lnSpcReduction="20000"/>
          </a:bodyPr>
          <a:lstStyle/>
          <a:p>
            <a:pPr marL="355600" indent="-355600">
              <a:buFont typeface="Wingdings" pitchFamily="2" charset="2"/>
              <a:buChar char="q"/>
            </a:pPr>
            <a:r>
              <a:rPr lang="en-IN" dirty="0">
                <a:latin typeface="Times New Roman" pitchFamily="18" charset="0"/>
                <a:cs typeface="Times New Roman" pitchFamily="18" charset="0"/>
              </a:rPr>
              <a:t>Abstract</a:t>
            </a:r>
          </a:p>
          <a:p>
            <a:pPr marL="355600" indent="-355600">
              <a:buFont typeface="Wingdings" pitchFamily="2" charset="2"/>
              <a:buChar char="q"/>
            </a:pPr>
            <a:r>
              <a:rPr lang="en-IN" dirty="0">
                <a:latin typeface="Times New Roman" pitchFamily="18" charset="0"/>
                <a:cs typeface="Times New Roman" pitchFamily="18" charset="0"/>
              </a:rPr>
              <a:t>About the Company</a:t>
            </a:r>
          </a:p>
          <a:p>
            <a:pPr marL="355600" indent="-355600">
              <a:buFont typeface="Wingdings" pitchFamily="2" charset="2"/>
              <a:buChar char="q"/>
            </a:pPr>
            <a:r>
              <a:rPr lang="en-IN" dirty="0">
                <a:latin typeface="Times New Roman" pitchFamily="18" charset="0"/>
                <a:cs typeface="Times New Roman" pitchFamily="18" charset="0"/>
              </a:rPr>
              <a:t>Introduction</a:t>
            </a:r>
          </a:p>
          <a:p>
            <a:pPr marL="355600" indent="-355600">
              <a:buFont typeface="Wingdings" pitchFamily="2" charset="2"/>
              <a:buChar char="q"/>
            </a:pPr>
            <a:r>
              <a:rPr lang="en-IN" dirty="0">
                <a:latin typeface="Times New Roman" pitchFamily="18" charset="0"/>
                <a:cs typeface="Times New Roman" pitchFamily="18" charset="0"/>
              </a:rPr>
              <a:t>Literature Survey</a:t>
            </a:r>
          </a:p>
          <a:p>
            <a:pPr marL="355600" indent="-355600">
              <a:buFont typeface="Wingdings" pitchFamily="2" charset="2"/>
              <a:buChar char="q"/>
            </a:pPr>
            <a:r>
              <a:rPr lang="en-IN" dirty="0">
                <a:latin typeface="Times New Roman" pitchFamily="18" charset="0"/>
                <a:cs typeface="Times New Roman" pitchFamily="18" charset="0"/>
              </a:rPr>
              <a:t>Requirements</a:t>
            </a:r>
          </a:p>
          <a:p>
            <a:pPr marL="355600" indent="-355600">
              <a:buFont typeface="Wingdings" pitchFamily="2" charset="2"/>
              <a:buChar char="q"/>
            </a:pPr>
            <a:r>
              <a:rPr lang="en-IN" dirty="0">
                <a:latin typeface="Times New Roman" pitchFamily="18" charset="0"/>
                <a:cs typeface="Times New Roman" pitchFamily="18" charset="0"/>
              </a:rPr>
              <a:t>System Design</a:t>
            </a:r>
          </a:p>
          <a:p>
            <a:pPr marL="355600" indent="-355600">
              <a:buFont typeface="Wingdings" pitchFamily="2" charset="2"/>
              <a:buChar char="q"/>
            </a:pPr>
            <a:r>
              <a:rPr lang="en-IN" dirty="0">
                <a:latin typeface="Times New Roman" pitchFamily="18" charset="0"/>
                <a:cs typeface="Times New Roman" pitchFamily="18" charset="0"/>
              </a:rPr>
              <a:t>Implementation</a:t>
            </a:r>
          </a:p>
          <a:p>
            <a:pPr marL="355600" indent="-355600">
              <a:buFont typeface="Wingdings" pitchFamily="2" charset="2"/>
              <a:buChar char="q"/>
            </a:pPr>
            <a:r>
              <a:rPr lang="en-IN" dirty="0">
                <a:latin typeface="Times New Roman" pitchFamily="18" charset="0"/>
                <a:cs typeface="Times New Roman" pitchFamily="18" charset="0"/>
              </a:rPr>
              <a:t>Results</a:t>
            </a:r>
          </a:p>
          <a:p>
            <a:pPr marL="355600" indent="-355600">
              <a:buFont typeface="Wingdings" pitchFamily="2" charset="2"/>
              <a:buChar char="q"/>
            </a:pPr>
            <a:r>
              <a:rPr lang="en-IN" dirty="0">
                <a:latin typeface="Times New Roman" pitchFamily="18" charset="0"/>
                <a:cs typeface="Times New Roman" pitchFamily="18" charset="0"/>
              </a:rPr>
              <a:t>Conclusion  </a:t>
            </a:r>
          </a:p>
          <a:p>
            <a:pPr marL="355600" indent="-355600">
              <a:buFont typeface="Wingdings" pitchFamily="2" charset="2"/>
              <a:buChar char="q"/>
            </a:pPr>
            <a:r>
              <a:rPr lang="en-IN" dirty="0">
                <a:latin typeface="Times New Roman" pitchFamily="18" charset="0"/>
                <a:cs typeface="Times New Roman" pitchFamily="18" charset="0"/>
              </a:rPr>
              <a:t>Future Enhancements</a:t>
            </a:r>
          </a:p>
          <a:p>
            <a:pPr marL="355600" indent="-355600">
              <a:buFont typeface="Wingdings" pitchFamily="2" charset="2"/>
              <a:buChar char="q"/>
            </a:pPr>
            <a:r>
              <a:rPr lang="en-IN" dirty="0">
                <a:latin typeface="Times New Roman" pitchFamily="18" charset="0"/>
                <a:cs typeface="Times New Roman" pitchFamily="18" charset="0"/>
              </a:rPr>
              <a:t>References</a:t>
            </a:r>
          </a:p>
          <a:p>
            <a:pPr marL="0" indent="0">
              <a:buNone/>
            </a:pPr>
            <a:endParaRPr lang="en-IN" dirty="0">
              <a:latin typeface="Times New Roman" pitchFamily="18" charset="0"/>
              <a:cs typeface="Times New Roman" pitchFamily="18" charset="0"/>
            </a:endParaRPr>
          </a:p>
          <a:p>
            <a:pPr marL="0" indent="0">
              <a:buNone/>
            </a:pPr>
            <a:endParaRPr lang="en-IN" dirty="0">
              <a:solidFill>
                <a:schemeClr val="tx1">
                  <a:lumMod val="75000"/>
                  <a:lumOff val="25000"/>
                </a:schemeClr>
              </a:solidFill>
            </a:endParaRPr>
          </a:p>
        </p:txBody>
      </p:sp>
      <p:sp>
        <p:nvSpPr>
          <p:cNvPr id="5" name="Date Placeholder 4">
            <a:extLst>
              <a:ext uri="{FF2B5EF4-FFF2-40B4-BE49-F238E27FC236}">
                <a16:creationId xmlns:a16="http://schemas.microsoft.com/office/drawing/2014/main" id="{F3107C6F-CCDB-468C-A092-047170622C8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DF95553B-50BC-4DC2-A8CE-4336C1382E65}"/>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EE09E886-641A-4621-AEA2-BB64918E960D}"/>
              </a:ext>
            </a:extLst>
          </p:cNvPr>
          <p:cNvSpPr>
            <a:spLocks noGrp="1"/>
          </p:cNvSpPr>
          <p:nvPr>
            <p:ph type="sldNum" sz="quarter" idx="12"/>
          </p:nvPr>
        </p:nvSpPr>
        <p:spPr/>
        <p:txBody>
          <a:bodyPr/>
          <a:lstStyle/>
          <a:p>
            <a:fld id="{5B4F5413-E548-45A8-B9DD-11B71454D5CA}"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Results</a:t>
            </a:r>
            <a:endParaRPr lang="en-US" sz="3200" b="1"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992124"/>
            <a:ext cx="1123324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r>
              <a:rPr lang="en-IN" sz="2000" b="1" dirty="0">
                <a:latin typeface="Times New Roman" pitchFamily="18" charset="0"/>
                <a:cs typeface="Times New Roman" pitchFamily="18" charset="0"/>
              </a:rPr>
              <a:t>Confusion Matrix</a:t>
            </a:r>
          </a:p>
        </p:txBody>
      </p:sp>
      <p:sp>
        <p:nvSpPr>
          <p:cNvPr id="3" name="Slide Number Placeholder 2">
            <a:extLst>
              <a:ext uri="{FF2B5EF4-FFF2-40B4-BE49-F238E27FC236}">
                <a16:creationId xmlns:a16="http://schemas.microsoft.com/office/drawing/2014/main" id="{8FF483D0-FC24-4C7F-A767-4599303441E0}"/>
              </a:ext>
            </a:extLst>
          </p:cNvPr>
          <p:cNvSpPr>
            <a:spLocks noGrp="1"/>
          </p:cNvSpPr>
          <p:nvPr>
            <p:ph type="sldNum" sz="quarter" idx="12"/>
          </p:nvPr>
        </p:nvSpPr>
        <p:spPr/>
        <p:txBody>
          <a:bodyPr/>
          <a:lstStyle/>
          <a:p>
            <a:fld id="{5B4F5413-E548-45A8-B9DD-11B71454D5CA}" type="slidenum">
              <a:rPr lang="en-US" smtClean="0"/>
              <a:pPr/>
              <a:t>20</a:t>
            </a:fld>
            <a:endParaRPr lang="en-US" dirty="0"/>
          </a:p>
        </p:txBody>
      </p:sp>
      <p:sp>
        <p:nvSpPr>
          <p:cNvPr id="13" name="TextBox 12">
            <a:extLst>
              <a:ext uri="{FF2B5EF4-FFF2-40B4-BE49-F238E27FC236}">
                <a16:creationId xmlns:a16="http://schemas.microsoft.com/office/drawing/2014/main" id="{0755498F-F612-4A42-8B8B-C98799796156}"/>
              </a:ext>
            </a:extLst>
          </p:cNvPr>
          <p:cNvSpPr txBox="1"/>
          <p:nvPr/>
        </p:nvSpPr>
        <p:spPr>
          <a:xfrm>
            <a:off x="2199702" y="2852936"/>
            <a:ext cx="5953698" cy="464871"/>
          </a:xfrm>
          <a:prstGeom prst="rect">
            <a:avLst/>
          </a:prstGeom>
          <a:noFill/>
        </p:spPr>
        <p:txBody>
          <a:bodyPr wrap="square">
            <a:spAutoFit/>
          </a:bodyPr>
          <a:lstStyle/>
          <a:p>
            <a:pPr marL="285750" marR="0" indent="-285750" algn="just">
              <a:lnSpc>
                <a:spcPct val="150000"/>
              </a:lnSpc>
              <a:spcBef>
                <a:spcPts val="0"/>
              </a:spcBef>
              <a:spcAft>
                <a:spcPts val="30"/>
              </a:spcAft>
              <a:buFont typeface="Wingdings" panose="05000000000000000000" pitchFamily="2" charset="2"/>
              <a:buChar char="v"/>
            </a:pPr>
            <a:endParaRPr lang="en-US" dirty="0"/>
          </a:p>
        </p:txBody>
      </p:sp>
      <p:pic>
        <p:nvPicPr>
          <p:cNvPr id="10242" name="Picture 2">
            <a:extLst>
              <a:ext uri="{FF2B5EF4-FFF2-40B4-BE49-F238E27FC236}">
                <a16:creationId xmlns:a16="http://schemas.microsoft.com/office/drawing/2014/main" id="{DFF837A4-798C-4919-9E7D-7EA5A121DB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5757" y="1806550"/>
            <a:ext cx="9755305" cy="4358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62912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560" y="319088"/>
            <a:ext cx="7467600" cy="714396"/>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Conclusion</a:t>
            </a:r>
            <a:endParaRPr lang="en-IN" sz="3200"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895446" y="1246324"/>
            <a:ext cx="10225136" cy="5292588"/>
          </a:xfrm>
        </p:spPr>
        <p:txBody>
          <a:bodyPr>
            <a:normAutofit/>
          </a:bodyPr>
          <a:lstStyle/>
          <a:p>
            <a:pPr marR="0" algn="just">
              <a:lnSpc>
                <a:spcPct val="150000"/>
              </a:lnSpc>
              <a:spcBef>
                <a:spcPts val="0"/>
              </a:spcBef>
              <a:spcAft>
                <a:spcPts val="0"/>
              </a:spcAft>
              <a:buFont typeface="Wingdings" panose="05000000000000000000" pitchFamily="2" charset="2"/>
              <a:buChar char="v"/>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current study developed an automated system for detecting drowsiness of the driver. </a:t>
            </a:r>
          </a:p>
          <a:p>
            <a:pPr>
              <a:lnSpc>
                <a:spcPct val="150000"/>
              </a:lnSpc>
              <a:spcBef>
                <a:spcPts val="0"/>
              </a:spcBef>
              <a:buFont typeface="Wingdings" panose="05000000000000000000" pitchFamily="2" charset="2"/>
              <a:buChar char="v"/>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continuous video stream is read from the system and is used for detecting the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drowsiness.It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is detected by using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haar</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-cascade algorithm. </a:t>
            </a:r>
          </a:p>
          <a:p>
            <a:pPr marL="57150" marR="0" indent="-285750" algn="just">
              <a:lnSpc>
                <a:spcPct val="150000"/>
              </a:lnSpc>
              <a:spcBef>
                <a:spcPts val="0"/>
              </a:spcBef>
              <a:spcAft>
                <a:spcPts val="0"/>
              </a:spcAft>
              <a:buFont typeface="Wingdings" panose="05000000000000000000" pitchFamily="2" charset="2"/>
              <a:buChar char="v"/>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haar</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-cascade algorithm uses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haar</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features to detect face and eyes.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Haar</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features are predefined are used for detecting different things.</a:t>
            </a:r>
          </a:p>
          <a:p>
            <a:pPr marL="57150" marR="0" indent="-285750" algn="just">
              <a:lnSpc>
                <a:spcPct val="150000"/>
              </a:lnSpc>
              <a:spcBef>
                <a:spcPts val="0"/>
              </a:spcBef>
              <a:spcAft>
                <a:spcPts val="0"/>
              </a:spcAft>
              <a:buFont typeface="Wingdings" panose="05000000000000000000" pitchFamily="2" charset="2"/>
              <a:buChar char="v"/>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It is used to detect face and eyes in the image which is then fed to the classifier to classify the images as ‘Open’,   Closed’, ‘yawn’, and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no_yawn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p>
        </p:txBody>
      </p:sp>
      <p:sp>
        <p:nvSpPr>
          <p:cNvPr id="5" name="Date Placeholder 4">
            <a:extLst>
              <a:ext uri="{FF2B5EF4-FFF2-40B4-BE49-F238E27FC236}">
                <a16:creationId xmlns:a16="http://schemas.microsoft.com/office/drawing/2014/main" id="{BA33232D-C5B6-4904-B0FD-67D9A472EF5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93F751C5-4D03-4713-B38A-E84F63B94AB2}"/>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C198CA14-345C-4F3F-85D3-748718383803}"/>
              </a:ext>
            </a:extLst>
          </p:cNvPr>
          <p:cNvSpPr>
            <a:spLocks noGrp="1"/>
          </p:cNvSpPr>
          <p:nvPr>
            <p:ph type="sldNum" sz="quarter" idx="12"/>
          </p:nvPr>
        </p:nvSpPr>
        <p:spPr/>
        <p:txBody>
          <a:bodyPr/>
          <a:lstStyle/>
          <a:p>
            <a:fld id="{5B4F5413-E548-45A8-B9DD-11B71454D5CA}" type="slidenum">
              <a:rPr lang="en-US" smtClean="0"/>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1696" y="286859"/>
            <a:ext cx="7467600" cy="714396"/>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Future Enhancements</a:t>
            </a:r>
            <a:endParaRPr lang="en-IN" sz="3200"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859904" y="1278553"/>
            <a:ext cx="10051185" cy="5292588"/>
          </a:xfrm>
        </p:spPr>
        <p:txBody>
          <a:bodyPr>
            <a:normAutofit/>
          </a:bodyPr>
          <a:lstStyle/>
          <a:p>
            <a:pPr marR="0">
              <a:lnSpc>
                <a:spcPct val="150000"/>
              </a:lnSpc>
              <a:spcBef>
                <a:spcPts val="0"/>
              </a:spcBef>
              <a:spcAft>
                <a:spcPts val="0"/>
              </a:spcAft>
              <a:buFont typeface="Wingdings" panose="05000000000000000000" pitchFamily="2" charset="2"/>
              <a:buChar char="v"/>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work can also be extended by implementing in full night light using IR web cam. It is camera which uses infrared radiations to detect whether the person is drowsy or not. While this is a research project, there is scope when this completely turns out to be developed into an application which can be run by the end users on their own for their own purposes on their own systems.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a:lnSpc>
                <a:spcPct val="150000"/>
              </a:lnSpc>
              <a:spcBef>
                <a:spcPts val="0"/>
              </a:spcBef>
              <a:spcAft>
                <a:spcPts val="0"/>
              </a:spcAft>
              <a:buFont typeface="Wingdings" panose="05000000000000000000" pitchFamily="2" charset="2"/>
              <a:buChar char="v"/>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work can be extended by recording the time for which the eyes remain closed and then </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defining a threshold, for example if score becomes greater than 15 that means the person’s eyes are closed for a long period of time. This is when we beep the alarm and notify the driver.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v"/>
            </a:pPr>
            <a:endParaRPr lang="en-US" sz="1800" dirty="0"/>
          </a:p>
        </p:txBody>
      </p:sp>
      <p:sp>
        <p:nvSpPr>
          <p:cNvPr id="5" name="Date Placeholder 4">
            <a:extLst>
              <a:ext uri="{FF2B5EF4-FFF2-40B4-BE49-F238E27FC236}">
                <a16:creationId xmlns:a16="http://schemas.microsoft.com/office/drawing/2014/main" id="{BA33232D-C5B6-4904-B0FD-67D9A472EF5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93F751C5-4D03-4713-B38A-E84F63B94AB2}"/>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AEE063CF-6D7D-432E-B18C-EBA1A9073E26}"/>
              </a:ext>
            </a:extLst>
          </p:cNvPr>
          <p:cNvSpPr>
            <a:spLocks noGrp="1"/>
          </p:cNvSpPr>
          <p:nvPr>
            <p:ph type="sldNum" sz="quarter" idx="12"/>
          </p:nvPr>
        </p:nvSpPr>
        <p:spPr/>
        <p:txBody>
          <a:bodyPr/>
          <a:lstStyle/>
          <a:p>
            <a:fld id="{5B4F5413-E548-45A8-B9DD-11B71454D5CA}" type="slidenum">
              <a:rPr lang="en-US" smtClean="0"/>
              <a:pPr/>
              <a:t>22</a:t>
            </a:fld>
            <a:endParaRPr lang="en-US" dirty="0"/>
          </a:p>
        </p:txBody>
      </p:sp>
    </p:spTree>
    <p:extLst>
      <p:ext uri="{BB962C8B-B14F-4D97-AF65-F5344CB8AC3E}">
        <p14:creationId xmlns:p14="http://schemas.microsoft.com/office/powerpoint/2010/main" val="12945715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5551" y="339498"/>
            <a:ext cx="10370368" cy="6219825"/>
          </a:xfrm>
        </p:spPr>
        <p:txBody>
          <a:bodyPr>
            <a:normAutofit/>
          </a:bodyPr>
          <a:lstStyle/>
          <a:p>
            <a:pPr algn="ctr">
              <a:buNone/>
            </a:pPr>
            <a:r>
              <a:rPr lang="en-US" sz="3200" b="1" dirty="0">
                <a:solidFill>
                  <a:schemeClr val="accent1">
                    <a:lumMod val="75000"/>
                  </a:schemeClr>
                </a:solidFill>
                <a:latin typeface="Times New Roman" pitchFamily="18" charset="0"/>
                <a:cs typeface="Times New Roman" pitchFamily="18" charset="0"/>
              </a:rPr>
              <a:t>References</a:t>
            </a:r>
          </a:p>
          <a:p>
            <a:pPr>
              <a:buNone/>
            </a:pPr>
            <a:r>
              <a:rPr lang="en-US" sz="1800" dirty="0">
                <a:solidFill>
                  <a:schemeClr val="tx1">
                    <a:lumMod val="75000"/>
                    <a:lumOff val="25000"/>
                  </a:schemeClr>
                </a:solidFill>
              </a:rPr>
              <a:t> </a:t>
            </a:r>
          </a:p>
          <a:p>
            <a:pPr marL="342900" marR="0" lvl="0" indent="-342900">
              <a:lnSpc>
                <a:spcPct val="150000"/>
              </a:lnSpc>
              <a:spcBef>
                <a:spcPts val="0"/>
              </a:spcBef>
              <a:spcAft>
                <a:spcPts val="30"/>
              </a:spcAft>
              <a:buFont typeface="+mj-lt"/>
              <a:buAutoNum type="arabicPeriod"/>
            </a:pPr>
            <a:r>
              <a:rPr lang="en-US" sz="1800" spc="-5" dirty="0">
                <a:effectLst/>
                <a:latin typeface="Times New Roman" panose="02020603050405020304" pitchFamily="18" charset="0"/>
                <a:ea typeface="SimSun" panose="02010600030101010101" pitchFamily="2" charset="-122"/>
                <a:cs typeface="Times New Roman" panose="02020603050405020304" pitchFamily="18" charset="0"/>
              </a:rPr>
              <a:t> Warwick, B., Symons, N., Chen, X., &amp; </a:t>
            </a:r>
            <a:r>
              <a:rPr lang="en-US" sz="1800" spc="-5" dirty="0" err="1">
                <a:effectLst/>
                <a:latin typeface="Times New Roman" panose="02020603050405020304" pitchFamily="18" charset="0"/>
                <a:ea typeface="SimSun" panose="02010600030101010101" pitchFamily="2" charset="-122"/>
                <a:cs typeface="Times New Roman" panose="02020603050405020304" pitchFamily="18" charset="0"/>
              </a:rPr>
              <a:t>Xiong</a:t>
            </a:r>
            <a:r>
              <a:rPr lang="en-US" sz="1800" spc="-5" dirty="0">
                <a:effectLst/>
                <a:latin typeface="Times New Roman" panose="02020603050405020304" pitchFamily="18" charset="0"/>
                <a:ea typeface="SimSun" panose="02010600030101010101" pitchFamily="2" charset="-122"/>
                <a:cs typeface="Times New Roman" panose="02020603050405020304" pitchFamily="18" charset="0"/>
              </a:rPr>
              <a:t>, K. (2015). Detecting Driver Drowsiness Using Wireless Wearables. 2015 IEEE 12th International Conference on Mobile Ad Hoc and Sensor Systems.</a:t>
            </a:r>
            <a:endParaRPr lang="en-US" sz="1800" spc="-5"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nSpc>
                <a:spcPct val="150000"/>
              </a:lnSpc>
              <a:spcBef>
                <a:spcPts val="0"/>
              </a:spcBef>
              <a:spcAft>
                <a:spcPts val="30"/>
              </a:spcAft>
              <a:buFont typeface="+mj-lt"/>
              <a:buAutoNum type="arabicPeriod"/>
            </a:pPr>
            <a:r>
              <a:rPr lang="en-US" sz="1800" spc="-5" dirty="0">
                <a:effectLst/>
                <a:latin typeface="Times New Roman" panose="02020603050405020304" pitchFamily="18" charset="0"/>
                <a:ea typeface="SimSun" panose="02010600030101010101" pitchFamily="2" charset="-122"/>
                <a:cs typeface="Times New Roman" panose="02020603050405020304" pitchFamily="18" charset="0"/>
              </a:rPr>
              <a:t> Dwivedi, K., </a:t>
            </a:r>
            <a:r>
              <a:rPr lang="en-US" sz="1800" spc="-5" dirty="0" err="1">
                <a:effectLst/>
                <a:latin typeface="Times New Roman" panose="02020603050405020304" pitchFamily="18" charset="0"/>
                <a:ea typeface="SimSun" panose="02010600030101010101" pitchFamily="2" charset="-122"/>
                <a:cs typeface="Times New Roman" panose="02020603050405020304" pitchFamily="18" charset="0"/>
              </a:rPr>
              <a:t>Biswaranjan</a:t>
            </a:r>
            <a:r>
              <a:rPr lang="en-US" sz="1800" spc="-5" dirty="0">
                <a:effectLst/>
                <a:latin typeface="Times New Roman" panose="02020603050405020304" pitchFamily="18" charset="0"/>
                <a:ea typeface="SimSun" panose="02010600030101010101" pitchFamily="2" charset="-122"/>
                <a:cs typeface="Times New Roman" panose="02020603050405020304" pitchFamily="18" charset="0"/>
              </a:rPr>
              <a:t> K &amp; Sethi, A. (2014). Drowsy driver detection using representation learning. 2014 IEEE International Advance Computing Conference (IACC). </a:t>
            </a:r>
            <a:endParaRPr lang="en-US" sz="1800" spc="-5"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nSpc>
                <a:spcPct val="150000"/>
              </a:lnSpc>
              <a:spcBef>
                <a:spcPts val="0"/>
              </a:spcBef>
              <a:spcAft>
                <a:spcPts val="30"/>
              </a:spcAft>
              <a:buFont typeface="+mj-lt"/>
              <a:buAutoNum type="arabicPeriod"/>
            </a:pPr>
            <a:r>
              <a:rPr lang="en-US" sz="1800" spc="-5" dirty="0">
                <a:effectLst/>
                <a:latin typeface="Times New Roman" panose="02020603050405020304" pitchFamily="18" charset="0"/>
                <a:ea typeface="SimSun" panose="02010600030101010101" pitchFamily="2" charset="-122"/>
                <a:cs typeface="Times New Roman" panose="02020603050405020304" pitchFamily="18" charset="0"/>
              </a:rPr>
              <a:t> Yan, J.-J., </a:t>
            </a:r>
            <a:r>
              <a:rPr lang="en-US" sz="1800" spc="-5" dirty="0" err="1">
                <a:effectLst/>
                <a:latin typeface="Times New Roman" panose="02020603050405020304" pitchFamily="18" charset="0"/>
                <a:ea typeface="SimSun" panose="02010600030101010101" pitchFamily="2" charset="-122"/>
                <a:cs typeface="Times New Roman" panose="02020603050405020304" pitchFamily="18" charset="0"/>
              </a:rPr>
              <a:t>Kuo</a:t>
            </a:r>
            <a:r>
              <a:rPr lang="en-US" sz="1800" spc="-5" dirty="0">
                <a:effectLst/>
                <a:latin typeface="Times New Roman" panose="02020603050405020304" pitchFamily="18" charset="0"/>
                <a:ea typeface="SimSun" panose="02010600030101010101" pitchFamily="2" charset="-122"/>
                <a:cs typeface="Times New Roman" panose="02020603050405020304" pitchFamily="18" charset="0"/>
              </a:rPr>
              <a:t>, H.-H., Lin, Y.-F., &amp; Liao, T.-L. (2016). Real-Time Driver Drowsiness Detection </a:t>
            </a:r>
            <a:r>
              <a:rPr lang="en-US" sz="1800" spc="-5" dirty="0" err="1">
                <a:effectLst/>
                <a:latin typeface="Times New Roman" panose="02020603050405020304" pitchFamily="18" charset="0"/>
                <a:ea typeface="SimSun" panose="02010600030101010101" pitchFamily="2" charset="-122"/>
                <a:cs typeface="Times New Roman" panose="02020603050405020304" pitchFamily="18" charset="0"/>
              </a:rPr>
              <a:t>System.Based</a:t>
            </a:r>
            <a:r>
              <a:rPr lang="en-US" sz="1800" spc="-5" dirty="0">
                <a:effectLst/>
                <a:latin typeface="Times New Roman" panose="02020603050405020304" pitchFamily="18" charset="0"/>
                <a:ea typeface="SimSun" panose="02010600030101010101" pitchFamily="2" charset="-122"/>
                <a:cs typeface="Times New Roman" panose="02020603050405020304" pitchFamily="18" charset="0"/>
              </a:rPr>
              <a:t> on PERCLOS and Grayscale Image Processing. 2016 International Symposium on Computer, Consumer and Control (IS3C).</a:t>
            </a:r>
            <a:endParaRPr lang="en-US" sz="1800" spc="-5"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nSpc>
                <a:spcPct val="150000"/>
              </a:lnSpc>
              <a:spcBef>
                <a:spcPts val="0"/>
              </a:spcBef>
              <a:spcAft>
                <a:spcPts val="30"/>
              </a:spcAft>
              <a:buFont typeface="+mj-lt"/>
              <a:buAutoNum type="arabicPeriod"/>
            </a:pPr>
            <a:r>
              <a:rPr lang="en-US" sz="1800" spc="-5" dirty="0">
                <a:effectLst/>
                <a:latin typeface="Times New Roman" panose="02020603050405020304" pitchFamily="18" charset="0"/>
                <a:ea typeface="SimSun" panose="02010600030101010101" pitchFamily="2" charset="-122"/>
                <a:cs typeface="Times New Roman" panose="02020603050405020304" pitchFamily="18" charset="0"/>
              </a:rPr>
              <a:t>Face detection using </a:t>
            </a:r>
            <a:r>
              <a:rPr lang="en-US" sz="1800" spc="-5" dirty="0" err="1">
                <a:effectLst/>
                <a:latin typeface="Times New Roman" panose="02020603050405020304" pitchFamily="18" charset="0"/>
                <a:ea typeface="SimSun" panose="02010600030101010101" pitchFamily="2" charset="-122"/>
                <a:cs typeface="Times New Roman" panose="02020603050405020304" pitchFamily="18" charset="0"/>
              </a:rPr>
              <a:t>haar</a:t>
            </a:r>
            <a:r>
              <a:rPr lang="en-US" sz="1800" spc="-5" dirty="0">
                <a:effectLst/>
                <a:latin typeface="Times New Roman" panose="02020603050405020304" pitchFamily="18" charset="0"/>
                <a:ea typeface="SimSun" panose="02010600030101010101" pitchFamily="2" charset="-122"/>
                <a:cs typeface="Times New Roman" panose="02020603050405020304" pitchFamily="18" charset="0"/>
              </a:rPr>
              <a:t> cascades tutorial </a:t>
            </a:r>
            <a:r>
              <a:rPr lang="en-US" sz="1800" u="sng" spc="-5"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hlinkClick r:id="rId2"/>
              </a:rPr>
              <a:t>https://docs.opencv.org/3.1.0/d7/d8b/tutorial_py_face_detection.html#gsc.tab=0</a:t>
            </a:r>
            <a:endParaRPr lang="en-US" sz="1800" spc="-5"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nSpc>
                <a:spcPct val="150000"/>
              </a:lnSpc>
              <a:spcBef>
                <a:spcPts val="0"/>
              </a:spcBef>
              <a:spcAft>
                <a:spcPts val="30"/>
              </a:spcAft>
              <a:buFont typeface="+mj-lt"/>
              <a:buAutoNum type="arabicPeriod"/>
            </a:pPr>
            <a:r>
              <a:rPr lang="en-US" sz="1800" u="sng" spc="-5"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hlinkClick r:id="rId3"/>
              </a:rPr>
              <a:t>Hanojhan</a:t>
            </a:r>
            <a:r>
              <a:rPr lang="en-US" sz="1800" u="sng" spc="-5"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hlinkClick r:id="rId3"/>
              </a:rPr>
              <a:t> </a:t>
            </a:r>
            <a:r>
              <a:rPr lang="en-US" sz="1800" u="sng" spc="-5"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hlinkClick r:id="rId3"/>
              </a:rPr>
              <a:t>Rajahrajasingh</a:t>
            </a:r>
            <a:r>
              <a:rPr lang="en-US" sz="1800" u="sng" spc="-5"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hlinkClick r:id="rId3"/>
              </a:rPr>
              <a:t> (Author)</a:t>
            </a:r>
            <a:r>
              <a:rPr lang="en-US" sz="1800" spc="-5"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2019, Drowsiness Detection Using Image Processing, Munich, GRIN Verlag, </a:t>
            </a:r>
            <a:r>
              <a:rPr lang="en-US" sz="1800" u="sng" spc="-5"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hlinkClick r:id="rId4"/>
              </a:rPr>
              <a:t>https://www.grin.com/document/506703</a:t>
            </a:r>
            <a:endParaRPr lang="en-US" sz="1800" spc="-5" dirty="0">
              <a:effectLst/>
              <a:latin typeface="Calibri" panose="020F0502020204030204" pitchFamily="34" charset="0"/>
              <a:ea typeface="SimSun" panose="02010600030101010101" pitchFamily="2" charset="-122"/>
              <a:cs typeface="Times New Roman" panose="02020603050405020304" pitchFamily="18" charset="0"/>
            </a:endParaRPr>
          </a:p>
          <a:p>
            <a:pPr marL="0" indent="0">
              <a:buNone/>
            </a:pPr>
            <a:endParaRPr lang="en-US" sz="2000" b="1" dirty="0">
              <a:solidFill>
                <a:schemeClr val="tx1">
                  <a:lumMod val="75000"/>
                  <a:lumOff val="25000"/>
                </a:schemeClr>
              </a:solidFill>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A7C2A149-87F3-4546-B37B-612BD139184B}"/>
              </a:ext>
            </a:extLst>
          </p:cNvPr>
          <p:cNvSpPr>
            <a:spLocks noGrp="1"/>
          </p:cNvSpPr>
          <p:nvPr>
            <p:ph type="dt" sz="half" idx="10"/>
          </p:nvPr>
        </p:nvSpPr>
        <p:spPr/>
        <p:txBody>
          <a:bodyPr/>
          <a:lstStyle/>
          <a:p>
            <a:r>
              <a:rPr lang="en-US"/>
              <a:t>VIII Semester, Department of ISE, RNSIT</a:t>
            </a:r>
            <a:endParaRPr lang="en-US" dirty="0"/>
          </a:p>
        </p:txBody>
      </p:sp>
      <p:sp>
        <p:nvSpPr>
          <p:cNvPr id="2" name="Footer Placeholder 1">
            <a:extLst>
              <a:ext uri="{FF2B5EF4-FFF2-40B4-BE49-F238E27FC236}">
                <a16:creationId xmlns:a16="http://schemas.microsoft.com/office/drawing/2014/main" id="{DFA78DEB-6914-4A76-B9B4-66FB89B00F93}"/>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8351C7A7-D0BC-42EC-8035-D91B8D8A8121}"/>
              </a:ext>
            </a:extLst>
          </p:cNvPr>
          <p:cNvSpPr>
            <a:spLocks noGrp="1"/>
          </p:cNvSpPr>
          <p:nvPr>
            <p:ph type="sldNum" sz="quarter" idx="12"/>
          </p:nvPr>
        </p:nvSpPr>
        <p:spPr/>
        <p:txBody>
          <a:bodyPr/>
          <a:lstStyle/>
          <a:p>
            <a:fld id="{5B4F5413-E548-45A8-B9DD-11B71454D5CA}" type="slidenum">
              <a:rPr lang="en-US" smtClean="0"/>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9616" y="2458552"/>
            <a:ext cx="6553200" cy="754424"/>
          </a:xfrm>
        </p:spPr>
        <p:txBody>
          <a:bodyPr>
            <a:normAutofit/>
          </a:bodyPr>
          <a:lstStyle/>
          <a:p>
            <a:pPr algn="ctr"/>
            <a:r>
              <a:rPr lang="en-US" sz="4800" b="1" dirty="0">
                <a:ln w="10541" cmpd="sng">
                  <a:solidFill>
                    <a:schemeClr val="accent1">
                      <a:shade val="88000"/>
                      <a:satMod val="110000"/>
                    </a:schemeClr>
                  </a:solidFill>
                  <a:prstDash val="solid"/>
                </a:ln>
                <a:solidFill>
                  <a:srgbClr val="000066"/>
                </a:solidFill>
              </a:rPr>
              <a:t>THANK YOU</a:t>
            </a:r>
          </a:p>
        </p:txBody>
      </p:sp>
      <p:sp>
        <p:nvSpPr>
          <p:cNvPr id="4" name="Date Placeholder 3">
            <a:extLst>
              <a:ext uri="{FF2B5EF4-FFF2-40B4-BE49-F238E27FC236}">
                <a16:creationId xmlns:a16="http://schemas.microsoft.com/office/drawing/2014/main" id="{4F225990-F38C-4DDC-86BA-7F06ABDAFCC0}"/>
              </a:ext>
            </a:extLst>
          </p:cNvPr>
          <p:cNvSpPr>
            <a:spLocks noGrp="1"/>
          </p:cNvSpPr>
          <p:nvPr>
            <p:ph type="dt" sz="half" idx="10"/>
          </p:nvPr>
        </p:nvSpPr>
        <p:spPr/>
        <p:txBody>
          <a:bodyPr/>
          <a:lstStyle/>
          <a:p>
            <a:r>
              <a:rPr lang="en-US"/>
              <a:t>VIII Semester, Department of ISE, RNSIT</a:t>
            </a:r>
            <a:endParaRPr lang="en-US" dirty="0"/>
          </a:p>
        </p:txBody>
      </p:sp>
      <p:sp>
        <p:nvSpPr>
          <p:cNvPr id="3" name="Footer Placeholder 2">
            <a:extLst>
              <a:ext uri="{FF2B5EF4-FFF2-40B4-BE49-F238E27FC236}">
                <a16:creationId xmlns:a16="http://schemas.microsoft.com/office/drawing/2014/main" id="{6E55FA4F-0ACB-4158-BB75-7AD52B710C35}"/>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CD602A3F-45C8-46FF-A99F-20E606B7B72B}"/>
              </a:ext>
            </a:extLst>
          </p:cNvPr>
          <p:cNvSpPr>
            <a:spLocks noGrp="1"/>
          </p:cNvSpPr>
          <p:nvPr>
            <p:ph type="sldNum" sz="quarter" idx="12"/>
          </p:nvPr>
        </p:nvSpPr>
        <p:spPr/>
        <p:txBody>
          <a:bodyPr/>
          <a:lstStyle/>
          <a:p>
            <a:fld id="{5B4F5413-E548-45A8-B9DD-11B71454D5CA}" type="slidenum">
              <a:rPr lang="en-US" smtClean="0"/>
              <a:pPr/>
              <a:t>24</a:t>
            </a:fld>
            <a:endParaRPr lang="en-US" dirty="0"/>
          </a:p>
        </p:txBody>
      </p:sp>
    </p:spTree>
    <p:extLst>
      <p:ext uri="{BB962C8B-B14F-4D97-AF65-F5344CB8AC3E}">
        <p14:creationId xmlns:p14="http://schemas.microsoft.com/office/powerpoint/2010/main" val="127039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3592" y="332656"/>
            <a:ext cx="7467600" cy="1296144"/>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ABSTRACT</a:t>
            </a: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1199456" y="1357298"/>
            <a:ext cx="9721080" cy="4591982"/>
          </a:xfrm>
        </p:spPr>
        <p:txBody>
          <a:bodyPr>
            <a:normAutofit fontScale="47500" lnSpcReduction="20000"/>
          </a:bodyPr>
          <a:lstStyle/>
          <a:p>
            <a:pPr algn="just">
              <a:lnSpc>
                <a:spcPct val="170000"/>
              </a:lnSpc>
              <a:buFont typeface="Wingdings" panose="05000000000000000000" pitchFamily="2" charset="2"/>
              <a:buChar char="v"/>
            </a:pPr>
            <a:r>
              <a:rPr lang="en-US" sz="3800" dirty="0">
                <a:effectLst/>
                <a:latin typeface="Times New Roman" panose="02020603050405020304" pitchFamily="18" charset="0"/>
                <a:ea typeface="Times New Roman" panose="02020603050405020304" pitchFamily="18" charset="0"/>
              </a:rPr>
              <a:t>Drowsiness and Fatigue of drivers are amongst the significant causes of road accidents. Every year, they increase the amounts of deaths and fatalities injuries globally.</a:t>
            </a:r>
          </a:p>
          <a:p>
            <a:pPr algn="just">
              <a:lnSpc>
                <a:spcPct val="170000"/>
              </a:lnSpc>
              <a:buFont typeface="Wingdings" panose="05000000000000000000" pitchFamily="2" charset="2"/>
              <a:buChar char="v"/>
            </a:pPr>
            <a:r>
              <a:rPr lang="en-US" sz="3800" dirty="0">
                <a:effectLst/>
                <a:latin typeface="Times New Roman" panose="02020603050405020304" pitchFamily="18" charset="0"/>
                <a:ea typeface="Times New Roman" panose="02020603050405020304" pitchFamily="18" charset="0"/>
              </a:rPr>
              <a:t>Therefore, there is a need to develop a systems that will detect the driver’s bad psychophysical condition, which could significantly reduce the number of fatigue-related car accidents. </a:t>
            </a:r>
          </a:p>
          <a:p>
            <a:pPr algn="just">
              <a:lnSpc>
                <a:spcPct val="170000"/>
              </a:lnSpc>
              <a:buFont typeface="Wingdings" panose="05000000000000000000" pitchFamily="2" charset="2"/>
              <a:buChar char="v"/>
            </a:pPr>
            <a:r>
              <a:rPr lang="en-US" sz="3800" dirty="0">
                <a:effectLst/>
                <a:latin typeface="Times New Roman" panose="02020603050405020304" pitchFamily="18" charset="0"/>
                <a:ea typeface="Times New Roman" panose="02020603050405020304" pitchFamily="18" charset="0"/>
              </a:rPr>
              <a:t>However, the development of such systems encounters many difficulties related to fast and proper recognition of a driver’s fatigue symptoms. </a:t>
            </a:r>
          </a:p>
          <a:p>
            <a:pPr algn="just">
              <a:lnSpc>
                <a:spcPct val="170000"/>
              </a:lnSpc>
              <a:buFont typeface="Wingdings" panose="05000000000000000000" pitchFamily="2" charset="2"/>
              <a:buChar char="v"/>
            </a:pPr>
            <a:r>
              <a:rPr lang="en-US" sz="3800" dirty="0">
                <a:effectLst/>
                <a:latin typeface="Times New Roman" panose="02020603050405020304" pitchFamily="18" charset="0"/>
                <a:ea typeface="Times New Roman" panose="02020603050405020304" pitchFamily="18" charset="0"/>
              </a:rPr>
              <a:t>One of the technical possibilities to implement driver drowsiness detection systems is to use the vision-based approach. The technical aspects of using the vision system to detect a driver drowsiness are also discussed. </a:t>
            </a:r>
          </a:p>
          <a:p>
            <a:pPr marL="355600" indent="-355600" algn="just">
              <a:lnSpc>
                <a:spcPct val="170000"/>
              </a:lnSpc>
              <a:buFont typeface="Wingdings" pitchFamily="2" charset="2"/>
              <a:buChar char="Ø"/>
            </a:pPr>
            <a:endParaRPr lang="en-US" sz="1800" b="1" dirty="0">
              <a:solidFill>
                <a:schemeClr val="tx1">
                  <a:lumMod val="75000"/>
                  <a:lumOff val="25000"/>
                </a:schemeClr>
              </a:solidFill>
              <a:latin typeface="Times New Roman" pitchFamily="18" charset="0"/>
              <a:cs typeface="Times New Roman" pitchFamily="18" charset="0"/>
            </a:endParaRPr>
          </a:p>
          <a:p>
            <a:pPr marL="0" indent="0" algn="just">
              <a:buNone/>
            </a:pPr>
            <a:endParaRPr lang="en-US" sz="1800" b="1" dirty="0"/>
          </a:p>
          <a:p>
            <a:pPr algn="just"/>
            <a:endParaRPr lang="en-US" sz="1800" b="1" dirty="0"/>
          </a:p>
          <a:p>
            <a:pPr algn="just"/>
            <a:endParaRPr lang="en-US" sz="1800" dirty="0"/>
          </a:p>
          <a:p>
            <a:pPr algn="just"/>
            <a:endParaRPr lang="en-US" sz="1800" dirty="0"/>
          </a:p>
          <a:p>
            <a:pPr algn="just"/>
            <a:endParaRPr lang="en-US" sz="1800" dirty="0"/>
          </a:p>
        </p:txBody>
      </p:sp>
      <p:sp>
        <p:nvSpPr>
          <p:cNvPr id="5" name="Date Placeholder 4">
            <a:extLst>
              <a:ext uri="{FF2B5EF4-FFF2-40B4-BE49-F238E27FC236}">
                <a16:creationId xmlns:a16="http://schemas.microsoft.com/office/drawing/2014/main" id="{9218EC12-73AA-4416-AB80-CFE95158E424}"/>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5CD64878-040F-43D3-8C50-5126F2C2CDC1}"/>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B251B2EA-778B-412E-9857-F89F9B20D7C5}"/>
              </a:ext>
            </a:extLst>
          </p:cNvPr>
          <p:cNvSpPr>
            <a:spLocks noGrp="1"/>
          </p:cNvSpPr>
          <p:nvPr>
            <p:ph type="sldNum" sz="quarter" idx="12"/>
          </p:nvPr>
        </p:nvSpPr>
        <p:spPr/>
        <p:txBody>
          <a:bodyPr/>
          <a:lstStyle/>
          <a:p>
            <a:fld id="{5B4F5413-E548-45A8-B9DD-11B71454D5CA}" type="slidenum">
              <a:rPr lang="en-US" smtClean="0"/>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16632"/>
            <a:ext cx="7467600" cy="1008112"/>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About the Company</a:t>
            </a:r>
          </a:p>
        </p:txBody>
      </p:sp>
      <p:sp>
        <p:nvSpPr>
          <p:cNvPr id="3" name="Content Placeholder 2"/>
          <p:cNvSpPr>
            <a:spLocks noGrp="1"/>
          </p:cNvSpPr>
          <p:nvPr>
            <p:ph idx="1"/>
          </p:nvPr>
        </p:nvSpPr>
        <p:spPr>
          <a:xfrm>
            <a:off x="838200" y="1124744"/>
            <a:ext cx="9650288" cy="6599163"/>
          </a:xfrm>
        </p:spPr>
        <p:txBody>
          <a:bodyPr>
            <a:normAutofit fontScale="47500" lnSpcReduction="20000"/>
          </a:bodyPr>
          <a:lstStyle/>
          <a:p>
            <a:pPr marL="0" indent="0">
              <a:lnSpc>
                <a:spcPct val="120000"/>
              </a:lnSpc>
              <a:buNone/>
            </a:pPr>
            <a:r>
              <a:rPr lang="en-US" sz="4200" b="1" i="0" dirty="0">
                <a:effectLst/>
                <a:latin typeface="Times New Roman" panose="02020603050405020304" pitchFamily="18" charset="0"/>
                <a:cs typeface="Times New Roman" panose="02020603050405020304" pitchFamily="18" charset="0"/>
              </a:rPr>
              <a:t>NASTECH – </a:t>
            </a:r>
            <a:r>
              <a:rPr lang="en-US" sz="4200" b="1" dirty="0">
                <a:latin typeface="Times New Roman" panose="02020603050405020304" pitchFamily="18" charset="0"/>
                <a:cs typeface="Times New Roman" panose="02020603050405020304" pitchFamily="18" charset="0"/>
              </a:rPr>
              <a:t>New Age Solutions &amp; Technologies</a:t>
            </a:r>
            <a:br>
              <a:rPr lang="en-US" sz="4200" b="1" dirty="0">
                <a:latin typeface="Times New Roman" panose="02020603050405020304" pitchFamily="18" charset="0"/>
                <a:cs typeface="Times New Roman" panose="02020603050405020304" pitchFamily="18" charset="0"/>
              </a:rPr>
            </a:br>
            <a:endParaRPr lang="en-US" sz="4200" b="1"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v"/>
            </a:pPr>
            <a:r>
              <a:rPr lang="en-US" sz="3800" dirty="0">
                <a:latin typeface="Manrope"/>
              </a:rPr>
              <a:t>Is</a:t>
            </a:r>
            <a:r>
              <a:rPr lang="en-US" sz="3800" b="0" i="0" dirty="0">
                <a:effectLst/>
                <a:latin typeface="Manrope"/>
              </a:rPr>
              <a:t> a popular highly functioning IT Consulting Firm with offices in Nigeria, United Kingdom and </a:t>
            </a:r>
            <a:br>
              <a:rPr lang="en-US" sz="3800" b="0" i="0" dirty="0">
                <a:effectLst/>
                <a:latin typeface="Manrope"/>
              </a:rPr>
            </a:br>
            <a:r>
              <a:rPr lang="en-US" sz="3800" b="0" i="0" dirty="0">
                <a:effectLst/>
                <a:latin typeface="Manrope"/>
              </a:rPr>
              <a:t>United States.</a:t>
            </a:r>
          </a:p>
          <a:p>
            <a:pPr>
              <a:lnSpc>
                <a:spcPct val="120000"/>
              </a:lnSpc>
              <a:buFont typeface="Wingdings" panose="05000000000000000000" pitchFamily="2" charset="2"/>
              <a:buChar char="v"/>
            </a:pPr>
            <a:endParaRPr lang="en-US" sz="3800" b="0" i="0" dirty="0">
              <a:effectLst/>
              <a:latin typeface="Manrope"/>
            </a:endParaRPr>
          </a:p>
          <a:p>
            <a:pPr>
              <a:lnSpc>
                <a:spcPct val="120000"/>
              </a:lnSpc>
              <a:buFont typeface="Wingdings" panose="05000000000000000000" pitchFamily="2" charset="2"/>
              <a:buChar char="v"/>
            </a:pPr>
            <a:r>
              <a:rPr lang="en-US" sz="3800" b="0" i="0" dirty="0">
                <a:effectLst/>
                <a:latin typeface="Manrope"/>
              </a:rPr>
              <a:t>Providing IT Consulting services in the areas of Software Development, E-Commerce and Payments, Workflow Improvement, Data Solutions, Network Infrastructure, Deployment and Support.</a:t>
            </a:r>
            <a:br>
              <a:rPr lang="en-US" sz="3800" b="0" i="0" dirty="0">
                <a:effectLst/>
                <a:latin typeface="Manrope"/>
              </a:rPr>
            </a:br>
            <a:endParaRPr lang="en-US" sz="3800" dirty="0">
              <a:latin typeface="-apple-system"/>
            </a:endParaRPr>
          </a:p>
          <a:p>
            <a:pPr algn="just">
              <a:lnSpc>
                <a:spcPct val="120000"/>
              </a:lnSpc>
              <a:buFont typeface="Wingdings" panose="05000000000000000000" pitchFamily="2" charset="2"/>
              <a:buChar char="v"/>
            </a:pPr>
            <a:r>
              <a:rPr lang="en-US" sz="3800" i="0" dirty="0">
                <a:effectLst/>
                <a:latin typeface="Times New Roman" panose="02020603050405020304" pitchFamily="18" charset="0"/>
                <a:cs typeface="Times New Roman" panose="02020603050405020304" pitchFamily="18" charset="0"/>
              </a:rPr>
              <a:t>We transform great ideas and workflows into solutions and automated processes</a:t>
            </a:r>
          </a:p>
          <a:p>
            <a:pPr marL="0" indent="0" algn="just">
              <a:lnSpc>
                <a:spcPct val="120000"/>
              </a:lnSpc>
              <a:buNone/>
            </a:pPr>
            <a:endParaRPr lang="en-US" sz="3800" b="1" dirty="0">
              <a:latin typeface="Times New Roman" pitchFamily="18" charset="0"/>
              <a:cs typeface="Times New Roman" pitchFamily="18" charset="0"/>
            </a:endParaRPr>
          </a:p>
          <a:p>
            <a:pPr algn="l" fontAlgn="ctr">
              <a:buFont typeface="Wingdings" panose="05000000000000000000" pitchFamily="2" charset="2"/>
              <a:buChar char="v"/>
            </a:pPr>
            <a:r>
              <a:rPr lang="en-US" sz="3800" b="0" i="0" dirty="0">
                <a:effectLst/>
                <a:latin typeface="Times New Roman" panose="02020603050405020304" pitchFamily="18" charset="0"/>
                <a:cs typeface="Times New Roman" panose="02020603050405020304" pitchFamily="18" charset="0"/>
              </a:rPr>
              <a:t>Some of the industry and sector specific solutions offered by NASTECH are as follows:</a:t>
            </a:r>
          </a:p>
          <a:p>
            <a:pPr lvl="1" fontAlgn="ctr">
              <a:lnSpc>
                <a:spcPct val="120000"/>
              </a:lnSpc>
            </a:pPr>
            <a:r>
              <a:rPr lang="en-US" sz="3800" b="1" i="0" u="none"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AVIS-RDS</a:t>
            </a:r>
            <a:r>
              <a:rPr lang="en-US" sz="3800" b="0" i="0" dirty="0">
                <a:effectLst/>
                <a:latin typeface="Times New Roman" panose="02020603050405020304" pitchFamily="18" charset="0"/>
                <a:cs typeface="Times New Roman" panose="02020603050405020304" pitchFamily="18" charset="0"/>
              </a:rPr>
              <a:t> - Omni-Channel Aviation Retailing System</a:t>
            </a:r>
          </a:p>
          <a:p>
            <a:pPr lvl="1" fontAlgn="ctr">
              <a:lnSpc>
                <a:spcPct val="120000"/>
              </a:lnSpc>
            </a:pPr>
            <a:r>
              <a:rPr lang="en-US" sz="3800" b="1" i="0" u="none" strike="noStrike"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FINAC</a:t>
            </a:r>
            <a:r>
              <a:rPr lang="en-US" sz="3800" b="0" i="0" dirty="0">
                <a:effectLst/>
                <a:latin typeface="Times New Roman" panose="02020603050405020304" pitchFamily="18" charset="0"/>
                <a:cs typeface="Times New Roman" panose="02020603050405020304" pitchFamily="18" charset="0"/>
              </a:rPr>
              <a:t> - Accounts and Tax Solution for Small Businesses</a:t>
            </a:r>
          </a:p>
          <a:p>
            <a:pPr lvl="1" fontAlgn="ctr">
              <a:lnSpc>
                <a:spcPct val="120000"/>
              </a:lnSpc>
            </a:pPr>
            <a:r>
              <a:rPr lang="en-US" sz="3800" b="1" i="0" u="none" strike="noStrike"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HMIS</a:t>
            </a:r>
            <a:r>
              <a:rPr lang="en-US" sz="3800" b="0" i="0" dirty="0">
                <a:effectLst/>
                <a:latin typeface="Times New Roman" panose="02020603050405020304" pitchFamily="18" charset="0"/>
                <a:cs typeface="Times New Roman" panose="02020603050405020304" pitchFamily="18" charset="0"/>
              </a:rPr>
              <a:t> - Hospital Management, Health Information System</a:t>
            </a:r>
          </a:p>
          <a:p>
            <a:pPr marL="0" indent="0" algn="just">
              <a:lnSpc>
                <a:spcPct val="120000"/>
              </a:lnSpc>
              <a:buNone/>
            </a:pPr>
            <a:endParaRPr lang="en-US" sz="2000" b="1" dirty="0">
              <a:latin typeface="Times New Roman" pitchFamily="18" charset="0"/>
              <a:cs typeface="Times New Roman" pitchFamily="18" charset="0"/>
            </a:endParaRPr>
          </a:p>
          <a:p>
            <a:pPr marL="0" indent="0" algn="just">
              <a:lnSpc>
                <a:spcPct val="120000"/>
              </a:lnSpc>
              <a:buNone/>
            </a:pPr>
            <a:endParaRPr lang="en-US" b="1" dirty="0">
              <a:latin typeface="Times New Roman" pitchFamily="18" charset="0"/>
              <a:cs typeface="Times New Roman" pitchFamily="18" charset="0"/>
            </a:endParaRPr>
          </a:p>
          <a:p>
            <a:pPr marL="0" indent="0" algn="just">
              <a:buNone/>
            </a:pPr>
            <a:endParaRPr lang="en-US" sz="1800" b="1" dirty="0">
              <a:solidFill>
                <a:schemeClr val="tx1">
                  <a:lumMod val="75000"/>
                  <a:lumOff val="25000"/>
                </a:schemeClr>
              </a:solidFill>
              <a:latin typeface="Times New Roman" pitchFamily="18" charset="0"/>
              <a:cs typeface="Times New Roman" pitchFamily="18" charset="0"/>
            </a:endParaRPr>
          </a:p>
          <a:p>
            <a:pPr algn="just">
              <a:buFont typeface="Wingdings" pitchFamily="2" charset="2"/>
              <a:buChar char="Ø"/>
            </a:pPr>
            <a:endParaRPr lang="en-US" sz="1800" b="1" dirty="0">
              <a:solidFill>
                <a:schemeClr val="tx1">
                  <a:lumMod val="75000"/>
                  <a:lumOff val="25000"/>
                </a:schemeClr>
              </a:solidFill>
              <a:latin typeface="Times New Roman" pitchFamily="18" charset="0"/>
              <a:cs typeface="Times New Roman" pitchFamily="18" charset="0"/>
            </a:endParaRPr>
          </a:p>
          <a:p>
            <a:pPr algn="just">
              <a:buFont typeface="Wingdings" pitchFamily="2" charset="2"/>
              <a:buChar char="Ø"/>
            </a:pPr>
            <a:endParaRPr lang="en-US" sz="1800" b="1" dirty="0">
              <a:solidFill>
                <a:schemeClr val="tx1">
                  <a:lumMod val="75000"/>
                  <a:lumOff val="25000"/>
                </a:schemeClr>
              </a:solidFill>
              <a:latin typeface="Times New Roman" pitchFamily="18" charset="0"/>
              <a:cs typeface="Times New Roman" pitchFamily="18" charset="0"/>
            </a:endParaRPr>
          </a:p>
          <a:p>
            <a:pPr marL="0" indent="0" algn="just">
              <a:buNone/>
            </a:pPr>
            <a:r>
              <a:rPr lang="en-US" sz="1800" b="1" dirty="0">
                <a:solidFill>
                  <a:schemeClr val="tx1">
                    <a:lumMod val="75000"/>
                    <a:lumOff val="25000"/>
                  </a:schemeClr>
                </a:solidFill>
                <a:latin typeface="Times New Roman" pitchFamily="18" charset="0"/>
                <a:cs typeface="Times New Roman" pitchFamily="18" charset="0"/>
              </a:rPr>
              <a:t>    </a:t>
            </a:r>
            <a:endParaRPr lang="en-US" sz="2000" b="1" dirty="0">
              <a:solidFill>
                <a:schemeClr val="tx1">
                  <a:lumMod val="75000"/>
                  <a:lumOff val="25000"/>
                </a:schemeClr>
              </a:solidFill>
              <a:latin typeface="Times New Roman" pitchFamily="18" charset="0"/>
              <a:cs typeface="Times New Roman" pitchFamily="18" charset="0"/>
            </a:endParaRPr>
          </a:p>
          <a:p>
            <a:pPr algn="just"/>
            <a:endParaRPr lang="en-US" sz="1800" dirty="0"/>
          </a:p>
          <a:p>
            <a:pPr algn="just"/>
            <a:endParaRPr lang="en-US" sz="1800" dirty="0"/>
          </a:p>
          <a:p>
            <a:pPr algn="just"/>
            <a:endParaRPr lang="en-US" sz="1800" dirty="0"/>
          </a:p>
          <a:p>
            <a:pPr algn="just"/>
            <a:endParaRPr lang="en-US" sz="1800" dirty="0"/>
          </a:p>
        </p:txBody>
      </p:sp>
      <p:sp>
        <p:nvSpPr>
          <p:cNvPr id="5" name="Date Placeholder 4">
            <a:extLst>
              <a:ext uri="{FF2B5EF4-FFF2-40B4-BE49-F238E27FC236}">
                <a16:creationId xmlns:a16="http://schemas.microsoft.com/office/drawing/2014/main" id="{78ED1BB5-76F5-4CA3-B1FE-B05B9614B44F}"/>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B33CD455-262C-407F-89E6-1DBDF19B952E}"/>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B70F791B-2FC0-473B-A001-5B20E76E69A9}"/>
              </a:ext>
            </a:extLst>
          </p:cNvPr>
          <p:cNvSpPr>
            <a:spLocks noGrp="1"/>
          </p:cNvSpPr>
          <p:nvPr>
            <p:ph type="sldNum" sz="quarter" idx="12"/>
          </p:nvPr>
        </p:nvSpPr>
        <p:spPr/>
        <p:txBody>
          <a:bodyPr/>
          <a:lstStyle/>
          <a:p>
            <a:fld id="{5B4F5413-E548-45A8-B9DD-11B71454D5CA}" type="slidenum">
              <a:rPr lang="en-US" smtClean="0"/>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16632"/>
            <a:ext cx="7467600" cy="1080120"/>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INTRODUCTION</a:t>
            </a: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769257" y="1013807"/>
            <a:ext cx="10657184" cy="5322912"/>
          </a:xfrm>
        </p:spPr>
        <p:txBody>
          <a:bodyPr>
            <a:normAutofit lnSpcReduction="10000"/>
          </a:bodyPr>
          <a:lstStyle/>
          <a:p>
            <a:pPr>
              <a:lnSpc>
                <a:spcPct val="120000"/>
              </a:lnSpc>
              <a:buFont typeface="Wingdings" panose="05000000000000000000" pitchFamily="2" charset="2"/>
              <a:buChar char="v"/>
            </a:pPr>
            <a:r>
              <a:rPr lang="en-US" sz="1800" dirty="0">
                <a:solidFill>
                  <a:srgbClr val="000000"/>
                </a:solidFill>
                <a:effectLst/>
                <a:latin typeface="Times New Roman" panose="02020603050405020304" pitchFamily="18" charset="0"/>
                <a:ea typeface="Calibri" panose="020F0502020204030204" pitchFamily="34" charset="0"/>
              </a:rPr>
              <a:t>Real Time Drowsiness behaviors which are related to fatigue are in the form of eye closing, head nodding or the brain activity. Hence, we measure change in physiological signals, such as brain waves, heart rate and blinking to monitor drowsiness or consider physical changes such as sagging leaning of driver's head and open/closed state of eyes.</a:t>
            </a:r>
            <a:endParaRPr lang="en-US" sz="1800" dirty="0">
              <a:solidFill>
                <a:srgbClr val="000000"/>
              </a:solidFill>
              <a:latin typeface="Times New Roman" panose="02020603050405020304" pitchFamily="18" charset="0"/>
              <a:ea typeface="Calibri" panose="020F0502020204030204" pitchFamily="34" charset="0"/>
            </a:endParaRPr>
          </a:p>
          <a:p>
            <a:pPr>
              <a:lnSpc>
                <a:spcPct val="120000"/>
              </a:lnSpc>
              <a:buFont typeface="Wingdings" panose="05000000000000000000" pitchFamily="2" charset="2"/>
              <a:buChar char="v"/>
            </a:pPr>
            <a:r>
              <a:rPr lang="en-US" sz="1800" dirty="0">
                <a:solidFill>
                  <a:srgbClr val="000000"/>
                </a:solidFill>
                <a:effectLst/>
                <a:latin typeface="Times New Roman" panose="02020603050405020304" pitchFamily="18" charset="0"/>
                <a:ea typeface="Calibri" panose="020F0502020204030204" pitchFamily="34" charset="0"/>
              </a:rPr>
              <a:t>The former technique, while more accurate, is not realistic since highly sensitive electrodes would have to be attached directly on the driver body and hence which is distracting to the driver. Hence we are utilizing eyes and mouth as the region of interest.</a:t>
            </a:r>
            <a:br>
              <a:rPr lang="en-US" sz="1800" dirty="0">
                <a:solidFill>
                  <a:srgbClr val="000000"/>
                </a:solidFill>
                <a:effectLst/>
                <a:latin typeface="Times New Roman" panose="02020603050405020304" pitchFamily="18" charset="0"/>
                <a:ea typeface="Calibri" panose="020F0502020204030204" pitchFamily="34" charset="0"/>
              </a:rPr>
            </a:br>
            <a:endParaRPr lang="en-US" sz="1800" dirty="0">
              <a:solidFill>
                <a:srgbClr val="000000"/>
              </a:solidFill>
              <a:effectLst/>
              <a:latin typeface="Times New Roman" panose="02020603050405020304" pitchFamily="18" charset="0"/>
              <a:ea typeface="Calibri" panose="020F0502020204030204" pitchFamily="34" charset="0"/>
            </a:endParaRPr>
          </a:p>
          <a:p>
            <a:pPr>
              <a:lnSpc>
                <a:spcPct val="120000"/>
              </a:lnSpc>
              <a:buFont typeface="Wingdings" panose="05000000000000000000" pitchFamily="2" charset="2"/>
              <a:buChar char="v"/>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algorithm starts with the detection of face in the image using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haar</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-cascade features and classify it. By normalizing the distance and position of the reference points, all faces should be transformed into the same size and position.</a:t>
            </a:r>
            <a:b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20000"/>
              </a:lnSpc>
              <a:buFont typeface="Wingdings" panose="05000000000000000000" pitchFamily="2" charset="2"/>
              <a:buChar char="v"/>
            </a:pPr>
            <a:r>
              <a:rPr lang="en-IN" sz="1800" dirty="0">
                <a:solidFill>
                  <a:srgbClr val="000000"/>
                </a:solidFill>
                <a:effectLst/>
                <a:latin typeface="Times New Roman" panose="02020603050405020304" pitchFamily="18" charset="0"/>
                <a:ea typeface="Times New Roman" panose="02020603050405020304" pitchFamily="18" charset="0"/>
              </a:rPr>
              <a:t>For normalization, eyes serve as point reference. Other OpenCV algorithm finds the eyes on any grayscale image by searching characteristic features of the eyes using </a:t>
            </a:r>
            <a:r>
              <a:rPr lang="en-IN" sz="1800" dirty="0" err="1">
                <a:solidFill>
                  <a:srgbClr val="000000"/>
                </a:solidFill>
                <a:effectLst/>
                <a:latin typeface="Times New Roman" panose="02020603050405020304" pitchFamily="18" charset="0"/>
                <a:ea typeface="Times New Roman" panose="02020603050405020304" pitchFamily="18" charset="0"/>
              </a:rPr>
              <a:t>haar</a:t>
            </a:r>
            <a:r>
              <a:rPr lang="en-IN" sz="1800" dirty="0">
                <a:solidFill>
                  <a:srgbClr val="000000"/>
                </a:solidFill>
                <a:effectLst/>
                <a:latin typeface="Times New Roman" panose="02020603050405020304" pitchFamily="18" charset="0"/>
                <a:ea typeface="Times New Roman" panose="02020603050405020304" pitchFamily="18" charset="0"/>
              </a:rPr>
              <a:t>-cascade file. Tests made on a standard database show that the algorithm works very fast and it is reliable</a:t>
            </a:r>
            <a:endParaRPr lang="en-US" sz="1800" dirty="0"/>
          </a:p>
        </p:txBody>
      </p:sp>
      <p:sp>
        <p:nvSpPr>
          <p:cNvPr id="5" name="Date Placeholder 4">
            <a:extLst>
              <a:ext uri="{FF2B5EF4-FFF2-40B4-BE49-F238E27FC236}">
                <a16:creationId xmlns:a16="http://schemas.microsoft.com/office/drawing/2014/main" id="{78ED1BB5-76F5-4CA3-B1FE-B05B9614B44F}"/>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B33CD455-262C-407F-89E6-1DBDF19B952E}"/>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A398D7C1-FF9A-4118-8448-A4F79609E2B4}"/>
              </a:ext>
            </a:extLst>
          </p:cNvPr>
          <p:cNvSpPr>
            <a:spLocks noGrp="1"/>
          </p:cNvSpPr>
          <p:nvPr>
            <p:ph type="sldNum" sz="quarter" idx="12"/>
          </p:nvPr>
        </p:nvSpPr>
        <p:spPr/>
        <p:txBody>
          <a:bodyPr/>
          <a:lstStyle/>
          <a:p>
            <a:fld id="{5B4F5413-E548-45A8-B9DD-11B71454D5CA}" type="slidenum">
              <a:rPr lang="en-US" smtClean="0"/>
              <a:pPr/>
              <a:t>5</a:t>
            </a:fld>
            <a:endParaRPr lang="en-US" dirty="0"/>
          </a:p>
        </p:txBody>
      </p:sp>
    </p:spTree>
    <p:extLst>
      <p:ext uri="{BB962C8B-B14F-4D97-AF65-F5344CB8AC3E}">
        <p14:creationId xmlns:p14="http://schemas.microsoft.com/office/powerpoint/2010/main" val="2690663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9396" y="879193"/>
            <a:ext cx="10873208" cy="5659719"/>
          </a:xfrm>
        </p:spPr>
        <p:txBody>
          <a:bodyPr>
            <a:noAutofit/>
          </a:bodyPr>
          <a:lstStyle/>
          <a:p>
            <a:pPr marL="0" marR="0" indent="0">
              <a:lnSpc>
                <a:spcPct val="150000"/>
              </a:lnSpc>
              <a:spcBef>
                <a:spcPts val="0"/>
              </a:spcBef>
              <a:spcAft>
                <a:spcPts val="0"/>
              </a:spcAft>
              <a:buNone/>
            </a:pPr>
            <a:r>
              <a:rPr lang="en-US" sz="2200" b="1" spc="-5"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METHODOLOGIES</a:t>
            </a:r>
            <a:br>
              <a:rPr lang="en-US" sz="2400" spc="-5" dirty="0">
                <a:solidFill>
                  <a:srgbClr val="000000"/>
                </a:solidFill>
                <a:latin typeface="Calibri" panose="020F0502020204030204" pitchFamily="34" charset="0"/>
                <a:ea typeface="SimSun" panose="02010600030101010101" pitchFamily="2" charset="-122"/>
                <a:cs typeface="Times New Roman" panose="02020603050405020304" pitchFamily="18" charset="0"/>
              </a:rPr>
            </a:b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There are different methodologies to identify drowsiness state of the driver. They can be categorized into the following three main categories: </a:t>
            </a:r>
            <a:br>
              <a:rPr lang="en-US" sz="1800" dirty="0">
                <a:latin typeface="Calibri" panose="020F0502020204030204" pitchFamily="34" charset="0"/>
                <a:ea typeface="Calibri" panose="020F0502020204030204" pitchFamily="34" charset="0"/>
                <a:cs typeface="Times New Roman" panose="02020603050405020304" pitchFamily="18" charset="0"/>
              </a:rPr>
            </a:b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a:lnSpc>
                <a:spcPct val="150000"/>
              </a:lnSpc>
              <a:spcBef>
                <a:spcPts val="0"/>
              </a:spcBef>
              <a:spcAft>
                <a:spcPts val="0"/>
              </a:spcAft>
              <a:buFont typeface="Wingdings" panose="05000000000000000000" pitchFamily="2" charset="2"/>
              <a:buChar char="v"/>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 Behavioral Parameters Based: Measuring the driver’s fatigue without using non-invasive instruments comes under this category. Analyzing the behavior of the driver based on his/her eye closure ratio, blink frequency, yawning, position of the head and facial expressions.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a:lnSpc>
                <a:spcPct val="150000"/>
              </a:lnSpc>
              <a:spcBef>
                <a:spcPts val="0"/>
              </a:spcBef>
              <a:spcAft>
                <a:spcPts val="0"/>
              </a:spcAft>
              <a:buFont typeface="Wingdings" panose="05000000000000000000" pitchFamily="2" charset="2"/>
              <a:buChar char="v"/>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 Vehicular Parameters Based: Measuring the fatigue nature of the driver through vehicle driving patterns comes under this category. parameters include lane changing patterns, steering wheel angle, steering wheel grip force etc.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a:lnSpc>
                <a:spcPct val="150000"/>
              </a:lnSpc>
              <a:spcBef>
                <a:spcPts val="0"/>
              </a:spcBef>
              <a:spcAft>
                <a:spcPts val="0"/>
              </a:spcAft>
              <a:buFont typeface="Wingdings" panose="05000000000000000000" pitchFamily="2" charset="2"/>
              <a:buChar char="v"/>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3. Psychological Parameters Based: Measuring the drowsiness of the driver based on the physical conditions of the driver fall under this category. Parameters may be respiration rate, heart-beat rate, body temperature and many more. </a:t>
            </a:r>
            <a:endParaRPr lang="en-US" sz="1800" dirty="0"/>
          </a:p>
        </p:txBody>
      </p:sp>
      <p:sp>
        <p:nvSpPr>
          <p:cNvPr id="8" name="Date Placeholder 7">
            <a:extLst>
              <a:ext uri="{FF2B5EF4-FFF2-40B4-BE49-F238E27FC236}">
                <a16:creationId xmlns:a16="http://schemas.microsoft.com/office/drawing/2014/main" id="{33D9D5CE-D501-437E-94FB-5429EB2117D0}"/>
              </a:ext>
            </a:extLst>
          </p:cNvPr>
          <p:cNvSpPr>
            <a:spLocks noGrp="1"/>
          </p:cNvSpPr>
          <p:nvPr>
            <p:ph type="dt" sz="half" idx="10"/>
          </p:nvPr>
        </p:nvSpPr>
        <p:spPr/>
        <p:txBody>
          <a:bodyPr/>
          <a:lstStyle/>
          <a:p>
            <a:r>
              <a:rPr lang="en-US"/>
              <a:t>VIII Semester, Department of ISE, RNSIT</a:t>
            </a:r>
            <a:endParaRPr lang="en-US" dirty="0"/>
          </a:p>
        </p:txBody>
      </p:sp>
      <p:sp>
        <p:nvSpPr>
          <p:cNvPr id="7" name="Footer Placeholder 6">
            <a:extLst>
              <a:ext uri="{FF2B5EF4-FFF2-40B4-BE49-F238E27FC236}">
                <a16:creationId xmlns:a16="http://schemas.microsoft.com/office/drawing/2014/main" id="{1B6A0277-3ABD-406C-9A7E-9C6FB5EA279B}"/>
              </a:ext>
            </a:extLst>
          </p:cNvPr>
          <p:cNvSpPr>
            <a:spLocks noGrp="1"/>
          </p:cNvSpPr>
          <p:nvPr>
            <p:ph type="ftr" sz="quarter" idx="11"/>
          </p:nvPr>
        </p:nvSpPr>
        <p:spPr/>
        <p:txBody>
          <a:bodyPr/>
          <a:lstStyle/>
          <a:p>
            <a:r>
              <a:rPr lang="en-US"/>
              <a:t>2021 - 2022</a:t>
            </a:r>
            <a:endParaRPr lang="en-US" dirty="0"/>
          </a:p>
        </p:txBody>
      </p:sp>
      <p:sp>
        <p:nvSpPr>
          <p:cNvPr id="4" name="Title 3"/>
          <p:cNvSpPr txBox="1">
            <a:spLocks/>
          </p:cNvSpPr>
          <p:nvPr/>
        </p:nvSpPr>
        <p:spPr>
          <a:xfrm>
            <a:off x="1981200" y="12319"/>
            <a:ext cx="8229600" cy="684312"/>
          </a:xfrm>
          <a:prstGeom prst="rect">
            <a:avLst/>
          </a:prstGeom>
        </p:spPr>
        <p:txBody>
          <a:bodyPr vert="horz" anchor="b">
            <a:normAutofit fontScale="97500"/>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IN" b="1" dirty="0">
                <a:solidFill>
                  <a:schemeClr val="accent1">
                    <a:lumMod val="75000"/>
                  </a:schemeClr>
                </a:solidFill>
                <a:latin typeface="Times New Roman" pitchFamily="18" charset="0"/>
                <a:cs typeface="Times New Roman" pitchFamily="18" charset="0"/>
              </a:rPr>
              <a:t>LITERATURE</a:t>
            </a:r>
            <a:r>
              <a:rPr lang="en-IN" b="1" dirty="0">
                <a:solidFill>
                  <a:schemeClr val="accent1"/>
                </a:solidFill>
                <a:latin typeface="Times New Roman" pitchFamily="18" charset="0"/>
                <a:cs typeface="Times New Roman" pitchFamily="18" charset="0"/>
              </a:rPr>
              <a:t> </a:t>
            </a:r>
            <a:r>
              <a:rPr lang="en-IN" b="1" dirty="0">
                <a:solidFill>
                  <a:schemeClr val="accent1">
                    <a:lumMod val="75000"/>
                  </a:schemeClr>
                </a:solidFill>
                <a:latin typeface="Times New Roman" pitchFamily="18" charset="0"/>
                <a:cs typeface="Times New Roman" pitchFamily="18" charset="0"/>
              </a:rPr>
              <a:t>SURVEY</a:t>
            </a:r>
          </a:p>
        </p:txBody>
      </p:sp>
      <p:sp>
        <p:nvSpPr>
          <p:cNvPr id="2" name="Slide Number Placeholder 1">
            <a:extLst>
              <a:ext uri="{FF2B5EF4-FFF2-40B4-BE49-F238E27FC236}">
                <a16:creationId xmlns:a16="http://schemas.microsoft.com/office/drawing/2014/main" id="{A10D85D3-EAD9-4C96-869F-7DA3C3441C3B}"/>
              </a:ext>
            </a:extLst>
          </p:cNvPr>
          <p:cNvSpPr>
            <a:spLocks noGrp="1"/>
          </p:cNvSpPr>
          <p:nvPr>
            <p:ph type="sldNum" sz="quarter" idx="12"/>
          </p:nvPr>
        </p:nvSpPr>
        <p:spPr/>
        <p:txBody>
          <a:bodyPr/>
          <a:lstStyle/>
          <a:p>
            <a:fld id="{5B4F5413-E548-45A8-B9DD-11B71454D5CA}" type="slidenum">
              <a:rPr lang="en-US" smtClean="0"/>
              <a:pPr/>
              <a:t>6</a:t>
            </a:fld>
            <a:endParaRPr lang="en-US" dirty="0"/>
          </a:p>
        </p:txBody>
      </p:sp>
    </p:spTree>
    <p:extLst>
      <p:ext uri="{BB962C8B-B14F-4D97-AF65-F5344CB8AC3E}">
        <p14:creationId xmlns:p14="http://schemas.microsoft.com/office/powerpoint/2010/main" val="1590456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9376" y="1111860"/>
            <a:ext cx="11233248" cy="5040560"/>
          </a:xfrm>
        </p:spPr>
        <p:txBody>
          <a:bodyPr>
            <a:normAutofit/>
          </a:bodyPr>
          <a:lstStyle/>
          <a:p>
            <a:pPr rtl="0">
              <a:spcBef>
                <a:spcPts val="0"/>
              </a:spcBef>
              <a:spcAft>
                <a:spcPts val="0"/>
              </a:spcAft>
              <a:buFont typeface="Wingdings" panose="05000000000000000000" pitchFamily="2" charset="2"/>
              <a:buChar char="v"/>
            </a:pPr>
            <a:r>
              <a:rPr lang="en-IN" sz="1800" b="1" dirty="0">
                <a:solidFill>
                  <a:srgbClr val="000000"/>
                </a:solidFill>
                <a:effectLst/>
                <a:latin typeface="Times New Roman" panose="02020603050405020304" pitchFamily="18" charset="0"/>
                <a:ea typeface="Times New Roman" panose="02020603050405020304" pitchFamily="18" charset="0"/>
              </a:rPr>
              <a:t>DROWSINESS DETECTION THROUGH REGION OF INTEREST</a:t>
            </a:r>
            <a:r>
              <a:rPr lang="en-IN" sz="1800" dirty="0">
                <a:solidFill>
                  <a:srgbClr val="000000"/>
                </a:solidFill>
                <a:effectLst/>
                <a:latin typeface="Times New Roman" panose="02020603050405020304" pitchFamily="18" charset="0"/>
                <a:ea typeface="Times New Roman" panose="02020603050405020304" pitchFamily="18" charset="0"/>
              </a:rPr>
              <a:t>:</a:t>
            </a:r>
            <a:br>
              <a:rPr lang="en-IN" sz="1800" dirty="0">
                <a:solidFill>
                  <a:srgbClr val="000000"/>
                </a:solidFill>
                <a:effectLst/>
                <a:latin typeface="Times New Roman" panose="02020603050405020304" pitchFamily="18" charset="0"/>
                <a:ea typeface="Times New Roman" panose="02020603050405020304" pitchFamily="18" charset="0"/>
              </a:rPr>
            </a:br>
            <a:r>
              <a:rPr lang="en-IN" sz="1800" dirty="0">
                <a:solidFill>
                  <a:srgbClr val="000000"/>
                </a:solidFill>
                <a:effectLst/>
                <a:latin typeface="Times New Roman" panose="02020603050405020304" pitchFamily="18" charset="0"/>
                <a:ea typeface="Times New Roman" panose="02020603050405020304" pitchFamily="18" charset="0"/>
              </a:rPr>
              <a:t>Region of interest (ROI) can detect a driver’s face. As can be seen in the blue rectangle is the region of interest. The way to create an ROI area is to first obtain the green rectangle area from the </a:t>
            </a:r>
            <a:r>
              <a:rPr lang="en-IN" sz="1800" dirty="0" err="1">
                <a:solidFill>
                  <a:srgbClr val="000000"/>
                </a:solidFill>
                <a:effectLst/>
                <a:latin typeface="Times New Roman" panose="02020603050405020304" pitchFamily="18" charset="0"/>
                <a:ea typeface="Times New Roman" panose="02020603050405020304" pitchFamily="18" charset="0"/>
              </a:rPr>
              <a:t>Haar</a:t>
            </a:r>
            <a:r>
              <a:rPr lang="en-IN" sz="1800" dirty="0">
                <a:solidFill>
                  <a:srgbClr val="000000"/>
                </a:solidFill>
                <a:effectLst/>
                <a:latin typeface="Times New Roman" panose="02020603050405020304" pitchFamily="18" charset="0"/>
                <a:ea typeface="Times New Roman" panose="02020603050405020304" pitchFamily="18" charset="0"/>
              </a:rPr>
              <a:t> Cascade Classifier in the first frame, which includes height, width. Then, the rectangle is scaled up to create region of interest</a:t>
            </a:r>
            <a:br>
              <a:rPr lang="en-IN" sz="1800" dirty="0">
                <a:solidFill>
                  <a:srgbClr val="000000"/>
                </a:solidFill>
                <a:effectLst/>
                <a:latin typeface="Times New Roman" panose="02020603050405020304" pitchFamily="18" charset="0"/>
                <a:ea typeface="Times New Roman" panose="02020603050405020304" pitchFamily="18" charset="0"/>
              </a:rPr>
            </a:br>
            <a:endParaRPr lang="en-IN" sz="1800" dirty="0">
              <a:solidFill>
                <a:srgbClr val="000000"/>
              </a:solidFill>
              <a:effectLst/>
              <a:latin typeface="Times New Roman" panose="02020603050405020304" pitchFamily="18" charset="0"/>
              <a:ea typeface="Times New Roman" panose="02020603050405020304" pitchFamily="18" charset="0"/>
            </a:endParaRPr>
          </a:p>
          <a:p>
            <a:pPr rtl="0">
              <a:spcBef>
                <a:spcPts val="0"/>
              </a:spcBef>
              <a:spcAft>
                <a:spcPts val="0"/>
              </a:spcAft>
              <a:buFont typeface="Wingdings" panose="05000000000000000000" pitchFamily="2" charset="2"/>
              <a:buChar char="v"/>
            </a:pPr>
            <a:r>
              <a:rPr lang="en-IN" sz="1800" b="1" dirty="0">
                <a:solidFill>
                  <a:srgbClr val="000000"/>
                </a:solidFill>
                <a:effectLst/>
                <a:latin typeface="Times New Roman" panose="02020603050405020304" pitchFamily="18" charset="0"/>
                <a:ea typeface="Times New Roman" panose="02020603050405020304" pitchFamily="18" charset="0"/>
              </a:rPr>
              <a:t>DETECTION OF DROWSINESS THROUGH LBPH</a:t>
            </a:r>
            <a:r>
              <a:rPr lang="en-IN" sz="1800" dirty="0">
                <a:solidFill>
                  <a:srgbClr val="000000"/>
                </a:solidFill>
                <a:effectLst/>
                <a:latin typeface="Times New Roman" panose="02020603050405020304" pitchFamily="18" charset="0"/>
                <a:ea typeface="Times New Roman" panose="02020603050405020304" pitchFamily="18" charset="0"/>
              </a:rPr>
              <a:t>: </a:t>
            </a:r>
            <a:br>
              <a:rPr lang="en-IN" sz="1800" dirty="0">
                <a:solidFill>
                  <a:srgbClr val="000000"/>
                </a:solidFill>
                <a:effectLst/>
                <a:latin typeface="Times New Roman" panose="02020603050405020304" pitchFamily="18" charset="0"/>
                <a:ea typeface="Times New Roman" panose="02020603050405020304" pitchFamily="18" charset="0"/>
              </a:rPr>
            </a:br>
            <a:r>
              <a:rPr lang="en-IN" sz="1800" dirty="0">
                <a:solidFill>
                  <a:srgbClr val="000000"/>
                </a:solidFill>
                <a:effectLst/>
                <a:latin typeface="Times New Roman" panose="02020603050405020304" pitchFamily="18" charset="0"/>
                <a:ea typeface="Times New Roman" panose="02020603050405020304" pitchFamily="18" charset="0"/>
              </a:rPr>
              <a:t>In this algorithm the faces are detected by using local binary patterns histograms (LBPH). The first computational step in </a:t>
            </a:r>
            <a:r>
              <a:rPr lang="en-IN" sz="1800" dirty="0" err="1">
                <a:solidFill>
                  <a:srgbClr val="000000"/>
                </a:solidFill>
                <a:effectLst/>
                <a:latin typeface="Times New Roman" panose="02020603050405020304" pitchFamily="18" charset="0"/>
                <a:ea typeface="Times New Roman" panose="02020603050405020304" pitchFamily="18" charset="0"/>
              </a:rPr>
              <a:t>lbph</a:t>
            </a:r>
            <a:r>
              <a:rPr lang="en-IN" sz="1800" dirty="0">
                <a:solidFill>
                  <a:srgbClr val="000000"/>
                </a:solidFill>
                <a:effectLst/>
                <a:latin typeface="Times New Roman" panose="02020603050405020304" pitchFamily="18" charset="0"/>
                <a:ea typeface="Times New Roman" panose="02020603050405020304" pitchFamily="18" charset="0"/>
              </a:rPr>
              <a:t> is to create an intermediate images that describes the original image in a binary format. The image is converted into matrix form and we need to take a central value of the matrix to be used as and threshold value</a:t>
            </a:r>
            <a:br>
              <a:rPr lang="en-IN" sz="1800" dirty="0">
                <a:solidFill>
                  <a:srgbClr val="000000"/>
                </a:solidFill>
                <a:effectLst/>
                <a:latin typeface="Times New Roman" panose="02020603050405020304" pitchFamily="18" charset="0"/>
                <a:ea typeface="Times New Roman" panose="02020603050405020304" pitchFamily="18" charset="0"/>
              </a:rPr>
            </a:br>
            <a:endParaRPr lang="en-IN" sz="1800" dirty="0">
              <a:solidFill>
                <a:srgbClr val="000000"/>
              </a:solidFill>
              <a:latin typeface="Times New Roman" panose="02020603050405020304" pitchFamily="18" charset="0"/>
              <a:ea typeface="Times New Roman" panose="02020603050405020304" pitchFamily="18" charset="0"/>
            </a:endParaRPr>
          </a:p>
          <a:p>
            <a:pPr rtl="0">
              <a:spcBef>
                <a:spcPts val="0"/>
              </a:spcBef>
              <a:spcAft>
                <a:spcPts val="0"/>
              </a:spcAft>
              <a:buFont typeface="Wingdings" panose="05000000000000000000" pitchFamily="2" charset="2"/>
              <a:buChar char="v"/>
            </a:pPr>
            <a:r>
              <a:rPr lang="en-US" sz="1800" b="1" dirty="0">
                <a:effectLst/>
                <a:latin typeface="Times New Roman" panose="02020603050405020304" pitchFamily="18" charset="0"/>
                <a:ea typeface="Calibri" panose="020F0502020204030204" pitchFamily="34" charset="0"/>
              </a:rPr>
              <a:t>MOUTH AND YAWNING ANALYSIS</a:t>
            </a:r>
            <a:r>
              <a:rPr lang="en-US" sz="1800" dirty="0">
                <a:effectLst/>
                <a:latin typeface="Times New Roman" panose="02020603050405020304" pitchFamily="18" charset="0"/>
                <a:ea typeface="Calibri" panose="020F0502020204030204" pitchFamily="34" charset="0"/>
              </a:rPr>
              <a:t>:  </a:t>
            </a:r>
            <a:br>
              <a:rPr lang="en-US" sz="1800" dirty="0">
                <a:effectLst/>
                <a:latin typeface="Times New Roman" panose="02020603050405020304" pitchFamily="18" charset="0"/>
                <a:ea typeface="Calibri" panose="020F0502020204030204" pitchFamily="34" charset="0"/>
              </a:rPr>
            </a:br>
            <a:r>
              <a:rPr lang="en-US" sz="1800" dirty="0">
                <a:effectLst/>
                <a:latin typeface="Times New Roman" panose="02020603050405020304" pitchFamily="18" charset="0"/>
                <a:ea typeface="Calibri" panose="020F0502020204030204" pitchFamily="34" charset="0"/>
              </a:rPr>
              <a:t>Fatigue is the major reason for road accidents. To avoid the issue, Sarada Devi and Bajaj proposed the driver fatigue detection system based on mouth and yawning analysis. Firstly, the system locates and tracks the mouth of a driver using cascade of classifier training and mouth detection from the input images.</a:t>
            </a:r>
            <a:br>
              <a:rPr lang="en-US" sz="1800" dirty="0">
                <a:effectLst/>
                <a:latin typeface="Times New Roman" panose="02020603050405020304" pitchFamily="18" charset="0"/>
                <a:ea typeface="Calibri" panose="020F0502020204030204" pitchFamily="34" charset="0"/>
              </a:rPr>
            </a:br>
            <a:r>
              <a:rPr lang="en-US" sz="1800" dirty="0">
                <a:effectLst/>
                <a:latin typeface="Times New Roman" panose="02020603050405020304" pitchFamily="18" charset="0"/>
                <a:ea typeface="Calibri" panose="020F0502020204030204" pitchFamily="34" charset="0"/>
              </a:rPr>
              <a:t> </a:t>
            </a:r>
            <a:endParaRPr lang="en-IN" sz="1800" dirty="0">
              <a:solidFill>
                <a:srgbClr val="000000"/>
              </a:solidFill>
              <a:effectLst/>
              <a:latin typeface="Times New Roman" panose="02020603050405020304" pitchFamily="18" charset="0"/>
              <a:ea typeface="Calibri" panose="020F0502020204030204" pitchFamily="34" charset="0"/>
            </a:endParaRPr>
          </a:p>
          <a:p>
            <a:pPr rtl="0">
              <a:spcBef>
                <a:spcPts val="0"/>
              </a:spcBef>
              <a:spcAft>
                <a:spcPts val="0"/>
              </a:spcAft>
              <a:buFont typeface="Wingdings" panose="05000000000000000000" pitchFamily="2" charset="2"/>
              <a:buChar char="v"/>
            </a:pPr>
            <a:r>
              <a:rPr lang="en-US" sz="1800" b="1" dirty="0">
                <a:effectLst/>
                <a:latin typeface="Times New Roman" panose="02020603050405020304" pitchFamily="18" charset="0"/>
                <a:ea typeface="Calibri" panose="020F0502020204030204" pitchFamily="34" charset="0"/>
              </a:rPr>
              <a:t>REAL TIME ANALYSIS USING EYE AND YAWNING</a:t>
            </a:r>
            <a:r>
              <a:rPr lang="en-US" sz="1800" b="1" dirty="0">
                <a:latin typeface="Times New Roman" panose="02020603050405020304" pitchFamily="18" charset="0"/>
                <a:ea typeface="Calibri" panose="020F0502020204030204" pitchFamily="34" charset="0"/>
              </a:rPr>
              <a:t>: </a:t>
            </a:r>
            <a:br>
              <a:rPr lang="en-US" sz="1800" b="1" dirty="0">
                <a:latin typeface="Times New Roman" panose="02020603050405020304" pitchFamily="18" charset="0"/>
                <a:ea typeface="Calibri" panose="020F0502020204030204" pitchFamily="34" charset="0"/>
              </a:rPr>
            </a:br>
            <a:r>
              <a:rPr lang="en-US" sz="1800" dirty="0">
                <a:effectLst/>
                <a:latin typeface="Times New Roman" panose="02020603050405020304" pitchFamily="18" charset="0"/>
                <a:ea typeface="Calibri" panose="020F0502020204030204" pitchFamily="34" charset="0"/>
              </a:rPr>
              <a:t>Kumar proposed the real time analysis of Driver Fatigue Detection using behavioral measures and gestures like eye blink, head movement and yawning to identify the drivers’ state. The basic purpose of the proposed method is to detect the close eye and open mouth simultaneously and generates an alarm on positive detection. </a:t>
            </a:r>
            <a:endParaRPr lang="en-US" dirty="0"/>
          </a:p>
        </p:txBody>
      </p:sp>
      <p:sp>
        <p:nvSpPr>
          <p:cNvPr id="8" name="Date Placeholder 7">
            <a:extLst>
              <a:ext uri="{FF2B5EF4-FFF2-40B4-BE49-F238E27FC236}">
                <a16:creationId xmlns:a16="http://schemas.microsoft.com/office/drawing/2014/main" id="{33D9D5CE-D501-437E-94FB-5429EB2117D0}"/>
              </a:ext>
            </a:extLst>
          </p:cNvPr>
          <p:cNvSpPr>
            <a:spLocks noGrp="1"/>
          </p:cNvSpPr>
          <p:nvPr>
            <p:ph type="dt" sz="half" idx="10"/>
          </p:nvPr>
        </p:nvSpPr>
        <p:spPr/>
        <p:txBody>
          <a:bodyPr/>
          <a:lstStyle/>
          <a:p>
            <a:r>
              <a:rPr lang="en-US"/>
              <a:t>VIII Semester, Department of ISE, RNSIT</a:t>
            </a:r>
            <a:endParaRPr lang="en-US" dirty="0"/>
          </a:p>
        </p:txBody>
      </p:sp>
      <p:sp>
        <p:nvSpPr>
          <p:cNvPr id="7" name="Footer Placeholder 6">
            <a:extLst>
              <a:ext uri="{FF2B5EF4-FFF2-40B4-BE49-F238E27FC236}">
                <a16:creationId xmlns:a16="http://schemas.microsoft.com/office/drawing/2014/main" id="{1B6A0277-3ABD-406C-9A7E-9C6FB5EA279B}"/>
              </a:ext>
            </a:extLst>
          </p:cNvPr>
          <p:cNvSpPr>
            <a:spLocks noGrp="1"/>
          </p:cNvSpPr>
          <p:nvPr>
            <p:ph type="ftr" sz="quarter" idx="11"/>
          </p:nvPr>
        </p:nvSpPr>
        <p:spPr/>
        <p:txBody>
          <a:bodyPr/>
          <a:lstStyle/>
          <a:p>
            <a:r>
              <a:rPr lang="en-US"/>
              <a:t>2021 - 2022</a:t>
            </a:r>
            <a:endParaRPr lang="en-US" dirty="0"/>
          </a:p>
        </p:txBody>
      </p:sp>
      <p:sp>
        <p:nvSpPr>
          <p:cNvPr id="4" name="Title 3"/>
          <p:cNvSpPr txBox="1">
            <a:spLocks/>
          </p:cNvSpPr>
          <p:nvPr/>
        </p:nvSpPr>
        <p:spPr>
          <a:xfrm>
            <a:off x="1981200" y="152400"/>
            <a:ext cx="8229600" cy="684312"/>
          </a:xfrm>
          <a:prstGeom prst="rect">
            <a:avLst/>
          </a:prstGeom>
        </p:spPr>
        <p:txBody>
          <a:bodyPr vert="horz" anchor="b">
            <a:normAutofit fontScale="97500"/>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IN" b="1" dirty="0">
                <a:solidFill>
                  <a:schemeClr val="accent1">
                    <a:lumMod val="75000"/>
                  </a:schemeClr>
                </a:solidFill>
                <a:latin typeface="Times New Roman" pitchFamily="18" charset="0"/>
                <a:cs typeface="Times New Roman" pitchFamily="18" charset="0"/>
              </a:rPr>
              <a:t>LITERATURE</a:t>
            </a:r>
            <a:r>
              <a:rPr lang="en-IN" b="1" dirty="0">
                <a:solidFill>
                  <a:schemeClr val="accent1"/>
                </a:solidFill>
                <a:latin typeface="Times New Roman" pitchFamily="18" charset="0"/>
                <a:cs typeface="Times New Roman" pitchFamily="18" charset="0"/>
              </a:rPr>
              <a:t> </a:t>
            </a:r>
            <a:r>
              <a:rPr lang="en-IN" b="1" dirty="0">
                <a:solidFill>
                  <a:schemeClr val="accent1">
                    <a:lumMod val="75000"/>
                  </a:schemeClr>
                </a:solidFill>
                <a:latin typeface="Times New Roman" pitchFamily="18" charset="0"/>
                <a:cs typeface="Times New Roman" pitchFamily="18" charset="0"/>
              </a:rPr>
              <a:t>SURVEY</a:t>
            </a:r>
          </a:p>
        </p:txBody>
      </p:sp>
      <p:sp>
        <p:nvSpPr>
          <p:cNvPr id="2" name="Slide Number Placeholder 1">
            <a:extLst>
              <a:ext uri="{FF2B5EF4-FFF2-40B4-BE49-F238E27FC236}">
                <a16:creationId xmlns:a16="http://schemas.microsoft.com/office/drawing/2014/main" id="{A10D85D3-EAD9-4C96-869F-7DA3C3441C3B}"/>
              </a:ext>
            </a:extLst>
          </p:cNvPr>
          <p:cNvSpPr>
            <a:spLocks noGrp="1"/>
          </p:cNvSpPr>
          <p:nvPr>
            <p:ph type="sldNum" sz="quarter" idx="12"/>
          </p:nvPr>
        </p:nvSpPr>
        <p:spPr/>
        <p:txBody>
          <a:bodyPr/>
          <a:lstStyle/>
          <a:p>
            <a:fld id="{5B4F5413-E548-45A8-B9DD-11B71454D5CA}" type="slidenum">
              <a:rPr lang="en-US" smtClean="0"/>
              <a:pPr/>
              <a:t>7</a:t>
            </a:fld>
            <a:endParaRPr lang="en-US" dirty="0"/>
          </a:p>
        </p:txBody>
      </p:sp>
    </p:spTree>
    <p:extLst>
      <p:ext uri="{BB962C8B-B14F-4D97-AF65-F5344CB8AC3E}">
        <p14:creationId xmlns:p14="http://schemas.microsoft.com/office/powerpoint/2010/main" val="2621777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560" y="146036"/>
            <a:ext cx="7467600" cy="786569"/>
          </a:xfrm>
        </p:spPr>
        <p:txBody>
          <a:bodyPr>
            <a:normAutofit/>
          </a:bodyPr>
          <a:lstStyle/>
          <a:p>
            <a:pPr algn="ctr"/>
            <a:r>
              <a:rPr lang="en-IN" sz="3200" b="1" dirty="0">
                <a:solidFill>
                  <a:schemeClr val="accent1">
                    <a:lumMod val="75000"/>
                  </a:schemeClr>
                </a:solidFill>
                <a:latin typeface="Times New Roman" pitchFamily="18" charset="0"/>
                <a:cs typeface="Times New Roman" pitchFamily="18" charset="0"/>
              </a:rPr>
              <a:t>Requirements</a:t>
            </a:r>
          </a:p>
        </p:txBody>
      </p:sp>
      <p:sp>
        <p:nvSpPr>
          <p:cNvPr id="3" name="Content Placeholder 2"/>
          <p:cNvSpPr>
            <a:spLocks noGrp="1"/>
          </p:cNvSpPr>
          <p:nvPr>
            <p:ph idx="1"/>
          </p:nvPr>
        </p:nvSpPr>
        <p:spPr>
          <a:xfrm>
            <a:off x="623392" y="539320"/>
            <a:ext cx="12289352" cy="6768752"/>
          </a:xfrm>
        </p:spPr>
        <p:txBody>
          <a:bodyPr>
            <a:normAutofit fontScale="47500" lnSpcReduction="20000"/>
          </a:bodyPr>
          <a:lstStyle/>
          <a:p>
            <a:pPr marL="0" indent="0">
              <a:lnSpc>
                <a:spcPct val="150000"/>
              </a:lnSpc>
              <a:buNone/>
            </a:pPr>
            <a:endParaRPr lang="en-US" b="1" dirty="0">
              <a:latin typeface="Times New Roman" panose="02020603050405020304" pitchFamily="18" charset="0"/>
              <a:cs typeface="Times New Roman" pitchFamily="18" charset="0"/>
            </a:endParaRPr>
          </a:p>
          <a:p>
            <a:pPr marL="355600" indent="-355600">
              <a:lnSpc>
                <a:spcPct val="120000"/>
              </a:lnSpc>
              <a:buFont typeface="Wingdings" panose="05000000000000000000" pitchFamily="2" charset="2"/>
              <a:buChar char="v"/>
            </a:pPr>
            <a:r>
              <a:rPr lang="en-US" sz="4500" b="1" i="0" u="none" strike="noStrike" dirty="0">
                <a:solidFill>
                  <a:srgbClr val="000000"/>
                </a:solidFill>
                <a:effectLst/>
                <a:latin typeface="Times New Roman" panose="02020603050405020304" pitchFamily="18" charset="0"/>
                <a:cs typeface="Times New Roman" panose="02020603050405020304" pitchFamily="18" charset="0"/>
              </a:rPr>
              <a:t>Functional Requirements</a:t>
            </a:r>
            <a:endParaRPr lang="en-US" sz="3300" b="1" i="0" u="none" strike="noStrike" dirty="0">
              <a:solidFill>
                <a:srgbClr val="000000"/>
              </a:solidFill>
              <a:effectLst/>
              <a:latin typeface="Times New Roman" panose="02020603050405020304" pitchFamily="18" charset="0"/>
              <a:cs typeface="Times New Roman" pitchFamily="18" charset="0"/>
            </a:endParaRPr>
          </a:p>
          <a:p>
            <a:pPr lvl="1">
              <a:lnSpc>
                <a:spcPct val="120000"/>
              </a:lnSpc>
              <a:spcBef>
                <a:spcPts val="0"/>
              </a:spcBef>
            </a:pPr>
            <a:r>
              <a:rPr lang="en-US" sz="41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3800" b="0" i="0" u="none" strike="noStrike" dirty="0">
                <a:solidFill>
                  <a:srgbClr val="000000"/>
                </a:solidFill>
                <a:effectLst/>
                <a:latin typeface="Times New Roman" panose="02020603050405020304" pitchFamily="18" charset="0"/>
                <a:cs typeface="Times New Roman" panose="02020603050405020304" pitchFamily="18" charset="0"/>
              </a:rPr>
              <a:t>Recording the driver's behavior the moment the trip begins.</a:t>
            </a:r>
            <a:endParaRPr lang="en-US" sz="3800" b="0" dirty="0">
              <a:effectLst/>
              <a:latin typeface="Times New Roman" panose="02020603050405020304" pitchFamily="18" charset="0"/>
              <a:cs typeface="Times New Roman" panose="02020603050405020304" pitchFamily="18" charset="0"/>
            </a:endParaRPr>
          </a:p>
          <a:p>
            <a:pPr lvl="1">
              <a:lnSpc>
                <a:spcPct val="120000"/>
              </a:lnSpc>
              <a:spcBef>
                <a:spcPts val="0"/>
              </a:spcBef>
            </a:pPr>
            <a:r>
              <a:rPr lang="en-US" sz="3800" b="0" i="0" u="none" strike="noStrike" dirty="0">
                <a:solidFill>
                  <a:srgbClr val="000000"/>
                </a:solidFill>
                <a:effectLst/>
                <a:latin typeface="Times New Roman" panose="02020603050405020304" pitchFamily="18" charset="0"/>
                <a:cs typeface="Times New Roman" panose="02020603050405020304" pitchFamily="18" charset="0"/>
              </a:rPr>
              <a:t> Then recognizes changes and detect Eyes and Face to determine drowsiness</a:t>
            </a:r>
            <a:endParaRPr lang="en-US" sz="3800" b="0" dirty="0">
              <a:effectLst/>
              <a:latin typeface="Times New Roman" panose="02020603050405020304" pitchFamily="18" charset="0"/>
              <a:cs typeface="Times New Roman" panose="02020603050405020304" pitchFamily="18" charset="0"/>
            </a:endParaRPr>
          </a:p>
          <a:p>
            <a:pPr lvl="1">
              <a:lnSpc>
                <a:spcPct val="120000"/>
              </a:lnSpc>
              <a:spcBef>
                <a:spcPts val="0"/>
              </a:spcBef>
            </a:pPr>
            <a:r>
              <a:rPr lang="en-US" sz="3800" b="0" i="0" u="none" strike="noStrike" dirty="0">
                <a:solidFill>
                  <a:srgbClr val="000000"/>
                </a:solidFill>
                <a:effectLst/>
                <a:latin typeface="Times New Roman" panose="02020603050405020304" pitchFamily="18" charset="0"/>
                <a:cs typeface="Times New Roman" panose="02020603050405020304" pitchFamily="18" charset="0"/>
              </a:rPr>
              <a:t> Classify the state of the Driver as Open, Closed, Yawn, </a:t>
            </a:r>
            <a:r>
              <a:rPr lang="en-US" sz="3800" b="0" i="0" u="none" strike="noStrike" dirty="0" err="1">
                <a:solidFill>
                  <a:srgbClr val="000000"/>
                </a:solidFill>
                <a:effectLst/>
                <a:latin typeface="Times New Roman" panose="02020603050405020304" pitchFamily="18" charset="0"/>
                <a:cs typeface="Times New Roman" panose="02020603050405020304" pitchFamily="18" charset="0"/>
              </a:rPr>
              <a:t>No_Yawn</a:t>
            </a:r>
            <a:r>
              <a:rPr lang="en-US" sz="3800" b="0" i="0" u="none" strike="noStrike" dirty="0">
                <a:solidFill>
                  <a:srgbClr val="000000"/>
                </a:solidFill>
                <a:effectLst/>
                <a:latin typeface="Times New Roman" panose="02020603050405020304" pitchFamily="18" charset="0"/>
                <a:cs typeface="Times New Roman" panose="02020603050405020304" pitchFamily="18" charset="0"/>
              </a:rPr>
              <a:t>.</a:t>
            </a:r>
            <a:endParaRPr lang="en-US" sz="3800" b="0" dirty="0">
              <a:effectLst/>
              <a:latin typeface="Times New Roman" panose="02020603050405020304" pitchFamily="18" charset="0"/>
              <a:cs typeface="Times New Roman" panose="02020603050405020304" pitchFamily="18" charset="0"/>
            </a:endParaRPr>
          </a:p>
          <a:p>
            <a:pPr marL="0" indent="0">
              <a:buNone/>
            </a:pPr>
            <a:endParaRPr lang="en-US" sz="4000" b="1" dirty="0">
              <a:solidFill>
                <a:schemeClr val="tx1">
                  <a:lumMod val="75000"/>
                  <a:lumOff val="25000"/>
                </a:schemeClr>
              </a:solidFill>
              <a:latin typeface="Times New Roman" panose="02020603050405020304" pitchFamily="18" charset="0"/>
              <a:cs typeface="Times New Roman" pitchFamily="18" charset="0"/>
            </a:endParaRPr>
          </a:p>
          <a:p>
            <a:pPr>
              <a:lnSpc>
                <a:spcPct val="120000"/>
              </a:lnSpc>
              <a:buFont typeface="Wingdings" panose="05000000000000000000" pitchFamily="2" charset="2"/>
              <a:buChar char="v"/>
            </a:pPr>
            <a:r>
              <a:rPr lang="en-US" sz="40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4500" b="1" i="0" u="none" strike="noStrike" dirty="0">
                <a:solidFill>
                  <a:srgbClr val="000000"/>
                </a:solidFill>
                <a:effectLst/>
                <a:latin typeface="Times New Roman" panose="02020603050405020304" pitchFamily="18" charset="0"/>
                <a:cs typeface="Times New Roman" panose="02020603050405020304" pitchFamily="18" charset="0"/>
              </a:rPr>
              <a:t>Non- Functional Requirements</a:t>
            </a:r>
            <a:endParaRPr lang="en-US" sz="4000" b="1" i="0" u="none" strike="noStrike" dirty="0">
              <a:solidFill>
                <a:schemeClr val="tx1">
                  <a:lumMod val="75000"/>
                  <a:lumOff val="25000"/>
                </a:schemeClr>
              </a:solidFill>
              <a:effectLst/>
              <a:latin typeface="Times New Roman" panose="02020603050405020304" pitchFamily="18" charset="0"/>
              <a:cs typeface="Times New Roman" pitchFamily="18" charset="0"/>
            </a:endParaRPr>
          </a:p>
          <a:p>
            <a:pPr lvl="1">
              <a:lnSpc>
                <a:spcPct val="120000"/>
              </a:lnSpc>
              <a:spcBef>
                <a:spcPts val="0"/>
              </a:spcBef>
            </a:pPr>
            <a:r>
              <a:rPr lang="en-US" sz="3800" b="0" i="0" u="none" strike="noStrike" dirty="0">
                <a:solidFill>
                  <a:srgbClr val="000000"/>
                </a:solidFill>
                <a:effectLst/>
                <a:latin typeface="Times New Roman" panose="02020603050405020304" pitchFamily="18" charset="0"/>
                <a:cs typeface="Times New Roman" panose="02020603050405020304" pitchFamily="18" charset="0"/>
              </a:rPr>
              <a:t>Image processing is done using the captured video. </a:t>
            </a:r>
            <a:endParaRPr lang="en-US" sz="3800" b="0" dirty="0">
              <a:effectLst/>
              <a:latin typeface="Times New Roman" panose="02020603050405020304" pitchFamily="18" charset="0"/>
              <a:cs typeface="Times New Roman" panose="02020603050405020304" pitchFamily="18" charset="0"/>
            </a:endParaRPr>
          </a:p>
          <a:p>
            <a:pPr lvl="1">
              <a:lnSpc>
                <a:spcPct val="120000"/>
              </a:lnSpc>
              <a:spcBef>
                <a:spcPts val="0"/>
              </a:spcBef>
            </a:pPr>
            <a:r>
              <a:rPr lang="en-US" sz="3800" b="0" i="0" u="none" strike="noStrike" dirty="0">
                <a:solidFill>
                  <a:srgbClr val="000000"/>
                </a:solidFill>
                <a:effectLst/>
                <a:latin typeface="Times New Roman" panose="02020603050405020304" pitchFamily="18" charset="0"/>
                <a:cs typeface="Times New Roman" panose="02020603050405020304" pitchFamily="18" charset="0"/>
              </a:rPr>
              <a:t>Image is stored in a library called OpenCV. </a:t>
            </a:r>
            <a:endParaRPr lang="en-US" sz="3800" b="0" dirty="0">
              <a:effectLst/>
              <a:latin typeface="Times New Roman" panose="02020603050405020304" pitchFamily="18" charset="0"/>
              <a:cs typeface="Times New Roman" panose="02020603050405020304" pitchFamily="18" charset="0"/>
            </a:endParaRPr>
          </a:p>
          <a:p>
            <a:pPr lvl="1">
              <a:lnSpc>
                <a:spcPct val="120000"/>
              </a:lnSpc>
              <a:spcBef>
                <a:spcPts val="0"/>
              </a:spcBef>
            </a:pPr>
            <a:r>
              <a:rPr lang="en-US" sz="3800" b="0" i="0" u="none" strike="noStrike" dirty="0">
                <a:solidFill>
                  <a:srgbClr val="000000"/>
                </a:solidFill>
                <a:effectLst/>
                <a:latin typeface="Times New Roman" panose="02020603050405020304" pitchFamily="18" charset="0"/>
                <a:cs typeface="Times New Roman" panose="02020603050405020304" pitchFamily="18" charset="0"/>
              </a:rPr>
              <a:t>Stored image undergo various algorithm and detects if the driver’s eyes are closed or open </a:t>
            </a:r>
          </a:p>
          <a:p>
            <a:pPr marL="0" indent="0" rtl="0">
              <a:lnSpc>
                <a:spcPct val="120000"/>
              </a:lnSpc>
              <a:spcBef>
                <a:spcPts val="0"/>
              </a:spcBef>
              <a:spcAft>
                <a:spcPts val="0"/>
              </a:spcAft>
              <a:buNone/>
            </a:pPr>
            <a:r>
              <a:rPr lang="en-US" sz="3800" dirty="0">
                <a:solidFill>
                  <a:srgbClr val="000000"/>
                </a:solidFill>
                <a:latin typeface="Times New Roman" panose="02020603050405020304" pitchFamily="18" charset="0"/>
                <a:cs typeface="Times New Roman" panose="02020603050405020304" pitchFamily="18" charset="0"/>
              </a:rPr>
              <a:t>        </a:t>
            </a:r>
            <a:r>
              <a:rPr lang="en-US" sz="3800" b="0" i="0" u="none" strike="noStrike" dirty="0">
                <a:solidFill>
                  <a:srgbClr val="000000"/>
                </a:solidFill>
                <a:effectLst/>
                <a:latin typeface="Times New Roman" panose="02020603050405020304" pitchFamily="18" charset="0"/>
                <a:cs typeface="Times New Roman" panose="02020603050405020304" pitchFamily="18" charset="0"/>
              </a:rPr>
              <a:t>and detects the presence of a yawn.</a:t>
            </a:r>
          </a:p>
          <a:p>
            <a:pPr marL="0" indent="0" rtl="0">
              <a:spcBef>
                <a:spcPts val="0"/>
              </a:spcBef>
              <a:spcAft>
                <a:spcPts val="0"/>
              </a:spcAft>
              <a:buNone/>
            </a:pPr>
            <a:endParaRPr lang="en-US" sz="4000" b="0" i="0" u="none" strike="noStrike" dirty="0">
              <a:solidFill>
                <a:srgbClr val="000000"/>
              </a:solidFill>
              <a:effectLst/>
              <a:latin typeface="Times New Roman" panose="02020603050405020304" pitchFamily="18" charset="0"/>
              <a:cs typeface="Times New Roman" panose="02020603050405020304" pitchFamily="18" charset="0"/>
            </a:endParaRPr>
          </a:p>
          <a:p>
            <a:pPr marL="0" indent="0" rtl="0">
              <a:spcBef>
                <a:spcPts val="0"/>
              </a:spcBef>
              <a:spcAft>
                <a:spcPts val="0"/>
              </a:spcAft>
              <a:buNone/>
            </a:pPr>
            <a:endParaRPr lang="en-US" sz="4000" b="1" dirty="0">
              <a:solidFill>
                <a:srgbClr val="000000"/>
              </a:solidFill>
              <a:latin typeface="Times New Roman" panose="02020603050405020304" pitchFamily="18" charset="0"/>
              <a:cs typeface="Times New Roman" panose="02020603050405020304" pitchFamily="18" charset="0"/>
            </a:endParaRPr>
          </a:p>
          <a:p>
            <a:pPr rtl="0">
              <a:lnSpc>
                <a:spcPct val="120000"/>
              </a:lnSpc>
              <a:spcBef>
                <a:spcPts val="0"/>
              </a:spcBef>
              <a:spcAft>
                <a:spcPts val="0"/>
              </a:spcAft>
              <a:buFont typeface="Wingdings" panose="05000000000000000000" pitchFamily="2" charset="2"/>
              <a:buChar char="v"/>
            </a:pPr>
            <a:r>
              <a:rPr lang="en-US" sz="4500" b="1" i="0" u="none" strike="noStrike" dirty="0">
                <a:solidFill>
                  <a:srgbClr val="000000"/>
                </a:solidFill>
                <a:effectLst/>
                <a:latin typeface="Times New Roman" panose="02020603050405020304" pitchFamily="18" charset="0"/>
                <a:cs typeface="Times New Roman" panose="02020603050405020304" pitchFamily="18" charset="0"/>
              </a:rPr>
              <a:t> Hardware Requirements</a:t>
            </a:r>
            <a:endParaRPr lang="en-US" sz="4500" b="0" dirty="0">
              <a:effectLst/>
              <a:latin typeface="Times New Roman" panose="02020603050405020304" pitchFamily="18" charset="0"/>
              <a:cs typeface="Times New Roman" panose="02020603050405020304" pitchFamily="18" charset="0"/>
            </a:endParaRPr>
          </a:p>
          <a:p>
            <a:pPr lvl="1">
              <a:lnSpc>
                <a:spcPct val="120000"/>
              </a:lnSpc>
              <a:spcBef>
                <a:spcPts val="0"/>
              </a:spcBef>
            </a:pPr>
            <a:r>
              <a:rPr lang="en-US" sz="3800" b="0" i="0" u="none" strike="noStrike" dirty="0">
                <a:solidFill>
                  <a:srgbClr val="000000"/>
                </a:solidFill>
                <a:effectLst/>
                <a:latin typeface="Times New Roman" panose="02020603050405020304" pitchFamily="18" charset="0"/>
                <a:cs typeface="Times New Roman" panose="02020603050405020304" pitchFamily="18" charset="0"/>
              </a:rPr>
              <a:t>Processor Intel or high level</a:t>
            </a:r>
            <a:endParaRPr lang="en-US" sz="3800" b="0" dirty="0">
              <a:effectLst/>
              <a:latin typeface="Times New Roman" panose="02020603050405020304" pitchFamily="18" charset="0"/>
              <a:cs typeface="Times New Roman" panose="02020603050405020304" pitchFamily="18" charset="0"/>
            </a:endParaRPr>
          </a:p>
          <a:p>
            <a:pPr lvl="1">
              <a:lnSpc>
                <a:spcPct val="120000"/>
              </a:lnSpc>
              <a:spcBef>
                <a:spcPts val="0"/>
              </a:spcBef>
            </a:pPr>
            <a:r>
              <a:rPr lang="en-US" sz="3800" b="0" i="0" u="none" strike="noStrike" dirty="0">
                <a:solidFill>
                  <a:srgbClr val="000000"/>
                </a:solidFill>
                <a:effectLst/>
                <a:latin typeface="Times New Roman" panose="02020603050405020304" pitchFamily="18" charset="0"/>
                <a:cs typeface="Times New Roman" panose="02020603050405020304" pitchFamily="18" charset="0"/>
              </a:rPr>
              <a:t>RAM 2 GB</a:t>
            </a:r>
            <a:endParaRPr lang="en-US" sz="3800" b="0" dirty="0">
              <a:effectLst/>
              <a:latin typeface="Times New Roman" panose="02020603050405020304" pitchFamily="18" charset="0"/>
              <a:cs typeface="Times New Roman" panose="02020603050405020304" pitchFamily="18" charset="0"/>
            </a:endParaRPr>
          </a:p>
          <a:p>
            <a:pPr lvl="1">
              <a:lnSpc>
                <a:spcPct val="120000"/>
              </a:lnSpc>
              <a:spcBef>
                <a:spcPts val="0"/>
              </a:spcBef>
            </a:pPr>
            <a:r>
              <a:rPr lang="en-US" sz="3800" b="0" i="0" u="none" strike="noStrike" dirty="0">
                <a:solidFill>
                  <a:srgbClr val="000000"/>
                </a:solidFill>
                <a:effectLst/>
                <a:latin typeface="Times New Roman" panose="02020603050405020304" pitchFamily="18" charset="0"/>
                <a:cs typeface="Times New Roman" panose="02020603050405020304" pitchFamily="18" charset="0"/>
              </a:rPr>
              <a:t>Space on disk Min 2 GB</a:t>
            </a:r>
            <a:endParaRPr lang="en-US" sz="3800" b="0" dirty="0">
              <a:effectLst/>
              <a:latin typeface="Times New Roman" panose="02020603050405020304" pitchFamily="18" charset="0"/>
              <a:cs typeface="Times New Roman" panose="02020603050405020304" pitchFamily="18" charset="0"/>
            </a:endParaRPr>
          </a:p>
          <a:p>
            <a:pPr lvl="1">
              <a:lnSpc>
                <a:spcPct val="120000"/>
              </a:lnSpc>
              <a:spcBef>
                <a:spcPts val="0"/>
              </a:spcBef>
            </a:pPr>
            <a:r>
              <a:rPr lang="en-US" sz="3800" b="0" i="0" u="none" strike="noStrike" dirty="0">
                <a:solidFill>
                  <a:srgbClr val="000000"/>
                </a:solidFill>
                <a:effectLst/>
                <a:latin typeface="Times New Roman" panose="02020603050405020304" pitchFamily="18" charset="0"/>
                <a:cs typeface="Times New Roman" panose="02020603050405020304" pitchFamily="18" charset="0"/>
              </a:rPr>
              <a:t>Device that has internet access</a:t>
            </a:r>
            <a:endParaRPr lang="en-US" sz="3800" b="0" dirty="0">
              <a:effectLst/>
              <a:latin typeface="Times New Roman" panose="02020603050405020304" pitchFamily="18" charset="0"/>
              <a:cs typeface="Times New Roman" panose="02020603050405020304" pitchFamily="18" charset="0"/>
            </a:endParaRPr>
          </a:p>
          <a:p>
            <a:pPr lvl="1">
              <a:lnSpc>
                <a:spcPct val="120000"/>
              </a:lnSpc>
              <a:spcBef>
                <a:spcPts val="0"/>
              </a:spcBef>
            </a:pPr>
            <a:r>
              <a:rPr lang="en-US" sz="3800" b="0" i="0" u="none" strike="noStrike" dirty="0">
                <a:solidFill>
                  <a:srgbClr val="000000"/>
                </a:solidFill>
                <a:effectLst/>
                <a:latin typeface="Times New Roman" panose="02020603050405020304" pitchFamily="18" charset="0"/>
                <a:cs typeface="Times New Roman" panose="02020603050405020304" pitchFamily="18" charset="0"/>
              </a:rPr>
              <a:t>Execution space Min 100mb</a:t>
            </a:r>
            <a:endParaRPr lang="en-US" sz="3800" b="0" dirty="0">
              <a:effectLst/>
              <a:latin typeface="Times New Roman" panose="02020603050405020304" pitchFamily="18" charset="0"/>
              <a:cs typeface="Times New Roman" panose="02020603050405020304" pitchFamily="18" charset="0"/>
            </a:endParaRPr>
          </a:p>
          <a:p>
            <a:pPr marL="0" indent="0">
              <a:buNone/>
            </a:pPr>
            <a:br>
              <a:rPr lang="en-US" sz="4000" dirty="0">
                <a:latin typeface="Times New Roman" panose="02020603050405020304" pitchFamily="18" charset="0"/>
                <a:cs typeface="Times New Roman" panose="02020603050405020304" pitchFamily="18" charset="0"/>
              </a:rPr>
            </a:br>
            <a:endParaRPr lang="en-US" sz="4000" b="0" dirty="0">
              <a:effectLst/>
              <a:latin typeface="Times New Roman" panose="02020603050405020304" pitchFamily="18" charset="0"/>
              <a:cs typeface="Times New Roman" panose="02020603050405020304" pitchFamily="18" charset="0"/>
            </a:endParaRPr>
          </a:p>
          <a:p>
            <a:pPr marL="0" indent="0">
              <a:buNone/>
            </a:pPr>
            <a:br>
              <a:rPr lang="en-US" sz="1200" dirty="0">
                <a:latin typeface="Times New Roman" panose="02020603050405020304" pitchFamily="18" charset="0"/>
                <a:cs typeface="Times New Roman" panose="02020603050405020304" pitchFamily="18" charset="0"/>
              </a:rPr>
            </a:br>
            <a:endParaRPr lang="en-IN" sz="1800" b="1" dirty="0">
              <a:solidFill>
                <a:schemeClr val="tx1">
                  <a:lumMod val="75000"/>
                  <a:lumOff val="25000"/>
                </a:schemeClr>
              </a:solidFill>
              <a:latin typeface="Times New Roman" panose="02020603050405020304" pitchFamily="18" charset="0"/>
              <a:cs typeface="Times New Roman" pitchFamily="18" charset="0"/>
            </a:endParaRPr>
          </a:p>
        </p:txBody>
      </p:sp>
      <p:sp>
        <p:nvSpPr>
          <p:cNvPr id="5" name="Date Placeholder 4">
            <a:extLst>
              <a:ext uri="{FF2B5EF4-FFF2-40B4-BE49-F238E27FC236}">
                <a16:creationId xmlns:a16="http://schemas.microsoft.com/office/drawing/2014/main" id="{3055E591-C18D-425A-AAC9-A7B8DDE5C8BB}"/>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F07D3F4B-99EC-490F-B7F2-3CD7EFAB9616}"/>
              </a:ext>
            </a:extLst>
          </p:cNvPr>
          <p:cNvSpPr>
            <a:spLocks noGrp="1"/>
          </p:cNvSpPr>
          <p:nvPr>
            <p:ph type="ftr" sz="quarter" idx="11"/>
          </p:nvPr>
        </p:nvSpPr>
        <p:spPr/>
        <p:txBody>
          <a:bodyPr/>
          <a:lstStyle/>
          <a:p>
            <a:r>
              <a:rPr lang="en-US" dirty="0"/>
              <a:t>2021 - 2022</a:t>
            </a:r>
          </a:p>
        </p:txBody>
      </p:sp>
      <p:sp>
        <p:nvSpPr>
          <p:cNvPr id="7" name="Slide Number Placeholder 6">
            <a:extLst>
              <a:ext uri="{FF2B5EF4-FFF2-40B4-BE49-F238E27FC236}">
                <a16:creationId xmlns:a16="http://schemas.microsoft.com/office/drawing/2014/main" id="{5FE7CFFF-CD13-4F2E-A803-A2A984D354C1}"/>
              </a:ext>
            </a:extLst>
          </p:cNvPr>
          <p:cNvSpPr>
            <a:spLocks noGrp="1"/>
          </p:cNvSpPr>
          <p:nvPr>
            <p:ph type="sldNum" sz="quarter" idx="12"/>
          </p:nvPr>
        </p:nvSpPr>
        <p:spPr/>
        <p:txBody>
          <a:bodyPr/>
          <a:lstStyle/>
          <a:p>
            <a:fld id="{5B4F5413-E548-45A8-B9DD-11B71454D5CA}"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560" y="146036"/>
            <a:ext cx="7467600" cy="786569"/>
          </a:xfrm>
        </p:spPr>
        <p:txBody>
          <a:bodyPr>
            <a:normAutofit/>
          </a:bodyPr>
          <a:lstStyle/>
          <a:p>
            <a:pPr algn="ctr"/>
            <a:r>
              <a:rPr lang="en-IN" sz="3200" b="1" dirty="0">
                <a:solidFill>
                  <a:schemeClr val="accent1">
                    <a:lumMod val="75000"/>
                  </a:schemeClr>
                </a:solidFill>
                <a:latin typeface="Times New Roman" pitchFamily="18" charset="0"/>
                <a:cs typeface="Times New Roman" pitchFamily="18" charset="0"/>
              </a:rPr>
              <a:t>Requirements</a:t>
            </a:r>
          </a:p>
        </p:txBody>
      </p:sp>
      <p:sp>
        <p:nvSpPr>
          <p:cNvPr id="3" name="Content Placeholder 2"/>
          <p:cNvSpPr>
            <a:spLocks noGrp="1"/>
          </p:cNvSpPr>
          <p:nvPr>
            <p:ph idx="1"/>
          </p:nvPr>
        </p:nvSpPr>
        <p:spPr>
          <a:xfrm>
            <a:off x="694792" y="905868"/>
            <a:ext cx="10802416" cy="6768752"/>
          </a:xfrm>
        </p:spPr>
        <p:txBody>
          <a:bodyPr>
            <a:normAutofit/>
          </a:bodyPr>
          <a:lstStyle/>
          <a:p>
            <a:pPr>
              <a:lnSpc>
                <a:spcPct val="150000"/>
              </a:lnSpc>
              <a:buFont typeface="Wingdings" panose="05000000000000000000" pitchFamily="2" charset="2"/>
              <a:buChar char="v"/>
            </a:pPr>
            <a:r>
              <a:rPr lang="en-IN" sz="1800" b="1" dirty="0">
                <a:latin typeface="Times New Roman" pitchFamily="18" charset="0"/>
                <a:cs typeface="Times New Roman" pitchFamily="18" charset="0"/>
              </a:rPr>
              <a:t>Software Requirements</a:t>
            </a:r>
          </a:p>
          <a:p>
            <a:pPr>
              <a:lnSpc>
                <a:spcPct val="150000"/>
              </a:lnSpc>
              <a:spcBef>
                <a:spcPts val="600"/>
              </a:spcBef>
              <a:spcAft>
                <a:spcPts val="300"/>
              </a:spcAft>
              <a:tabLst>
                <a:tab pos="228600" algn="l"/>
              </a:tabLst>
            </a:pPr>
            <a:r>
              <a:rPr lang="en-IN" sz="1800" b="1" i="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Machine learning</a:t>
            </a:r>
            <a:r>
              <a:rPr lang="en-US" sz="1800" b="1" i="0" spc="-5" dirty="0">
                <a:latin typeface="Calibri" panose="020F0502020204030204" pitchFamily="34" charset="0"/>
                <a:ea typeface="SimSun" panose="02010600030101010101" pitchFamily="2" charset="-122"/>
                <a:cs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rPr>
              <a:t>is the kind of programming which gives computers the capability to automatically learn from data without being explicitly programmed.</a:t>
            </a:r>
            <a:endParaRPr lang="en-IN" sz="1800" b="1" dirty="0">
              <a:solidFill>
                <a:srgbClr val="000000"/>
              </a:solidFill>
              <a:latin typeface="Times New Roman" pitchFamily="18" charset="0"/>
              <a:ea typeface="Times New Roman" panose="02020603050405020304" pitchFamily="18" charset="0"/>
              <a:cs typeface="Times New Roman" pitchFamily="18" charset="0"/>
            </a:endParaRPr>
          </a:p>
          <a:p>
            <a:pPr>
              <a:lnSpc>
                <a:spcPct val="150000"/>
              </a:lnSpc>
              <a:spcBef>
                <a:spcPts val="600"/>
              </a:spcBef>
              <a:spcAft>
                <a:spcPts val="300"/>
              </a:spcAft>
              <a:tabLst>
                <a:tab pos="228600" algn="l"/>
              </a:tabLst>
            </a:pPr>
            <a:r>
              <a:rPr lang="en-IN" sz="1800" b="1" i="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Python</a:t>
            </a:r>
            <a:r>
              <a:rPr lang="en-US" sz="1800" b="1" i="0" spc="-5" dirty="0">
                <a:latin typeface="Calibri" panose="020F0502020204030204" pitchFamily="34" charset="0"/>
                <a:ea typeface="SimSun" panose="02010600030101010101" pitchFamily="2" charset="-122"/>
                <a:cs typeface="Times New Roman" panose="02020603050405020304" pitchFamily="18" charset="0"/>
              </a:rPr>
              <a:t>:</a:t>
            </a:r>
            <a:r>
              <a:rPr lang="en-US" sz="1800" b="1" spc="-5" dirty="0">
                <a:latin typeface="Calibri" panose="020F0502020204030204" pitchFamily="34" charset="0"/>
                <a:ea typeface="SimSun" panose="02010600030101010101" pitchFamily="2" charset="-122"/>
                <a:cs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rPr>
              <a:t>object-oriented programming language created by Guido Rossum in 1989. It is ideally designed for rapid prototyping in complex applications.</a:t>
            </a:r>
            <a:endParaRPr lang="en-IN" sz="1800" dirty="0">
              <a:solidFill>
                <a:srgbClr val="000000"/>
              </a:solidFill>
              <a:latin typeface="Times New Roman" panose="02020603050405020304" pitchFamily="18" charset="0"/>
              <a:ea typeface="Times New Roman" panose="02020603050405020304" pitchFamily="18" charset="0"/>
            </a:endParaRPr>
          </a:p>
          <a:p>
            <a:pPr marR="0">
              <a:lnSpc>
                <a:spcPct val="150000"/>
              </a:lnSpc>
              <a:spcBef>
                <a:spcPts val="600"/>
              </a:spcBef>
              <a:spcAft>
                <a:spcPts val="300"/>
              </a:spcAft>
              <a:tabLst>
                <a:tab pos="228600" algn="l"/>
              </a:tabLst>
            </a:pPr>
            <a:r>
              <a:rPr lang="en-IN" sz="1800" b="1" i="0" dirty="0">
                <a:effectLst/>
                <a:latin typeface="Times New Roman" panose="02020603050405020304" pitchFamily="18" charset="0"/>
                <a:ea typeface="SimSun" panose="02010600030101010101" pitchFamily="2" charset="-122"/>
                <a:cs typeface="Times New Roman" panose="02020603050405020304" pitchFamily="18" charset="0"/>
              </a:rPr>
              <a:t>TensorFlow: </a:t>
            </a:r>
            <a:r>
              <a:rPr lang="en-IN" sz="1800" dirty="0">
                <a:solidFill>
                  <a:srgbClr val="000000"/>
                </a:solidFill>
                <a:effectLst/>
                <a:latin typeface="Times New Roman" panose="02020603050405020304" pitchFamily="18" charset="0"/>
                <a:ea typeface="Times New Roman" panose="02020603050405020304" pitchFamily="18" charset="0"/>
              </a:rPr>
              <a:t>It is an open-source software library for dataflow programming across a range of tasks. </a:t>
            </a:r>
            <a:endParaRPr lang="en-IN" sz="1800" b="1" dirty="0">
              <a:solidFill>
                <a:srgbClr val="000000"/>
              </a:solidFill>
              <a:effectLst/>
              <a:latin typeface="Times New Roman" pitchFamily="18" charset="0"/>
              <a:ea typeface="Times New Roman" panose="02020603050405020304" pitchFamily="18" charset="0"/>
              <a:cs typeface="Times New Roman" pitchFamily="18" charset="0"/>
            </a:endParaRPr>
          </a:p>
          <a:p>
            <a:pPr>
              <a:lnSpc>
                <a:spcPct val="150000"/>
              </a:lnSpc>
              <a:spcBef>
                <a:spcPts val="600"/>
              </a:spcBef>
              <a:spcAft>
                <a:spcPts val="300"/>
              </a:spcAft>
              <a:tabLst>
                <a:tab pos="228600" algn="l"/>
              </a:tabLst>
            </a:pPr>
            <a:r>
              <a:rPr lang="en-IN" sz="1800" b="1" i="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OpenCV</a:t>
            </a:r>
            <a:r>
              <a:rPr lang="en-US" sz="1800" b="1" i="0" spc="-5" dirty="0">
                <a:latin typeface="Calibri" panose="020F0502020204030204" pitchFamily="34" charset="0"/>
                <a:ea typeface="SimSun" panose="02010600030101010101" pitchFamily="2" charset="-122"/>
                <a:cs typeface="Times New Roman" panose="02020603050405020304" pitchFamily="18" charset="0"/>
              </a:rPr>
              <a:t>:</a:t>
            </a:r>
            <a:r>
              <a:rPr lang="en-IN" sz="1800" dirty="0">
                <a:solidFill>
                  <a:srgbClr val="000000"/>
                </a:solidFill>
                <a:effectLst/>
                <a:latin typeface="Times New Roman" panose="02020603050405020304" pitchFamily="18" charset="0"/>
                <a:ea typeface="Times New Roman" panose="02020603050405020304" pitchFamily="18" charset="0"/>
              </a:rPr>
              <a:t> Open Source Computer Vision. It's an Open Source 850 sensed library that includes hundreds of advanced Computer Vision algorithms.</a:t>
            </a:r>
          </a:p>
          <a:p>
            <a:pPr>
              <a:lnSpc>
                <a:spcPct val="150000"/>
              </a:lnSpc>
              <a:spcBef>
                <a:spcPts val="600"/>
              </a:spcBef>
              <a:spcAft>
                <a:spcPts val="300"/>
              </a:spcAft>
              <a:tabLst>
                <a:tab pos="228600" algn="l"/>
              </a:tabLst>
            </a:pPr>
            <a:r>
              <a:rPr lang="en-IN" sz="1800" b="1" i="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Sklearn</a:t>
            </a:r>
            <a:r>
              <a:rPr lang="en-US" sz="1800" b="1" dirty="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a:t>
            </a:r>
            <a:r>
              <a:rPr lang="en-US" sz="1800" b="1" dirty="0">
                <a:solidFill>
                  <a:srgbClr val="000000"/>
                </a:solidFill>
                <a:latin typeface="Calibri" panose="020F0502020204030204" pitchFamily="34" charset="0"/>
                <a:ea typeface="SimSun" panose="02010600030101010101" pitchFamily="2" charset="-122"/>
                <a:cs typeface="Times New Roman" panose="02020603050405020304" pitchFamily="18" charset="0"/>
              </a:rPr>
              <a:t> </a:t>
            </a:r>
            <a:r>
              <a:rPr lang="en-US" sz="1800" dirty="0">
                <a:solidFill>
                  <a:srgbClr val="000000"/>
                </a:solidFill>
                <a:effectLst/>
                <a:latin typeface="Times New Roman" panose="02020603050405020304" pitchFamily="18" charset="0"/>
                <a:ea typeface="Calibri" panose="020F0502020204030204" pitchFamily="34" charset="0"/>
              </a:rPr>
              <a:t>Scikit-learn is an open-source software machine learning library for the Python programming language. </a:t>
            </a:r>
          </a:p>
          <a:p>
            <a:pPr>
              <a:lnSpc>
                <a:spcPct val="150000"/>
              </a:lnSpc>
              <a:spcBef>
                <a:spcPts val="600"/>
              </a:spcBef>
              <a:spcAft>
                <a:spcPts val="300"/>
              </a:spcAft>
              <a:tabLst>
                <a:tab pos="228600" algn="l"/>
              </a:tabLst>
            </a:pPr>
            <a:r>
              <a:rPr lang="en-IN" sz="1800" b="1" i="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Jupyter</a:t>
            </a:r>
            <a:r>
              <a:rPr lang="en-IN" sz="1800" b="1" i="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Notebook</a:t>
            </a:r>
            <a:r>
              <a:rPr lang="en-US" sz="1800" b="1" i="0" spc="-5" dirty="0">
                <a:latin typeface="Calibri" panose="020F0502020204030204" pitchFamily="34" charset="0"/>
                <a:ea typeface="SimSun" panose="02010600030101010101" pitchFamily="2" charset="-122"/>
                <a:cs typeface="Times New Roman" panose="02020603050405020304" pitchFamily="18" charset="0"/>
              </a:rPr>
              <a:t>: </a:t>
            </a:r>
            <a:r>
              <a:rPr lang="en-US" sz="1800" dirty="0">
                <a:solidFill>
                  <a:srgbClr val="000000"/>
                </a:solidFill>
                <a:effectLst/>
                <a:latin typeface="Times New Roman" panose="02020603050405020304" pitchFamily="18" charset="0"/>
                <a:ea typeface="Calibri" panose="020F0502020204030204" pitchFamily="34" charset="0"/>
              </a:rPr>
              <a:t>is the original web application for creating and sharing computational documents.</a:t>
            </a:r>
            <a:endParaRPr lang="en-IN" sz="1800" b="1" dirty="0">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3055E591-C18D-425A-AAC9-A7B8DDE5C8BB}"/>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F07D3F4B-99EC-490F-B7F2-3CD7EFAB9616}"/>
              </a:ext>
            </a:extLst>
          </p:cNvPr>
          <p:cNvSpPr>
            <a:spLocks noGrp="1"/>
          </p:cNvSpPr>
          <p:nvPr>
            <p:ph type="ftr" sz="quarter" idx="11"/>
          </p:nvPr>
        </p:nvSpPr>
        <p:spPr/>
        <p:txBody>
          <a:bodyPr/>
          <a:lstStyle/>
          <a:p>
            <a:r>
              <a:rPr lang="en-US" dirty="0"/>
              <a:t>2021 - 2022</a:t>
            </a:r>
          </a:p>
        </p:txBody>
      </p:sp>
      <p:sp>
        <p:nvSpPr>
          <p:cNvPr id="7" name="Slide Number Placeholder 6">
            <a:extLst>
              <a:ext uri="{FF2B5EF4-FFF2-40B4-BE49-F238E27FC236}">
                <a16:creationId xmlns:a16="http://schemas.microsoft.com/office/drawing/2014/main" id="{5FE7CFFF-CD13-4F2E-A803-A2A984D354C1}"/>
              </a:ext>
            </a:extLst>
          </p:cNvPr>
          <p:cNvSpPr>
            <a:spLocks noGrp="1"/>
          </p:cNvSpPr>
          <p:nvPr>
            <p:ph type="sldNum" sz="quarter" idx="12"/>
          </p:nvPr>
        </p:nvSpPr>
        <p:spPr/>
        <p:txBody>
          <a:bodyPr/>
          <a:lstStyle/>
          <a:p>
            <a:fld id="{5B4F5413-E548-45A8-B9DD-11B71454D5CA}" type="slidenum">
              <a:rPr lang="en-US" smtClean="0"/>
              <a:pPr/>
              <a:t>9</a:t>
            </a:fld>
            <a:endParaRPr lang="en-US" dirty="0"/>
          </a:p>
        </p:txBody>
      </p:sp>
    </p:spTree>
    <p:extLst>
      <p:ext uri="{BB962C8B-B14F-4D97-AF65-F5344CB8AC3E}">
        <p14:creationId xmlns:p14="http://schemas.microsoft.com/office/powerpoint/2010/main" val="250587165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4666</TotalTime>
  <Words>2652</Words>
  <Application>Microsoft Office PowerPoint</Application>
  <PresentationFormat>Widescreen</PresentationFormat>
  <Paragraphs>240</Paragraphs>
  <Slides>24</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-apple-system</vt:lpstr>
      <vt:lpstr>Arial</vt:lpstr>
      <vt:lpstr>Calibri</vt:lpstr>
      <vt:lpstr>Calibri Light</vt:lpstr>
      <vt:lpstr>Manrope</vt:lpstr>
      <vt:lpstr>Times New Roman</vt:lpstr>
      <vt:lpstr>Wingdings</vt:lpstr>
      <vt:lpstr>Office Theme</vt:lpstr>
      <vt:lpstr>Driver Drowsiness Detection   </vt:lpstr>
      <vt:lpstr>AGENDA</vt:lpstr>
      <vt:lpstr>ABSTRACT </vt:lpstr>
      <vt:lpstr>About the Company</vt:lpstr>
      <vt:lpstr>INTRODUCTION </vt:lpstr>
      <vt:lpstr>PowerPoint Presentation</vt:lpstr>
      <vt:lpstr>PowerPoint Presentation</vt:lpstr>
      <vt:lpstr>Requirements</vt:lpstr>
      <vt:lpstr>Requirements</vt:lpstr>
      <vt:lpstr>System Design </vt:lpstr>
      <vt:lpstr>System Design </vt:lpstr>
      <vt:lpstr>Implementation</vt:lpstr>
      <vt:lpstr>Implementation</vt:lpstr>
      <vt:lpstr>Implementation </vt:lpstr>
      <vt:lpstr>Coding Segment</vt:lpstr>
      <vt:lpstr>Coding Segment</vt:lpstr>
      <vt:lpstr>Coding Segment</vt:lpstr>
      <vt:lpstr>Results</vt:lpstr>
      <vt:lpstr>Results</vt:lpstr>
      <vt:lpstr>Results</vt:lpstr>
      <vt:lpstr>Conclusion</vt:lpstr>
      <vt:lpstr>Future Enhancements</vt:lpstr>
      <vt:lpstr>PowerPoint Presentation</vt:lpstr>
      <vt:lpstr>THANK YOU</vt:lpstr>
    </vt:vector>
  </TitlesOfParts>
  <Company>DARSHAN SATHYA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DARSHAN SATHYA</dc:creator>
  <cp:lastModifiedBy>Leena Chandra</cp:lastModifiedBy>
  <cp:revision>284</cp:revision>
  <dcterms:created xsi:type="dcterms:W3CDTF">2015-10-29T14:36:38Z</dcterms:created>
  <dcterms:modified xsi:type="dcterms:W3CDTF">2022-01-10T15:31:25Z</dcterms:modified>
</cp:coreProperties>
</file>