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74" r:id="rId3"/>
    <p:sldId id="275" r:id="rId4"/>
    <p:sldId id="276" r:id="rId5"/>
    <p:sldId id="277" r:id="rId6"/>
    <p:sldId id="292" r:id="rId7"/>
    <p:sldId id="293" r:id="rId8"/>
    <p:sldId id="291" r:id="rId9"/>
    <p:sldId id="260" r:id="rId10"/>
    <p:sldId id="258" r:id="rId11"/>
    <p:sldId id="259" r:id="rId12"/>
    <p:sldId id="273" r:id="rId13"/>
    <p:sldId id="278" r:id="rId14"/>
    <p:sldId id="279" r:id="rId15"/>
    <p:sldId id="280" r:id="rId16"/>
    <p:sldId id="281" r:id="rId17"/>
    <p:sldId id="282" r:id="rId18"/>
    <p:sldId id="283" r:id="rId19"/>
    <p:sldId id="284" r:id="rId20"/>
    <p:sldId id="287" r:id="rId21"/>
    <p:sldId id="285" r:id="rId22"/>
    <p:sldId id="286" r:id="rId23"/>
    <p:sldId id="289" r:id="rId24"/>
    <p:sldId id="290" r:id="rId25"/>
    <p:sldId id="294" r:id="rId26"/>
  </p:sldIdLst>
  <p:sldSz cx="9144000" cy="6858000" type="screen4x3"/>
  <p:notesSz cx="6858000" cy="9144000"/>
  <p:defaultText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2" pos="4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B523"/>
    <a:srgbClr val="EDEDED"/>
    <a:srgbClr val="FFB952"/>
    <a:srgbClr val="B1B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59" autoAdjust="0"/>
    <p:restoredTop sz="94613" autoAdjust="0"/>
  </p:normalViewPr>
  <p:slideViewPr>
    <p:cSldViewPr snapToGrid="0" snapToObjects="1">
      <p:cViewPr varScale="1">
        <p:scale>
          <a:sx n="84" d="100"/>
          <a:sy n="84" d="100"/>
        </p:scale>
        <p:origin x="1287" y="39"/>
      </p:cViewPr>
      <p:guideLst>
        <p:guide orient="horz" pos="3865"/>
        <p:guide pos="4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CD2493-0AFC-45FB-85C8-B9D552CC01B0}" type="datetimeFigureOut">
              <a:rPr lang="en-US" smtClean="0"/>
              <a:t>15-Jan-19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F574B-F1F9-4A58-A9A6-B35C496CFC51}" type="slidenum">
              <a:rPr lang="en-US" smtClean="0"/>
              <a:t>‹#›</a:t>
            </a:fld>
            <a:endParaRPr lang="en-US"/>
          </a:p>
        </p:txBody>
      </p:sp>
    </p:spTree>
    <p:extLst>
      <p:ext uri="{BB962C8B-B14F-4D97-AF65-F5344CB8AC3E}">
        <p14:creationId xmlns:p14="http://schemas.microsoft.com/office/powerpoint/2010/main" val="2087426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sp>
        <p:nvSpPr>
          <p:cNvPr id="9" name="Rektangel 8"/>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2" name="Tittel 1"/>
          <p:cNvSpPr>
            <a:spLocks noGrp="1"/>
          </p:cNvSpPr>
          <p:nvPr>
            <p:ph type="ctrTitle"/>
          </p:nvPr>
        </p:nvSpPr>
        <p:spPr>
          <a:xfrm>
            <a:off x="685800" y="1910403"/>
            <a:ext cx="7772400" cy="1470025"/>
          </a:xfrm>
        </p:spPr>
        <p:txBody>
          <a:bodyPr/>
          <a:lstStyle/>
          <a:p>
            <a:r>
              <a:rPr lang="en-US" noProof="0" dirty="0"/>
              <a:t>Click to edit Master title style</a:t>
            </a:r>
          </a:p>
        </p:txBody>
      </p:sp>
      <p:sp>
        <p:nvSpPr>
          <p:cNvPr id="3"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cxnSp>
        <p:nvCxnSpPr>
          <p:cNvPr id="15" name="Rett linje 14"/>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Rett linje 16"/>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Rett linje 17"/>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Rett linje 27"/>
          <p:cNvCxnSpPr/>
          <p:nvPr userDrawn="1"/>
        </p:nvCxnSpPr>
        <p:spPr>
          <a:xfrm>
            <a:off x="790575" y="3470437"/>
            <a:ext cx="4579572" cy="1588"/>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0" name="Bilde 19"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21" name="Bilde 20"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Click to edit Master title style</a:t>
            </a:r>
            <a:endParaRPr lang="nn-NO" dirty="0"/>
          </a:p>
        </p:txBody>
      </p:sp>
      <p:sp>
        <p:nvSpPr>
          <p:cNvPr id="3" name="Plassholder for innhold 2"/>
          <p:cNvSpPr>
            <a:spLocks noGrp="1"/>
          </p:cNvSpPr>
          <p:nvPr>
            <p:ph idx="1"/>
          </p:nvPr>
        </p:nvSpPr>
        <p:spPr/>
        <p:txBody>
          <a:bodyPr/>
          <a:lstStyle>
            <a:lvl1pPr>
              <a:defRPr sz="2400"/>
            </a:lvl1pPr>
            <a:lvl2pPr>
              <a:defRPr sz="2000"/>
            </a:lvl2pPr>
            <a:lvl3pPr>
              <a:defRPr sz="1800"/>
            </a:lvl3pPr>
            <a:lvl4pP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n-NO" dirty="0"/>
          </a:p>
        </p:txBody>
      </p:sp>
      <p:sp>
        <p:nvSpPr>
          <p:cNvPr id="4" name="Plassholder for dato 3"/>
          <p:cNvSpPr>
            <a:spLocks noGrp="1"/>
          </p:cNvSpPr>
          <p:nvPr>
            <p:ph type="dt" sz="half" idx="10"/>
          </p:nvPr>
        </p:nvSpPr>
        <p:spPr/>
        <p:txBody>
          <a:bodyPr/>
          <a:lstStyle/>
          <a:p>
            <a:fld id="{8DF9E8F3-4849-FA48-B4C8-2D894E979956}" type="datetimeFigureOut">
              <a:rPr lang="nn-NO" smtClean="0"/>
              <a:pPr/>
              <a:t>15.01.2019</a:t>
            </a:fld>
            <a:endParaRPr lang="nn-NO"/>
          </a:p>
        </p:txBody>
      </p:sp>
      <p:sp>
        <p:nvSpPr>
          <p:cNvPr id="5" name="Plassholder for bunntekst 4"/>
          <p:cNvSpPr>
            <a:spLocks noGrp="1"/>
          </p:cNvSpPr>
          <p:nvPr>
            <p:ph type="ftr" sz="quarter" idx="11"/>
          </p:nvPr>
        </p:nvSpPr>
        <p:spPr/>
        <p:txBody>
          <a:bodyPr/>
          <a:lstStyle/>
          <a:p>
            <a:endParaRPr lang="nn-NO"/>
          </a:p>
        </p:txBody>
      </p:sp>
      <p:sp>
        <p:nvSpPr>
          <p:cNvPr id="6" name="Plassholder for lysbildenummer 5"/>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n-NO"/>
          </a:p>
        </p:txBody>
      </p:sp>
      <p:sp>
        <p:nvSpPr>
          <p:cNvPr id="3" name="Plassholder for innhold 2"/>
          <p:cNvSpPr>
            <a:spLocks noGrp="1"/>
          </p:cNvSpPr>
          <p:nvPr>
            <p:ph sz="half" idx="1"/>
          </p:nvPr>
        </p:nvSpPr>
        <p:spPr>
          <a:xfrm>
            <a:off x="341748" y="1837780"/>
            <a:ext cx="4038600"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dirty="0"/>
          </a:p>
        </p:txBody>
      </p:sp>
      <p:sp>
        <p:nvSpPr>
          <p:cNvPr id="4" name="Plassholder for innhold 3"/>
          <p:cNvSpPr>
            <a:spLocks noGrp="1"/>
          </p:cNvSpPr>
          <p:nvPr>
            <p:ph sz="half" idx="2"/>
          </p:nvPr>
        </p:nvSpPr>
        <p:spPr>
          <a:xfrm>
            <a:off x="4648200" y="1837780"/>
            <a:ext cx="3902216"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dirty="0"/>
          </a:p>
        </p:txBody>
      </p:sp>
      <p:sp>
        <p:nvSpPr>
          <p:cNvPr id="5" name="Plassholder for dato 4"/>
          <p:cNvSpPr>
            <a:spLocks noGrp="1"/>
          </p:cNvSpPr>
          <p:nvPr>
            <p:ph type="dt" sz="half" idx="10"/>
          </p:nvPr>
        </p:nvSpPr>
        <p:spPr/>
        <p:txBody>
          <a:bodyPr/>
          <a:lstStyle/>
          <a:p>
            <a:fld id="{8DF9E8F3-4849-FA48-B4C8-2D894E979956}" type="datetimeFigureOut">
              <a:rPr lang="nn-NO" smtClean="0"/>
              <a:pPr/>
              <a:t>15.01.2019</a:t>
            </a:fld>
            <a:endParaRPr lang="nn-NO"/>
          </a:p>
        </p:txBody>
      </p:sp>
      <p:sp>
        <p:nvSpPr>
          <p:cNvPr id="6" name="Plassholder for bunntekst 5"/>
          <p:cNvSpPr>
            <a:spLocks noGrp="1"/>
          </p:cNvSpPr>
          <p:nvPr>
            <p:ph type="ftr" sz="quarter" idx="11"/>
          </p:nvPr>
        </p:nvSpPr>
        <p:spPr/>
        <p:txBody>
          <a:bodyPr/>
          <a:lstStyle/>
          <a:p>
            <a:endParaRPr lang="nn-NO"/>
          </a:p>
        </p:txBody>
      </p:sp>
      <p:sp>
        <p:nvSpPr>
          <p:cNvPr id="7" name="Plassholder for lysbildenummer 6"/>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n-NO"/>
          </a:p>
        </p:txBody>
      </p:sp>
      <p:sp>
        <p:nvSpPr>
          <p:cNvPr id="3" name="Plassholder for dato 2"/>
          <p:cNvSpPr>
            <a:spLocks noGrp="1"/>
          </p:cNvSpPr>
          <p:nvPr>
            <p:ph type="dt" sz="half" idx="10"/>
          </p:nvPr>
        </p:nvSpPr>
        <p:spPr/>
        <p:txBody>
          <a:bodyPr/>
          <a:lstStyle/>
          <a:p>
            <a:fld id="{8DF9E8F3-4849-FA48-B4C8-2D894E979956}" type="datetimeFigureOut">
              <a:rPr lang="nn-NO" smtClean="0"/>
              <a:pPr/>
              <a:t>15.01.2019</a:t>
            </a:fld>
            <a:endParaRPr lang="nn-NO"/>
          </a:p>
        </p:txBody>
      </p:sp>
      <p:sp>
        <p:nvSpPr>
          <p:cNvPr id="4" name="Plassholder for bunntekst 3"/>
          <p:cNvSpPr>
            <a:spLocks noGrp="1"/>
          </p:cNvSpPr>
          <p:nvPr>
            <p:ph type="ftr" sz="quarter" idx="11"/>
          </p:nvPr>
        </p:nvSpPr>
        <p:spPr/>
        <p:txBody>
          <a:bodyPr/>
          <a:lstStyle/>
          <a:p>
            <a:endParaRPr lang="nn-NO"/>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5" name="Rektangel 4"/>
          <p:cNvSpPr/>
          <p:nvPr userDrawn="1"/>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dato 1"/>
          <p:cNvSpPr>
            <a:spLocks noGrp="1"/>
          </p:cNvSpPr>
          <p:nvPr>
            <p:ph type="dt" sz="half" idx="10"/>
          </p:nvPr>
        </p:nvSpPr>
        <p:spPr/>
        <p:txBody>
          <a:bodyPr/>
          <a:lstStyle/>
          <a:p>
            <a:fld id="{8DF9E8F3-4849-FA48-B4C8-2D894E979956}" type="datetimeFigureOut">
              <a:rPr lang="nn-NO" smtClean="0"/>
              <a:pPr/>
              <a:t>15.01.2019</a:t>
            </a:fld>
            <a:endParaRPr lang="nn-NO"/>
          </a:p>
        </p:txBody>
      </p:sp>
      <p:sp>
        <p:nvSpPr>
          <p:cNvPr id="3" name="Plassholder for bunntekst 2"/>
          <p:cNvSpPr>
            <a:spLocks noGrp="1"/>
          </p:cNvSpPr>
          <p:nvPr>
            <p:ph type="ftr" sz="quarter" idx="11"/>
          </p:nvPr>
        </p:nvSpPr>
        <p:spPr/>
        <p:txBody>
          <a:bodyPr/>
          <a:lstStyle/>
          <a:p>
            <a:endParaRPr lang="nn-NO"/>
          </a:p>
        </p:txBody>
      </p:sp>
      <p:sp>
        <p:nvSpPr>
          <p:cNvPr id="4" name="Plassholder for lysbildenummer 3"/>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gendefinert oppsett">
    <p:spTree>
      <p:nvGrpSpPr>
        <p:cNvPr id="1" name=""/>
        <p:cNvGrpSpPr/>
        <p:nvPr/>
      </p:nvGrpSpPr>
      <p:grpSpPr>
        <a:xfrm>
          <a:off x="0" y="0"/>
          <a:ext cx="0" cy="0"/>
          <a:chOff x="0" y="0"/>
          <a:chExt cx="0" cy="0"/>
        </a:xfrm>
      </p:grpSpPr>
      <p:sp>
        <p:nvSpPr>
          <p:cNvPr id="3" name="Plassholder for dato 2"/>
          <p:cNvSpPr>
            <a:spLocks noGrp="1"/>
          </p:cNvSpPr>
          <p:nvPr>
            <p:ph type="dt" sz="half" idx="10"/>
          </p:nvPr>
        </p:nvSpPr>
        <p:spPr/>
        <p:txBody>
          <a:bodyPr/>
          <a:lstStyle/>
          <a:p>
            <a:fld id="{8DF9E8F3-4849-FA48-B4C8-2D894E979956}" type="datetimeFigureOut">
              <a:rPr lang="nn-NO" smtClean="0"/>
              <a:pPr/>
              <a:t>15.01.2019</a:t>
            </a:fld>
            <a:endParaRPr lang="nn-NO" dirty="0"/>
          </a:p>
        </p:txBody>
      </p:sp>
      <p:sp>
        <p:nvSpPr>
          <p:cNvPr id="4" name="Plassholder for bunntekst 3"/>
          <p:cNvSpPr>
            <a:spLocks noGrp="1"/>
          </p:cNvSpPr>
          <p:nvPr>
            <p:ph type="ftr" sz="quarter" idx="11"/>
          </p:nvPr>
        </p:nvSpPr>
        <p:spPr/>
        <p:txBody>
          <a:bodyPr/>
          <a:lstStyle/>
          <a:p>
            <a:endParaRPr lang="nn-NO" dirty="0"/>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dirty="0"/>
          </a:p>
        </p:txBody>
      </p:sp>
      <p:sp>
        <p:nvSpPr>
          <p:cNvPr id="7" name="Rektangel 6"/>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9"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n-NO" dirty="0"/>
          </a:p>
        </p:txBody>
      </p:sp>
      <p:cxnSp>
        <p:nvCxnSpPr>
          <p:cNvPr id="10" name="Rett linje 9"/>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Rett linje 10"/>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Rett linje 12"/>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Undertittel 2"/>
          <p:cNvSpPr txBox="1">
            <a:spLocks/>
          </p:cNvSpPr>
          <p:nvPr userDrawn="1"/>
        </p:nvSpPr>
        <p:spPr>
          <a:xfrm>
            <a:off x="706461" y="5870703"/>
            <a:ext cx="7763835" cy="374996"/>
          </a:xfrm>
          <a:prstGeom prst="rect">
            <a:avLst/>
          </a:prstGeom>
        </p:spPr>
        <p:txBody>
          <a:bodyPr vert="horz" lIns="91440" tIns="45720" rIns="91440" bIns="45720" rtlCol="0">
            <a:normAutofit/>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nb-NO" sz="1400" b="1" i="0" u="none" strike="noStrike" kern="1200" cap="none" spc="0" normalizeH="0" baseline="0" noProof="0" dirty="0" err="1">
                <a:ln>
                  <a:noFill/>
                </a:ln>
                <a:solidFill>
                  <a:srgbClr val="000000"/>
                </a:solidFill>
                <a:effectLst/>
                <a:uLnTx/>
                <a:uFillTx/>
                <a:latin typeface="Open Sans"/>
                <a:ea typeface="+mn-ea"/>
                <a:cs typeface="Open Sans"/>
              </a:rPr>
              <a:t>uit.no</a:t>
            </a:r>
            <a:endParaRPr kumimoji="0" lang="nn-NO" sz="1400" b="1" i="0" u="none" strike="noStrike" kern="1200" cap="none" spc="0" normalizeH="0" baseline="0" noProof="0" dirty="0">
              <a:ln>
                <a:noFill/>
              </a:ln>
              <a:solidFill>
                <a:srgbClr val="000000"/>
              </a:solidFill>
              <a:effectLst/>
              <a:uLnTx/>
              <a:uFillTx/>
              <a:latin typeface="Open Sans"/>
              <a:ea typeface="+mn-ea"/>
              <a:cs typeface="Open Sans"/>
            </a:endParaRPr>
          </a:p>
        </p:txBody>
      </p:sp>
      <p:pic>
        <p:nvPicPr>
          <p:cNvPr id="17" name="Bilde 16"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18" name="Bilde 17"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ktangel 7"/>
          <p:cNvSpPr/>
          <p:nvPr/>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tittel 1"/>
          <p:cNvSpPr>
            <a:spLocks noGrp="1"/>
          </p:cNvSpPr>
          <p:nvPr>
            <p:ph type="title"/>
          </p:nvPr>
        </p:nvSpPr>
        <p:spPr>
          <a:xfrm>
            <a:off x="670300" y="300207"/>
            <a:ext cx="7880116" cy="1216926"/>
          </a:xfrm>
          <a:prstGeom prst="rect">
            <a:avLst/>
          </a:prstGeom>
        </p:spPr>
        <p:txBody>
          <a:bodyPr vert="horz" lIns="91440" tIns="45720" rIns="91440" bIns="45720" rtlCol="0" anchor="b">
            <a:normAutofit/>
          </a:bodyPr>
          <a:lstStyle/>
          <a:p>
            <a:r>
              <a:rPr lang="nb-NO" dirty="0"/>
              <a:t>Klikk for å redigere tittelstil</a:t>
            </a:r>
            <a:endParaRPr lang="nn-NO" dirty="0"/>
          </a:p>
        </p:txBody>
      </p:sp>
      <p:sp>
        <p:nvSpPr>
          <p:cNvPr id="3" name="Plassholder for tekst 2"/>
          <p:cNvSpPr>
            <a:spLocks noGrp="1"/>
          </p:cNvSpPr>
          <p:nvPr>
            <p:ph type="body" idx="1"/>
          </p:nvPr>
        </p:nvSpPr>
        <p:spPr>
          <a:xfrm>
            <a:off x="329282" y="1751183"/>
            <a:ext cx="8229600" cy="4374980"/>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endParaRPr lang="nn-NO" dirty="0"/>
          </a:p>
        </p:txBody>
      </p:sp>
      <p:sp>
        <p:nvSpPr>
          <p:cNvPr id="4" name="Plassholder for dato 3"/>
          <p:cNvSpPr>
            <a:spLocks noGrp="1"/>
          </p:cNvSpPr>
          <p:nvPr>
            <p:ph type="dt" sz="half" idx="2"/>
          </p:nvPr>
        </p:nvSpPr>
        <p:spPr>
          <a:xfrm>
            <a:off x="712376" y="6356350"/>
            <a:ext cx="647649" cy="365125"/>
          </a:xfrm>
          <a:prstGeom prst="rect">
            <a:avLst/>
          </a:prstGeom>
        </p:spPr>
        <p:txBody>
          <a:bodyPr vert="horz" lIns="91440" tIns="45720" rIns="91440" bIns="45720" rtlCol="0" anchor="ctr"/>
          <a:lstStyle>
            <a:lvl1pPr algn="l">
              <a:defRPr sz="900">
                <a:solidFill>
                  <a:schemeClr val="tx1">
                    <a:tint val="75000"/>
                  </a:schemeClr>
                </a:solidFill>
                <a:latin typeface="Open Sans Light"/>
                <a:cs typeface="Open Sans Light"/>
              </a:defRPr>
            </a:lvl1pPr>
          </a:lstStyle>
          <a:p>
            <a:fld id="{8DF9E8F3-4849-FA48-B4C8-2D894E979956}" type="datetimeFigureOut">
              <a:rPr lang="nn-NO" smtClean="0"/>
              <a:pPr/>
              <a:t>15.01.2019</a:t>
            </a:fld>
            <a:endParaRPr lang="nn-NO" dirty="0"/>
          </a:p>
        </p:txBody>
      </p:sp>
      <p:sp>
        <p:nvSpPr>
          <p:cNvPr id="5" name="Plassholder for bunntekst 4"/>
          <p:cNvSpPr>
            <a:spLocks noGrp="1"/>
          </p:cNvSpPr>
          <p:nvPr>
            <p:ph type="ftr" sz="quarter" idx="3"/>
          </p:nvPr>
        </p:nvSpPr>
        <p:spPr>
          <a:xfrm>
            <a:off x="1491195" y="6356350"/>
            <a:ext cx="2895600" cy="365125"/>
          </a:xfrm>
          <a:prstGeom prst="rect">
            <a:avLst/>
          </a:prstGeom>
        </p:spPr>
        <p:txBody>
          <a:bodyPr vert="horz" lIns="91440" tIns="45720" rIns="91440" bIns="45720" rtlCol="0" anchor="ctr"/>
          <a:lstStyle>
            <a:lvl1pPr algn="l">
              <a:defRPr sz="1000">
                <a:solidFill>
                  <a:schemeClr val="tx1">
                    <a:tint val="75000"/>
                  </a:schemeClr>
                </a:solidFill>
                <a:latin typeface="Open Sans Light"/>
                <a:cs typeface="Open Sans Light"/>
              </a:defRPr>
            </a:lvl1pPr>
          </a:lstStyle>
          <a:p>
            <a:endParaRPr lang="nn-NO" dirty="0"/>
          </a:p>
        </p:txBody>
      </p:sp>
      <p:sp>
        <p:nvSpPr>
          <p:cNvPr id="6" name="Plassholder for lysbildenummer 5"/>
          <p:cNvSpPr>
            <a:spLocks noGrp="1"/>
          </p:cNvSpPr>
          <p:nvPr>
            <p:ph type="sldNum" sz="quarter" idx="4"/>
          </p:nvPr>
        </p:nvSpPr>
        <p:spPr>
          <a:xfrm>
            <a:off x="6553200" y="6356350"/>
            <a:ext cx="1827096" cy="365125"/>
          </a:xfrm>
          <a:prstGeom prst="rect">
            <a:avLst/>
          </a:prstGeom>
        </p:spPr>
        <p:txBody>
          <a:bodyPr vert="horz" lIns="91440" tIns="45720" rIns="91440" bIns="45720" rtlCol="0" anchor="ctr"/>
          <a:lstStyle>
            <a:lvl1pPr algn="r">
              <a:defRPr sz="1200">
                <a:solidFill>
                  <a:schemeClr val="tx1">
                    <a:tint val="75000"/>
                  </a:schemeClr>
                </a:solidFill>
                <a:latin typeface="Open Sans Light"/>
                <a:cs typeface="Open Sans Light"/>
              </a:defRPr>
            </a:lvl1pPr>
          </a:lstStyle>
          <a:p>
            <a:fld id="{48967F36-0B61-F749-ACDB-F36D75792314}" type="slidenum">
              <a:rPr lang="nn-NO" smtClean="0"/>
              <a:pPr/>
              <a:t>‹#›</a:t>
            </a:fld>
            <a:endParaRPr lang="nn-NO" dirty="0"/>
          </a:p>
        </p:txBody>
      </p:sp>
      <p:cxnSp>
        <p:nvCxnSpPr>
          <p:cNvPr id="10" name="Rett linje 9"/>
          <p:cNvCxnSpPr/>
          <p:nvPr/>
        </p:nvCxnSpPr>
        <p:spPr>
          <a:xfrm rot="5400000">
            <a:off x="7719376" y="5433376"/>
            <a:ext cx="2085544" cy="763704"/>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p:nvCxnSpPr>
        <p:spPr>
          <a:xfrm rot="10800000" flipV="1">
            <a:off x="6927456" y="5850106"/>
            <a:ext cx="2216545" cy="1007893"/>
          </a:xfrm>
          <a:prstGeom prst="line">
            <a:avLst/>
          </a:prstGeom>
          <a:ln>
            <a:solidFill>
              <a:schemeClr val="accent3">
                <a:alpha val="16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Rett linje 13"/>
          <p:cNvCxnSpPr/>
          <p:nvPr/>
        </p:nvCxnSpPr>
        <p:spPr>
          <a:xfrm rot="5400000">
            <a:off x="8334481" y="6048478"/>
            <a:ext cx="1161841" cy="457200"/>
          </a:xfrm>
          <a:prstGeom prst="line">
            <a:avLst/>
          </a:prstGeom>
          <a:ln w="19050" cap="flat" cmpd="sng" algn="ctr">
            <a:solidFill>
              <a:schemeClr val="accent1">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Rett linje 15"/>
          <p:cNvCxnSpPr/>
          <p:nvPr/>
        </p:nvCxnSpPr>
        <p:spPr>
          <a:xfrm>
            <a:off x="770102" y="1603376"/>
            <a:ext cx="7788780" cy="1588"/>
          </a:xfrm>
          <a:prstGeom prst="line">
            <a:avLst/>
          </a:prstGeom>
          <a:ln w="1270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Lst>
  <p:txStyles>
    <p:titleStyle>
      <a:lvl1pPr algn="l" defTabSz="457200" rtl="0" eaLnBrk="1" latinLnBrk="0" hangingPunct="1">
        <a:spcBef>
          <a:spcPct val="0"/>
        </a:spcBef>
        <a:buNone/>
        <a:defRPr sz="2600" b="1" i="0" kern="1200">
          <a:solidFill>
            <a:schemeClr val="tx1"/>
          </a:solidFill>
          <a:latin typeface="Open Sans"/>
          <a:ea typeface="+mj-ea"/>
          <a:cs typeface="Open Sans"/>
        </a:defRPr>
      </a:lvl1pPr>
    </p:titleStyle>
    <p:bodyStyle>
      <a:lvl1pPr marL="342900" indent="-34290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uit-inf-2201-s19" TargetMode="External"/><Relationship Id="rId2" Type="http://schemas.openxmlformats.org/officeDocument/2006/relationships/hyperlink" Target="http://www.cs.uit.no/kursinfo/inf220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inix3.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hyperlink" Target="http://www.x86.org/intel.doc/IntelDocs.html" TargetMode="External"/><Relationship Id="rId2" Type="http://schemas.openxmlformats.org/officeDocument/2006/relationships/hyperlink" Target="http://www.cs.vu.nl/~ast" TargetMode="External"/><Relationship Id="rId1" Type="http://schemas.openxmlformats.org/officeDocument/2006/relationships/slideLayout" Target="../slideLayouts/slideLayout2.xml"/><Relationship Id="rId5" Type="http://schemas.openxmlformats.org/officeDocument/2006/relationships/hyperlink" Target="http://www.nytimes.com/2011/10/14/technology/dennis-ritchie-programming-trailblazer-dies-at-70.html" TargetMode="External"/><Relationship Id="rId4" Type="http://schemas.openxmlformats.org/officeDocument/2006/relationships/hyperlink" Target="http://www.cs.princeton.edu/~bw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youtube.com/watch?v=wJyUtbn0O5Y" TargetMode="External"/><Relationship Id="rId1" Type="http://schemas.openxmlformats.org/officeDocument/2006/relationships/slideLayout" Target="../slideLayouts/slideLayout3.xml"/><Relationship Id="rId6" Type="http://schemas.openxmlformats.org/officeDocument/2006/relationships/image" Target="../media/image24.jpg"/><Relationship Id="rId5" Type="http://schemas.openxmlformats.org/officeDocument/2006/relationships/image" Target="../media/image23.png"/><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en-US" dirty="0"/>
              <a:t>Introduction</a:t>
            </a:r>
          </a:p>
        </p:txBody>
      </p:sp>
      <p:sp>
        <p:nvSpPr>
          <p:cNvPr id="3" name="Undertittel 2"/>
          <p:cNvSpPr>
            <a:spLocks noGrp="1"/>
          </p:cNvSpPr>
          <p:nvPr>
            <p:ph type="subTitle" idx="1"/>
          </p:nvPr>
        </p:nvSpPr>
        <p:spPr/>
        <p:txBody>
          <a:bodyPr>
            <a:normAutofit/>
          </a:bodyPr>
          <a:lstStyle/>
          <a:p>
            <a:r>
              <a:rPr lang="en-US" sz="2000" dirty="0"/>
              <a:t>inf-2201 Operating System Fundamentals</a:t>
            </a:r>
          </a:p>
          <a:p>
            <a:r>
              <a:rPr lang="en-US" sz="2000" dirty="0"/>
              <a:t>Spring 2019</a:t>
            </a:r>
          </a:p>
          <a:p>
            <a:r>
              <a:rPr lang="en-US" sz="2000" dirty="0"/>
              <a:t>Lars Ailo Bongo (larsab@cs.uit.no)</a:t>
            </a:r>
          </a:p>
        </p:txBody>
      </p:sp>
      <p:pic>
        <p:nvPicPr>
          <p:cNvPr id="4" name="Picture 3">
            <a:extLst>
              <a:ext uri="{FF2B5EF4-FFF2-40B4-BE49-F238E27FC236}">
                <a16:creationId xmlns:a16="http://schemas.microsoft.com/office/drawing/2014/main" id="{95429566-76C3-42A1-A10E-9138F5DC2D8E}"/>
              </a:ext>
            </a:extLst>
          </p:cNvPr>
          <p:cNvPicPr>
            <a:picLocks noChangeAspect="1"/>
          </p:cNvPicPr>
          <p:nvPr/>
        </p:nvPicPr>
        <p:blipFill>
          <a:blip r:embed="rId2"/>
          <a:stretch>
            <a:fillRect/>
          </a:stretch>
        </p:blipFill>
        <p:spPr>
          <a:xfrm>
            <a:off x="2283160" y="0"/>
            <a:ext cx="6860840" cy="2947955"/>
          </a:xfrm>
          <a:prstGeom prst="rect">
            <a:avLst/>
          </a:prstGeom>
        </p:spPr>
      </p:pic>
      <p:sp>
        <p:nvSpPr>
          <p:cNvPr id="5" name="Arrow: Up 4">
            <a:extLst>
              <a:ext uri="{FF2B5EF4-FFF2-40B4-BE49-F238E27FC236}">
                <a16:creationId xmlns:a16="http://schemas.microsoft.com/office/drawing/2014/main" id="{4DD49500-7902-4EB9-AB29-9A75836C7F94}"/>
              </a:ext>
            </a:extLst>
          </p:cNvPr>
          <p:cNvSpPr/>
          <p:nvPr/>
        </p:nvSpPr>
        <p:spPr>
          <a:xfrm rot="5400000">
            <a:off x="1992735" y="1064904"/>
            <a:ext cx="1113183" cy="2520161"/>
          </a:xfrm>
          <a:prstGeom prst="up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staff</a:t>
            </a:r>
          </a:p>
        </p:txBody>
      </p:sp>
      <p:sp>
        <p:nvSpPr>
          <p:cNvPr id="3" name="Content Placeholder 2"/>
          <p:cNvSpPr>
            <a:spLocks noGrp="1"/>
          </p:cNvSpPr>
          <p:nvPr>
            <p:ph idx="1"/>
          </p:nvPr>
        </p:nvSpPr>
        <p:spPr/>
        <p:txBody>
          <a:bodyPr/>
          <a:lstStyle/>
          <a:p>
            <a:r>
              <a:rPr lang="nb-NO" dirty="0" err="1"/>
              <a:t>Lectures</a:t>
            </a:r>
            <a:r>
              <a:rPr lang="nb-NO" dirty="0"/>
              <a:t>:</a:t>
            </a:r>
            <a:endParaRPr lang="en-US" dirty="0"/>
          </a:p>
          <a:p>
            <a:pPr lvl="1"/>
            <a:r>
              <a:rPr lang="en-US" dirty="0"/>
              <a:t>Prof. Lars Ailo Bongo</a:t>
            </a:r>
          </a:p>
          <a:p>
            <a:pPr lvl="1"/>
            <a:r>
              <a:rPr lang="en-US" dirty="0"/>
              <a:t>Associate Prof. Tore Brox-Larsen</a:t>
            </a:r>
          </a:p>
          <a:p>
            <a:r>
              <a:rPr lang="en-US" dirty="0"/>
              <a:t>Teaching Assistants:</a:t>
            </a:r>
          </a:p>
          <a:p>
            <a:pPr lvl="1"/>
            <a:r>
              <a:rPr lang="nb-NO" dirty="0"/>
              <a:t>David Kristoffersen</a:t>
            </a:r>
            <a:endParaRPr lang="en-US" dirty="0"/>
          </a:p>
          <a:p>
            <a:pPr lvl="1"/>
            <a:r>
              <a:rPr lang="en-US" dirty="0"/>
              <a:t>Simon Solnes </a:t>
            </a:r>
          </a:p>
          <a:p>
            <a:pPr lvl="1"/>
            <a:r>
              <a:rPr lang="en-US" dirty="0"/>
              <a:t>Jo Inge Arnes</a:t>
            </a:r>
          </a:p>
          <a:p>
            <a:r>
              <a:rPr lang="en-US" dirty="0"/>
              <a:t>Our external sensor</a:t>
            </a:r>
          </a:p>
        </p:txBody>
      </p:sp>
    </p:spTree>
    <p:extLst>
      <p:ext uri="{BB962C8B-B14F-4D97-AF65-F5344CB8AC3E}">
        <p14:creationId xmlns:p14="http://schemas.microsoft.com/office/powerpoint/2010/main" val="314911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dirty="0"/>
              <a:t>Web page: </a:t>
            </a:r>
            <a:r>
              <a:rPr lang="en-US" dirty="0">
                <a:hlinkClick r:id="rId2"/>
              </a:rPr>
              <a:t>http://www.cs.uit.no/kursinfo/inf2201</a:t>
            </a:r>
            <a:endParaRPr lang="en-US" dirty="0"/>
          </a:p>
          <a:p>
            <a:pPr lvl="1"/>
            <a:r>
              <a:rPr lang="en-US" dirty="0"/>
              <a:t>Lecture plan, including readings and slides</a:t>
            </a:r>
          </a:p>
          <a:p>
            <a:pPr lvl="1"/>
            <a:r>
              <a:rPr lang="en-US" dirty="0"/>
              <a:t>Project plan</a:t>
            </a:r>
          </a:p>
          <a:p>
            <a:r>
              <a:rPr lang="en-US" dirty="0"/>
              <a:t>Slack team: uit-inf-2201-s19</a:t>
            </a:r>
          </a:p>
          <a:p>
            <a:pPr lvl="1"/>
            <a:r>
              <a:rPr lang="en-US" dirty="0"/>
              <a:t>Discussions</a:t>
            </a:r>
          </a:p>
          <a:p>
            <a:r>
              <a:rPr lang="en-US" dirty="0"/>
              <a:t>GitHub organization: </a:t>
            </a:r>
            <a:r>
              <a:rPr lang="nb-NO" dirty="0">
                <a:hlinkClick r:id="rId3"/>
              </a:rPr>
              <a:t>https://github.com/uit-inf-2201-s19</a:t>
            </a:r>
            <a:endParaRPr lang="nb-NO" dirty="0"/>
          </a:p>
          <a:p>
            <a:pPr lvl="1"/>
            <a:r>
              <a:rPr lang="nb-NO" dirty="0"/>
              <a:t>Project pre-</a:t>
            </a:r>
            <a:r>
              <a:rPr lang="nb-NO" dirty="0" err="1"/>
              <a:t>code</a:t>
            </a:r>
            <a:endParaRPr lang="nb-NO" dirty="0"/>
          </a:p>
          <a:p>
            <a:pPr lvl="1"/>
            <a:r>
              <a:rPr lang="nb-NO" dirty="0"/>
              <a:t>Your </a:t>
            </a:r>
            <a:r>
              <a:rPr lang="nb-NO" dirty="0" err="1"/>
              <a:t>solutions</a:t>
            </a:r>
            <a:endParaRPr lang="nb-NO" dirty="0"/>
          </a:p>
          <a:p>
            <a:pPr lvl="1"/>
            <a:r>
              <a:rPr lang="nb-NO" dirty="0" err="1"/>
              <a:t>Issues</a:t>
            </a:r>
            <a:endParaRPr lang="nb-NO" dirty="0"/>
          </a:p>
          <a:p>
            <a:r>
              <a:rPr lang="nb-NO" dirty="0" err="1"/>
              <a:t>Wiseflow</a:t>
            </a:r>
            <a:r>
              <a:rPr lang="nb-NO" dirty="0"/>
              <a:t>?</a:t>
            </a:r>
            <a:endParaRPr lang="en-US" dirty="0"/>
          </a:p>
        </p:txBody>
      </p:sp>
    </p:spTree>
    <p:extLst>
      <p:ext uri="{BB962C8B-B14F-4D97-AF65-F5344CB8AC3E}">
        <p14:creationId xmlns:p14="http://schemas.microsoft.com/office/powerpoint/2010/main" val="145316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TODO list 1:</a:t>
            </a:r>
          </a:p>
        </p:txBody>
      </p:sp>
      <p:sp>
        <p:nvSpPr>
          <p:cNvPr id="3" name="Content Placeholder 2"/>
          <p:cNvSpPr>
            <a:spLocks noGrp="1"/>
          </p:cNvSpPr>
          <p:nvPr>
            <p:ph idx="1"/>
          </p:nvPr>
        </p:nvSpPr>
        <p:spPr/>
        <p:txBody>
          <a:bodyPr/>
          <a:lstStyle/>
          <a:p>
            <a:pPr marL="457200" indent="-457200">
              <a:buFont typeface="+mj-lt"/>
              <a:buAutoNum type="arabicPeriod"/>
            </a:pPr>
            <a:r>
              <a:rPr lang="en-US" dirty="0"/>
              <a:t>Join Slack team</a:t>
            </a:r>
          </a:p>
          <a:p>
            <a:pPr marL="457200" indent="-457200">
              <a:buFont typeface="+mj-lt"/>
              <a:buAutoNum type="arabicPeriod"/>
            </a:pPr>
            <a:r>
              <a:rPr lang="nb-NO" dirty="0"/>
              <a:t>C</a:t>
            </a:r>
            <a:r>
              <a:rPr lang="en-US" dirty="0" err="1"/>
              <a:t>reate</a:t>
            </a:r>
            <a:r>
              <a:rPr lang="en-US" dirty="0"/>
              <a:t> GitHub account</a:t>
            </a:r>
          </a:p>
          <a:p>
            <a:pPr marL="457200" indent="-457200">
              <a:buFont typeface="+mj-lt"/>
              <a:buAutoNum type="arabicPeriod"/>
            </a:pPr>
            <a:r>
              <a:rPr lang="nb-NO" dirty="0" err="1"/>
              <a:t>Add</a:t>
            </a:r>
            <a:r>
              <a:rPr lang="nb-NO" dirty="0"/>
              <a:t> </a:t>
            </a:r>
            <a:r>
              <a:rPr lang="nb-NO" dirty="0" err="1"/>
              <a:t>your</a:t>
            </a:r>
            <a:r>
              <a:rPr lang="nb-NO" dirty="0"/>
              <a:t> email and GitHub </a:t>
            </a:r>
            <a:r>
              <a:rPr lang="nb-NO" dirty="0" err="1"/>
              <a:t>username</a:t>
            </a:r>
            <a:r>
              <a:rPr lang="nb-NO" dirty="0"/>
              <a:t> to list</a:t>
            </a:r>
          </a:p>
          <a:p>
            <a:pPr marL="457200" indent="-457200">
              <a:buFont typeface="+mj-lt"/>
              <a:buAutoNum type="arabicPeriod"/>
            </a:pPr>
            <a:r>
              <a:rPr lang="nb-NO" dirty="0"/>
              <a:t>W</a:t>
            </a:r>
            <a:r>
              <a:rPr lang="en-US" dirty="0" err="1"/>
              <a:t>ait</a:t>
            </a:r>
            <a:r>
              <a:rPr lang="en-US" dirty="0"/>
              <a:t> for GitHub organization invite</a:t>
            </a:r>
            <a:endParaRPr lang="nb-NO" dirty="0"/>
          </a:p>
        </p:txBody>
      </p:sp>
    </p:spTree>
    <p:extLst>
      <p:ext uri="{BB962C8B-B14F-4D97-AF65-F5344CB8AC3E}">
        <p14:creationId xmlns:p14="http://schemas.microsoft.com/office/powerpoint/2010/main" val="870373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nb-NO" dirty="0" err="1"/>
              <a:t>Why</a:t>
            </a:r>
            <a:r>
              <a:rPr lang="nb-NO" dirty="0"/>
              <a:t> Study Operating Systems</a:t>
            </a:r>
            <a:endParaRPr lang="en-US" dirty="0"/>
          </a:p>
        </p:txBody>
      </p:sp>
      <p:sp>
        <p:nvSpPr>
          <p:cNvPr id="2051" name="Rectangle 3"/>
          <p:cNvSpPr>
            <a:spLocks noGrp="1" noChangeArrowheads="1"/>
          </p:cNvSpPr>
          <p:nvPr>
            <p:ph type="body" idx="1"/>
          </p:nvPr>
        </p:nvSpPr>
        <p:spPr>
          <a:xfrm>
            <a:off x="685800" y="1752600"/>
            <a:ext cx="7772400" cy="4648200"/>
          </a:xfrm>
        </p:spPr>
        <p:txBody>
          <a:bodyPr>
            <a:normAutofit fontScale="92500" lnSpcReduction="10000"/>
          </a:bodyPr>
          <a:lstStyle/>
          <a:p>
            <a:pPr>
              <a:lnSpc>
                <a:spcPct val="90000"/>
              </a:lnSpc>
            </a:pPr>
            <a:r>
              <a:rPr lang="en-US" sz="2800" dirty="0"/>
              <a:t>Understand how computers work under the hood</a:t>
            </a:r>
          </a:p>
          <a:p>
            <a:pPr lvl="1">
              <a:lnSpc>
                <a:spcPct val="90000"/>
              </a:lnSpc>
            </a:pPr>
            <a:r>
              <a:rPr lang="en-US" sz="2400" dirty="0"/>
              <a:t>“You need to understand the system at all abstraction levels or you don’t” (Yale </a:t>
            </a:r>
            <a:r>
              <a:rPr lang="en-US" sz="2400" dirty="0" err="1"/>
              <a:t>Patt</a:t>
            </a:r>
            <a:r>
              <a:rPr lang="en-US" sz="2400" dirty="0"/>
              <a:t>, private communications)</a:t>
            </a:r>
            <a:endParaRPr lang="en-US" sz="2400" dirty="0">
              <a:sym typeface="Wingdings" pitchFamily="2" charset="2"/>
            </a:endParaRPr>
          </a:p>
          <a:p>
            <a:pPr lvl="1">
              <a:lnSpc>
                <a:spcPct val="90000"/>
              </a:lnSpc>
            </a:pPr>
            <a:r>
              <a:rPr lang="en-US" sz="2400" dirty="0">
                <a:sym typeface="Wingdings" pitchFamily="2" charset="2"/>
              </a:rPr>
              <a:t>“The devil is in the details” (Unknown)</a:t>
            </a:r>
            <a:endParaRPr lang="en-US" sz="2400" dirty="0"/>
          </a:p>
          <a:p>
            <a:pPr>
              <a:lnSpc>
                <a:spcPct val="90000"/>
              </a:lnSpc>
            </a:pPr>
            <a:r>
              <a:rPr lang="en-US" sz="2800" dirty="0"/>
              <a:t>Magic to provide infinite CPUs, memory, devices, and networked computing. </a:t>
            </a:r>
          </a:p>
          <a:p>
            <a:pPr>
              <a:lnSpc>
                <a:spcPct val="90000"/>
              </a:lnSpc>
            </a:pPr>
            <a:r>
              <a:rPr lang="en-US" sz="2800" dirty="0"/>
              <a:t>Tradeoffs between performance and functionality, division of labor between HW and SW </a:t>
            </a:r>
          </a:p>
          <a:p>
            <a:pPr>
              <a:lnSpc>
                <a:spcPct val="90000"/>
              </a:lnSpc>
            </a:pPr>
            <a:r>
              <a:rPr lang="en-US" sz="2800" dirty="0"/>
              <a:t>Combine language, hardware, data structures, algorithms, money, art, luck, and hate/love</a:t>
            </a:r>
          </a:p>
          <a:p>
            <a:pPr>
              <a:lnSpc>
                <a:spcPct val="90000"/>
              </a:lnSpc>
            </a:pPr>
            <a:r>
              <a:rPr lang="nb-NO" sz="2800" i="1" dirty="0"/>
              <a:t>And operating systems </a:t>
            </a:r>
            <a:r>
              <a:rPr lang="nb-NO" sz="2800" i="1" dirty="0" err="1"/>
              <a:t>are</a:t>
            </a:r>
            <a:r>
              <a:rPr lang="nb-NO" sz="2800" i="1" dirty="0"/>
              <a:t> </a:t>
            </a:r>
            <a:r>
              <a:rPr lang="nb-NO" sz="2800" i="1" dirty="0" err="1"/>
              <a:t>key</a:t>
            </a:r>
            <a:r>
              <a:rPr lang="nb-NO" sz="2800" i="1" dirty="0"/>
              <a:t> </a:t>
            </a:r>
            <a:r>
              <a:rPr lang="nb-NO" sz="2800" i="1" dirty="0" err="1"/>
              <a:t>components</a:t>
            </a:r>
            <a:r>
              <a:rPr lang="nb-NO" sz="2800" i="1" dirty="0"/>
              <a:t> in most systems</a:t>
            </a:r>
            <a:endParaRPr lang="en-US" sz="2800" i="1" dirty="0"/>
          </a:p>
        </p:txBody>
      </p:sp>
    </p:spTree>
    <p:extLst>
      <p:ext uri="{BB962C8B-B14F-4D97-AF65-F5344CB8AC3E}">
        <p14:creationId xmlns:p14="http://schemas.microsoft.com/office/powerpoint/2010/main" val="67614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p:txBody>
          <a:bodyPr/>
          <a:lstStyle/>
          <a:p>
            <a:r>
              <a:rPr lang="nb-NO" dirty="0" err="1"/>
              <a:t>How</a:t>
            </a:r>
            <a:r>
              <a:rPr lang="nb-NO" dirty="0"/>
              <a:t> to Study Operating Systems?</a:t>
            </a:r>
            <a:endParaRPr lang="en-US" dirty="0"/>
          </a:p>
        </p:txBody>
      </p:sp>
      <p:sp>
        <p:nvSpPr>
          <p:cNvPr id="15363" name="Rectangle 1027"/>
          <p:cNvSpPr>
            <a:spLocks noGrp="1" noChangeArrowheads="1"/>
          </p:cNvSpPr>
          <p:nvPr>
            <p:ph type="body" idx="1"/>
          </p:nvPr>
        </p:nvSpPr>
        <p:spPr/>
        <p:txBody>
          <a:bodyPr>
            <a:normAutofit fontScale="92500"/>
          </a:bodyPr>
          <a:lstStyle/>
          <a:p>
            <a:r>
              <a:rPr lang="nb-NO" sz="2800" dirty="0"/>
              <a:t>Read </a:t>
            </a:r>
            <a:r>
              <a:rPr lang="nb-NO" sz="2800" dirty="0" err="1"/>
              <a:t>text</a:t>
            </a:r>
            <a:endParaRPr lang="nb-NO" sz="2800" dirty="0"/>
          </a:p>
          <a:p>
            <a:r>
              <a:rPr lang="nb-NO" sz="2800" dirty="0" err="1"/>
              <a:t>Smaller</a:t>
            </a:r>
            <a:r>
              <a:rPr lang="nb-NO" sz="2800" dirty="0"/>
              <a:t> </a:t>
            </a:r>
            <a:r>
              <a:rPr lang="nb-NO" sz="2800" dirty="0" err="1"/>
              <a:t>exercises</a:t>
            </a:r>
            <a:r>
              <a:rPr lang="nb-NO" sz="2800" dirty="0"/>
              <a:t> </a:t>
            </a:r>
            <a:r>
              <a:rPr lang="nb-NO" sz="2800" dirty="0" err="1"/>
              <a:t>using</a:t>
            </a:r>
            <a:r>
              <a:rPr lang="nb-NO" sz="2800" dirty="0"/>
              <a:t> </a:t>
            </a:r>
            <a:r>
              <a:rPr lang="nb-NO" sz="2800" dirty="0" err="1"/>
              <a:t>existing</a:t>
            </a:r>
            <a:r>
              <a:rPr lang="nb-NO" sz="2800" dirty="0"/>
              <a:t> operating systems</a:t>
            </a:r>
          </a:p>
          <a:p>
            <a:r>
              <a:rPr lang="nb-NO" sz="2800" dirty="0" err="1"/>
              <a:t>Modifications</a:t>
            </a:r>
            <a:r>
              <a:rPr lang="nb-NO" sz="2800" dirty="0"/>
              <a:t> to </a:t>
            </a:r>
            <a:r>
              <a:rPr lang="nb-NO" sz="2800" dirty="0" err="1"/>
              <a:t>exisiting</a:t>
            </a:r>
            <a:r>
              <a:rPr lang="nb-NO" sz="2800" dirty="0"/>
              <a:t> systems</a:t>
            </a:r>
          </a:p>
          <a:p>
            <a:pPr lvl="1"/>
            <a:r>
              <a:rPr lang="nb-NO" sz="2400" dirty="0"/>
              <a:t>Emulator</a:t>
            </a:r>
          </a:p>
          <a:p>
            <a:pPr lvl="2"/>
            <a:r>
              <a:rPr lang="nb-NO" sz="2000" dirty="0" err="1"/>
              <a:t>NachOS</a:t>
            </a:r>
            <a:endParaRPr lang="nb-NO" sz="2000" dirty="0"/>
          </a:p>
          <a:p>
            <a:pPr lvl="1"/>
            <a:r>
              <a:rPr lang="nb-NO" sz="2400" dirty="0"/>
              <a:t>”</a:t>
            </a:r>
            <a:r>
              <a:rPr lang="nb-NO" sz="2400" dirty="0" err="1"/>
              <a:t>Metal</a:t>
            </a:r>
            <a:r>
              <a:rPr lang="nb-NO" sz="2400" dirty="0"/>
              <a:t>”, bare </a:t>
            </a:r>
            <a:r>
              <a:rPr lang="nb-NO" sz="2400" dirty="0" err="1"/>
              <a:t>machine</a:t>
            </a:r>
            <a:endParaRPr lang="nb-NO" sz="2400" dirty="0"/>
          </a:p>
          <a:p>
            <a:pPr lvl="2"/>
            <a:r>
              <a:rPr lang="nb-NO" sz="2000" dirty="0"/>
              <a:t>Unix, Linux</a:t>
            </a:r>
          </a:p>
          <a:p>
            <a:pPr lvl="2"/>
            <a:r>
              <a:rPr lang="nb-NO" sz="2000" dirty="0">
                <a:hlinkClick r:id="rId2"/>
              </a:rPr>
              <a:t>Minix</a:t>
            </a:r>
            <a:endParaRPr lang="nb-NO" sz="2000" dirty="0"/>
          </a:p>
          <a:p>
            <a:r>
              <a:rPr lang="en-US" sz="2800" dirty="0"/>
              <a:t>Develop your own! Gain experience on fundamental issues</a:t>
            </a:r>
          </a:p>
        </p:txBody>
      </p:sp>
    </p:spTree>
    <p:extLst>
      <p:ext uri="{BB962C8B-B14F-4D97-AF65-F5344CB8AC3E}">
        <p14:creationId xmlns:p14="http://schemas.microsoft.com/office/powerpoint/2010/main" val="176497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Why Build a Real OS Kernel? </a:t>
            </a:r>
          </a:p>
        </p:txBody>
      </p:sp>
      <p:sp>
        <p:nvSpPr>
          <p:cNvPr id="3075" name="Rectangle 3"/>
          <p:cNvSpPr>
            <a:spLocks noGrp="1" noChangeArrowheads="1"/>
          </p:cNvSpPr>
          <p:nvPr>
            <p:ph idx="1"/>
          </p:nvPr>
        </p:nvSpPr>
        <p:spPr/>
        <p:txBody>
          <a:bodyPr>
            <a:normAutofit/>
          </a:bodyPr>
          <a:lstStyle/>
          <a:p>
            <a:pPr>
              <a:lnSpc>
                <a:spcPct val="90000"/>
              </a:lnSpc>
            </a:pPr>
            <a:r>
              <a:rPr lang="en-US" dirty="0"/>
              <a:t>Hear and forget (Paper approach) </a:t>
            </a:r>
          </a:p>
          <a:p>
            <a:pPr>
              <a:lnSpc>
                <a:spcPct val="90000"/>
              </a:lnSpc>
            </a:pPr>
            <a:r>
              <a:rPr lang="en-US" dirty="0"/>
              <a:t>See and remember (Exercise and Modification approaches)</a:t>
            </a:r>
          </a:p>
          <a:p>
            <a:pPr>
              <a:lnSpc>
                <a:spcPct val="90000"/>
              </a:lnSpc>
            </a:pPr>
            <a:r>
              <a:rPr lang="en-US" dirty="0"/>
              <a:t>Do and understand (Roll your own approach)</a:t>
            </a:r>
          </a:p>
          <a:p>
            <a:pPr>
              <a:lnSpc>
                <a:spcPct val="90000"/>
              </a:lnSpc>
            </a:pPr>
            <a:r>
              <a:rPr lang="en-US" dirty="0"/>
              <a:t>Overcome the barrier, dive into the system</a:t>
            </a:r>
          </a:p>
          <a:p>
            <a:pPr>
              <a:lnSpc>
                <a:spcPct val="90000"/>
              </a:lnSpc>
            </a:pPr>
            <a:r>
              <a:rPr lang="en-US" dirty="0"/>
              <a:t>Gain confidence: </a:t>
            </a:r>
            <a:r>
              <a:rPr lang="en-US" i="1" dirty="0"/>
              <a:t>You</a:t>
            </a:r>
            <a:r>
              <a:rPr lang="en-US" dirty="0"/>
              <a:t> have the power, not the </a:t>
            </a:r>
            <a:r>
              <a:rPr lang="nb-NO" dirty="0"/>
              <a:t>SW, </a:t>
            </a:r>
            <a:r>
              <a:rPr lang="en-US" dirty="0"/>
              <a:t>OS and computer vendors </a:t>
            </a:r>
            <a:r>
              <a:rPr lang="en-US" dirty="0">
                <a:sym typeface="Wingdings" pitchFamily="2" charset="2"/>
              </a:rPr>
              <a:t></a:t>
            </a:r>
            <a:r>
              <a:rPr lang="en-US" dirty="0"/>
              <a:t> </a:t>
            </a:r>
          </a:p>
        </p:txBody>
      </p:sp>
    </p:spTree>
    <p:extLst>
      <p:ext uri="{BB962C8B-B14F-4D97-AF65-F5344CB8AC3E}">
        <p14:creationId xmlns:p14="http://schemas.microsoft.com/office/powerpoint/2010/main" val="150533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670754"/>
            <a:ext cx="7772400" cy="762000"/>
          </a:xfrm>
        </p:spPr>
        <p:txBody>
          <a:bodyPr/>
          <a:lstStyle/>
          <a:p>
            <a:r>
              <a:rPr lang="nb-NO" dirty="0"/>
              <a:t>Our </a:t>
            </a:r>
            <a:r>
              <a:rPr lang="nb-NO" dirty="0" err="1"/>
              <a:t>Approach</a:t>
            </a:r>
            <a:endParaRPr lang="en-US" dirty="0"/>
          </a:p>
        </p:txBody>
      </p:sp>
      <p:sp>
        <p:nvSpPr>
          <p:cNvPr id="16387" name="Rectangle 3"/>
          <p:cNvSpPr>
            <a:spLocks noGrp="1" noChangeArrowheads="1"/>
          </p:cNvSpPr>
          <p:nvPr>
            <p:ph type="body" idx="1"/>
          </p:nvPr>
        </p:nvSpPr>
        <p:spPr>
          <a:xfrm>
            <a:off x="685800" y="1712316"/>
            <a:ext cx="7772400" cy="4764684"/>
          </a:xfrm>
        </p:spPr>
        <p:txBody>
          <a:bodyPr>
            <a:normAutofit fontScale="92500"/>
          </a:bodyPr>
          <a:lstStyle/>
          <a:p>
            <a:r>
              <a:rPr lang="nb-NO" sz="2800" dirty="0"/>
              <a:t>6 </a:t>
            </a:r>
            <a:r>
              <a:rPr lang="nb-NO" sz="2800" dirty="0" err="1"/>
              <a:t>projects</a:t>
            </a:r>
            <a:r>
              <a:rPr lang="nb-NO" sz="2800" dirty="0"/>
              <a:t>, all </a:t>
            </a:r>
            <a:r>
              <a:rPr lang="nb-NO" sz="2800" dirty="0" err="1"/>
              <a:t>mandatory</a:t>
            </a:r>
            <a:endParaRPr lang="nb-NO" sz="2800" dirty="0"/>
          </a:p>
          <a:p>
            <a:pPr lvl="1"/>
            <a:r>
              <a:rPr lang="nb-NO" sz="2400" dirty="0"/>
              <a:t>From </a:t>
            </a:r>
            <a:r>
              <a:rPr lang="nb-NO" sz="2400" dirty="0" err="1"/>
              <a:t>boot</a:t>
            </a:r>
            <a:r>
              <a:rPr lang="nb-NO" sz="2400" dirty="0"/>
              <a:t> to a </a:t>
            </a:r>
            <a:r>
              <a:rPr lang="nb-NO" sz="2400" dirty="0" err="1"/>
              <a:t>useful</a:t>
            </a:r>
            <a:r>
              <a:rPr lang="nb-NO" sz="2400" dirty="0"/>
              <a:t> OS </a:t>
            </a:r>
            <a:r>
              <a:rPr lang="nb-NO" sz="2400" dirty="0" err="1"/>
              <a:t>kernel</a:t>
            </a:r>
            <a:r>
              <a:rPr lang="nb-NO" sz="2400" dirty="0"/>
              <a:t> w/</a:t>
            </a:r>
            <a:r>
              <a:rPr lang="nb-NO" sz="2400" dirty="0" err="1"/>
              <a:t>demand</a:t>
            </a:r>
            <a:r>
              <a:rPr lang="nb-NO" sz="2400" dirty="0"/>
              <a:t> </a:t>
            </a:r>
            <a:r>
              <a:rPr lang="nb-NO" sz="2400" dirty="0" err="1"/>
              <a:t>paging</a:t>
            </a:r>
            <a:r>
              <a:rPr lang="nb-NO" sz="2400" dirty="0"/>
              <a:t> &amp; file system</a:t>
            </a:r>
          </a:p>
          <a:p>
            <a:pPr lvl="1"/>
            <a:r>
              <a:rPr lang="nb-NO" sz="2400" dirty="0" err="1"/>
              <a:t>We</a:t>
            </a:r>
            <a:r>
              <a:rPr lang="nb-NO" sz="2400" dirty="0"/>
              <a:t> hand </a:t>
            </a:r>
            <a:r>
              <a:rPr lang="nb-NO" sz="2400" dirty="0" err="1"/>
              <a:t>out</a:t>
            </a:r>
            <a:r>
              <a:rPr lang="nb-NO" sz="2400" dirty="0"/>
              <a:t> </a:t>
            </a:r>
            <a:r>
              <a:rPr lang="nb-NO" sz="2400" dirty="0" err="1"/>
              <a:t>templates</a:t>
            </a:r>
            <a:r>
              <a:rPr lang="nb-NO" sz="2400" dirty="0"/>
              <a:t> (</a:t>
            </a:r>
            <a:r>
              <a:rPr lang="nb-NO" sz="2400" i="1" dirty="0"/>
              <a:t>pre files</a:t>
            </a:r>
            <a:r>
              <a:rPr lang="nb-NO" sz="2400" dirty="0"/>
              <a:t>), </a:t>
            </a:r>
            <a:r>
              <a:rPr lang="nb-NO" sz="2400" dirty="0" err="1"/>
              <a:t>but</a:t>
            </a:r>
            <a:r>
              <a:rPr lang="nb-NO" sz="2400" dirty="0"/>
              <a:t> never </a:t>
            </a:r>
            <a:r>
              <a:rPr lang="nb-NO" sz="2400" dirty="0" err="1"/>
              <a:t>the</a:t>
            </a:r>
            <a:r>
              <a:rPr lang="nb-NO" sz="2400" dirty="0"/>
              <a:t> </a:t>
            </a:r>
            <a:r>
              <a:rPr lang="nb-NO" sz="2400" dirty="0" err="1"/>
              <a:t>finished</a:t>
            </a:r>
            <a:r>
              <a:rPr lang="nb-NO" sz="2400" dirty="0"/>
              <a:t> </a:t>
            </a:r>
            <a:r>
              <a:rPr lang="nb-NO" sz="2400" dirty="0" err="1"/>
              <a:t>source</a:t>
            </a:r>
            <a:r>
              <a:rPr lang="nb-NO" sz="2400" dirty="0"/>
              <a:t> (</a:t>
            </a:r>
            <a:r>
              <a:rPr lang="nb-NO" sz="2400" i="1" dirty="0"/>
              <a:t>post files</a:t>
            </a:r>
            <a:r>
              <a:rPr lang="nb-NO" sz="2400" dirty="0"/>
              <a:t>) </a:t>
            </a:r>
          </a:p>
          <a:p>
            <a:pPr lvl="2"/>
            <a:r>
              <a:rPr lang="nb-NO" sz="2000" dirty="0"/>
              <a:t>New </a:t>
            </a:r>
            <a:r>
              <a:rPr lang="nb-NO" sz="2000" dirty="0" err="1"/>
              <a:t>bugs</a:t>
            </a:r>
            <a:r>
              <a:rPr lang="nb-NO" sz="2000" dirty="0"/>
              <a:t> </a:t>
            </a:r>
            <a:r>
              <a:rPr lang="nb-NO" sz="2000" dirty="0" err="1"/>
              <a:t>discovered</a:t>
            </a:r>
            <a:r>
              <a:rPr lang="nb-NO" sz="2000" dirty="0"/>
              <a:t> </a:t>
            </a:r>
            <a:r>
              <a:rPr lang="nb-NO" sz="2000" dirty="0" err="1"/>
              <a:t>every</a:t>
            </a:r>
            <a:r>
              <a:rPr lang="nb-NO" sz="2000" dirty="0"/>
              <a:t> time </a:t>
            </a:r>
            <a:r>
              <a:rPr lang="nb-NO" sz="2000" dirty="0" err="1"/>
              <a:t>the</a:t>
            </a:r>
            <a:r>
              <a:rPr lang="nb-NO" sz="2000" dirty="0"/>
              <a:t> </a:t>
            </a:r>
            <a:r>
              <a:rPr lang="nb-NO" sz="2000" dirty="0" err="1"/>
              <a:t>course</a:t>
            </a:r>
            <a:r>
              <a:rPr lang="nb-NO" sz="2000" dirty="0"/>
              <a:t> is given </a:t>
            </a:r>
            <a:r>
              <a:rPr lang="nb-NO" sz="2000" dirty="0">
                <a:sym typeface="Wingdings" pitchFamily="2" charset="2"/>
              </a:rPr>
              <a:t></a:t>
            </a:r>
          </a:p>
          <a:p>
            <a:r>
              <a:rPr lang="nb-NO" sz="2800" dirty="0" err="1"/>
              <a:t>Lectures</a:t>
            </a:r>
            <a:r>
              <a:rPr lang="nb-NO" sz="2800" dirty="0"/>
              <a:t> and Projects </a:t>
            </a:r>
            <a:r>
              <a:rPr lang="nb-NO" sz="2800" dirty="0" err="1"/>
              <a:t>are</a:t>
            </a:r>
            <a:r>
              <a:rPr lang="nb-NO" sz="2800" dirty="0"/>
              <a:t> (</a:t>
            </a:r>
            <a:r>
              <a:rPr lang="nb-NO" sz="2800" dirty="0" err="1"/>
              <a:t>almost</a:t>
            </a:r>
            <a:r>
              <a:rPr lang="nb-NO" sz="2800" dirty="0"/>
              <a:t>) </a:t>
            </a:r>
            <a:r>
              <a:rPr lang="nb-NO" sz="2800" dirty="0" err="1"/>
              <a:t>synchronized</a:t>
            </a:r>
            <a:endParaRPr lang="nb-NO" sz="2800" dirty="0"/>
          </a:p>
          <a:p>
            <a:r>
              <a:rPr lang="en-US" sz="2800" dirty="0"/>
              <a:t>Design Review during first week of each project</a:t>
            </a:r>
          </a:p>
          <a:p>
            <a:r>
              <a:rPr lang="en-US" sz="2800" dirty="0"/>
              <a:t>Linux, C, assembler</a:t>
            </a:r>
          </a:p>
          <a:p>
            <a:r>
              <a:rPr lang="en-US" sz="2800" dirty="0"/>
              <a:t>Close to the computer, but </a:t>
            </a:r>
            <a:r>
              <a:rPr lang="en-US" sz="2800" dirty="0" err="1"/>
              <a:t>bochs</a:t>
            </a:r>
            <a:r>
              <a:rPr lang="en-US" sz="2800" dirty="0"/>
              <a:t> useful to reduce the number of reboots</a:t>
            </a:r>
          </a:p>
        </p:txBody>
      </p:sp>
    </p:spTree>
    <p:extLst>
      <p:ext uri="{BB962C8B-B14F-4D97-AF65-F5344CB8AC3E}">
        <p14:creationId xmlns:p14="http://schemas.microsoft.com/office/powerpoint/2010/main" val="3144982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7772400" cy="533400"/>
          </a:xfrm>
        </p:spPr>
        <p:txBody>
          <a:bodyPr>
            <a:normAutofit/>
          </a:bodyPr>
          <a:lstStyle/>
          <a:p>
            <a:r>
              <a:rPr lang="nb-NO" dirty="0"/>
              <a:t>Project OS </a:t>
            </a:r>
            <a:r>
              <a:rPr lang="nb-NO" dirty="0" err="1"/>
              <a:t>History</a:t>
            </a:r>
            <a:endParaRPr lang="en-US" dirty="0"/>
          </a:p>
        </p:txBody>
      </p:sp>
      <p:sp>
        <p:nvSpPr>
          <p:cNvPr id="17411" name="Rectangle 3"/>
          <p:cNvSpPr>
            <a:spLocks noGrp="1" noChangeArrowheads="1"/>
          </p:cNvSpPr>
          <p:nvPr>
            <p:ph type="body" idx="1"/>
          </p:nvPr>
        </p:nvSpPr>
        <p:spPr>
          <a:xfrm>
            <a:off x="381000" y="838200"/>
            <a:ext cx="8458200" cy="5715000"/>
          </a:xfrm>
        </p:spPr>
        <p:txBody>
          <a:bodyPr>
            <a:normAutofit lnSpcReduction="10000"/>
          </a:bodyPr>
          <a:lstStyle/>
          <a:p>
            <a:pPr>
              <a:lnSpc>
                <a:spcPct val="90000"/>
              </a:lnSpc>
            </a:pPr>
            <a:r>
              <a:rPr lang="nb-NO" sz="2000" b="1" dirty="0" err="1"/>
              <a:t>LurOS</a:t>
            </a:r>
            <a:endParaRPr lang="nb-NO" sz="2000" b="1" dirty="0"/>
          </a:p>
          <a:p>
            <a:pPr lvl="1">
              <a:lnSpc>
                <a:spcPct val="90000"/>
              </a:lnSpc>
            </a:pPr>
            <a:r>
              <a:rPr lang="nb-NO" sz="1800" dirty="0"/>
              <a:t>Stein </a:t>
            </a:r>
            <a:r>
              <a:rPr lang="nb-NO" sz="1800" dirty="0" err="1"/>
              <a:t>Krogdahl</a:t>
            </a:r>
            <a:r>
              <a:rPr lang="nb-NO" sz="1800" dirty="0"/>
              <a:t>,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ca. 1978</a:t>
            </a:r>
          </a:p>
          <a:p>
            <a:pPr lvl="1">
              <a:lnSpc>
                <a:spcPct val="90000"/>
              </a:lnSpc>
            </a:pPr>
            <a:r>
              <a:rPr lang="nb-NO" sz="1800" dirty="0"/>
              <a:t>Paper, </a:t>
            </a:r>
            <a:r>
              <a:rPr lang="nb-NO" sz="1800" dirty="0" err="1"/>
              <a:t>but</a:t>
            </a:r>
            <a:r>
              <a:rPr lang="nb-NO" sz="1800" dirty="0"/>
              <a:t> </a:t>
            </a:r>
            <a:r>
              <a:rPr lang="nb-NO" sz="1800" dirty="0" err="1"/>
              <a:t>detailed</a:t>
            </a:r>
            <a:endParaRPr lang="nb-NO" sz="1800" dirty="0"/>
          </a:p>
          <a:p>
            <a:pPr>
              <a:lnSpc>
                <a:spcPct val="90000"/>
              </a:lnSpc>
            </a:pPr>
            <a:r>
              <a:rPr lang="nb-NO" sz="2000" b="1" dirty="0" err="1"/>
              <a:t>Mymux</a:t>
            </a:r>
            <a:r>
              <a:rPr lang="nb-NO" sz="2000" dirty="0"/>
              <a:t> (</a:t>
            </a:r>
            <a:r>
              <a:rPr lang="nb-NO" sz="2000" dirty="0" err="1"/>
              <a:t>Mycron</a:t>
            </a:r>
            <a:r>
              <a:rPr lang="nb-NO" sz="2000" dirty="0"/>
              <a:t> </a:t>
            </a:r>
            <a:r>
              <a:rPr lang="nb-NO" sz="2000" dirty="0" err="1"/>
              <a:t>Multiplexer</a:t>
            </a:r>
            <a:r>
              <a:rPr lang="nb-NO" sz="2000" dirty="0"/>
              <a:t>)</a:t>
            </a:r>
          </a:p>
          <a:p>
            <a:pPr lvl="1">
              <a:lnSpc>
                <a:spcPct val="90000"/>
              </a:lnSpc>
            </a:pPr>
            <a:r>
              <a:rPr lang="nb-NO" sz="1800" dirty="0"/>
              <a:t>Stein Gjessing (1979?), later </a:t>
            </a:r>
            <a:r>
              <a:rPr lang="nb-NO" sz="1800" dirty="0" err="1"/>
              <a:t>implemented</a:t>
            </a:r>
            <a:r>
              <a:rPr lang="nb-NO" sz="1800" dirty="0"/>
              <a:t> and </a:t>
            </a:r>
            <a:r>
              <a:rPr lang="nb-NO" sz="1800" dirty="0" err="1"/>
              <a:t>reworked</a:t>
            </a:r>
            <a:r>
              <a:rPr lang="nb-NO" sz="1800" dirty="0"/>
              <a:t> by Otto Anshus (1981),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a:t>
            </a:r>
            <a:r>
              <a:rPr lang="nb-NO" sz="1800" dirty="0" err="1"/>
              <a:t>around</a:t>
            </a:r>
            <a:r>
              <a:rPr lang="nb-NO" sz="1800" dirty="0"/>
              <a:t> 1981-82-83</a:t>
            </a:r>
          </a:p>
          <a:p>
            <a:pPr lvl="1">
              <a:lnSpc>
                <a:spcPct val="90000"/>
              </a:lnSpc>
            </a:pPr>
            <a:r>
              <a:rPr lang="nb-NO" sz="1800" dirty="0" err="1"/>
              <a:t>Mycron</a:t>
            </a:r>
            <a:r>
              <a:rPr lang="nb-NO" sz="1800" dirty="0"/>
              <a:t> 1 (64KILObyte RAM, </a:t>
            </a:r>
            <a:r>
              <a:rPr lang="nb-NO" sz="1800" dirty="0" err="1"/>
              <a:t>no</a:t>
            </a:r>
            <a:r>
              <a:rPr lang="nb-NO" sz="1800" dirty="0"/>
              <a:t> disk, 16 bit </a:t>
            </a:r>
            <a:r>
              <a:rPr lang="nb-NO" sz="1800" dirty="0" err="1"/>
              <a:t>address</a:t>
            </a:r>
            <a:r>
              <a:rPr lang="nb-NO" sz="1800" dirty="0"/>
              <a:t> </a:t>
            </a:r>
            <a:r>
              <a:rPr lang="nb-NO" sz="1800" dirty="0" err="1"/>
              <a:t>space</a:t>
            </a:r>
            <a:r>
              <a:rPr lang="nb-NO" sz="1800" dirty="0"/>
              <a:t>, Intel 8080/</a:t>
            </a:r>
            <a:r>
              <a:rPr lang="nb-NO" sz="1800" dirty="0" err="1"/>
              <a:t>Zilog</a:t>
            </a:r>
            <a:r>
              <a:rPr lang="nb-NO" sz="1800" dirty="0"/>
              <a:t> 80, </a:t>
            </a:r>
            <a:r>
              <a:rPr lang="nb-NO" sz="1800" dirty="0" err="1"/>
              <a:t>Hoare</a:t>
            </a:r>
            <a:r>
              <a:rPr lang="nb-NO" sz="1800" dirty="0"/>
              <a:t> monitors, </a:t>
            </a:r>
            <a:r>
              <a:rPr lang="nb-NO" sz="1800" dirty="0" err="1"/>
              <a:t>flermaskin</a:t>
            </a:r>
            <a:r>
              <a:rPr lang="nb-NO" sz="1800" dirty="0"/>
              <a:t> (3, UART, 300 bits/sec, transparent </a:t>
            </a:r>
            <a:r>
              <a:rPr lang="nb-NO" sz="1800" dirty="0" err="1"/>
              <a:t>process</a:t>
            </a:r>
            <a:r>
              <a:rPr lang="nb-NO" sz="1800" dirty="0"/>
              <a:t> and monitor location, </a:t>
            </a:r>
            <a:r>
              <a:rPr lang="nb-NO" sz="1800" dirty="0" err="1"/>
              <a:t>process</a:t>
            </a:r>
            <a:r>
              <a:rPr lang="nb-NO" sz="1800" dirty="0"/>
              <a:t> and monitor </a:t>
            </a:r>
            <a:r>
              <a:rPr lang="nb-NO" sz="1800" dirty="0" err="1"/>
              <a:t>migration</a:t>
            </a:r>
            <a:r>
              <a:rPr lang="nb-NO" sz="1800" dirty="0"/>
              <a:t> </a:t>
            </a:r>
            <a:r>
              <a:rPr lang="nb-NO" sz="1800" dirty="0" err="1"/>
              <a:t>between</a:t>
            </a:r>
            <a:r>
              <a:rPr lang="nb-NO" sz="1800" dirty="0"/>
              <a:t> </a:t>
            </a:r>
            <a:r>
              <a:rPr lang="nb-NO" sz="1800" dirty="0" err="1"/>
              <a:t>machines</a:t>
            </a:r>
            <a:r>
              <a:rPr lang="nb-NO" sz="1800" dirty="0"/>
              <a:t>) </a:t>
            </a:r>
          </a:p>
          <a:p>
            <a:pPr>
              <a:lnSpc>
                <a:spcPct val="90000"/>
              </a:lnSpc>
            </a:pPr>
            <a:r>
              <a:rPr lang="nb-NO" sz="2000" b="1" dirty="0"/>
              <a:t>POS</a:t>
            </a:r>
            <a:r>
              <a:rPr lang="nb-NO" sz="2000" dirty="0"/>
              <a:t> (Project Operating System), </a:t>
            </a:r>
            <a:r>
              <a:rPr lang="nb-NO" sz="2000" dirty="0" err="1"/>
              <a:t>a.k.a</a:t>
            </a:r>
            <a:r>
              <a:rPr lang="nb-NO" sz="2000" dirty="0"/>
              <a:t>. </a:t>
            </a:r>
            <a:r>
              <a:rPr lang="nb-NO" sz="2000" b="1" dirty="0" err="1"/>
              <a:t>TeachOS</a:t>
            </a:r>
            <a:r>
              <a:rPr lang="nb-NO" sz="2000" dirty="0"/>
              <a:t>, </a:t>
            </a:r>
            <a:r>
              <a:rPr lang="nb-NO" sz="2000" dirty="0" err="1"/>
              <a:t>a.k.a</a:t>
            </a:r>
            <a:r>
              <a:rPr lang="nb-NO" sz="2000" dirty="0"/>
              <a:t>. </a:t>
            </a:r>
            <a:r>
              <a:rPr lang="nb-NO" sz="2000" b="1" dirty="0" err="1"/>
              <a:t>LearnOS</a:t>
            </a:r>
            <a:endParaRPr lang="nb-NO" sz="2000" b="1" dirty="0"/>
          </a:p>
          <a:p>
            <a:pPr lvl="1">
              <a:lnSpc>
                <a:spcPct val="90000"/>
              </a:lnSpc>
            </a:pPr>
            <a:r>
              <a:rPr lang="nb-NO" sz="1800" dirty="0"/>
              <a:t>Otto Anshus, Tore Larsen, first </a:t>
            </a:r>
            <a:r>
              <a:rPr lang="nb-NO" sz="1800" dirty="0" err="1"/>
              <a:t>implementation</a:t>
            </a:r>
            <a:r>
              <a:rPr lang="nb-NO" sz="1800" dirty="0"/>
              <a:t> by Åge Kvalnes (Brian Vinter),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1994-1998</a:t>
            </a:r>
          </a:p>
          <a:p>
            <a:pPr lvl="2">
              <a:lnSpc>
                <a:spcPct val="90000"/>
              </a:lnSpc>
            </a:pPr>
            <a:r>
              <a:rPr lang="nb-NO" sz="1600" dirty="0"/>
              <a:t>Notebooks, Intel 486/Pentium </a:t>
            </a:r>
          </a:p>
          <a:p>
            <a:pPr lvl="1">
              <a:lnSpc>
                <a:spcPct val="90000"/>
              </a:lnSpc>
            </a:pPr>
            <a:r>
              <a:rPr lang="nb-NO" sz="1800" dirty="0"/>
              <a:t>Princeton </a:t>
            </a:r>
            <a:r>
              <a:rPr lang="nb-NO" sz="1800" dirty="0" err="1"/>
              <a:t>University</a:t>
            </a:r>
            <a:r>
              <a:rPr lang="nb-NO" sz="1800" dirty="0"/>
              <a:t>, USA</a:t>
            </a:r>
          </a:p>
          <a:p>
            <a:pPr lvl="2">
              <a:lnSpc>
                <a:spcPct val="90000"/>
              </a:lnSpc>
            </a:pPr>
            <a:r>
              <a:rPr lang="nb-NO" sz="1600" dirty="0"/>
              <a:t>Kai Li (1998), </a:t>
            </a:r>
            <a:r>
              <a:rPr lang="nb-NO" sz="1600" dirty="0" err="1"/>
              <a:t>adopts</a:t>
            </a:r>
            <a:r>
              <a:rPr lang="nb-NO" sz="1600" dirty="0"/>
              <a:t> and </a:t>
            </a:r>
            <a:r>
              <a:rPr lang="nb-NO" sz="1600" dirty="0" err="1"/>
              <a:t>enhances</a:t>
            </a:r>
            <a:r>
              <a:rPr lang="nb-NO" sz="1600" dirty="0"/>
              <a:t> </a:t>
            </a:r>
            <a:r>
              <a:rPr lang="nb-NO" sz="1600" dirty="0" err="1"/>
              <a:t>the</a:t>
            </a:r>
            <a:r>
              <a:rPr lang="nb-NO" sz="1600" dirty="0"/>
              <a:t> </a:t>
            </a:r>
            <a:r>
              <a:rPr lang="nb-NO" sz="1600" dirty="0" err="1"/>
              <a:t>projects</a:t>
            </a:r>
            <a:endParaRPr lang="nb-NO" sz="1600" dirty="0"/>
          </a:p>
          <a:p>
            <a:pPr lvl="1">
              <a:lnSpc>
                <a:spcPct val="90000"/>
              </a:lnSpc>
            </a:pPr>
            <a:r>
              <a:rPr lang="nb-NO" sz="1800" dirty="0"/>
              <a:t>Tromsø &amp; Princeton</a:t>
            </a:r>
          </a:p>
          <a:p>
            <a:pPr lvl="2">
              <a:lnSpc>
                <a:spcPct val="90000"/>
              </a:lnSpc>
            </a:pPr>
            <a:r>
              <a:rPr lang="nb-NO" sz="1600" dirty="0"/>
              <a:t>D240/COS 318, Kai Li, Otto Anshus, 1999</a:t>
            </a:r>
          </a:p>
          <a:p>
            <a:pPr lvl="1">
              <a:lnSpc>
                <a:spcPct val="90000"/>
              </a:lnSpc>
            </a:pPr>
            <a:r>
              <a:rPr lang="nb-NO" sz="1800" dirty="0"/>
              <a:t>Tromsø/Princeton/Oslo</a:t>
            </a:r>
          </a:p>
          <a:p>
            <a:pPr lvl="2">
              <a:lnSpc>
                <a:spcPct val="90000"/>
              </a:lnSpc>
            </a:pPr>
            <a:r>
              <a:rPr lang="nb-NO" sz="1600" dirty="0"/>
              <a:t>Inf-2201/COS318/INF242, 2001, Vera Goebel, Thomas Plagemann, Otto Anshus</a:t>
            </a:r>
          </a:p>
          <a:p>
            <a:pPr lvl="1"/>
            <a:r>
              <a:rPr lang="en-US" sz="1700" dirty="0"/>
              <a:t>Yale University</a:t>
            </a:r>
          </a:p>
        </p:txBody>
      </p:sp>
    </p:spTree>
    <p:extLst>
      <p:ext uri="{BB962C8B-B14F-4D97-AF65-F5344CB8AC3E}">
        <p14:creationId xmlns:p14="http://schemas.microsoft.com/office/powerpoint/2010/main" val="2500020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0000"/>
                </a:solidFill>
                <a:latin typeface="Calibri" panose="020F0502020204030204" pitchFamily="34" charset="0"/>
              </a:rPr>
              <a:t>Course Approach</a:t>
            </a:r>
            <a:br>
              <a:rPr lang="en-US" sz="2800" dirty="0">
                <a:solidFill>
                  <a:srgbClr val="000000"/>
                </a:solidFill>
                <a:latin typeface="Calibri" panose="020F0502020204030204" pitchFamily="34" charset="0"/>
              </a:rPr>
            </a:b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solidFill>
                  <a:srgbClr val="000000"/>
                </a:solidFill>
                <a:latin typeface="Calibri" panose="020F0502020204030204" pitchFamily="34" charset="0"/>
              </a:rPr>
              <a:t>You will be building your own operating system</a:t>
            </a:r>
          </a:p>
          <a:p>
            <a:r>
              <a:rPr lang="en-US" sz="2800" dirty="0">
                <a:solidFill>
                  <a:srgbClr val="000000"/>
                </a:solidFill>
                <a:latin typeface="Calibri" panose="020F0502020204030204" pitchFamily="34" charset="0"/>
              </a:rPr>
              <a:t>You will do it in steps</a:t>
            </a:r>
          </a:p>
          <a:p>
            <a:r>
              <a:rPr lang="en-US" sz="2800" dirty="0">
                <a:solidFill>
                  <a:srgbClr val="000000"/>
                </a:solidFill>
                <a:latin typeface="Calibri" panose="020F0502020204030204" pitchFamily="34" charset="0"/>
              </a:rPr>
              <a:t>For each step</a:t>
            </a:r>
          </a:p>
          <a:p>
            <a:pPr lvl="1"/>
            <a:r>
              <a:rPr lang="en-US" dirty="0">
                <a:solidFill>
                  <a:srgbClr val="000000"/>
                </a:solidFill>
                <a:latin typeface="Calibri" panose="020F0502020204030204" pitchFamily="34" charset="0"/>
              </a:rPr>
              <a:t>We’ll define what your OS should achieve for this step</a:t>
            </a:r>
          </a:p>
          <a:p>
            <a:pPr lvl="1"/>
            <a:r>
              <a:rPr lang="en-US" dirty="0">
                <a:solidFill>
                  <a:srgbClr val="000000"/>
                </a:solidFill>
                <a:latin typeface="Calibri" panose="020F0502020204030204" pitchFamily="34" charset="0"/>
              </a:rPr>
              <a:t>We’ll provide you with a starting point (code)</a:t>
            </a:r>
          </a:p>
          <a:p>
            <a:pPr lvl="2"/>
            <a:r>
              <a:rPr lang="en-US" i="1" dirty="0">
                <a:solidFill>
                  <a:srgbClr val="000000"/>
                </a:solidFill>
                <a:latin typeface="Calibri" panose="020F0502020204030204" pitchFamily="34" charset="0"/>
              </a:rPr>
              <a:t>You may well choose to use your own starting point</a:t>
            </a:r>
            <a:endParaRPr lang="en-US" dirty="0">
              <a:solidFill>
                <a:srgbClr val="000000"/>
              </a:solidFill>
              <a:latin typeface="Calibri" panose="020F0502020204030204" pitchFamily="34" charset="0"/>
            </a:endParaRPr>
          </a:p>
          <a:p>
            <a:pPr lvl="1"/>
            <a:r>
              <a:rPr lang="en-US" dirty="0">
                <a:solidFill>
                  <a:srgbClr val="000000"/>
                </a:solidFill>
                <a:latin typeface="Calibri" panose="020F0502020204030204" pitchFamily="34" charset="0"/>
              </a:rPr>
              <a:t>You will contemplate a design and present a brief design report indicating design issues, discussions, and decisions. The design report is presented, discussed, and reviewed by staff </a:t>
            </a:r>
          </a:p>
          <a:p>
            <a:pPr lvl="1"/>
            <a:r>
              <a:rPr lang="en-US" dirty="0">
                <a:solidFill>
                  <a:srgbClr val="000000"/>
                </a:solidFill>
                <a:latin typeface="Calibri" panose="020F0502020204030204" pitchFamily="34" charset="0"/>
              </a:rPr>
              <a:t>You develop and implement your solution. The solution is reviewed etc.</a:t>
            </a:r>
          </a:p>
          <a:p>
            <a:r>
              <a:rPr lang="en-US" sz="2800" dirty="0">
                <a:solidFill>
                  <a:srgbClr val="000000"/>
                </a:solidFill>
                <a:latin typeface="Calibri" panose="020F0502020204030204" pitchFamily="34" charset="0"/>
              </a:rPr>
              <a:t>For each step you will sweat</a:t>
            </a:r>
          </a:p>
          <a:p>
            <a:r>
              <a:rPr lang="en-US" sz="2800" dirty="0">
                <a:solidFill>
                  <a:srgbClr val="000000"/>
                </a:solidFill>
                <a:latin typeface="Calibri" panose="020F0502020204030204" pitchFamily="34" charset="0"/>
              </a:rPr>
              <a:t>By early June you will be ”King of the hill!” </a:t>
            </a:r>
          </a:p>
          <a:p>
            <a:endParaRPr lang="en-US" dirty="0"/>
          </a:p>
        </p:txBody>
      </p:sp>
    </p:spTree>
    <p:extLst>
      <p:ext uri="{BB962C8B-B14F-4D97-AF65-F5344CB8AC3E}">
        <p14:creationId xmlns:p14="http://schemas.microsoft.com/office/powerpoint/2010/main" val="1042155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Conquer the </a:t>
            </a:r>
            <a:r>
              <a:rPr lang="en-US" strike="sngStrike" dirty="0"/>
              <a:t>Iron</a:t>
            </a:r>
            <a:r>
              <a:rPr lang="en-US" dirty="0"/>
              <a:t> Computer Throne</a:t>
            </a:r>
          </a:p>
        </p:txBody>
      </p:sp>
      <p:pic>
        <p:nvPicPr>
          <p:cNvPr id="4" name="Picture 3" descr="A picture containing wall, indoor, floor, electronics&#10;&#10;Description automatically generated">
            <a:extLst>
              <a:ext uri="{FF2B5EF4-FFF2-40B4-BE49-F238E27FC236}">
                <a16:creationId xmlns:a16="http://schemas.microsoft.com/office/drawing/2014/main" id="{000D3DDB-BA0C-4042-83E1-D45D3944D22B}"/>
              </a:ext>
            </a:extLst>
          </p:cNvPr>
          <p:cNvPicPr>
            <a:picLocks noChangeAspect="1"/>
          </p:cNvPicPr>
          <p:nvPr/>
        </p:nvPicPr>
        <p:blipFill>
          <a:blip r:embed="rId2"/>
          <a:stretch>
            <a:fillRect/>
          </a:stretch>
        </p:blipFill>
        <p:spPr>
          <a:xfrm>
            <a:off x="1394318" y="1791270"/>
            <a:ext cx="6355364" cy="4766523"/>
          </a:xfrm>
          <a:prstGeom prst="rect">
            <a:avLst/>
          </a:prstGeom>
        </p:spPr>
      </p:pic>
    </p:spTree>
    <p:extLst>
      <p:ext uri="{BB962C8B-B14F-4D97-AF65-F5344CB8AC3E}">
        <p14:creationId xmlns:p14="http://schemas.microsoft.com/office/powerpoint/2010/main" val="407769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indows 10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11" y="1349473"/>
            <a:ext cx="4533900" cy="838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cOS wordmar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277" y="2898331"/>
            <a:ext cx="2057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ux the pengu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989" y="1308703"/>
            <a:ext cx="1801357" cy="21230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2830218" y="4319143"/>
            <a:ext cx="3886422" cy="1011337"/>
          </a:xfrm>
          <a:prstGeom prst="rect">
            <a:avLst/>
          </a:prstGeom>
        </p:spPr>
      </p:pic>
    </p:spTree>
    <p:extLst>
      <p:ext uri="{BB962C8B-B14F-4D97-AF65-F5344CB8AC3E}">
        <p14:creationId xmlns:p14="http://schemas.microsoft.com/office/powerpoint/2010/main" val="1092287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nb-NO" dirty="0" err="1"/>
              <a:t>Literature</a:t>
            </a:r>
            <a:endParaRPr lang="en-US" dirty="0"/>
          </a:p>
        </p:txBody>
      </p:sp>
      <p:sp>
        <p:nvSpPr>
          <p:cNvPr id="18435" name="Rectangle 3"/>
          <p:cNvSpPr>
            <a:spLocks noGrp="1" noChangeArrowheads="1"/>
          </p:cNvSpPr>
          <p:nvPr>
            <p:ph type="body" idx="1"/>
          </p:nvPr>
        </p:nvSpPr>
        <p:spPr/>
        <p:txBody>
          <a:bodyPr>
            <a:normAutofit fontScale="92500" lnSpcReduction="10000"/>
          </a:bodyPr>
          <a:lstStyle/>
          <a:p>
            <a:pPr>
              <a:lnSpc>
                <a:spcPct val="90000"/>
              </a:lnSpc>
            </a:pPr>
            <a:r>
              <a:rPr lang="en-US" sz="2000" i="1" dirty="0"/>
              <a:t>Modern Operating Systems 4/E</a:t>
            </a:r>
            <a:r>
              <a:rPr lang="en-US" sz="2000" dirty="0"/>
              <a:t>, by Andrew (</a:t>
            </a:r>
            <a:r>
              <a:rPr lang="en-US" sz="2000" dirty="0">
                <a:hlinkClick r:id="rId2"/>
              </a:rPr>
              <a:t>Andy</a:t>
            </a:r>
            <a:r>
              <a:rPr lang="en-US" sz="2000" dirty="0"/>
              <a:t>) </a:t>
            </a:r>
            <a:r>
              <a:rPr lang="en-US" sz="2000" dirty="0" err="1"/>
              <a:t>Tanenbaum</a:t>
            </a:r>
            <a:r>
              <a:rPr lang="en-US" sz="2000" dirty="0"/>
              <a:t>, Prentice-Hall, 2015</a:t>
            </a:r>
          </a:p>
          <a:p>
            <a:pPr>
              <a:lnSpc>
                <a:spcPct val="90000"/>
              </a:lnSpc>
            </a:pPr>
            <a:r>
              <a:rPr lang="en-US" sz="2000" dirty="0"/>
              <a:t>All information given on the course web pages. The links provided are mandatory readings to the extent they are relevant to the projects</a:t>
            </a:r>
          </a:p>
          <a:p>
            <a:pPr>
              <a:lnSpc>
                <a:spcPct val="90000"/>
              </a:lnSpc>
            </a:pPr>
            <a:r>
              <a:rPr lang="en-US" sz="2000" dirty="0"/>
              <a:t>We will also provide additional readings. Please, check the syllabus</a:t>
            </a:r>
          </a:p>
          <a:p>
            <a:pPr>
              <a:lnSpc>
                <a:spcPct val="90000"/>
              </a:lnSpc>
            </a:pPr>
            <a:r>
              <a:rPr lang="en-US" sz="2000" dirty="0"/>
              <a:t>All lectures, lecture notes, precept notes and topics notes</a:t>
            </a:r>
          </a:p>
          <a:p>
            <a:pPr>
              <a:lnSpc>
                <a:spcPct val="90000"/>
              </a:lnSpc>
            </a:pPr>
            <a:r>
              <a:rPr lang="en-US" sz="2000" dirty="0"/>
              <a:t>All projects</a:t>
            </a:r>
          </a:p>
          <a:p>
            <a:pPr>
              <a:lnSpc>
                <a:spcPct val="90000"/>
              </a:lnSpc>
            </a:pPr>
            <a:r>
              <a:rPr lang="en-US" sz="2000" dirty="0"/>
              <a:t>Other books that may help you are:</a:t>
            </a:r>
          </a:p>
          <a:p>
            <a:pPr lvl="1">
              <a:lnSpc>
                <a:spcPct val="90000"/>
              </a:lnSpc>
            </a:pPr>
            <a:r>
              <a:rPr lang="en-US" sz="1800" i="1" dirty="0"/>
              <a:t>Protected Mode Software Architecture</a:t>
            </a:r>
            <a:r>
              <a:rPr lang="en-US" sz="1800" dirty="0"/>
              <a:t>, by Tom </a:t>
            </a:r>
            <a:r>
              <a:rPr lang="en-US" sz="1800" dirty="0" err="1"/>
              <a:t>Shanley</a:t>
            </a:r>
            <a:r>
              <a:rPr lang="en-US" sz="1800" dirty="0"/>
              <a:t>, MindShare, Inc. 1996. This book rehashes several </a:t>
            </a:r>
            <a:r>
              <a:rPr lang="en-US" sz="1800" dirty="0">
                <a:hlinkClick r:id="rId3"/>
              </a:rPr>
              <a:t>on-line manuals</a:t>
            </a:r>
            <a:r>
              <a:rPr lang="en-US" sz="1800" dirty="0"/>
              <a:t> by Intel</a:t>
            </a:r>
          </a:p>
          <a:p>
            <a:pPr lvl="1">
              <a:lnSpc>
                <a:spcPct val="90000"/>
              </a:lnSpc>
            </a:pPr>
            <a:r>
              <a:rPr lang="en-US" sz="1800" i="1" dirty="0"/>
              <a:t>Undocumented PC</a:t>
            </a:r>
            <a:r>
              <a:rPr lang="en-US" sz="1800" dirty="0"/>
              <a:t>, 2nd Edition, by Frank Van </a:t>
            </a:r>
            <a:r>
              <a:rPr lang="en-US" sz="1800" dirty="0" err="1"/>
              <a:t>Gilluwe</a:t>
            </a:r>
            <a:r>
              <a:rPr lang="en-US" sz="1800" dirty="0"/>
              <a:t>, Addison-Wesley Developers Press, 1997</a:t>
            </a:r>
          </a:p>
          <a:p>
            <a:pPr lvl="1">
              <a:lnSpc>
                <a:spcPct val="90000"/>
              </a:lnSpc>
            </a:pPr>
            <a:r>
              <a:rPr lang="en-US" sz="1800" i="1" dirty="0"/>
              <a:t>The C Programming Language</a:t>
            </a:r>
            <a:r>
              <a:rPr lang="en-US" sz="1800" dirty="0"/>
              <a:t>, </a:t>
            </a:r>
            <a:r>
              <a:rPr lang="en-US" sz="1800" dirty="0">
                <a:hlinkClick r:id="rId4"/>
              </a:rPr>
              <a:t>Brian </a:t>
            </a:r>
            <a:r>
              <a:rPr lang="en-US" sz="1800" dirty="0"/>
              <a:t>W. </a:t>
            </a:r>
            <a:r>
              <a:rPr lang="en-US" sz="1800" dirty="0" err="1"/>
              <a:t>Kerningham</a:t>
            </a:r>
            <a:r>
              <a:rPr lang="en-US" sz="1800" dirty="0"/>
              <a:t>, Dennis M. </a:t>
            </a:r>
            <a:r>
              <a:rPr lang="en-US" sz="1800" dirty="0">
                <a:hlinkClick r:id="rId5"/>
              </a:rPr>
              <a:t>Ritchie</a:t>
            </a:r>
            <a:endParaRPr lang="en-US" sz="1800" dirty="0"/>
          </a:p>
          <a:p>
            <a:pPr marL="457200" lvl="1" indent="0">
              <a:lnSpc>
                <a:spcPct val="90000"/>
              </a:lnSpc>
              <a:buNone/>
            </a:pPr>
            <a:endParaRPr lang="en-US" sz="1800" dirty="0"/>
          </a:p>
          <a:p>
            <a:pPr>
              <a:lnSpc>
                <a:spcPct val="90000"/>
              </a:lnSpc>
            </a:pPr>
            <a:r>
              <a:rPr lang="en-US" sz="2200" b="1" dirty="0"/>
              <a:t>Note! Lectures covers important topics that are not addressed by projects</a:t>
            </a:r>
          </a:p>
          <a:p>
            <a:pPr>
              <a:lnSpc>
                <a:spcPct val="90000"/>
              </a:lnSpc>
            </a:pPr>
            <a:endParaRPr lang="en-US" sz="2200" dirty="0"/>
          </a:p>
        </p:txBody>
      </p:sp>
    </p:spTree>
    <p:extLst>
      <p:ext uri="{BB962C8B-B14F-4D97-AF65-F5344CB8AC3E}">
        <p14:creationId xmlns:p14="http://schemas.microsoft.com/office/powerpoint/2010/main" val="1313890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Cooperation Policy: Working</a:t>
            </a:r>
            <a:r>
              <a:rPr lang="en-US" baseline="0" dirty="0"/>
              <a:t> with your fellow students</a:t>
            </a:r>
            <a:endParaRPr lang="en-US" dirty="0"/>
          </a:p>
        </p:txBody>
      </p:sp>
      <p:sp>
        <p:nvSpPr>
          <p:cNvPr id="3" name="Content Placeholder 2"/>
          <p:cNvSpPr>
            <a:spLocks noGrp="1"/>
          </p:cNvSpPr>
          <p:nvPr>
            <p:ph idx="1"/>
          </p:nvPr>
        </p:nvSpPr>
        <p:spPr/>
        <p:txBody>
          <a:bodyPr/>
          <a:lstStyle/>
          <a:p>
            <a:r>
              <a:rPr lang="en-US" dirty="0"/>
              <a:t>Discuss all concepts, techniques, technologies, and peculiarities with your fellow students</a:t>
            </a:r>
          </a:p>
          <a:p>
            <a:r>
              <a:rPr lang="en-US" dirty="0"/>
              <a:t>But don’t in any way share your own code or copy code that is not developed by you.</a:t>
            </a:r>
          </a:p>
        </p:txBody>
      </p:sp>
    </p:spTree>
    <p:extLst>
      <p:ext uri="{BB962C8B-B14F-4D97-AF65-F5344CB8AC3E}">
        <p14:creationId xmlns:p14="http://schemas.microsoft.com/office/powerpoint/2010/main" val="890044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49" y="162484"/>
            <a:ext cx="8252309" cy="1143000"/>
          </a:xfrm>
        </p:spPr>
        <p:txBody>
          <a:bodyPr>
            <a:normAutofit/>
          </a:bodyPr>
          <a:lstStyle/>
          <a:p>
            <a:r>
              <a:rPr lang="en-US" sz="2400" dirty="0"/>
              <a:t>Learning from Doing: Each student develops his/her own code</a:t>
            </a:r>
          </a:p>
        </p:txBody>
      </p:sp>
      <p:sp>
        <p:nvSpPr>
          <p:cNvPr id="4" name="Rectangle 3"/>
          <p:cNvSpPr/>
          <p:nvPr/>
        </p:nvSpPr>
        <p:spPr>
          <a:xfrm>
            <a:off x="62552" y="1536442"/>
            <a:ext cx="9081448" cy="3785652"/>
          </a:xfrm>
          <a:prstGeom prst="rect">
            <a:avLst/>
          </a:prstGeom>
        </p:spPr>
        <p:txBody>
          <a:bodyPr wrap="square">
            <a:spAutoFit/>
          </a:bodyPr>
          <a:lstStyle/>
          <a:p>
            <a:r>
              <a:rPr lang="nb-NO" sz="2000" dirty="0">
                <a:latin typeface="Tahoma" pitchFamily="34" charset="0"/>
                <a:ea typeface="Tahoma" pitchFamily="34" charset="0"/>
                <a:cs typeface="Tahoma" pitchFamily="34" charset="0"/>
              </a:rPr>
              <a:t>INF-2201 har en eksamensordning hvor oppgaver i kurset vurderes og gis veiledende karakterer som ved kursets slutt danner utgangspunkt for den endelige fastsettingen av karakter for kurset. På grunn av dette vil følgende bli betraktet som fusk iht. Forskrift for eksamener ved Universitetet i Tromsø: </a:t>
            </a:r>
            <a:endParaRPr lang="en-US" sz="2000" dirty="0">
              <a:latin typeface="Tahoma" pitchFamily="34" charset="0"/>
              <a:ea typeface="Tahoma" pitchFamily="34" charset="0"/>
              <a:cs typeface="Tahoma" pitchFamily="34" charset="0"/>
            </a:endParaRPr>
          </a:p>
          <a:p>
            <a:pPr lvl="0"/>
            <a:r>
              <a:rPr lang="nb-NO" sz="2000" dirty="0">
                <a:latin typeface="Tahoma" pitchFamily="34" charset="0"/>
                <a:ea typeface="Tahoma" pitchFamily="34" charset="0"/>
                <a:cs typeface="Tahoma" pitchFamily="34" charset="0"/>
              </a:rPr>
              <a:t>Deling av kode (både i elektronisk og annen form) utviklet i forbindelse med oppgavene i kurset.</a:t>
            </a:r>
            <a:endParaRPr lang="en-US" sz="2000" dirty="0">
              <a:latin typeface="Tahoma" pitchFamily="34" charset="0"/>
              <a:ea typeface="Tahoma" pitchFamily="34" charset="0"/>
              <a:cs typeface="Tahoma" pitchFamily="34" charset="0"/>
            </a:endParaRPr>
          </a:p>
          <a:p>
            <a:pPr lvl="0"/>
            <a:r>
              <a:rPr lang="nb-NO" sz="2000" dirty="0">
                <a:latin typeface="Tahoma" pitchFamily="34" charset="0"/>
                <a:ea typeface="Tahoma" pitchFamily="34" charset="0"/>
                <a:cs typeface="Tahoma" pitchFamily="34" charset="0"/>
              </a:rPr>
              <a:t>Kopiering av hele eller deler av løsning på oppgavene utviklet av andre.</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 </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Av hensyn til gjennomføring og karaktersetting for kurset i framtiden må kode og kursmateriale ikke på noe tidspunkt deles eller distribueres til andre enn faglig og administrativt personale ved UiT med ansvar for gjennomføring av kurset.</a:t>
            </a:r>
            <a:endParaRPr lang="en-US" sz="20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86063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sp>
        <p:nvSpPr>
          <p:cNvPr id="3" name="Content Placeholder 2"/>
          <p:cNvSpPr>
            <a:spLocks noGrp="1"/>
          </p:cNvSpPr>
          <p:nvPr>
            <p:ph idx="1"/>
          </p:nvPr>
        </p:nvSpPr>
        <p:spPr/>
        <p:txBody>
          <a:bodyPr>
            <a:normAutofit/>
          </a:bodyPr>
          <a:lstStyle/>
          <a:p>
            <a:r>
              <a:rPr lang="en-US" dirty="0"/>
              <a:t>“</a:t>
            </a:r>
            <a:r>
              <a:rPr lang="en-US" dirty="0" err="1"/>
              <a:t>Mappe</a:t>
            </a:r>
            <a:r>
              <a:rPr lang="en-US" dirty="0"/>
              <a:t> </a:t>
            </a:r>
            <a:r>
              <a:rPr lang="en-US" dirty="0" err="1"/>
              <a:t>evaluering</a:t>
            </a:r>
            <a:r>
              <a:rPr lang="en-US" dirty="0"/>
              <a:t>”:</a:t>
            </a:r>
          </a:p>
          <a:p>
            <a:pPr lvl="1"/>
            <a:r>
              <a:rPr lang="en-US" dirty="0"/>
              <a:t>X individual grades: combined to give final grade</a:t>
            </a:r>
          </a:p>
          <a:p>
            <a:pPr lvl="1"/>
            <a:r>
              <a:rPr lang="en-US" dirty="0"/>
              <a:t>No written exam</a:t>
            </a:r>
          </a:p>
          <a:p>
            <a:r>
              <a:rPr lang="en-US" dirty="0" err="1"/>
              <a:t>Wiseflow</a:t>
            </a:r>
            <a:endParaRPr lang="en-US" dirty="0"/>
          </a:p>
          <a:p>
            <a:pPr lvl="1"/>
            <a:r>
              <a:rPr lang="en-US" dirty="0"/>
              <a:t>More details TBA</a:t>
            </a:r>
          </a:p>
          <a:p>
            <a:r>
              <a:rPr lang="en-US" b="1" dirty="0"/>
              <a:t>Note! It is your responsibility to make sure you submit the correct assignment on time</a:t>
            </a:r>
          </a:p>
          <a:p>
            <a:pPr marL="0" indent="0">
              <a:buNone/>
            </a:pPr>
            <a:endParaRPr lang="en-US" dirty="0"/>
          </a:p>
        </p:txBody>
      </p:sp>
    </p:spTree>
    <p:extLst>
      <p:ext uri="{BB962C8B-B14F-4D97-AF65-F5344CB8AC3E}">
        <p14:creationId xmlns:p14="http://schemas.microsoft.com/office/powerpoint/2010/main" val="1641016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Mechanism</a:t>
            </a:r>
          </a:p>
        </p:txBody>
      </p:sp>
      <p:sp>
        <p:nvSpPr>
          <p:cNvPr id="3" name="Content Placeholder 2"/>
          <p:cNvSpPr>
            <a:spLocks noGrp="1"/>
          </p:cNvSpPr>
          <p:nvPr>
            <p:ph idx="1"/>
          </p:nvPr>
        </p:nvSpPr>
        <p:spPr/>
        <p:txBody>
          <a:bodyPr>
            <a:normAutofit lnSpcReduction="10000"/>
          </a:bodyPr>
          <a:lstStyle/>
          <a:p>
            <a:r>
              <a:rPr lang="en-US" dirty="0"/>
              <a:t>100 point scale (A is 90-100)</a:t>
            </a:r>
          </a:p>
          <a:p>
            <a:r>
              <a:rPr lang="en-US" dirty="0"/>
              <a:t>Extra credits are additional to 100 ordinary point</a:t>
            </a:r>
          </a:p>
          <a:p>
            <a:r>
              <a:rPr lang="en-US" dirty="0"/>
              <a:t>You can get an A without doing extra credits</a:t>
            </a:r>
          </a:p>
          <a:p>
            <a:pPr lvl="1"/>
            <a:r>
              <a:rPr lang="en-US" dirty="0"/>
              <a:t>But hard in practice</a:t>
            </a:r>
          </a:p>
          <a:p>
            <a:r>
              <a:rPr lang="en-US" dirty="0"/>
              <a:t>Examiners follow grading guidelines:</a:t>
            </a:r>
          </a:p>
          <a:p>
            <a:pPr lvl="1"/>
            <a:r>
              <a:rPr lang="en-US" dirty="0"/>
              <a:t>Each part of assignment gives X points</a:t>
            </a:r>
          </a:p>
          <a:p>
            <a:pPr lvl="1"/>
            <a:r>
              <a:rPr lang="en-US" dirty="0"/>
              <a:t>Most points are for code correctness</a:t>
            </a:r>
          </a:p>
          <a:p>
            <a:pPr lvl="1"/>
            <a:r>
              <a:rPr lang="en-US" dirty="0"/>
              <a:t>Some are for code readability (comments, structure)</a:t>
            </a:r>
          </a:p>
          <a:p>
            <a:pPr lvl="1"/>
            <a:r>
              <a:rPr lang="en-US" dirty="0"/>
              <a:t>A few are for documentation</a:t>
            </a:r>
          </a:p>
          <a:p>
            <a:r>
              <a:rPr lang="en-US" dirty="0"/>
              <a:t>Examiners may give short explanation for grades &lt; A</a:t>
            </a:r>
          </a:p>
          <a:p>
            <a:r>
              <a:rPr lang="en-US" dirty="0"/>
              <a:t>You should discuss your code/ solution with TAs</a:t>
            </a:r>
          </a:p>
        </p:txBody>
      </p:sp>
    </p:spTree>
    <p:extLst>
      <p:ext uri="{BB962C8B-B14F-4D97-AF65-F5344CB8AC3E}">
        <p14:creationId xmlns:p14="http://schemas.microsoft.com/office/powerpoint/2010/main" val="1730865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TODO list 2</a:t>
            </a:r>
          </a:p>
        </p:txBody>
      </p:sp>
      <p:sp>
        <p:nvSpPr>
          <p:cNvPr id="3" name="Content Placeholder 2"/>
          <p:cNvSpPr>
            <a:spLocks noGrp="1"/>
          </p:cNvSpPr>
          <p:nvPr>
            <p:ph idx="1"/>
          </p:nvPr>
        </p:nvSpPr>
        <p:spPr/>
        <p:txBody>
          <a:bodyPr/>
          <a:lstStyle/>
          <a:p>
            <a:r>
              <a:rPr lang="en-US" dirty="0"/>
              <a:t>Read MOS 1.1-1.5</a:t>
            </a:r>
          </a:p>
          <a:p>
            <a:r>
              <a:rPr lang="en-US" dirty="0"/>
              <a:t>Learn GNU assembly syntax</a:t>
            </a:r>
          </a:p>
          <a:p>
            <a:r>
              <a:rPr lang="en-US" dirty="0"/>
              <a:t>Learn to use </a:t>
            </a:r>
            <a:r>
              <a:rPr lang="en-US" dirty="0" err="1"/>
              <a:t>git</a:t>
            </a:r>
            <a:r>
              <a:rPr lang="en-US" dirty="0"/>
              <a:t>/ GitHub</a:t>
            </a:r>
          </a:p>
        </p:txBody>
      </p:sp>
    </p:spTree>
    <p:extLst>
      <p:ext uri="{BB962C8B-B14F-4D97-AF65-F5344CB8AC3E}">
        <p14:creationId xmlns:p14="http://schemas.microsoft.com/office/powerpoint/2010/main" val="350834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droid robot 2014.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97" y="1377517"/>
            <a:ext cx="714375" cy="838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OS 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417" y="1377517"/>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ogle Chrome.svg"/>
          <p:cNvPicPr>
            <a:picLocks noChangeAspect="1" noChangeArrowheads="1"/>
          </p:cNvPicPr>
          <p:nvPr/>
        </p:nvPicPr>
        <p:blipFill rotWithShape="1">
          <a:blip r:embed="rId4">
            <a:extLst>
              <a:ext uri="{28A0092B-C50C-407E-A947-70E740481C1C}">
                <a14:useLocalDpi xmlns:a14="http://schemas.microsoft.com/office/drawing/2010/main" val="0"/>
              </a:ext>
            </a:extLst>
          </a:blip>
          <a:srcRect r="70335"/>
          <a:stretch/>
        </p:blipFill>
        <p:spPr bwMode="auto">
          <a:xfrm>
            <a:off x="5644523" y="1473830"/>
            <a:ext cx="706407" cy="7715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izen logo and wordmar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125" y="2804543"/>
            <a:ext cx="2133600" cy="7048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ogo freeRTO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6091" y="2804543"/>
            <a:ext cx="2103548" cy="81617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ailfish logo.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9971" y="2650059"/>
            <a:ext cx="1500191" cy="112514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reebsd logo.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397" y="4187439"/>
            <a:ext cx="1905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Puffy, the pufferfish mascot of OpenBSD posing in the official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4899" y="4017729"/>
            <a:ext cx="1591918" cy="103474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NetBSD.sv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8211" y="4049804"/>
            <a:ext cx="1384493" cy="107990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Arduino Logo.sv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1125" y="5627484"/>
            <a:ext cx="879938" cy="5983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3B994CC-5B16-4C4C-A7CD-E7F28AC45B61}"/>
              </a:ext>
            </a:extLst>
          </p:cNvPr>
          <p:cNvPicPr>
            <a:picLocks noChangeAspect="1"/>
          </p:cNvPicPr>
          <p:nvPr/>
        </p:nvPicPr>
        <p:blipFill>
          <a:blip r:embed="rId12"/>
          <a:stretch>
            <a:fillRect/>
          </a:stretch>
        </p:blipFill>
        <p:spPr>
          <a:xfrm>
            <a:off x="5644522" y="5551001"/>
            <a:ext cx="2122090" cy="674841"/>
          </a:xfrm>
          <a:prstGeom prst="rect">
            <a:avLst/>
          </a:prstGeom>
        </p:spPr>
      </p:pic>
      <p:pic>
        <p:nvPicPr>
          <p:cNvPr id="10" name="Picture 9">
            <a:extLst>
              <a:ext uri="{FF2B5EF4-FFF2-40B4-BE49-F238E27FC236}">
                <a16:creationId xmlns:a16="http://schemas.microsoft.com/office/drawing/2014/main" id="{5BDCDD5D-A85E-4BD9-919F-9AA5E9AC6418}"/>
              </a:ext>
            </a:extLst>
          </p:cNvPr>
          <p:cNvPicPr>
            <a:picLocks noChangeAspect="1"/>
          </p:cNvPicPr>
          <p:nvPr/>
        </p:nvPicPr>
        <p:blipFill>
          <a:blip r:embed="rId13"/>
          <a:stretch>
            <a:fillRect/>
          </a:stretch>
        </p:blipFill>
        <p:spPr>
          <a:xfrm>
            <a:off x="6877994" y="4058852"/>
            <a:ext cx="1905000" cy="952500"/>
          </a:xfrm>
          <a:prstGeom prst="rect">
            <a:avLst/>
          </a:prstGeom>
        </p:spPr>
      </p:pic>
    </p:spTree>
    <p:extLst>
      <p:ext uri="{BB962C8B-B14F-4D97-AF65-F5344CB8AC3E}">
        <p14:creationId xmlns:p14="http://schemas.microsoft.com/office/powerpoint/2010/main" val="7089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Multics</a:t>
            </a:r>
          </a:p>
          <a:p>
            <a:r>
              <a:rPr lang="en-US" dirty="0"/>
              <a:t>IBM OS/360</a:t>
            </a:r>
          </a:p>
          <a:p>
            <a:r>
              <a:rPr lang="en-US" dirty="0"/>
              <a:t>IBM VM/370</a:t>
            </a:r>
          </a:p>
          <a:p>
            <a:r>
              <a:rPr lang="en-US" dirty="0"/>
              <a:t>MS-DOS</a:t>
            </a:r>
          </a:p>
          <a:p>
            <a:r>
              <a:rPr lang="en-US" dirty="0" err="1"/>
              <a:t>Unix’es</a:t>
            </a:r>
            <a:endParaRPr lang="en-US" dirty="0"/>
          </a:p>
          <a:p>
            <a:r>
              <a:rPr lang="en-US" dirty="0"/>
              <a:t>Mach</a:t>
            </a:r>
          </a:p>
          <a:p>
            <a:r>
              <a:rPr lang="en-US" dirty="0"/>
              <a:t>L4</a:t>
            </a:r>
          </a:p>
          <a:p>
            <a:r>
              <a:rPr lang="en-US" dirty="0" err="1"/>
              <a:t>Exokernel</a:t>
            </a:r>
            <a:endParaRPr lang="en-US" dirty="0"/>
          </a:p>
          <a:p>
            <a:r>
              <a:rPr lang="en-US" dirty="0"/>
              <a:t>…</a:t>
            </a:r>
          </a:p>
        </p:txBody>
      </p:sp>
      <p:sp>
        <p:nvSpPr>
          <p:cNvPr id="4" name="Content Placeholder 3"/>
          <p:cNvSpPr>
            <a:spLocks noGrp="1"/>
          </p:cNvSpPr>
          <p:nvPr>
            <p:ph sz="half" idx="2"/>
          </p:nvPr>
        </p:nvSpPr>
        <p:spPr/>
        <p:txBody>
          <a:bodyPr/>
          <a:lstStyle/>
          <a:p>
            <a:r>
              <a:rPr lang="en-US" dirty="0" err="1"/>
              <a:t>Barrelfish</a:t>
            </a:r>
            <a:endParaRPr lang="en-US" dirty="0"/>
          </a:p>
          <a:p>
            <a:r>
              <a:rPr lang="en-US" dirty="0"/>
              <a:t>Corey/ The Library OS</a:t>
            </a:r>
          </a:p>
          <a:p>
            <a:r>
              <a:rPr lang="en-US" dirty="0" err="1"/>
              <a:t>Tesselation</a:t>
            </a:r>
            <a:endParaRPr lang="en-US" dirty="0"/>
          </a:p>
          <a:p>
            <a:r>
              <a:rPr lang="en-US" dirty="0"/>
              <a:t>Vortex</a:t>
            </a:r>
          </a:p>
          <a:p>
            <a:r>
              <a:rPr lang="en-US" dirty="0"/>
              <a:t>…</a:t>
            </a:r>
          </a:p>
        </p:txBody>
      </p:sp>
    </p:spTree>
    <p:extLst>
      <p:ext uri="{BB962C8B-B14F-4D97-AF65-F5344CB8AC3E}">
        <p14:creationId xmlns:p14="http://schemas.microsoft.com/office/powerpoint/2010/main" val="122580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Application</a:t>
            </a:r>
          </a:p>
          <a:p>
            <a:r>
              <a:rPr lang="en-US" b="1" dirty="0"/>
              <a:t>Operating System</a:t>
            </a:r>
          </a:p>
          <a:p>
            <a:r>
              <a:rPr lang="en-US" dirty="0"/>
              <a:t>Hardware</a:t>
            </a:r>
          </a:p>
          <a:p>
            <a:endParaRPr lang="en-US" dirty="0"/>
          </a:p>
          <a:p>
            <a:r>
              <a:rPr lang="en-US" dirty="0" err="1"/>
              <a:t>OS’es</a:t>
            </a:r>
            <a:r>
              <a:rPr lang="en-US" dirty="0"/>
              <a:t> for many different types of devices…</a:t>
            </a:r>
          </a:p>
          <a:p>
            <a:pPr lvl="1"/>
            <a:r>
              <a:rPr lang="en-US" dirty="0"/>
              <a:t>Differing requirements (functionality, footprint, real-time)</a:t>
            </a:r>
          </a:p>
          <a:p>
            <a:r>
              <a:rPr lang="en-US" dirty="0"/>
              <a:t>… and applications</a:t>
            </a:r>
          </a:p>
          <a:p>
            <a:r>
              <a:rPr lang="en-US" dirty="0"/>
              <a:t>Abstractions and many design issues are still shared</a:t>
            </a:r>
          </a:p>
          <a:p>
            <a:endParaRPr lang="en-US" dirty="0"/>
          </a:p>
        </p:txBody>
      </p:sp>
    </p:spTree>
    <p:extLst>
      <p:ext uri="{BB962C8B-B14F-4D97-AF65-F5344CB8AC3E}">
        <p14:creationId xmlns:p14="http://schemas.microsoft.com/office/powerpoint/2010/main" val="48104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4764" y="1784314"/>
            <a:ext cx="8657058" cy="2781630"/>
          </a:xfrm>
          <a:prstGeom prst="rect">
            <a:avLst/>
          </a:prstGeom>
        </p:spPr>
      </p:pic>
      <p:sp>
        <p:nvSpPr>
          <p:cNvPr id="6" name="TextBox 5"/>
          <p:cNvSpPr txBox="1"/>
          <p:nvPr/>
        </p:nvSpPr>
        <p:spPr>
          <a:xfrm>
            <a:off x="2507030" y="5204844"/>
            <a:ext cx="3974421" cy="369332"/>
          </a:xfrm>
          <a:prstGeom prst="rect">
            <a:avLst/>
          </a:prstGeom>
          <a:noFill/>
        </p:spPr>
        <p:txBody>
          <a:bodyPr wrap="none" rtlCol="0">
            <a:spAutoFit/>
          </a:bodyPr>
          <a:lstStyle/>
          <a:p>
            <a:r>
              <a:rPr lang="en-US" dirty="0"/>
              <a:t>http://pages.cs.wisc.edu/~remzi/OSTEP/</a:t>
            </a:r>
          </a:p>
        </p:txBody>
      </p:sp>
    </p:spTree>
    <p:extLst>
      <p:ext uri="{BB962C8B-B14F-4D97-AF65-F5344CB8AC3E}">
        <p14:creationId xmlns:p14="http://schemas.microsoft.com/office/powerpoint/2010/main" val="74910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challenges</a:t>
            </a:r>
          </a:p>
        </p:txBody>
      </p:sp>
      <p:sp>
        <p:nvSpPr>
          <p:cNvPr id="5" name="Content Placeholder 4"/>
          <p:cNvSpPr>
            <a:spLocks noGrp="1"/>
          </p:cNvSpPr>
          <p:nvPr>
            <p:ph idx="1"/>
          </p:nvPr>
        </p:nvSpPr>
        <p:spPr/>
        <p:txBody>
          <a:bodyPr/>
          <a:lstStyle/>
          <a:p>
            <a:r>
              <a:rPr lang="en-US" dirty="0"/>
              <a:t>1000s of cores</a:t>
            </a:r>
          </a:p>
          <a:p>
            <a:r>
              <a:rPr lang="en-US" dirty="0"/>
              <a:t>TB’s of memory</a:t>
            </a:r>
          </a:p>
          <a:p>
            <a:r>
              <a:rPr lang="en-US" dirty="0"/>
              <a:t>100’000s of machines</a:t>
            </a:r>
          </a:p>
          <a:p>
            <a:r>
              <a:rPr lang="en-US" dirty="0"/>
              <a:t>GPU, TPU, accelerators</a:t>
            </a:r>
          </a:p>
          <a:p>
            <a:r>
              <a:rPr lang="en-US" dirty="0"/>
              <a:t>Power usage</a:t>
            </a:r>
          </a:p>
          <a:p>
            <a:r>
              <a:rPr lang="en-US" dirty="0"/>
              <a:t>Sensors</a:t>
            </a:r>
          </a:p>
          <a:p>
            <a:r>
              <a:rPr lang="en-US" dirty="0"/>
              <a:t>Privacy</a:t>
            </a:r>
          </a:p>
          <a:p>
            <a:r>
              <a:rPr lang="en-US" dirty="0"/>
              <a:t>…</a:t>
            </a:r>
          </a:p>
          <a:p>
            <a:endParaRPr lang="en-US" dirty="0"/>
          </a:p>
          <a:p>
            <a:endParaRPr lang="en-US" dirty="0"/>
          </a:p>
        </p:txBody>
      </p:sp>
    </p:spTree>
    <p:extLst>
      <p:ext uri="{BB962C8B-B14F-4D97-AF65-F5344CB8AC3E}">
        <p14:creationId xmlns:p14="http://schemas.microsoft.com/office/powerpoint/2010/main" val="92606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t>
            </a:r>
            <a:r>
              <a:rPr lang="en-US" dirty="0" err="1"/>
              <a:t>OS’es</a:t>
            </a:r>
            <a:r>
              <a:rPr lang="en-US" dirty="0"/>
              <a:t>?</a:t>
            </a:r>
          </a:p>
        </p:txBody>
      </p:sp>
      <p:pic>
        <p:nvPicPr>
          <p:cNvPr id="5" name="Picture 4">
            <a:hlinkClick r:id="rId2"/>
          </p:cNvPr>
          <p:cNvPicPr>
            <a:picLocks noChangeAspect="1"/>
          </p:cNvPicPr>
          <p:nvPr/>
        </p:nvPicPr>
        <p:blipFill>
          <a:blip r:embed="rId3"/>
          <a:stretch>
            <a:fillRect/>
          </a:stretch>
        </p:blipFill>
        <p:spPr>
          <a:xfrm>
            <a:off x="4957795" y="2043211"/>
            <a:ext cx="3466189" cy="1967953"/>
          </a:xfrm>
          <a:prstGeom prst="rect">
            <a:avLst/>
          </a:prstGeom>
        </p:spPr>
      </p:pic>
      <p:pic>
        <p:nvPicPr>
          <p:cNvPr id="4098" name="Picture 2" descr="Image result for digital bra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473" y="1931740"/>
            <a:ext cx="3280580" cy="21908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upload.wikimedia.org/wikipedia/commons/thumb/f/f4/Bloch_Sphere.svg/220px-Bloch_Sphere.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0594" y="4518774"/>
            <a:ext cx="1794337" cy="203901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person wearing a costume&#10;&#10;Description automatically generated">
            <a:extLst>
              <a:ext uri="{FF2B5EF4-FFF2-40B4-BE49-F238E27FC236}">
                <a16:creationId xmlns:a16="http://schemas.microsoft.com/office/drawing/2014/main" id="{77212980-D3F8-46CD-8B31-3478156F7ECD}"/>
              </a:ext>
            </a:extLst>
          </p:cNvPr>
          <p:cNvPicPr>
            <a:picLocks noChangeAspect="1"/>
          </p:cNvPicPr>
          <p:nvPr/>
        </p:nvPicPr>
        <p:blipFill>
          <a:blip r:embed="rId6"/>
          <a:stretch>
            <a:fillRect/>
          </a:stretch>
        </p:blipFill>
        <p:spPr>
          <a:xfrm>
            <a:off x="4986781" y="4525623"/>
            <a:ext cx="3437203" cy="2039019"/>
          </a:xfrm>
          <a:prstGeom prst="rect">
            <a:avLst/>
          </a:prstGeom>
        </p:spPr>
      </p:pic>
    </p:spTree>
    <p:extLst>
      <p:ext uri="{BB962C8B-B14F-4D97-AF65-F5344CB8AC3E}">
        <p14:creationId xmlns:p14="http://schemas.microsoft.com/office/powerpoint/2010/main" val="380870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How?</a:t>
            </a:r>
          </a:p>
          <a:p>
            <a:r>
              <a:rPr lang="en-US" dirty="0"/>
              <a:t>Why?</a:t>
            </a:r>
          </a:p>
          <a:p>
            <a:r>
              <a:rPr lang="en-US" dirty="0"/>
              <a:t>What?</a:t>
            </a:r>
          </a:p>
        </p:txBody>
      </p:sp>
    </p:spTree>
    <p:extLst>
      <p:ext uri="{BB962C8B-B14F-4D97-AF65-F5344CB8AC3E}">
        <p14:creationId xmlns:p14="http://schemas.microsoft.com/office/powerpoint/2010/main" val="301408162"/>
      </p:ext>
    </p:extLst>
  </p:cSld>
  <p:clrMapOvr>
    <a:masterClrMapping/>
  </p:clrMapOvr>
</p:sld>
</file>

<file path=ppt/theme/theme1.xml><?xml version="1.0" encoding="utf-8"?>
<a:theme xmlns:a="http://schemas.openxmlformats.org/drawingml/2006/main" name="Mal_blaa_engelsk">
  <a:themeElements>
    <a:clrScheme name="Egendefinert 5">
      <a:dk1>
        <a:sysClr val="windowText" lastClr="000000"/>
      </a:dk1>
      <a:lt1>
        <a:sysClr val="window" lastClr="FFFFFF"/>
      </a:lt1>
      <a:dk2>
        <a:srgbClr val="00617F"/>
      </a:dk2>
      <a:lt2>
        <a:srgbClr val="EEECE1"/>
      </a:lt2>
      <a:accent1>
        <a:srgbClr val="00617F"/>
      </a:accent1>
      <a:accent2>
        <a:srgbClr val="CB343B"/>
      </a:accent2>
      <a:accent3>
        <a:srgbClr val="15718F"/>
      </a:accent3>
      <a:accent4>
        <a:srgbClr val="59A1A2"/>
      </a:accent4>
      <a:accent5>
        <a:srgbClr val="26828C"/>
      </a:accent5>
      <a:accent6>
        <a:srgbClr val="DE7C00"/>
      </a:accent6>
      <a:hlink>
        <a:srgbClr val="007396"/>
      </a:hlink>
      <a:folHlink>
        <a:srgbClr val="A6BB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Mal_blaa_engelsk</Template>
  <TotalTime>1944</TotalTime>
  <Words>1235</Words>
  <Application>Microsoft Office PowerPoint</Application>
  <PresentationFormat>On-screen Show (4:3)</PresentationFormat>
  <Paragraphs>172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Open Sans</vt:lpstr>
      <vt:lpstr>Open Sans Light</vt:lpstr>
      <vt:lpstr>Tahoma</vt:lpstr>
      <vt:lpstr>Mal_blaa_engelsk</vt:lpstr>
      <vt:lpstr>Introduction</vt:lpstr>
      <vt:lpstr>PowerPoint Presentation</vt:lpstr>
      <vt:lpstr>PowerPoint Presentation</vt:lpstr>
      <vt:lpstr>PowerPoint Presentation</vt:lpstr>
      <vt:lpstr>PowerPoint Presentation</vt:lpstr>
      <vt:lpstr>PowerPoint Presentation</vt:lpstr>
      <vt:lpstr>New challenges</vt:lpstr>
      <vt:lpstr>Future OS’es?</vt:lpstr>
      <vt:lpstr>Outline</vt:lpstr>
      <vt:lpstr>Teaching staff</vt:lpstr>
      <vt:lpstr>Resources</vt:lpstr>
      <vt:lpstr>TODO list 1:</vt:lpstr>
      <vt:lpstr>Why Study Operating Systems</vt:lpstr>
      <vt:lpstr>How to Study Operating Systems?</vt:lpstr>
      <vt:lpstr>Why Build a Real OS Kernel? </vt:lpstr>
      <vt:lpstr>Our Approach</vt:lpstr>
      <vt:lpstr>Project OS History</vt:lpstr>
      <vt:lpstr>Course Approach </vt:lpstr>
      <vt:lpstr>Conquer the Iron Computer Throne</vt:lpstr>
      <vt:lpstr>Literature</vt:lpstr>
      <vt:lpstr>Cooperation Policy: Working with your fellow students</vt:lpstr>
      <vt:lpstr>Learning from Doing: Each student develops his/her own code</vt:lpstr>
      <vt:lpstr>Grading Policy</vt:lpstr>
      <vt:lpstr>Grading Mechanism</vt:lpstr>
      <vt:lpstr>TODO list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larsab</dc:creator>
  <cp:lastModifiedBy>Lars Ailo Bongo</cp:lastModifiedBy>
  <cp:revision>77</cp:revision>
  <dcterms:created xsi:type="dcterms:W3CDTF">2013-08-07T10:42:41Z</dcterms:created>
  <dcterms:modified xsi:type="dcterms:W3CDTF">2019-01-15T00:42:18Z</dcterms:modified>
</cp:coreProperties>
</file>