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1" r:id="rId2"/>
    <p:sldId id="287" r:id="rId3"/>
    <p:sldId id="272" r:id="rId4"/>
    <p:sldId id="273" r:id="rId5"/>
    <p:sldId id="290" r:id="rId6"/>
    <p:sldId id="274" r:id="rId7"/>
    <p:sldId id="275" r:id="rId8"/>
    <p:sldId id="276" r:id="rId9"/>
    <p:sldId id="291" r:id="rId10"/>
    <p:sldId id="278" r:id="rId11"/>
    <p:sldId id="279" r:id="rId12"/>
    <p:sldId id="280" r:id="rId13"/>
    <p:sldId id="285" r:id="rId14"/>
    <p:sldId id="295" r:id="rId15"/>
    <p:sldId id="296" r:id="rId16"/>
    <p:sldId id="282" r:id="rId17"/>
    <p:sldId id="283" r:id="rId18"/>
    <p:sldId id="284" r:id="rId19"/>
    <p:sldId id="286" r:id="rId20"/>
    <p:sldId id="288" r:id="rId21"/>
    <p:sldId id="289" r:id="rId22"/>
    <p:sldId id="292" r:id="rId23"/>
    <p:sldId id="294" r:id="rId24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Ailo Bongo" initials="LAB" lastIdx="1" clrIdx="0">
    <p:extLst>
      <p:ext uri="{19B8F6BF-5375-455C-9EA6-DF929625EA0E}">
        <p15:presenceInfo xmlns:p15="http://schemas.microsoft.com/office/powerpoint/2012/main" userId="31e3d4299e552b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5" autoAdjust="0"/>
    <p:restoredTop sz="85841" autoAdjust="0"/>
  </p:normalViewPr>
  <p:slideViewPr>
    <p:cSldViewPr snapToGrid="0" snapToObjects="1">
      <p:cViewPr varScale="1">
        <p:scale>
          <a:sx n="76" d="100"/>
          <a:sy n="76" d="100"/>
        </p:scale>
        <p:origin x="1266" y="51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15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7141-E22B-4746-95A6-E55A464BAE5F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C82C4-7C56-F74D-9D34-54FC0777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C82C4-7C56-F74D-9D34-54FC07770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C82C4-7C56-F74D-9D34-54FC07770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Corbe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C3644E47-2D17-D647-8548-A552F973154C}" type="slidenum">
              <a:rPr lang="de-DE" sz="1200">
                <a:solidFill>
                  <a:srgbClr val="000000"/>
                </a:solidFill>
                <a:latin typeface="Corbel" charset="0"/>
              </a:rPr>
              <a:pPr/>
              <a:t>10</a:t>
            </a:fld>
            <a:endParaRPr lang="de-DE" sz="1200">
              <a:solidFill>
                <a:srgbClr val="000000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02-May-19</a:t>
            </a:fld>
            <a:endParaRPr lang="en-US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298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02-May-19</a:t>
            </a:fld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0364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02-May-19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02-May-19</a:t>
            </a:fld>
            <a:endParaRPr lang="en-US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02-May-19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17A7-2136-344E-BCA2-C865C6895E70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55ED-DC62-6249-9419-1671131A56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2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5798634"/>
            <a:ext cx="1597025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1" y="5786024"/>
            <a:ext cx="1001713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525590"/>
            <a:ext cx="81534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9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298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298" y="1751183"/>
            <a:ext cx="7888582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4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n-NO" smtClean="0"/>
              <a:pPr/>
              <a:t>02.05.2019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198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4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4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79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0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jpg"/><Relationship Id="rId5" Type="http://schemas.openxmlformats.org/officeDocument/2006/relationships/hyperlink" Target="mailto:larsab@cs.uit.no" TargetMode="External"/><Relationship Id="rId10" Type="http://schemas.openxmlformats.org/officeDocument/2006/relationships/image" Target="../media/image11.jp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6iwUrfh6_eK-_T158_zgsRuItJ-qw1YsCiF1gnNfzLY/edit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1000research.com/articles/6-2060/v1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AppIm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nsjail" TargetMode="External"/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jail.wordpres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@leprevost.com.br" TargetMode="External"/><Relationship Id="rId2" Type="http://schemas.openxmlformats.org/officeDocument/2006/relationships/hyperlink" Target="https://bio.tools/com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wl.org/" TargetMode="External"/><Relationship Id="rId2" Type="http://schemas.openxmlformats.org/officeDocument/2006/relationships/hyperlink" Target="https://biocontainers.p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it-bdps/wal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4F3B460-4523-476F-A643-14554932A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6"/>
          <a:stretch/>
        </p:blipFill>
        <p:spPr>
          <a:xfrm>
            <a:off x="4864358" y="3288826"/>
            <a:ext cx="4216563" cy="2552625"/>
          </a:xfrm>
          <a:prstGeom prst="rect">
            <a:avLst/>
          </a:prstGeom>
        </p:spPr>
      </p:pic>
      <p:grpSp>
        <p:nvGrpSpPr>
          <p:cNvPr id="12" name="Gruppe 11"/>
          <p:cNvGrpSpPr/>
          <p:nvPr/>
        </p:nvGrpSpPr>
        <p:grpSpPr>
          <a:xfrm>
            <a:off x="1274" y="-129789"/>
            <a:ext cx="6854594" cy="7034143"/>
            <a:chOff x="1274" y="-129789"/>
            <a:chExt cx="6854594" cy="7034143"/>
          </a:xfrm>
        </p:grpSpPr>
        <p:pic>
          <p:nvPicPr>
            <p:cNvPr id="15" name="Bilde 14" descr="Untitled-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4" y="0"/>
              <a:ext cx="6845323" cy="6858000"/>
            </a:xfrm>
            <a:prstGeom prst="rect">
              <a:avLst/>
            </a:prstGeom>
          </p:spPr>
        </p:pic>
        <p:cxnSp>
          <p:nvCxnSpPr>
            <p:cNvPr id="17" name="Rett linje 16"/>
            <p:cNvCxnSpPr/>
            <p:nvPr/>
          </p:nvCxnSpPr>
          <p:spPr>
            <a:xfrm rot="5400000">
              <a:off x="2038799" y="2087286"/>
              <a:ext cx="7034143" cy="2599994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9062" y="3666178"/>
            <a:ext cx="7453219" cy="2321262"/>
          </a:xfrm>
        </p:spPr>
        <p:txBody>
          <a:bodyPr/>
          <a:lstStyle/>
          <a:p>
            <a:r>
              <a:rPr lang="en-US" sz="1600" dirty="0"/>
              <a:t>Inge Alexander Raknes, Bjørn Fjukstad, </a:t>
            </a:r>
            <a:r>
              <a:rPr lang="en-US" sz="1600" u="sng" dirty="0"/>
              <a:t>Lars Ailo Bongo</a:t>
            </a:r>
            <a:r>
              <a:rPr lang="en-US" sz="1600" dirty="0"/>
              <a:t>,</a:t>
            </a:r>
          </a:p>
          <a:p>
            <a:r>
              <a:rPr lang="nb-NO" sz="1600" dirty="0"/>
              <a:t>U</a:t>
            </a:r>
            <a:r>
              <a:rPr lang="en-US" sz="1600" dirty="0" err="1"/>
              <a:t>iT</a:t>
            </a:r>
            <a:r>
              <a:rPr lang="en-US" sz="1600" dirty="0"/>
              <a:t> The Arctic University of Norway</a:t>
            </a:r>
          </a:p>
          <a:p>
            <a:r>
              <a:rPr lang="en-US" sz="1600" dirty="0"/>
              <a:t>(</a:t>
            </a:r>
            <a:r>
              <a:rPr lang="en-US" sz="1600" dirty="0">
                <a:hlinkClick r:id="rId5"/>
              </a:rPr>
              <a:t>larsab@cs.uit.no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NIK’18,</a:t>
            </a:r>
            <a:br>
              <a:rPr lang="en-US" sz="1600" dirty="0"/>
            </a:br>
            <a:r>
              <a:rPr lang="en-US" sz="1600" dirty="0"/>
              <a:t>Grand Hotel Oslo, 29.11.17</a:t>
            </a:r>
          </a:p>
        </p:txBody>
      </p:sp>
      <p:sp>
        <p:nvSpPr>
          <p:cNvPr id="8" name="Tittel 7"/>
          <p:cNvSpPr>
            <a:spLocks noGrp="1"/>
          </p:cNvSpPr>
          <p:nvPr>
            <p:ph type="ctrTitle" idx="4294967295"/>
          </p:nvPr>
        </p:nvSpPr>
        <p:spPr>
          <a:xfrm>
            <a:off x="311890" y="1909763"/>
            <a:ext cx="6151114" cy="1470025"/>
          </a:xfrm>
        </p:spPr>
        <p:txBody>
          <a:bodyPr>
            <a:normAutofit/>
          </a:bodyPr>
          <a:lstStyle/>
          <a:p>
            <a:r>
              <a:rPr lang="en-US" sz="2000" dirty="0" err="1"/>
              <a:t>nsroot</a:t>
            </a:r>
            <a:r>
              <a:rPr lang="en-US" sz="2000" dirty="0"/>
              <a:t>: Minimalist Process Isolation Tool Implemented with Linux Namespaces</a:t>
            </a:r>
          </a:p>
        </p:txBody>
      </p:sp>
      <p:cxnSp>
        <p:nvCxnSpPr>
          <p:cNvPr id="10" name="Rett linje 9"/>
          <p:cNvCxnSpPr/>
          <p:nvPr/>
        </p:nvCxnSpPr>
        <p:spPr>
          <a:xfrm>
            <a:off x="790575" y="3490439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10" descr="LogoNor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28" y="5990616"/>
            <a:ext cx="532397" cy="532397"/>
          </a:xfrm>
          <a:prstGeom prst="rect">
            <a:avLst/>
          </a:prstGeom>
        </p:spPr>
      </p:pic>
      <p:pic>
        <p:nvPicPr>
          <p:cNvPr id="16" name="Bilde 15" descr="UiT_Navn_en_blaa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0" y="6068556"/>
            <a:ext cx="2413510" cy="372729"/>
          </a:xfrm>
          <a:prstGeom prst="rect">
            <a:avLst/>
          </a:prstGeom>
        </p:spPr>
      </p:pic>
      <p:pic>
        <p:nvPicPr>
          <p:cNvPr id="14" name="Picture 8" descr="ELIXIR logo_mac icon.png">
            <a:extLst>
              <a:ext uri="{FF2B5EF4-FFF2-40B4-BE49-F238E27FC236}">
                <a16:creationId xmlns:a16="http://schemas.microsoft.com/office/drawing/2014/main" id="{143FF99F-12CF-49C0-9F7E-750430F0E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2" y="5841452"/>
            <a:ext cx="12223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B7332-9EDC-4966-A3BA-6D287E125AD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0598"/>
          <a:stretch/>
        </p:blipFill>
        <p:spPr>
          <a:xfrm>
            <a:off x="6964384" y="3585062"/>
            <a:ext cx="888835" cy="1938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A15BFF-2213-44AE-911C-CF727BA18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4808" r="22487" b="24424"/>
          <a:stretch/>
        </p:blipFill>
        <p:spPr>
          <a:xfrm>
            <a:off x="5947099" y="3989637"/>
            <a:ext cx="894965" cy="5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6" descr="map-memb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0"/>
            <a:ext cx="637222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Title 2"/>
          <p:cNvSpPr>
            <a:spLocks noGrp="1"/>
          </p:cNvSpPr>
          <p:nvPr>
            <p:ph type="title" idx="4294967295"/>
          </p:nvPr>
        </p:nvSpPr>
        <p:spPr>
          <a:xfrm>
            <a:off x="-36512" y="-27780"/>
            <a:ext cx="5186363" cy="977138"/>
          </a:xfrm>
          <a:solidFill>
            <a:srgbClr val="FF8000"/>
          </a:solidFill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rbel" charset="0"/>
              </a:rPr>
              <a:t>ELIXIR: An international distributed infrastructure for biological data</a:t>
            </a:r>
          </a:p>
        </p:txBody>
      </p:sp>
      <p:sp>
        <p:nvSpPr>
          <p:cNvPr id="60419" name="Content Placeholder 1"/>
          <p:cNvSpPr>
            <a:spLocks noGrp="1"/>
          </p:cNvSpPr>
          <p:nvPr>
            <p:ph idx="4294967295"/>
          </p:nvPr>
        </p:nvSpPr>
        <p:spPr>
          <a:xfrm>
            <a:off x="980112" y="1579357"/>
            <a:ext cx="2087563" cy="220107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Data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Standards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Tools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Compute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Training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endParaRPr lang="en-US" sz="2200" i="1" dirty="0">
              <a:latin typeface="Corbel" charset="0"/>
            </a:endParaRPr>
          </a:p>
        </p:txBody>
      </p:sp>
      <p:pic>
        <p:nvPicPr>
          <p:cNvPr id="60420" name="Picture 2" descr="data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9847"/>
            <a:ext cx="406598" cy="34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3" descr="compu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28278"/>
            <a:ext cx="41895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4" descr="standa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9203"/>
            <a:ext cx="387846" cy="3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5" descr="tool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2" y="2383901"/>
            <a:ext cx="4191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6" descr="traini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6950"/>
            <a:ext cx="406243" cy="3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1520" y="1063099"/>
            <a:ext cx="2469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>
              <a:buClr>
                <a:schemeClr val="accent1"/>
              </a:buClr>
              <a:defRPr/>
            </a:pPr>
            <a:r>
              <a:rPr lang="en-US" sz="2200" i="1" dirty="0">
                <a:solidFill>
                  <a:srgbClr val="E68422"/>
                </a:solidFill>
                <a:latin typeface="Corbel"/>
                <a:cs typeface="Corbel"/>
              </a:rPr>
              <a:t>Technical platforms</a:t>
            </a:r>
          </a:p>
        </p:txBody>
      </p:sp>
      <p:sp>
        <p:nvSpPr>
          <p:cNvPr id="60428" name="Rectangle 21"/>
          <p:cNvSpPr>
            <a:spLocks noChangeArrowheads="1"/>
          </p:cNvSpPr>
          <p:nvPr/>
        </p:nvSpPr>
        <p:spPr bwMode="auto">
          <a:xfrm>
            <a:off x="251520" y="4149080"/>
            <a:ext cx="22685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>
              <a:buClr>
                <a:schemeClr val="accent1"/>
              </a:buClr>
            </a:pPr>
            <a:r>
              <a:rPr lang="en-US" sz="2200" i="1" dirty="0">
                <a:solidFill>
                  <a:srgbClr val="E68422"/>
                </a:solidFill>
                <a:latin typeface="Corbel" charset="0"/>
                <a:cs typeface="Geneva" charset="0"/>
              </a:rPr>
              <a:t>User communities </a:t>
            </a:r>
            <a:endParaRPr lang="en-US" sz="2200" dirty="0">
              <a:solidFill>
                <a:srgbClr val="E68422"/>
              </a:solidFill>
            </a:endParaRPr>
          </a:p>
        </p:txBody>
      </p:sp>
      <p:pic>
        <p:nvPicPr>
          <p:cNvPr id="60429" name="Picture 8" descr="r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1" y="6237312"/>
            <a:ext cx="429342" cy="44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0" name="Picture 9" descr="plants-agri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8" y="5178127"/>
            <a:ext cx="421286" cy="4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1" name="Picture 10" descr="human-data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3" y="5733256"/>
            <a:ext cx="398390" cy="40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1" descr="marine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5" y="4651622"/>
            <a:ext cx="432734" cy="42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3" name="Rectangle 12"/>
          <p:cNvSpPr>
            <a:spLocks noChangeArrowheads="1"/>
          </p:cNvSpPr>
          <p:nvPr/>
        </p:nvSpPr>
        <p:spPr bwMode="auto">
          <a:xfrm>
            <a:off x="899592" y="4653136"/>
            <a:ext cx="2134332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Marine </a:t>
            </a:r>
            <a:r>
              <a:rPr lang="en-US" sz="1700" i="1" dirty="0" err="1">
                <a:solidFill>
                  <a:schemeClr val="tx1"/>
                </a:solidFill>
                <a:latin typeface="Corbel" charset="0"/>
                <a:cs typeface="Geneva" charset="0"/>
              </a:rPr>
              <a:t>metagenomics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4" name="Rectangle 16"/>
          <p:cNvSpPr>
            <a:spLocks noChangeArrowheads="1"/>
          </p:cNvSpPr>
          <p:nvPr/>
        </p:nvSpPr>
        <p:spPr bwMode="auto">
          <a:xfrm>
            <a:off x="925496" y="5738556"/>
            <a:ext cx="1293632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Human data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5" name="Rectangle 17"/>
          <p:cNvSpPr>
            <a:spLocks noChangeArrowheads="1"/>
          </p:cNvSpPr>
          <p:nvPr/>
        </p:nvSpPr>
        <p:spPr bwMode="auto">
          <a:xfrm>
            <a:off x="899592" y="5202242"/>
            <a:ext cx="2123257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Crop and forest plants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6" name="Rectangle 18"/>
          <p:cNvSpPr>
            <a:spLocks noChangeArrowheads="1"/>
          </p:cNvSpPr>
          <p:nvPr/>
        </p:nvSpPr>
        <p:spPr bwMode="auto">
          <a:xfrm>
            <a:off x="921921" y="6257131"/>
            <a:ext cx="1377849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Rare diseases</a:t>
            </a: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22" name="Picture 21" descr="ELIXIR_logo_white_backgroun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085184"/>
            <a:ext cx="2159055" cy="16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76AA-1CCE-476A-BF2B-49ABA2C5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898C-6C21-47B0-8183-80C29B57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2FC5-56ED-47B2-B6A0-D583651D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7"/>
            <a:ext cx="9144000" cy="68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0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BB40-1868-47ED-9FC0-3664EDCE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330C-F24A-4A32-8E66-32361FB4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D0F42-8615-4D10-B7CC-678527EB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7"/>
            <a:ext cx="9144000" cy="6834025"/>
          </a:xfrm>
          <a:prstGeom prst="rect">
            <a:avLst/>
          </a:prstGeom>
        </p:spPr>
      </p:pic>
      <p:pic>
        <p:nvPicPr>
          <p:cNvPr id="5" name="Picture 4" descr="Excelerate_whitebackground.png">
            <a:extLst>
              <a:ext uri="{FF2B5EF4-FFF2-40B4-BE49-F238E27FC236}">
                <a16:creationId xmlns:a16="http://schemas.microsoft.com/office/drawing/2014/main" id="{AA667300-A819-4936-9FDD-0E6889359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6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9A25B1-5EC6-42F7-8175-23B4417C6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63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77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747-1BD0-4392-9C2C-65E6D2C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analysis pipeline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BDE8B5FF-8431-4E9D-8294-4051118E4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314" y="1644891"/>
            <a:ext cx="5543565" cy="415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5" name="Picture 4" descr="Excelerate_whitebackground.png">
            <a:extLst>
              <a:ext uri="{FF2B5EF4-FFF2-40B4-BE49-F238E27FC236}">
                <a16:creationId xmlns:a16="http://schemas.microsoft.com/office/drawing/2014/main" id="{5C649329-6AB3-4438-920E-95953D787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50" y="5954140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4C61A-9105-4B71-9AFE-CF16E9F46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17" y="5941530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717C-6440-4533-BE0E-AE8B7858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7F0B-869A-484F-9C9E-4BA4F52A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Issues:</a:t>
            </a:r>
          </a:p>
          <a:p>
            <a:pPr lvl="1"/>
            <a:r>
              <a:rPr lang="en-US" dirty="0"/>
              <a:t>many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pPr lvl="1"/>
            <a:r>
              <a:rPr lang="en-US" dirty="0"/>
              <a:t>that are not well tested or implemented</a:t>
            </a:r>
          </a:p>
          <a:p>
            <a:pPr lvl="1"/>
            <a:r>
              <a:rPr lang="en-US" dirty="0"/>
              <a:t>that process user submitted text files</a:t>
            </a:r>
          </a:p>
          <a:p>
            <a:pPr lvl="1"/>
            <a:r>
              <a:rPr lang="en-US" dirty="0"/>
              <a:t>run by a single user on behalf of all users</a:t>
            </a:r>
          </a:p>
          <a:p>
            <a:pPr lvl="1"/>
            <a:r>
              <a:rPr lang="en-US" dirty="0"/>
              <a:t>on someone else's hardware</a:t>
            </a:r>
          </a:p>
        </p:txBody>
      </p:sp>
    </p:spTree>
    <p:extLst>
      <p:ext uri="{BB962C8B-B14F-4D97-AF65-F5344CB8AC3E}">
        <p14:creationId xmlns:p14="http://schemas.microsoft.com/office/powerpoint/2010/main" val="359201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573-6186-43AF-AFC0-26EB3AB2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695-2859-4B47-B88B-2CE0B14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98" y="1751183"/>
            <a:ext cx="5506567" cy="4374980"/>
          </a:xfrm>
        </p:spPr>
        <p:txBody>
          <a:bodyPr>
            <a:normAutofit/>
          </a:bodyPr>
          <a:lstStyle/>
          <a:p>
            <a:r>
              <a:rPr lang="en-US" sz="2000" dirty="0"/>
              <a:t>Hope and prayers</a:t>
            </a:r>
          </a:p>
          <a:p>
            <a:r>
              <a:rPr lang="en-US" sz="2000" dirty="0"/>
              <a:t>Isolation</a:t>
            </a:r>
          </a:p>
          <a:p>
            <a:pPr lvl="1"/>
            <a:r>
              <a:rPr lang="en-US" dirty="0"/>
              <a:t>A pipeline execution can only access one input dataset</a:t>
            </a:r>
          </a:p>
          <a:p>
            <a:pPr lvl="1"/>
            <a:r>
              <a:rPr lang="en-US" dirty="0"/>
              <a:t>Teardown execution environment after each pipeline execution</a:t>
            </a:r>
          </a:p>
          <a:p>
            <a:r>
              <a:rPr lang="en-US" sz="2000" dirty="0"/>
              <a:t>End-user authentication</a:t>
            </a:r>
          </a:p>
          <a:p>
            <a:pPr lvl="1"/>
            <a:r>
              <a:rPr lang="en-US" dirty="0"/>
              <a:t>Academic institution, ORCID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FE87-29A4-4720-8070-4F16290F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96" y="3178629"/>
            <a:ext cx="2709942" cy="35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META-pipe: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3C7258-2CEA-B742-9DDB-030E752645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9F3235-B9B5-48BC-8149-A59C5776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2" y="1628800"/>
            <a:ext cx="8662280" cy="3105213"/>
          </a:xfrm>
          <a:prstGeom prst="rect">
            <a:avLst/>
          </a:prstGeom>
        </p:spPr>
      </p:pic>
      <p:pic>
        <p:nvPicPr>
          <p:cNvPr id="6" name="Picture 5" descr="Excelerate_whitebackground.png">
            <a:extLst>
              <a:ext uri="{FF2B5EF4-FFF2-40B4-BE49-F238E27FC236}">
                <a16:creationId xmlns:a16="http://schemas.microsoft.com/office/drawing/2014/main" id="{B2F49E6E-F631-4816-85B0-FA186E1C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6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BF42B-56FC-40B0-A4D4-382D68961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63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FD7FF4-3089-4CE9-808A-83A40D764CDF}"/>
              </a:ext>
            </a:extLst>
          </p:cNvPr>
          <p:cNvSpPr/>
          <p:nvPr/>
        </p:nvSpPr>
        <p:spPr>
          <a:xfrm>
            <a:off x="208292" y="59706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More info in our: </a:t>
            </a:r>
            <a:r>
              <a:rPr lang="en-US" dirty="0">
                <a:hlinkClick r:id="rId5"/>
              </a:rPr>
              <a:t>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0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E60-9019-4543-91C9-97E84F88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cloud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46D2F-FF64-4C87-A607-AB960C35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57" y="1517133"/>
            <a:ext cx="7576457" cy="4821382"/>
          </a:xfrm>
          <a:prstGeom prst="rect">
            <a:avLst/>
          </a:prstGeom>
        </p:spPr>
      </p:pic>
      <p:pic>
        <p:nvPicPr>
          <p:cNvPr id="4" name="Picture 3" descr="Excelerate_whitebackground.png">
            <a:extLst>
              <a:ext uri="{FF2B5EF4-FFF2-40B4-BE49-F238E27FC236}">
                <a16:creationId xmlns:a16="http://schemas.microsoft.com/office/drawing/2014/main" id="{7FAC45D2-F64D-4A5F-9727-6C738466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16" y="6025646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26752-0438-4856-867D-C63328C0B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83" y="6013036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A48A70-A723-476E-A67C-37B424AA6EC3}"/>
              </a:ext>
            </a:extLst>
          </p:cNvPr>
          <p:cNvSpPr txBox="1"/>
          <p:nvPr/>
        </p:nvSpPr>
        <p:spPr>
          <a:xfrm>
            <a:off x="81359" y="6413591"/>
            <a:ext cx="363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Agafonov et al, F1000Research,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6D0-DBBA-4189-99ED-70C8201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job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EF5A-727D-44C9-ABBD-20573AA9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META-pipe is implemented as a Spark job with abstractions for executing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r>
              <a:rPr lang="en-US" dirty="0"/>
              <a:t>Simplified: run Spark job</a:t>
            </a:r>
          </a:p>
          <a:p>
            <a:pPr lvl="1"/>
            <a:r>
              <a:rPr lang="en-US" dirty="0"/>
              <a:t>Spark job is a jar file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Where to install 3</a:t>
            </a:r>
            <a:r>
              <a:rPr lang="en-US" baseline="30000" dirty="0"/>
              <a:t>rd</a:t>
            </a:r>
            <a:r>
              <a:rPr lang="en-US" dirty="0"/>
              <a:t> party tools and dependencies?</a:t>
            </a:r>
          </a:p>
          <a:p>
            <a:pPr lvl="1"/>
            <a:r>
              <a:rPr lang="en-US" dirty="0"/>
              <a:t>Where to store (10-100GB of) reference databases?</a:t>
            </a:r>
          </a:p>
          <a:p>
            <a:pPr lvl="1"/>
            <a:r>
              <a:rPr lang="en-US" dirty="0"/>
              <a:t>How to </a:t>
            </a:r>
            <a:r>
              <a:rPr lang="en-US" i="1" dirty="0"/>
              <a:t>maintain</a:t>
            </a:r>
            <a:r>
              <a:rPr lang="en-US" dirty="0"/>
              <a:t> pipeline versions?</a:t>
            </a:r>
          </a:p>
        </p:txBody>
      </p:sp>
    </p:spTree>
    <p:extLst>
      <p:ext uri="{BB962C8B-B14F-4D97-AF65-F5344CB8AC3E}">
        <p14:creationId xmlns:p14="http://schemas.microsoft.com/office/powerpoint/2010/main" val="295097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B84D-D3BC-4869-927B-428DDAF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A12F-AB10-4F2D-B088-214B2A42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everything into jar file</a:t>
            </a:r>
          </a:p>
          <a:p>
            <a:r>
              <a:rPr lang="en-US" dirty="0" err="1"/>
              <a:t>nsroot</a:t>
            </a:r>
            <a:r>
              <a:rPr lang="en-US" dirty="0"/>
              <a:t> is first step</a:t>
            </a:r>
          </a:p>
          <a:p>
            <a:r>
              <a:rPr lang="en-US" dirty="0" err="1">
                <a:hlinkClick r:id="rId2" action="ppaction://hlinkfile"/>
              </a:rPr>
              <a:t>AppImage</a:t>
            </a:r>
            <a:r>
              <a:rPr lang="en-US" dirty="0"/>
              <a:t> for packaging application as a single ELF executable file</a:t>
            </a:r>
          </a:p>
          <a:p>
            <a:r>
              <a:rPr lang="en-US" dirty="0" err="1"/>
              <a:t>Nsroot</a:t>
            </a:r>
            <a:r>
              <a:rPr lang="en-US" dirty="0"/>
              <a:t> + </a:t>
            </a:r>
            <a:r>
              <a:rPr lang="en-US" dirty="0" err="1"/>
              <a:t>AppImage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Software packaging </a:t>
            </a:r>
          </a:p>
          <a:p>
            <a:pPr lvl="1"/>
            <a:r>
              <a:rPr lang="en-US" dirty="0"/>
              <a:t>Improved security when executing 3</a:t>
            </a:r>
            <a:r>
              <a:rPr lang="en-US" baseline="30000" dirty="0"/>
              <a:t>rd</a:t>
            </a:r>
            <a:r>
              <a:rPr lang="en-US" dirty="0"/>
              <a:t> party binaries</a:t>
            </a:r>
          </a:p>
          <a:p>
            <a:pPr lvl="1"/>
            <a:r>
              <a:rPr lang="en-US" dirty="0"/>
              <a:t>Solves absolute path issue</a:t>
            </a:r>
          </a:p>
          <a:p>
            <a:r>
              <a:rPr lang="en-US" dirty="0" err="1"/>
              <a:t>nsroot</a:t>
            </a:r>
            <a:r>
              <a:rPr lang="en-US" dirty="0"/>
              <a:t> + </a:t>
            </a:r>
            <a:r>
              <a:rPr lang="en-US" dirty="0" err="1"/>
              <a:t>AppImage</a:t>
            </a:r>
            <a:r>
              <a:rPr lang="en-US" dirty="0"/>
              <a:t> + jar: </a:t>
            </a:r>
          </a:p>
          <a:p>
            <a:pPr lvl="1"/>
            <a:r>
              <a:rPr lang="en-US" dirty="0"/>
              <a:t>Jar for deployment</a:t>
            </a:r>
          </a:p>
          <a:p>
            <a:pPr lvl="1"/>
            <a:r>
              <a:rPr lang="en-US" dirty="0"/>
              <a:t>Can use Spark for job execution</a:t>
            </a:r>
          </a:p>
          <a:p>
            <a:pPr lvl="1"/>
            <a:r>
              <a:rPr lang="en-US" dirty="0"/>
              <a:t>Unresolved issues: size of jar file (hundreds of GBs)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744">
            <a:extLst>
              <a:ext uri="{FF2B5EF4-FFF2-40B4-BE49-F238E27FC236}">
                <a16:creationId xmlns:a16="http://schemas.microsoft.com/office/drawing/2014/main" id="{4A4B35EA-23AD-4DD3-81C5-1FD87ED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46" name="Content Placeholder 745">
            <a:extLst>
              <a:ext uri="{FF2B5EF4-FFF2-40B4-BE49-F238E27FC236}">
                <a16:creationId xmlns:a16="http://schemas.microsoft.com/office/drawing/2014/main" id="{A6682A20-A78B-44C6-B5C7-2A102929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- minimalist container</a:t>
            </a:r>
          </a:p>
          <a:p>
            <a:r>
              <a:rPr lang="en-US" dirty="0"/>
              <a:t>200-250 lines of C code (excluding argument parsing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You can understand everything!</a:t>
            </a:r>
          </a:p>
          <a:p>
            <a:r>
              <a:rPr lang="en-US" dirty="0"/>
              <a:t>You could implement this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https://github.com/uit-no/nsroot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6815E55-FC7F-486C-8A5D-20704F76D683}"/>
              </a:ext>
            </a:extLst>
          </p:cNvPr>
          <p:cNvSpPr txBox="1"/>
          <p:nvPr/>
        </p:nvSpPr>
        <p:spPr>
          <a:xfrm>
            <a:off x="2979576" y="260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2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7278-7529-48B9-AC79-4A276AB7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6E26-D1F7-4CF4-A5C7-CCFFFE23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r>
              <a:rPr lang="en-US" dirty="0"/>
              <a:t>Does not require root privileges</a:t>
            </a:r>
          </a:p>
          <a:p>
            <a:pPr lvl="1"/>
            <a:r>
              <a:rPr lang="en-US" dirty="0"/>
              <a:t>Can be used on HPC platforms</a:t>
            </a:r>
          </a:p>
          <a:p>
            <a:r>
              <a:rPr lang="en-US" dirty="0"/>
              <a:t>Nothing to install</a:t>
            </a:r>
          </a:p>
          <a:p>
            <a:r>
              <a:rPr lang="en-US" dirty="0"/>
              <a:t>Implemented using Linux namespaces</a:t>
            </a:r>
          </a:p>
          <a:p>
            <a:r>
              <a:rPr lang="en-US" dirty="0"/>
              <a:t>Command line interface similar to chroot</a:t>
            </a:r>
          </a:p>
          <a:p>
            <a:r>
              <a:rPr lang="en-US" dirty="0"/>
              <a:t>Open source at: </a:t>
            </a:r>
            <a:r>
              <a:rPr lang="en-US" dirty="0">
                <a:hlinkClick r:id="rId2"/>
              </a:rPr>
              <a:t>https://github.com/uit-no/nsroot</a:t>
            </a:r>
            <a:endParaRPr lang="en-US" dirty="0"/>
          </a:p>
          <a:p>
            <a:pPr lvl="1"/>
            <a:r>
              <a:rPr lang="en-US" dirty="0"/>
              <a:t>&lt;500 lines of code</a:t>
            </a:r>
          </a:p>
          <a:p>
            <a:pPr lvl="1"/>
            <a:endParaRPr lang="en-US" dirty="0"/>
          </a:p>
          <a:p>
            <a:r>
              <a:rPr lang="en-US" dirty="0"/>
              <a:t>Similar to:	</a:t>
            </a:r>
          </a:p>
          <a:p>
            <a:pPr lvl="1"/>
            <a:r>
              <a:rPr lang="en-US" dirty="0" err="1">
                <a:hlinkClick r:id="rId3"/>
              </a:rPr>
              <a:t>nsjail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firejal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0A2B-83C5-46DF-AC76-9F4C895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– Process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527-890D-4AA7-B4E9-891721D8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root filesystem</a:t>
            </a:r>
          </a:p>
          <a:p>
            <a:pPr lvl="1"/>
            <a:r>
              <a:rPr lang="en-US" dirty="0"/>
              <a:t>Applications change root directory</a:t>
            </a:r>
          </a:p>
          <a:p>
            <a:pPr lvl="1"/>
            <a:r>
              <a:rPr lang="en-US" dirty="0"/>
              <a:t>with all dependencies</a:t>
            </a:r>
          </a:p>
          <a:p>
            <a:pPr lvl="1"/>
            <a:r>
              <a:rPr lang="en-US" dirty="0"/>
              <a:t>using mount and user namespaces</a:t>
            </a:r>
          </a:p>
          <a:p>
            <a:r>
              <a:rPr lang="en-US" dirty="0"/>
              <a:t>Restrict IPC and network</a:t>
            </a:r>
          </a:p>
          <a:p>
            <a:pPr lvl="1"/>
            <a:r>
              <a:rPr lang="en-US" dirty="0"/>
              <a:t>using IPC and network namespaces</a:t>
            </a:r>
          </a:p>
        </p:txBody>
      </p:sp>
    </p:spTree>
    <p:extLst>
      <p:ext uri="{BB962C8B-B14F-4D97-AF65-F5344CB8AC3E}">
        <p14:creationId xmlns:p14="http://schemas.microsoft.com/office/powerpoint/2010/main" val="56541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A81-9BB9-408D-AF1A-B17E96DA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4CD8-991F-4ED6-A211-BB3A56F1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Create a new root file system with the application and all dependencies</a:t>
            </a:r>
          </a:p>
          <a:p>
            <a:pPr lvl="1"/>
            <a:r>
              <a:rPr lang="en-US" dirty="0"/>
              <a:t>For example by using </a:t>
            </a:r>
            <a:r>
              <a:rPr lang="en-US" i="1" dirty="0"/>
              <a:t>docker export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new directory for the old root filesystem in a subdirectory of the new root</a:t>
            </a:r>
          </a:p>
          <a:p>
            <a:pPr lvl="1"/>
            <a:r>
              <a:rPr lang="en-US" dirty="0"/>
              <a:t>Needed by the PIVOT_ROOT system call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nsroot</a:t>
            </a:r>
            <a:r>
              <a:rPr lang="en-US" dirty="0"/>
              <a:t> (with chroot parameters) to change into new root file system</a:t>
            </a:r>
          </a:p>
        </p:txBody>
      </p:sp>
    </p:spTree>
    <p:extLst>
      <p:ext uri="{BB962C8B-B14F-4D97-AF65-F5344CB8AC3E}">
        <p14:creationId xmlns:p14="http://schemas.microsoft.com/office/powerpoint/2010/main" val="349185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744">
            <a:extLst>
              <a:ext uri="{FF2B5EF4-FFF2-40B4-BE49-F238E27FC236}">
                <a16:creationId xmlns:a16="http://schemas.microsoft.com/office/drawing/2014/main" id="{4A4B35EA-23AD-4DD3-81C5-1FD87ED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46" name="Content Placeholder 745">
            <a:extLst>
              <a:ext uri="{FF2B5EF4-FFF2-40B4-BE49-F238E27FC236}">
                <a16:creationId xmlns:a16="http://schemas.microsoft.com/office/drawing/2014/main" id="{A6682A20-A78B-44C6-B5C7-2A102929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have many advantages for life science data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/>
              <a:t>ELIXIR is developing distributed infrastructure</a:t>
            </a:r>
          </a:p>
          <a:p>
            <a:r>
              <a:rPr lang="en-US" dirty="0" err="1"/>
              <a:t>nsroot</a:t>
            </a:r>
            <a:r>
              <a:rPr lang="en-US" dirty="0"/>
              <a:t> can be part of portable, scalable, and secure data analysis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https://github.com/uit-no/nsroot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6815E55-FC7F-486C-8A5D-20704F76D683}"/>
              </a:ext>
            </a:extLst>
          </p:cNvPr>
          <p:cNvSpPr txBox="1"/>
          <p:nvPr/>
        </p:nvSpPr>
        <p:spPr>
          <a:xfrm>
            <a:off x="2979576" y="260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3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8B4D-45CF-46EB-96A2-D0C7DD5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CA41-2AA8-466C-B4FD-9FC7E8EC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– background and motivation</a:t>
            </a:r>
          </a:p>
          <a:p>
            <a:r>
              <a:rPr lang="en-US" dirty="0"/>
              <a:t>ELIXIR – distributed infrastructure for life science</a:t>
            </a:r>
          </a:p>
          <a:p>
            <a:r>
              <a:rPr lang="en-US" dirty="0" err="1"/>
              <a:t>nsroot</a:t>
            </a:r>
            <a:r>
              <a:rPr lang="en-US" dirty="0"/>
              <a:t> – minimalist container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E0C5-49EF-479C-83BF-5886F0E8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virtual machines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6AB-BB18-42AB-BCBC-0CEDB95F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 (VMs):</a:t>
            </a:r>
          </a:p>
          <a:p>
            <a:pPr lvl="1"/>
            <a:r>
              <a:rPr lang="en-US" dirty="0"/>
              <a:t>Run many operating systems on one machine</a:t>
            </a:r>
          </a:p>
          <a:p>
            <a:pPr lvl="1"/>
            <a:r>
              <a:rPr lang="en-US" dirty="0"/>
              <a:t>Old idea: IBM VM/370 released in 1972</a:t>
            </a:r>
          </a:p>
          <a:p>
            <a:pPr lvl="1"/>
            <a:r>
              <a:rPr lang="en-US" dirty="0"/>
              <a:t>Renewed interest with move to data centers/ clouds</a:t>
            </a:r>
          </a:p>
          <a:p>
            <a:r>
              <a:rPr lang="en-US" dirty="0"/>
              <a:t>Virtual machine monitors:</a:t>
            </a:r>
          </a:p>
          <a:p>
            <a:pPr lvl="1"/>
            <a:r>
              <a:rPr lang="en-US" dirty="0"/>
              <a:t>Layer below operating system</a:t>
            </a:r>
          </a:p>
          <a:p>
            <a:pPr lvl="1"/>
            <a:r>
              <a:rPr lang="en-US" dirty="0"/>
              <a:t>Presents hardware interface to an OS</a:t>
            </a:r>
          </a:p>
          <a:p>
            <a:pPr lvl="1"/>
            <a:r>
              <a:rPr lang="en-US" dirty="0"/>
              <a:t>Multiplex resources between several VMs</a:t>
            </a:r>
          </a:p>
          <a:p>
            <a:pPr lvl="1"/>
            <a:r>
              <a:rPr lang="en-US" dirty="0"/>
              <a:t>Isolates VMs from each other</a:t>
            </a:r>
          </a:p>
          <a:p>
            <a:r>
              <a:rPr lang="en-US" dirty="0"/>
              <a:t>Isolation:</a:t>
            </a:r>
          </a:p>
          <a:p>
            <a:pPr lvl="1"/>
            <a:r>
              <a:rPr lang="en-US" dirty="0"/>
              <a:t>Separate address spaces</a:t>
            </a:r>
          </a:p>
          <a:p>
            <a:pPr lvl="1"/>
            <a:r>
              <a:rPr lang="en-US" dirty="0"/>
              <a:t>Performance isolation (to some degree)</a:t>
            </a:r>
          </a:p>
          <a:p>
            <a:r>
              <a:rPr lang="en-US" dirty="0"/>
              <a:t>Key challenge: minimize cost per VM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9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9E90-010A-4020-9F66-E6D388DC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virtual machines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572A-9168-461A-B9A6-A344A7BF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Containers: lightweight process virtualization</a:t>
            </a:r>
          </a:p>
          <a:p>
            <a:pPr lvl="1"/>
            <a:r>
              <a:rPr lang="en-US" dirty="0"/>
              <a:t>Give illusion that many operating systems are running on one machine</a:t>
            </a:r>
          </a:p>
          <a:p>
            <a:pPr lvl="1"/>
            <a:r>
              <a:rPr lang="en-US" dirty="0"/>
              <a:t>Uses namespace and </a:t>
            </a:r>
            <a:r>
              <a:rPr lang="en-US" dirty="0" err="1"/>
              <a:t>cgroup</a:t>
            </a:r>
            <a:r>
              <a:rPr lang="en-US" dirty="0"/>
              <a:t> subsystems</a:t>
            </a:r>
          </a:p>
          <a:p>
            <a:pPr lvl="1"/>
            <a:r>
              <a:rPr lang="en-US" dirty="0"/>
              <a:t>(Not a hypervisor solution like Xen or KVM that run another instance of kernel)</a:t>
            </a:r>
          </a:p>
          <a:p>
            <a:pPr lvl="1"/>
            <a:r>
              <a:rPr lang="en-US" dirty="0"/>
              <a:t>Old idea: FreeBSD jail described in 2000</a:t>
            </a:r>
          </a:p>
          <a:p>
            <a:pPr lvl="1"/>
            <a:r>
              <a:rPr lang="en-US" dirty="0"/>
              <a:t>Renewed interest last few years</a:t>
            </a:r>
          </a:p>
          <a:p>
            <a:r>
              <a:rPr lang="en-US" dirty="0"/>
              <a:t>Linux container:</a:t>
            </a:r>
          </a:p>
          <a:p>
            <a:pPr lvl="1"/>
            <a:r>
              <a:rPr lang="en-US" dirty="0"/>
              <a:t>Operating system level virtualization</a:t>
            </a:r>
          </a:p>
          <a:p>
            <a:pPr lvl="1"/>
            <a:r>
              <a:rPr lang="en-US" dirty="0"/>
              <a:t>Presents OS interface to a process</a:t>
            </a:r>
          </a:p>
          <a:p>
            <a:pPr lvl="1"/>
            <a:r>
              <a:rPr lang="en-US" dirty="0"/>
              <a:t>Multiplex resources between several processes</a:t>
            </a:r>
          </a:p>
          <a:p>
            <a:pPr lvl="1"/>
            <a:r>
              <a:rPr lang="en-US" dirty="0"/>
              <a:t>Isolate processes from each other</a:t>
            </a:r>
          </a:p>
          <a:p>
            <a:r>
              <a:rPr lang="en-US" dirty="0"/>
              <a:t>Isolation:</a:t>
            </a:r>
          </a:p>
          <a:p>
            <a:pPr lvl="1"/>
            <a:r>
              <a:rPr lang="en-US" dirty="0"/>
              <a:t>Separate namespace (mostly)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D5D-352D-4C30-8266-63465CC2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DD31-77ED-4303-BC99-E0EAD583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Lightweight: uses less resources</a:t>
            </a:r>
          </a:p>
          <a:p>
            <a:pPr lvl="1"/>
            <a:r>
              <a:rPr lang="en-US" dirty="0"/>
              <a:t>Scalability: can run more containers on each machine</a:t>
            </a:r>
          </a:p>
          <a:p>
            <a:pPr lvl="1"/>
            <a:r>
              <a:rPr lang="en-US" dirty="0"/>
              <a:t>Elasticity: very low startup time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338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9FB-E43A-4060-8445-7EFB040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Docker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50195-BE25-443B-9A89-8F2A665B0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037" y="1837780"/>
            <a:ext cx="4497355" cy="5020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biocontainers</a:t>
            </a:r>
            <a:r>
              <a:rPr lang="en-US" sz="1200" dirty="0"/>
              <a:t>/</a:t>
            </a:r>
            <a:r>
              <a:rPr lang="en-US" sz="1200" dirty="0" err="1"/>
              <a:t>biocontainers:latest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LABEL </a:t>
            </a:r>
            <a:r>
              <a:rPr lang="en-US" sz="1200" dirty="0" err="1"/>
              <a:t>base.image</a:t>
            </a:r>
            <a:r>
              <a:rPr lang="en-US" sz="1200" dirty="0"/>
              <a:t>="</a:t>
            </a:r>
            <a:r>
              <a:rPr lang="en-US" sz="1200" dirty="0" err="1"/>
              <a:t>biocontainers:latest</a:t>
            </a:r>
            <a:r>
              <a:rPr lang="en-US" sz="1200" dirty="0"/>
              <a:t>“</a:t>
            </a:r>
          </a:p>
          <a:p>
            <a:pPr marL="0" indent="0">
              <a:buNone/>
            </a:pPr>
            <a:r>
              <a:rPr lang="en-US" sz="1200" dirty="0"/>
              <a:t>LABEL version="3"LABEL software="Comet“</a:t>
            </a:r>
          </a:p>
          <a:p>
            <a:pPr marL="0" indent="0">
              <a:buNone/>
            </a:pPr>
            <a:r>
              <a:rPr lang="en-US" sz="1200" dirty="0"/>
              <a:t>LABEL </a:t>
            </a:r>
            <a:r>
              <a:rPr lang="en-US" sz="1200" dirty="0" err="1"/>
              <a:t>software.version</a:t>
            </a:r>
            <a:r>
              <a:rPr lang="en-US" sz="1200" dirty="0"/>
              <a:t>="2016012“</a:t>
            </a:r>
          </a:p>
          <a:p>
            <a:pPr marL="0" indent="0">
              <a:buNone/>
            </a:pPr>
            <a:r>
              <a:rPr lang="en-US" sz="1200" dirty="0"/>
              <a:t>…</a:t>
            </a:r>
          </a:p>
          <a:p>
            <a:pPr marL="0" indent="0">
              <a:buNone/>
            </a:pPr>
            <a:r>
              <a:rPr lang="en-US" sz="1200" dirty="0"/>
              <a:t>LABEL BIOTOOLS=</a:t>
            </a:r>
            <a:r>
              <a:rPr lang="en-US" sz="1200" dirty="0">
                <a:hlinkClick r:id="rId2"/>
              </a:rPr>
              <a:t>https://bio.tools/comet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LABEL tags="Proteomics”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MAINTAINER Felipe da </a:t>
            </a:r>
            <a:r>
              <a:rPr lang="en-US" sz="1200" dirty="0" err="1"/>
              <a:t>Veiga</a:t>
            </a:r>
            <a:r>
              <a:rPr lang="en-US" sz="1200" dirty="0"/>
              <a:t> </a:t>
            </a:r>
            <a:r>
              <a:rPr lang="en-US" sz="1200" dirty="0" err="1"/>
              <a:t>Leprevost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felipe@leprevost.com.br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USER </a:t>
            </a:r>
            <a:r>
              <a:rPr lang="en-US" sz="1200" dirty="0" err="1"/>
              <a:t>biodocker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RUN ZIP=comet_binaries_2016012.zip &amp;&amp; \  </a:t>
            </a:r>
            <a:r>
              <a:rPr lang="en-US" sz="1200" dirty="0" err="1"/>
              <a:t>wget</a:t>
            </a:r>
            <a:r>
              <a:rPr lang="en-US" sz="1200" dirty="0"/>
              <a:t> https://github.com/BioDocker/software-archive/releases/download/Comet/$ZIP -O /</a:t>
            </a:r>
            <a:r>
              <a:rPr lang="en-US" sz="1200" dirty="0" err="1"/>
              <a:t>tmp</a:t>
            </a:r>
            <a:r>
              <a:rPr lang="en-US" sz="1200" dirty="0"/>
              <a:t>/$ZIP &amp;&amp; \  unzip /</a:t>
            </a:r>
            <a:r>
              <a:rPr lang="en-US" sz="1200" dirty="0" err="1"/>
              <a:t>tmp</a:t>
            </a:r>
            <a:r>
              <a:rPr lang="en-US" sz="1200" dirty="0"/>
              <a:t>/$ZIP -d /home/</a:t>
            </a:r>
            <a:r>
              <a:rPr lang="en-US" sz="1200" dirty="0" err="1"/>
              <a:t>biodocker</a:t>
            </a:r>
            <a:r>
              <a:rPr lang="en-US" sz="1200" dirty="0"/>
              <a:t>/bin/Comet/ &amp;&amp; \  </a:t>
            </a:r>
            <a:r>
              <a:rPr lang="en-US" sz="1200" dirty="0" err="1"/>
              <a:t>chmod</a:t>
            </a:r>
            <a:r>
              <a:rPr lang="en-US" sz="1200" dirty="0"/>
              <a:t> -R 755 /home/</a:t>
            </a:r>
            <a:r>
              <a:rPr lang="en-US" sz="1200" dirty="0" err="1"/>
              <a:t>biodocker</a:t>
            </a:r>
            <a:r>
              <a:rPr lang="en-US" sz="1200" dirty="0"/>
              <a:t>/bin/Comet/* &amp;&amp; \  </a:t>
            </a:r>
            <a:r>
              <a:rPr lang="en-US" sz="1200" dirty="0" err="1"/>
              <a:t>rm</a:t>
            </a:r>
            <a:r>
              <a:rPr lang="en-US" sz="1200" dirty="0"/>
              <a:t> /</a:t>
            </a:r>
            <a:r>
              <a:rPr lang="en-US" sz="1200" dirty="0" err="1"/>
              <a:t>tmp</a:t>
            </a:r>
            <a:r>
              <a:rPr lang="en-US" sz="1200" dirty="0"/>
              <a:t>/$ZIP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RUN mv /home/</a:t>
            </a:r>
            <a:r>
              <a:rPr lang="en-US" sz="1200" dirty="0" err="1"/>
              <a:t>biodocker</a:t>
            </a:r>
            <a:r>
              <a:rPr lang="en-US" sz="1200" dirty="0"/>
              <a:t>/bin/Comet/comet_binaries_2016012/comet.2016012.linux.exe /home/</a:t>
            </a:r>
            <a:r>
              <a:rPr lang="en-US" sz="1200" dirty="0" err="1"/>
              <a:t>biodocker</a:t>
            </a:r>
            <a:r>
              <a:rPr lang="en-US" sz="1200" dirty="0"/>
              <a:t>/bin/Comet/comet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 PATH /home/</a:t>
            </a:r>
            <a:r>
              <a:rPr lang="en-US" sz="1200" dirty="0" err="1"/>
              <a:t>biodocker</a:t>
            </a:r>
            <a:r>
              <a:rPr lang="en-US" sz="1200" dirty="0"/>
              <a:t>/bin/Comet:$PATH</a:t>
            </a:r>
          </a:p>
          <a:p>
            <a:pPr marL="0" indent="0">
              <a:buNone/>
            </a:pPr>
            <a:r>
              <a:rPr lang="en-US" sz="1200" dirty="0"/>
              <a:t>WORKDIR /data/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CMD ["comet"]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C63C6-4B20-40D9-8AD6-7DDD75603B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i="1" dirty="0"/>
              <a:t>docker build -t comet .</a:t>
            </a:r>
          </a:p>
          <a:p>
            <a:r>
              <a:rPr lang="en-US" dirty="0"/>
              <a:t>Or:  </a:t>
            </a:r>
            <a:r>
              <a:rPr lang="en-US" i="1" dirty="0"/>
              <a:t>docker pull </a:t>
            </a:r>
            <a:r>
              <a:rPr lang="en-US" i="1" dirty="0" err="1"/>
              <a:t>biocontainers</a:t>
            </a:r>
            <a:r>
              <a:rPr lang="en-US" i="1" dirty="0"/>
              <a:t>/comet</a:t>
            </a:r>
          </a:p>
          <a:p>
            <a:r>
              <a:rPr lang="en-US" i="1" dirty="0"/>
              <a:t>docker run -t comet</a:t>
            </a:r>
          </a:p>
          <a:p>
            <a:r>
              <a:rPr lang="en-US" i="1" dirty="0"/>
              <a:t>docker export –o comet.tar comet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2845B-2CCE-4AED-B53D-B955D7BC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336" y="5611801"/>
            <a:ext cx="1240575" cy="10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62EB0-FE22-453C-A6D4-27C642C6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container orchestration - Kubernetes </a:t>
            </a:r>
          </a:p>
        </p:txBody>
      </p:sp>
      <p:sp>
        <p:nvSpPr>
          <p:cNvPr id="2" name="AutoShape 2" descr="Image result for kubernetes">
            <a:extLst>
              <a:ext uri="{FF2B5EF4-FFF2-40B4-BE49-F238E27FC236}">
                <a16:creationId xmlns:a16="http://schemas.microsoft.com/office/drawing/2014/main" id="{9FB6CD86-3458-4BA9-89B3-65938747D4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2967038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CB4B-2092-4789-988D-D8FB88A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Deployment, scaling, and management of containers</a:t>
            </a:r>
          </a:p>
          <a:p>
            <a:r>
              <a:rPr lang="en-US" dirty="0"/>
              <a:t>Master-worker cluster configuration</a:t>
            </a:r>
          </a:p>
          <a:p>
            <a:r>
              <a:rPr lang="en-US" dirty="0"/>
              <a:t>Scales to ~5000 nodes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3EFD084-0901-4390-9DEA-7AB7DE99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35" y="5650948"/>
            <a:ext cx="906845" cy="9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6793-479D-4AE5-A505-2145C1B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life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AD59-F2B5-4AD2-AC88-99B75C4D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data analysis applications easier to install, configure, port, and use:</a:t>
            </a:r>
          </a:p>
          <a:p>
            <a:pPr lvl="1"/>
            <a:r>
              <a:rPr lang="en-US" dirty="0" err="1">
                <a:hlinkClick r:id="rId2"/>
              </a:rPr>
              <a:t>Biocontainers</a:t>
            </a:r>
            <a:r>
              <a:rPr lang="en-US" dirty="0"/>
              <a:t>: 3393 bioinformatics tool containers (Nov. 2018)</a:t>
            </a:r>
          </a:p>
          <a:p>
            <a:r>
              <a:rPr lang="en-US" dirty="0"/>
              <a:t>Standardize data analysis:</a:t>
            </a:r>
          </a:p>
          <a:p>
            <a:pPr lvl="1"/>
            <a:r>
              <a:rPr lang="en-US" dirty="0">
                <a:hlinkClick r:id="rId3"/>
              </a:rPr>
              <a:t>Common workflow language</a:t>
            </a:r>
            <a:r>
              <a:rPr lang="en-US" dirty="0"/>
              <a:t>: workflows using containers</a:t>
            </a:r>
          </a:p>
          <a:p>
            <a:r>
              <a:rPr lang="en-US" dirty="0"/>
              <a:t>Analysis reproducibility:</a:t>
            </a:r>
          </a:p>
          <a:p>
            <a:pPr lvl="1"/>
            <a:r>
              <a:rPr lang="en-US" dirty="0">
                <a:hlinkClick r:id="rId4"/>
              </a:rPr>
              <a:t>Walrus</a:t>
            </a:r>
            <a:r>
              <a:rPr lang="en-US" dirty="0"/>
              <a:t>: tool dependency + data management</a:t>
            </a:r>
          </a:p>
          <a:p>
            <a:r>
              <a:rPr lang="en-US" dirty="0"/>
              <a:t>Analysis job execution: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0190"/>
      </p:ext>
    </p:extLst>
  </p:cSld>
  <p:clrMapOvr>
    <a:masterClrMapping/>
  </p:clrMapOvr>
</p:sld>
</file>

<file path=ppt/theme/theme1.xml><?xml version="1.0" encoding="utf-8"?>
<a:theme xmlns:a="http://schemas.openxmlformats.org/drawingml/2006/main" name="cibb2014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cibb2014.potx</Template>
  <TotalTime>11046</TotalTime>
  <Words>996</Words>
  <Application>Microsoft Office PowerPoint</Application>
  <PresentationFormat>On-screen Show (4:3)</PresentationFormat>
  <Paragraphs>179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Open Sans</vt:lpstr>
      <vt:lpstr>cibb2014</vt:lpstr>
      <vt:lpstr>nsroot: Minimalist Process Isolation Tool Implemented with Linux Namespaces</vt:lpstr>
      <vt:lpstr>Summary</vt:lpstr>
      <vt:lpstr>Outline</vt:lpstr>
      <vt:lpstr>From virtual machines to containers</vt:lpstr>
      <vt:lpstr>From virtual machines to containers</vt:lpstr>
      <vt:lpstr>Containers vs virtual machines</vt:lpstr>
      <vt:lpstr>Example - Docker</vt:lpstr>
      <vt:lpstr>Example container orchestration - Kubernetes </vt:lpstr>
      <vt:lpstr>Containers in life sciences</vt:lpstr>
      <vt:lpstr>ELIXIR: An international distributed infrastructure for biological data</vt:lpstr>
      <vt:lpstr>META-pipe service</vt:lpstr>
      <vt:lpstr>PowerPoint Presentation</vt:lpstr>
      <vt:lpstr>META-pipe analysis pipeline</vt:lpstr>
      <vt:lpstr>Security concerns</vt:lpstr>
      <vt:lpstr>Security solution</vt:lpstr>
      <vt:lpstr>META-pipe: architecture</vt:lpstr>
      <vt:lpstr>META-pipe cloud setup</vt:lpstr>
      <vt:lpstr>META-pipe job execution</vt:lpstr>
      <vt:lpstr>Ideal solution</vt:lpstr>
      <vt:lpstr>nsroot</vt:lpstr>
      <vt:lpstr>nsroot – Process isolation</vt:lpstr>
      <vt:lpstr>nsroot - Usage</vt:lpstr>
      <vt:lpstr>Conclusion</vt:lpstr>
    </vt:vector>
  </TitlesOfParts>
  <Company>Agendum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Ann Elin Hvidtsten</dc:creator>
  <cp:lastModifiedBy>Lars Ailo Bongo</cp:lastModifiedBy>
  <cp:revision>439</cp:revision>
  <dcterms:created xsi:type="dcterms:W3CDTF">2013-07-19T20:12:50Z</dcterms:created>
  <dcterms:modified xsi:type="dcterms:W3CDTF">2019-05-02T09:01:22Z</dcterms:modified>
</cp:coreProperties>
</file>