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58" r:id="rId4"/>
    <p:sldId id="297" r:id="rId5"/>
    <p:sldId id="259" r:id="rId6"/>
    <p:sldId id="286" r:id="rId7"/>
    <p:sldId id="260" r:id="rId8"/>
    <p:sldId id="261" r:id="rId9"/>
    <p:sldId id="262" r:id="rId10"/>
    <p:sldId id="263" r:id="rId11"/>
    <p:sldId id="288" r:id="rId12"/>
    <p:sldId id="264" r:id="rId13"/>
    <p:sldId id="289" r:id="rId14"/>
    <p:sldId id="291" r:id="rId15"/>
    <p:sldId id="295" r:id="rId16"/>
    <p:sldId id="265" r:id="rId17"/>
    <p:sldId id="266" r:id="rId18"/>
    <p:sldId id="267" r:id="rId19"/>
    <p:sldId id="268" r:id="rId20"/>
    <p:sldId id="269" r:id="rId21"/>
    <p:sldId id="290" r:id="rId22"/>
    <p:sldId id="294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93" r:id="rId34"/>
    <p:sldId id="281" r:id="rId35"/>
    <p:sldId id="282" r:id="rId36"/>
    <p:sldId id="298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77" autoAdjust="0"/>
    <p:restoredTop sz="94660"/>
  </p:normalViewPr>
  <p:slideViewPr>
    <p:cSldViewPr>
      <p:cViewPr varScale="1">
        <p:scale>
          <a:sx n="84" d="100"/>
          <a:sy n="84" d="100"/>
        </p:scale>
        <p:origin x="1557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16998A-1B7A-48BE-825A-B3468B2FE597}" type="datetimeFigureOut">
              <a:rPr lang="en-US" smtClean="0"/>
              <a:t>07-Mar-19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5D60DF-F61D-4088-8D4B-BF06A954D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959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D60DF-F61D-4088-8D4B-BF06A954D5A2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D60DF-F61D-4088-8D4B-BF06A954D5A2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D60DF-F61D-4088-8D4B-BF06A954D5A2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D60DF-F61D-4088-8D4B-BF06A954D5A2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D60DF-F61D-4088-8D4B-BF06A954D5A2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D60DF-F61D-4088-8D4B-BF06A954D5A2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D60DF-F61D-4088-8D4B-BF06A954D5A2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D60DF-F61D-4088-8D4B-BF06A954D5A2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D60DF-F61D-4088-8D4B-BF06A954D5A2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D60DF-F61D-4088-8D4B-BF06A954D5A2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D60DF-F61D-4088-8D4B-BF06A954D5A2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D60DF-F61D-4088-8D4B-BF06A954D5A2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D60DF-F61D-4088-8D4B-BF06A954D5A2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D60DF-F61D-4088-8D4B-BF06A954D5A2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D60DF-F61D-4088-8D4B-BF06A954D5A2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D60DF-F61D-4088-8D4B-BF06A954D5A2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D60DF-F61D-4088-8D4B-BF06A954D5A2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D60DF-F61D-4088-8D4B-BF06A954D5A2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D60DF-F61D-4088-8D4B-BF06A954D5A2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D60DF-F61D-4088-8D4B-BF06A954D5A2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D60DF-F61D-4088-8D4B-BF06A954D5A2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D60DF-F61D-4088-8D4B-BF06A954D5A2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D60DF-F61D-4088-8D4B-BF06A954D5A2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D60DF-F61D-4088-8D4B-BF06A954D5A2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D60DF-F61D-4088-8D4B-BF06A954D5A2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D60DF-F61D-4088-8D4B-BF06A954D5A2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5D60DF-F61D-4088-8D4B-BF06A954D5A2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CDF6120-F1F0-4C60-9FE9-39AC71A9C79D}" type="datetimeFigureOut">
              <a:rPr lang="en-US" smtClean="0"/>
              <a:pPr/>
              <a:t>07-Mar-19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07-Mar-19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07-Mar-19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07-Mar-19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CDF6120-F1F0-4C60-9FE9-39AC71A9C79D}" type="datetimeFigureOut">
              <a:rPr lang="en-US" smtClean="0"/>
              <a:pPr/>
              <a:t>07-Mar-19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07-Mar-19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07-Mar-19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07-Mar-19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07-Mar-19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07-Mar-19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07-Mar-19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CDF6120-F1F0-4C60-9FE9-39AC71A9C79D}" type="datetimeFigureOut">
              <a:rPr lang="en-US" smtClean="0"/>
              <a:pPr/>
              <a:t>07-Mar-19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I/O Devices and Drivers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Lars Ailo Bongo, Inf-2201,UiT</a:t>
            </a:r>
            <a:r>
              <a:rPr lang="nb-NO" dirty="0"/>
              <a:t>, Spring 2019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10672" y="5867400"/>
            <a:ext cx="60067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Based on slides from Kai Li and J.P. Singh, Princeton University</a:t>
            </a:r>
          </a:p>
          <a:p>
            <a:r>
              <a:rPr lang="en-US" sz="1600" dirty="0"/>
              <a:t>Also including figures from Modern Operating Systems by </a:t>
            </a:r>
            <a:r>
              <a:rPr lang="en-US" sz="1600" dirty="0" err="1"/>
              <a:t>Tanenbaum</a:t>
            </a:r>
            <a:r>
              <a:rPr lang="en-US" sz="1600" dirty="0"/>
              <a:t>,</a:t>
            </a:r>
            <a:br>
              <a:rPr lang="en-US" sz="1600" dirty="0"/>
            </a:br>
            <a:r>
              <a:rPr lang="en-US" sz="1600" dirty="0"/>
              <a:t>and images from www.intel.com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Memory Access (DMA)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DMA controller or adaptor</a:t>
            </a:r>
          </a:p>
          <a:p>
            <a:pPr lvl="1"/>
            <a:r>
              <a:rPr lang="en-US" dirty="0"/>
              <a:t>Status register (ready, busy, interrupt, …)</a:t>
            </a:r>
          </a:p>
          <a:p>
            <a:pPr lvl="1"/>
            <a:r>
              <a:rPr lang="en-US" dirty="0"/>
              <a:t>DMA command register</a:t>
            </a:r>
          </a:p>
          <a:p>
            <a:pPr lvl="1"/>
            <a:r>
              <a:rPr lang="en-US" dirty="0"/>
              <a:t>DMA register (address, size)</a:t>
            </a:r>
          </a:p>
          <a:p>
            <a:pPr lvl="1"/>
            <a:r>
              <a:rPr lang="en-US" dirty="0"/>
              <a:t>DMA buffer</a:t>
            </a:r>
          </a:p>
          <a:p>
            <a:r>
              <a:rPr lang="en-US" dirty="0"/>
              <a:t>Host CPU initiates DMA</a:t>
            </a:r>
          </a:p>
          <a:p>
            <a:pPr lvl="1"/>
            <a:r>
              <a:rPr lang="en-US" dirty="0"/>
              <a:t>Device driver call (kernel mode)</a:t>
            </a:r>
          </a:p>
          <a:p>
            <a:pPr lvl="1"/>
            <a:r>
              <a:rPr lang="en-US" dirty="0"/>
              <a:t>Wait until DMA device is free</a:t>
            </a:r>
          </a:p>
          <a:p>
            <a:pPr lvl="1"/>
            <a:r>
              <a:rPr lang="en-US" dirty="0"/>
              <a:t>Initiate a DMA transaction (command, memory address, size)</a:t>
            </a:r>
          </a:p>
          <a:p>
            <a:pPr lvl="1"/>
            <a:r>
              <a:rPr lang="en-US" dirty="0"/>
              <a:t>Block</a:t>
            </a:r>
          </a:p>
          <a:p>
            <a:r>
              <a:rPr lang="en-US" dirty="0"/>
              <a:t>Controller performs DMA</a:t>
            </a:r>
          </a:p>
          <a:p>
            <a:pPr lvl="1"/>
            <a:r>
              <a:rPr lang="en-US" dirty="0"/>
              <a:t>DMA data to device (size--; address++)</a:t>
            </a:r>
          </a:p>
          <a:p>
            <a:pPr lvl="1"/>
            <a:r>
              <a:rPr lang="en-US" dirty="0"/>
              <a:t>Interrupt on completion (size == 0)</a:t>
            </a:r>
          </a:p>
          <a:p>
            <a:r>
              <a:rPr lang="en-US" dirty="0"/>
              <a:t>Interrupt handler (on completion)</a:t>
            </a:r>
          </a:p>
          <a:p>
            <a:pPr lvl="1"/>
            <a:r>
              <a:rPr lang="en-US" dirty="0"/>
              <a:t>Wakeup the blocked process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1471613"/>
            <a:ext cx="3457575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Memory-mapped I/O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133600"/>
          </a:xfrm>
        </p:spPr>
        <p:txBody>
          <a:bodyPr/>
          <a:lstStyle/>
          <a:p>
            <a:r>
              <a:rPr lang="en-US" dirty="0"/>
              <a:t>How does the CPU communicate with the I/O controller?</a:t>
            </a:r>
          </a:p>
          <a:p>
            <a:pPr lvl="1"/>
            <a:r>
              <a:rPr lang="en-US" dirty="0"/>
              <a:t>I/O ports: special I/O instructions</a:t>
            </a:r>
          </a:p>
          <a:p>
            <a:pPr lvl="1"/>
            <a:r>
              <a:rPr lang="en-US" dirty="0"/>
              <a:t>Memory-mapped I/O: ordinary read and writes</a:t>
            </a:r>
          </a:p>
          <a:p>
            <a:pPr lvl="1"/>
            <a:r>
              <a:rPr lang="en-US" dirty="0"/>
              <a:t>Advantages/ disadvantages?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2" b="32071"/>
          <a:stretch/>
        </p:blipFill>
        <p:spPr bwMode="auto">
          <a:xfrm>
            <a:off x="533400" y="3581400"/>
            <a:ext cx="812772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1593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Software Stack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85988" y="1695450"/>
            <a:ext cx="477202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Kernel Structure</a:t>
            </a:r>
          </a:p>
        </p:txBody>
      </p:sp>
      <p:pic>
        <p:nvPicPr>
          <p:cNvPr id="3" name="Picture 2" descr="D:\b\b4\IBM\10-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300" y="1371600"/>
            <a:ext cx="6550025" cy="453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585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Kernel Structure</a:t>
            </a:r>
          </a:p>
        </p:txBody>
      </p:sp>
      <p:pic>
        <p:nvPicPr>
          <p:cNvPr id="3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289050"/>
            <a:ext cx="8469312" cy="473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5366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Hardware Abstraction Layer</a:t>
            </a:r>
          </a:p>
        </p:txBody>
      </p:sp>
      <p:pic>
        <p:nvPicPr>
          <p:cNvPr id="3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" y="1636712"/>
            <a:ext cx="8529637" cy="358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6251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Interrupt Handling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Save context (registers that hw hasn’t saved, PSW etc)</a:t>
            </a:r>
          </a:p>
          <a:p>
            <a:r>
              <a:rPr lang="en-US" dirty="0"/>
              <a:t>Mask interrupts if needed</a:t>
            </a:r>
          </a:p>
          <a:p>
            <a:r>
              <a:rPr lang="en-US" dirty="0"/>
              <a:t>Set up a context for interrupt service</a:t>
            </a:r>
          </a:p>
          <a:p>
            <a:r>
              <a:rPr lang="en-US" dirty="0"/>
              <a:t>Set up a stack for interrupt service</a:t>
            </a:r>
          </a:p>
          <a:p>
            <a:r>
              <a:rPr lang="en-US" dirty="0"/>
              <a:t>Acknowledge interrupt controller, perhaps enable it</a:t>
            </a:r>
          </a:p>
          <a:p>
            <a:r>
              <a:rPr lang="en-US" dirty="0"/>
              <a:t>Save entire context to PCB</a:t>
            </a:r>
          </a:p>
          <a:p>
            <a:r>
              <a:rPr lang="en-US" b="1" dirty="0"/>
              <a:t>Run the interrupt service</a:t>
            </a:r>
          </a:p>
          <a:p>
            <a:r>
              <a:rPr lang="en-US" dirty="0"/>
              <a:t>Unmask interrupts if needed</a:t>
            </a:r>
          </a:p>
          <a:p>
            <a:r>
              <a:rPr lang="en-US" dirty="0"/>
              <a:t>Possibly change the priority of the process</a:t>
            </a:r>
          </a:p>
          <a:p>
            <a:r>
              <a:rPr lang="en-US" dirty="0"/>
              <a:t>Run the scheduler</a:t>
            </a:r>
          </a:p>
          <a:p>
            <a:r>
              <a:rPr lang="en-US" dirty="0"/>
              <a:t>Then OS will set up context for next process, load registers and PSW, start running process …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044440"/>
            <a:ext cx="8229600" cy="1356360"/>
          </a:xfrm>
        </p:spPr>
        <p:txBody>
          <a:bodyPr>
            <a:normAutofit/>
          </a:bodyPr>
          <a:lstStyle/>
          <a:p>
            <a:r>
              <a:rPr lang="en-US" sz="2000" dirty="0"/>
              <a:t>Manage the complexity and differences among specific types of devices (disk vs. mouse, different types of disks …)</a:t>
            </a:r>
          </a:p>
          <a:p>
            <a:r>
              <a:rPr lang="en-US" sz="2000" dirty="0"/>
              <a:t>Each handles one type of device or small class of them (</a:t>
            </a:r>
            <a:r>
              <a:rPr lang="en-US" sz="2000" dirty="0" err="1"/>
              <a:t>eg</a:t>
            </a:r>
            <a:r>
              <a:rPr lang="en-US" sz="2000" dirty="0"/>
              <a:t> SCSI)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219200"/>
            <a:ext cx="6948487" cy="3699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Device Driver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Operating system and driver communication</a:t>
            </a:r>
          </a:p>
          <a:p>
            <a:pPr lvl="1"/>
            <a:r>
              <a:rPr lang="en-US" dirty="0"/>
              <a:t>Commands and data between OS and device drivers</a:t>
            </a:r>
          </a:p>
          <a:p>
            <a:r>
              <a:rPr lang="en-US" dirty="0"/>
              <a:t>Driver and hardware communication</a:t>
            </a:r>
          </a:p>
          <a:p>
            <a:pPr lvl="1"/>
            <a:r>
              <a:rPr lang="en-US" dirty="0"/>
              <a:t>Commands and data between driver and hardware</a:t>
            </a:r>
          </a:p>
          <a:p>
            <a:r>
              <a:rPr lang="en-US" dirty="0"/>
              <a:t>Driver responsibilities</a:t>
            </a:r>
          </a:p>
          <a:p>
            <a:pPr lvl="1"/>
            <a:r>
              <a:rPr lang="en-US" dirty="0"/>
              <a:t>Initialize devices</a:t>
            </a:r>
          </a:p>
          <a:p>
            <a:pPr lvl="1"/>
            <a:r>
              <a:rPr lang="en-US" dirty="0"/>
              <a:t>Interpreting commands from OS</a:t>
            </a:r>
          </a:p>
          <a:p>
            <a:pPr lvl="1"/>
            <a:r>
              <a:rPr lang="en-US" dirty="0"/>
              <a:t>Schedule multiple outstanding requests</a:t>
            </a:r>
          </a:p>
          <a:p>
            <a:pPr lvl="1"/>
            <a:r>
              <a:rPr lang="en-US" dirty="0"/>
              <a:t>Manage data transfers</a:t>
            </a:r>
          </a:p>
          <a:p>
            <a:pPr lvl="1"/>
            <a:r>
              <a:rPr lang="en-US" dirty="0"/>
              <a:t>Accept and process interrupts</a:t>
            </a:r>
          </a:p>
          <a:p>
            <a:pPr lvl="1"/>
            <a:r>
              <a:rPr lang="en-US" dirty="0"/>
              <a:t>Maintain the integrity of driver and kernel data structures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Device Driver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Check input parameters for validity, and translate them to device-specific language</a:t>
            </a:r>
          </a:p>
          <a:p>
            <a:r>
              <a:rPr lang="en-US" dirty="0"/>
              <a:t>Check if device is free (wait or block if not)</a:t>
            </a:r>
          </a:p>
          <a:p>
            <a:r>
              <a:rPr lang="en-US" dirty="0"/>
              <a:t>Issue commands to control device</a:t>
            </a:r>
          </a:p>
          <a:p>
            <a:pPr lvl="1"/>
            <a:r>
              <a:rPr lang="en-US" dirty="0"/>
              <a:t>Write them into device controller’s registers</a:t>
            </a:r>
          </a:p>
          <a:p>
            <a:pPr lvl="1"/>
            <a:r>
              <a:rPr lang="en-US" dirty="0"/>
              <a:t>Check after each if device is ready for next (wait or block if not)</a:t>
            </a:r>
          </a:p>
          <a:p>
            <a:r>
              <a:rPr lang="en-US" dirty="0"/>
              <a:t>Block or wait for controller to finish work</a:t>
            </a:r>
          </a:p>
          <a:p>
            <a:r>
              <a:rPr lang="en-US" dirty="0"/>
              <a:t>Check for errors, and pass data to device-independent software</a:t>
            </a:r>
          </a:p>
          <a:p>
            <a:r>
              <a:rPr lang="en-US" dirty="0"/>
              <a:t>Return status information</a:t>
            </a:r>
          </a:p>
          <a:p>
            <a:r>
              <a:rPr lang="en-US" dirty="0"/>
              <a:t>Process next queued request, or block waiting for next</a:t>
            </a:r>
          </a:p>
          <a:p>
            <a:r>
              <a:rPr lang="en-US" dirty="0"/>
              <a:t>Challenges:</a:t>
            </a:r>
          </a:p>
          <a:p>
            <a:pPr lvl="1"/>
            <a:r>
              <a:rPr lang="en-US" dirty="0"/>
              <a:t>Must be reentrant (can be called by an interrupt while running)</a:t>
            </a:r>
          </a:p>
          <a:p>
            <a:pPr lvl="1"/>
            <a:r>
              <a:rPr lang="en-US" dirty="0"/>
              <a:t>Handle hot-pluggable devices and device removal while running</a:t>
            </a:r>
          </a:p>
          <a:p>
            <a:pPr lvl="1"/>
            <a:r>
              <a:rPr lang="en-US" dirty="0"/>
              <a:t>Complex and many of them; bugs in them can crash system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Revisit hardware</a:t>
            </a:r>
          </a:p>
          <a:p>
            <a:r>
              <a:rPr lang="en-US" dirty="0"/>
              <a:t>Device controllers</a:t>
            </a:r>
          </a:p>
          <a:p>
            <a:pPr lvl="1"/>
            <a:r>
              <a:rPr lang="en-US" dirty="0"/>
              <a:t>Programmed I/O</a:t>
            </a:r>
          </a:p>
          <a:p>
            <a:pPr lvl="1"/>
            <a:r>
              <a:rPr lang="en-US" dirty="0"/>
              <a:t>Direct memory access (DMA)</a:t>
            </a:r>
          </a:p>
          <a:p>
            <a:r>
              <a:rPr lang="en-US" dirty="0"/>
              <a:t>Device drivers design and implementation</a:t>
            </a:r>
          </a:p>
          <a:p>
            <a:r>
              <a:rPr lang="en-US" dirty="0"/>
              <a:t>Virtual reality kits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I/O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Block devices</a:t>
            </a:r>
          </a:p>
          <a:p>
            <a:pPr lvl="1"/>
            <a:r>
              <a:rPr lang="en-US" dirty="0"/>
              <a:t>Organize data in fixed-size blocks</a:t>
            </a:r>
          </a:p>
          <a:p>
            <a:pPr lvl="1"/>
            <a:r>
              <a:rPr lang="en-US" dirty="0"/>
              <a:t>Transfers are in units of blocks</a:t>
            </a:r>
          </a:p>
          <a:p>
            <a:pPr lvl="1"/>
            <a:r>
              <a:rPr lang="en-US" dirty="0"/>
              <a:t>Blocks have addresses and data are therefore addressable</a:t>
            </a:r>
          </a:p>
          <a:p>
            <a:pPr lvl="1"/>
            <a:r>
              <a:rPr lang="en-US" dirty="0"/>
              <a:t>E.g. hard disks, solid state disks, CD-ROMs</a:t>
            </a:r>
          </a:p>
          <a:p>
            <a:r>
              <a:rPr lang="en-US" dirty="0"/>
              <a:t>Character devices</a:t>
            </a:r>
          </a:p>
          <a:p>
            <a:pPr lvl="1"/>
            <a:r>
              <a:rPr lang="en-US" dirty="0"/>
              <a:t>Delivers or accepts a stream of characters, no block structure</a:t>
            </a:r>
          </a:p>
          <a:p>
            <a:pPr lvl="1"/>
            <a:r>
              <a:rPr lang="en-US" dirty="0"/>
              <a:t>Not addressable, no seeks</a:t>
            </a:r>
          </a:p>
          <a:p>
            <a:pPr lvl="1"/>
            <a:r>
              <a:rPr lang="en-US" dirty="0"/>
              <a:t>Can read from stream or write to stream</a:t>
            </a:r>
          </a:p>
          <a:p>
            <a:pPr lvl="1"/>
            <a:r>
              <a:rPr lang="en-US" dirty="0"/>
              <a:t>Printers, network interfaces, terminals</a:t>
            </a:r>
          </a:p>
          <a:p>
            <a:r>
              <a:rPr lang="en-US" dirty="0"/>
              <a:t>Like everything, not a perfect classification</a:t>
            </a:r>
          </a:p>
          <a:p>
            <a:pPr lvl="1"/>
            <a:r>
              <a:rPr lang="en-US" dirty="0"/>
              <a:t>E.g. tape drives have blocks but not randomly accessed</a:t>
            </a:r>
          </a:p>
          <a:p>
            <a:pPr lvl="1"/>
            <a:r>
              <a:rPr lang="en-US" dirty="0"/>
              <a:t>Clocks are I/O devices that just generate interrupts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Input/ output in Linux</a:t>
            </a:r>
          </a:p>
        </p:txBody>
      </p:sp>
      <p:pic>
        <p:nvPicPr>
          <p:cNvPr id="3" name="Picture 2" descr="D:\b\b4\IBM\10-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237" y="1485900"/>
            <a:ext cx="4835525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325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Device Drivers Stack</a:t>
            </a:r>
          </a:p>
        </p:txBody>
      </p:sp>
      <p:pic>
        <p:nvPicPr>
          <p:cNvPr id="3" name="Picture 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131" y="1219200"/>
            <a:ext cx="5096669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6493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Driver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Open( </a:t>
            </a:r>
            <a:r>
              <a:rPr lang="en-US" dirty="0" err="1"/>
              <a:t>deviceNumber</a:t>
            </a:r>
            <a:r>
              <a:rPr lang="en-US" dirty="0"/>
              <a:t> )</a:t>
            </a:r>
          </a:p>
          <a:p>
            <a:pPr lvl="1"/>
            <a:r>
              <a:rPr lang="en-US" dirty="0"/>
              <a:t>Initialization and allocate resources (buffers)</a:t>
            </a:r>
          </a:p>
          <a:p>
            <a:r>
              <a:rPr lang="en-US" dirty="0"/>
              <a:t>Close( </a:t>
            </a:r>
            <a:r>
              <a:rPr lang="en-US" dirty="0" err="1"/>
              <a:t>deviceNumber</a:t>
            </a:r>
            <a:r>
              <a:rPr lang="en-US" dirty="0"/>
              <a:t> )</a:t>
            </a:r>
          </a:p>
          <a:p>
            <a:pPr lvl="1"/>
            <a:r>
              <a:rPr lang="en-US" dirty="0"/>
              <a:t>Cleanup, </a:t>
            </a:r>
            <a:r>
              <a:rPr lang="en-US" dirty="0" err="1"/>
              <a:t>deallocate</a:t>
            </a:r>
            <a:r>
              <a:rPr lang="en-US" dirty="0"/>
              <a:t>, and possibly turnoff</a:t>
            </a:r>
          </a:p>
          <a:p>
            <a:r>
              <a:rPr lang="en-US" dirty="0"/>
              <a:t>Device driver types</a:t>
            </a:r>
          </a:p>
          <a:p>
            <a:pPr lvl="1"/>
            <a:r>
              <a:rPr lang="en-US" dirty="0"/>
              <a:t>Block: fixed sized block data transfer</a:t>
            </a:r>
          </a:p>
          <a:p>
            <a:pPr lvl="1"/>
            <a:r>
              <a:rPr lang="en-US" dirty="0"/>
              <a:t>Character: variable sized data transfer</a:t>
            </a:r>
          </a:p>
          <a:p>
            <a:pPr lvl="1"/>
            <a:r>
              <a:rPr lang="en-US" dirty="0"/>
              <a:t>Terminal: character driver with terminal control</a:t>
            </a:r>
          </a:p>
          <a:p>
            <a:pPr lvl="1"/>
            <a:r>
              <a:rPr lang="en-US" dirty="0"/>
              <a:t>Network: streams for networking</a:t>
            </a:r>
          </a:p>
          <a:p>
            <a:r>
              <a:rPr lang="en-US" dirty="0"/>
              <a:t>Interfaces for block and character/stream oriented devices (at least) are different</a:t>
            </a:r>
          </a:p>
          <a:p>
            <a:pPr lvl="1"/>
            <a:r>
              <a:rPr lang="en-US" dirty="0"/>
              <a:t>Like to preserve same interface within each category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and Block Device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 device interface</a:t>
            </a:r>
          </a:p>
          <a:p>
            <a:pPr lvl="1"/>
            <a:r>
              <a:rPr lang="en-US" dirty="0"/>
              <a:t>read( </a:t>
            </a:r>
            <a:r>
              <a:rPr lang="en-US" dirty="0" err="1"/>
              <a:t>deviceNumber</a:t>
            </a:r>
            <a:r>
              <a:rPr lang="en-US" dirty="0"/>
              <a:t>, </a:t>
            </a:r>
            <a:r>
              <a:rPr lang="en-US" dirty="0" err="1"/>
              <a:t>bufferAddr</a:t>
            </a:r>
            <a:r>
              <a:rPr lang="en-US" dirty="0"/>
              <a:t>, size )</a:t>
            </a:r>
          </a:p>
          <a:p>
            <a:pPr lvl="2"/>
            <a:r>
              <a:rPr lang="en-US" dirty="0"/>
              <a:t>Reads “size” bytes from a byte stream device to “</a:t>
            </a:r>
            <a:r>
              <a:rPr lang="en-US" dirty="0" err="1"/>
              <a:t>bufferAddr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write( </a:t>
            </a:r>
            <a:r>
              <a:rPr lang="en-US" dirty="0" err="1"/>
              <a:t>deviceNumber</a:t>
            </a:r>
            <a:r>
              <a:rPr lang="en-US" dirty="0"/>
              <a:t>, </a:t>
            </a:r>
            <a:r>
              <a:rPr lang="en-US" dirty="0" err="1"/>
              <a:t>bufferAddr</a:t>
            </a:r>
            <a:r>
              <a:rPr lang="en-US" dirty="0"/>
              <a:t>, size )</a:t>
            </a:r>
          </a:p>
          <a:p>
            <a:pPr lvl="2"/>
            <a:r>
              <a:rPr lang="en-US" dirty="0"/>
              <a:t>Write “size” bytes from “</a:t>
            </a:r>
            <a:r>
              <a:rPr lang="en-US" dirty="0" err="1"/>
              <a:t>bufferAddr</a:t>
            </a:r>
            <a:r>
              <a:rPr lang="en-US" dirty="0"/>
              <a:t>” to a byte stream device</a:t>
            </a:r>
          </a:p>
          <a:p>
            <a:r>
              <a:rPr lang="en-US" dirty="0"/>
              <a:t>Block device interface</a:t>
            </a:r>
          </a:p>
          <a:p>
            <a:pPr lvl="1"/>
            <a:r>
              <a:rPr lang="en-US" dirty="0"/>
              <a:t>read( </a:t>
            </a:r>
            <a:r>
              <a:rPr lang="en-US" dirty="0" err="1"/>
              <a:t>deviceNumber</a:t>
            </a:r>
            <a:r>
              <a:rPr lang="en-US" dirty="0"/>
              <a:t>, </a:t>
            </a:r>
            <a:r>
              <a:rPr lang="en-US" dirty="0" err="1"/>
              <a:t>deviceAddr</a:t>
            </a:r>
            <a:r>
              <a:rPr lang="en-US" dirty="0"/>
              <a:t>, </a:t>
            </a:r>
            <a:r>
              <a:rPr lang="en-US" dirty="0" err="1"/>
              <a:t>bufferAddr</a:t>
            </a:r>
            <a:r>
              <a:rPr lang="en-US" dirty="0"/>
              <a:t> )</a:t>
            </a:r>
          </a:p>
          <a:p>
            <a:pPr lvl="2"/>
            <a:r>
              <a:rPr lang="en-US" dirty="0"/>
              <a:t>Transfer a block of data from “</a:t>
            </a:r>
            <a:r>
              <a:rPr lang="en-US" dirty="0" err="1"/>
              <a:t>deviceAddr</a:t>
            </a:r>
            <a:r>
              <a:rPr lang="en-US" dirty="0"/>
              <a:t>” to “</a:t>
            </a:r>
            <a:r>
              <a:rPr lang="en-US" dirty="0" err="1"/>
              <a:t>bufferAddr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write( </a:t>
            </a:r>
            <a:r>
              <a:rPr lang="en-US" dirty="0" err="1"/>
              <a:t>deviceNumber</a:t>
            </a:r>
            <a:r>
              <a:rPr lang="en-US" dirty="0"/>
              <a:t>, </a:t>
            </a:r>
            <a:r>
              <a:rPr lang="en-US" dirty="0" err="1"/>
              <a:t>deviceAddr</a:t>
            </a:r>
            <a:r>
              <a:rPr lang="en-US" dirty="0"/>
              <a:t>, </a:t>
            </a:r>
            <a:r>
              <a:rPr lang="en-US" dirty="0" err="1"/>
              <a:t>bufferAddr</a:t>
            </a:r>
            <a:r>
              <a:rPr lang="en-US" dirty="0"/>
              <a:t> )</a:t>
            </a:r>
          </a:p>
          <a:p>
            <a:pPr lvl="2"/>
            <a:r>
              <a:rPr lang="en-US" dirty="0"/>
              <a:t>Transfer a block of data from “</a:t>
            </a:r>
            <a:r>
              <a:rPr lang="en-US" dirty="0" err="1"/>
              <a:t>bufferAddr</a:t>
            </a:r>
            <a:r>
              <a:rPr lang="en-US" dirty="0"/>
              <a:t>” to “</a:t>
            </a:r>
            <a:r>
              <a:rPr lang="en-US" dirty="0" err="1"/>
              <a:t>deviceAddr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seek( </a:t>
            </a:r>
            <a:r>
              <a:rPr lang="en-US" dirty="0" err="1"/>
              <a:t>deviceNumber</a:t>
            </a:r>
            <a:r>
              <a:rPr lang="en-US" dirty="0"/>
              <a:t>, </a:t>
            </a:r>
            <a:r>
              <a:rPr lang="en-US" dirty="0" err="1"/>
              <a:t>deviceAddress</a:t>
            </a:r>
            <a:r>
              <a:rPr lang="en-US" dirty="0"/>
              <a:t> )</a:t>
            </a:r>
          </a:p>
          <a:p>
            <a:pPr lvl="2"/>
            <a:r>
              <a:rPr lang="en-US" dirty="0"/>
              <a:t>Move the head to the correct position</a:t>
            </a:r>
          </a:p>
          <a:p>
            <a:pPr lvl="2"/>
            <a:r>
              <a:rPr lang="en-US" dirty="0"/>
              <a:t>Usually not necessary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Unix Device Driver Interface Entry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init()</a:t>
            </a:r>
          </a:p>
          <a:p>
            <a:pPr lvl="1"/>
            <a:r>
              <a:rPr lang="en-US" dirty="0"/>
              <a:t>Initialize hardware</a:t>
            </a:r>
          </a:p>
          <a:p>
            <a:r>
              <a:rPr lang="en-US" dirty="0"/>
              <a:t>start()</a:t>
            </a:r>
          </a:p>
          <a:p>
            <a:pPr lvl="1"/>
            <a:r>
              <a:rPr lang="en-US" dirty="0"/>
              <a:t>Boot time initialization (require system services)</a:t>
            </a:r>
          </a:p>
          <a:p>
            <a:r>
              <a:rPr lang="en-US" dirty="0"/>
              <a:t>open(dev, flag, id) and close(dev, flag, id)</a:t>
            </a:r>
          </a:p>
          <a:p>
            <a:pPr lvl="1"/>
            <a:r>
              <a:rPr lang="en-US" dirty="0"/>
              <a:t>Initialization resources for read or write, and release afterwards</a:t>
            </a:r>
          </a:p>
          <a:p>
            <a:r>
              <a:rPr lang="en-US" dirty="0"/>
              <a:t>halt()</a:t>
            </a:r>
          </a:p>
          <a:p>
            <a:pPr lvl="1"/>
            <a:r>
              <a:rPr lang="en-US" dirty="0"/>
              <a:t>Call before the system is shutdown</a:t>
            </a:r>
          </a:p>
          <a:p>
            <a:r>
              <a:rPr lang="en-US" dirty="0" err="1"/>
              <a:t>intr</a:t>
            </a:r>
            <a:r>
              <a:rPr lang="en-US" dirty="0"/>
              <a:t>(vector)</a:t>
            </a:r>
          </a:p>
          <a:p>
            <a:pPr lvl="1"/>
            <a:r>
              <a:rPr lang="en-US" dirty="0"/>
              <a:t>Called by the kernel on a hardware interrupt</a:t>
            </a:r>
          </a:p>
          <a:p>
            <a:r>
              <a:rPr lang="en-US" dirty="0"/>
              <a:t>read(…) and write() calls</a:t>
            </a:r>
          </a:p>
          <a:p>
            <a:pPr lvl="1"/>
            <a:r>
              <a:rPr lang="en-US" dirty="0"/>
              <a:t>Data transfer</a:t>
            </a:r>
          </a:p>
          <a:p>
            <a:r>
              <a:rPr lang="en-US" dirty="0"/>
              <a:t>poll(</a:t>
            </a:r>
            <a:r>
              <a:rPr lang="en-US" dirty="0" err="1"/>
              <a:t>pri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Called by the kernel 25 to 100 times a second</a:t>
            </a:r>
          </a:p>
          <a:p>
            <a:r>
              <a:rPr lang="en-US" dirty="0" err="1"/>
              <a:t>ioctl</a:t>
            </a:r>
            <a:r>
              <a:rPr lang="en-US" dirty="0"/>
              <a:t>(dev, </a:t>
            </a:r>
            <a:r>
              <a:rPr lang="en-US" dirty="0" err="1"/>
              <a:t>cmd</a:t>
            </a:r>
            <a:r>
              <a:rPr lang="en-US" dirty="0"/>
              <a:t>, </a:t>
            </a:r>
            <a:r>
              <a:rPr lang="en-US" dirty="0" err="1"/>
              <a:t>arg</a:t>
            </a:r>
            <a:r>
              <a:rPr lang="en-US" dirty="0"/>
              <a:t>, mode)</a:t>
            </a:r>
          </a:p>
          <a:p>
            <a:pPr lvl="1"/>
            <a:r>
              <a:rPr lang="en-US" dirty="0"/>
              <a:t>special request processing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vs. Asynchronous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Synchronous I/O</a:t>
            </a:r>
          </a:p>
          <a:p>
            <a:pPr lvl="1"/>
            <a:r>
              <a:rPr lang="en-US" dirty="0"/>
              <a:t>read() or write() will block a user process until its completion</a:t>
            </a:r>
          </a:p>
          <a:p>
            <a:pPr lvl="1"/>
            <a:r>
              <a:rPr lang="en-US" dirty="0"/>
              <a:t>OS overlaps synchronous I/O with another process</a:t>
            </a:r>
          </a:p>
          <a:p>
            <a:r>
              <a:rPr lang="en-US" dirty="0"/>
              <a:t>Asynchronous I/O</a:t>
            </a:r>
          </a:p>
          <a:p>
            <a:pPr lvl="1"/>
            <a:r>
              <a:rPr lang="en-US" dirty="0"/>
              <a:t>read() or write() will not block a user process</a:t>
            </a:r>
          </a:p>
          <a:p>
            <a:pPr lvl="1"/>
            <a:r>
              <a:rPr lang="en-US" dirty="0"/>
              <a:t>user process can do other things before I/O completion</a:t>
            </a:r>
          </a:p>
          <a:p>
            <a:pPr lvl="1"/>
            <a:r>
              <a:rPr lang="en-US" dirty="0"/>
              <a:t>I/O completion will notify the user process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Steps of Blocked 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process issues a read call which executes a system call</a:t>
            </a:r>
          </a:p>
          <a:p>
            <a:r>
              <a:rPr lang="en-US" dirty="0"/>
              <a:t>System call code checks for correctness</a:t>
            </a:r>
          </a:p>
          <a:p>
            <a:r>
              <a:rPr lang="en-US" dirty="0"/>
              <a:t>If it needs to perform I/O, it will issues a device driver call</a:t>
            </a:r>
          </a:p>
          <a:p>
            <a:r>
              <a:rPr lang="en-US" dirty="0"/>
              <a:t>Device driver allocates a buffer for read and schedules I/O</a:t>
            </a:r>
          </a:p>
          <a:p>
            <a:r>
              <a:rPr lang="en-US" dirty="0"/>
              <a:t>Controller performs DMA data transfer</a:t>
            </a:r>
          </a:p>
          <a:p>
            <a:r>
              <a:rPr lang="en-US" dirty="0"/>
              <a:t>Block the current process and schedule a ready process</a:t>
            </a:r>
          </a:p>
          <a:p>
            <a:r>
              <a:rPr lang="en-US" dirty="0"/>
              <a:t>Device generates an interrupt on completion</a:t>
            </a:r>
          </a:p>
          <a:p>
            <a:r>
              <a:rPr lang="en-US" dirty="0"/>
              <a:t>Interrupt handler stores any data and notifies completion</a:t>
            </a:r>
          </a:p>
          <a:p>
            <a:r>
              <a:rPr lang="en-US" dirty="0"/>
              <a:t>Move data from kernel buffer to user buffer</a:t>
            </a:r>
          </a:p>
          <a:p>
            <a:r>
              <a:rPr lang="en-US" dirty="0"/>
              <a:t>Wakeup blocked process (make it ready)</a:t>
            </a:r>
          </a:p>
          <a:p>
            <a:r>
              <a:rPr lang="en-US" dirty="0"/>
              <a:t>User process continues when it is scheduled to run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API</a:t>
            </a:r>
          </a:p>
          <a:p>
            <a:pPr lvl="1"/>
            <a:r>
              <a:rPr lang="en-US" dirty="0"/>
              <a:t>Non-blocking read() and write()</a:t>
            </a:r>
          </a:p>
          <a:p>
            <a:pPr lvl="1"/>
            <a:r>
              <a:rPr lang="en-US" dirty="0"/>
              <a:t>Status checking call</a:t>
            </a:r>
          </a:p>
          <a:p>
            <a:pPr lvl="1"/>
            <a:r>
              <a:rPr lang="en-US" dirty="0"/>
              <a:t>Notification call</a:t>
            </a:r>
          </a:p>
          <a:p>
            <a:pPr lvl="1"/>
            <a:r>
              <a:rPr lang="en-US" dirty="0"/>
              <a:t>Different form the synchronous I/O API</a:t>
            </a:r>
          </a:p>
          <a:p>
            <a:r>
              <a:rPr lang="en-US" dirty="0"/>
              <a:t>Implementation</a:t>
            </a:r>
          </a:p>
          <a:p>
            <a:pPr lvl="1"/>
            <a:r>
              <a:rPr lang="en-US" dirty="0"/>
              <a:t>On a write</a:t>
            </a:r>
          </a:p>
          <a:p>
            <a:pPr lvl="2"/>
            <a:r>
              <a:rPr lang="en-US" dirty="0"/>
              <a:t>Copy to a </a:t>
            </a:r>
            <a:r>
              <a:rPr lang="en-US" b="1" dirty="0"/>
              <a:t>system buffer, initiate the write and return</a:t>
            </a:r>
          </a:p>
          <a:p>
            <a:pPr lvl="2"/>
            <a:r>
              <a:rPr lang="en-US" dirty="0"/>
              <a:t>Interrupt on completion or check status</a:t>
            </a:r>
          </a:p>
          <a:p>
            <a:pPr lvl="1"/>
            <a:r>
              <a:rPr lang="en-US" dirty="0"/>
              <a:t>On a read</a:t>
            </a:r>
          </a:p>
          <a:p>
            <a:pPr lvl="2"/>
            <a:r>
              <a:rPr lang="en-US" dirty="0"/>
              <a:t>Copy data from a </a:t>
            </a:r>
            <a:r>
              <a:rPr lang="en-US" b="1" dirty="0"/>
              <a:t>system buffer if the data are there</a:t>
            </a:r>
          </a:p>
          <a:p>
            <a:pPr lvl="2"/>
            <a:r>
              <a:rPr lang="en-US" dirty="0"/>
              <a:t>Otherwise, return with a special status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Buffering?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Speed mismatch between the producer and consumer</a:t>
            </a:r>
          </a:p>
          <a:p>
            <a:pPr lvl="1"/>
            <a:r>
              <a:rPr lang="en-US" dirty="0"/>
              <a:t>Character device and block device, for example</a:t>
            </a:r>
          </a:p>
          <a:p>
            <a:pPr lvl="1"/>
            <a:r>
              <a:rPr lang="en-US" dirty="0"/>
              <a:t>Adapt different data transfer sizes (packets vs. streams)</a:t>
            </a:r>
          </a:p>
          <a:p>
            <a:r>
              <a:rPr lang="en-US" dirty="0"/>
              <a:t>Deal with address translation</a:t>
            </a:r>
          </a:p>
          <a:p>
            <a:pPr lvl="1"/>
            <a:r>
              <a:rPr lang="en-US" dirty="0"/>
              <a:t>I/O devices see physical memory</a:t>
            </a:r>
          </a:p>
          <a:p>
            <a:pPr lvl="1"/>
            <a:r>
              <a:rPr lang="en-US" dirty="0"/>
              <a:t>User programs use virtual memory</a:t>
            </a:r>
          </a:p>
          <a:p>
            <a:r>
              <a:rPr lang="en-US" dirty="0"/>
              <a:t>Caching</a:t>
            </a:r>
          </a:p>
          <a:p>
            <a:pPr lvl="1"/>
            <a:r>
              <a:rPr lang="en-US" dirty="0"/>
              <a:t>Avoid I/O operations</a:t>
            </a:r>
          </a:p>
          <a:p>
            <a:r>
              <a:rPr lang="en-US" dirty="0"/>
              <a:t>User-level and kernel-level buffering</a:t>
            </a:r>
          </a:p>
          <a:p>
            <a:r>
              <a:rPr lang="en-US" dirty="0"/>
              <a:t>Spooling</a:t>
            </a:r>
          </a:p>
          <a:p>
            <a:pPr lvl="1"/>
            <a:r>
              <a:rPr lang="en-US" dirty="0"/>
              <a:t>Avoid user processes holding up resources in multi-user environment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computer’s job is to process data</a:t>
            </a:r>
          </a:p>
          <a:p>
            <a:pPr lvl="1"/>
            <a:r>
              <a:rPr lang="en-US" dirty="0"/>
              <a:t>Computation (CPU, cache, and memory)</a:t>
            </a:r>
          </a:p>
          <a:p>
            <a:pPr lvl="1"/>
            <a:r>
              <a:rPr lang="en-US" dirty="0"/>
              <a:t>Move data into and out of a system (between I/O devices and memory)</a:t>
            </a:r>
          </a:p>
          <a:p>
            <a:r>
              <a:rPr lang="en-US" dirty="0"/>
              <a:t>Challenges with I/O devices</a:t>
            </a:r>
          </a:p>
          <a:p>
            <a:pPr lvl="1"/>
            <a:r>
              <a:rPr lang="en-US" dirty="0"/>
              <a:t>Different categories: storage, networking, displays, etc.</a:t>
            </a:r>
          </a:p>
          <a:p>
            <a:pPr lvl="1"/>
            <a:r>
              <a:rPr lang="en-US" dirty="0"/>
              <a:t>Large number of device drivers to support</a:t>
            </a:r>
          </a:p>
          <a:p>
            <a:pPr lvl="1"/>
            <a:r>
              <a:rPr lang="en-US" dirty="0"/>
              <a:t>Device drivers run in kernel mode and can crash system</a:t>
            </a:r>
          </a:p>
          <a:p>
            <a:r>
              <a:rPr lang="en-US" dirty="0"/>
              <a:t>Goals of the OS</a:t>
            </a:r>
          </a:p>
          <a:p>
            <a:pPr lvl="1"/>
            <a:r>
              <a:rPr lang="en-US" dirty="0"/>
              <a:t>Provide a generic, consistent, convenient and reliable way to access I/O devices</a:t>
            </a:r>
          </a:p>
          <a:p>
            <a:pPr lvl="1"/>
            <a:r>
              <a:rPr lang="en-US" dirty="0"/>
              <a:t>As device-independent as possible</a:t>
            </a:r>
          </a:p>
          <a:p>
            <a:pPr lvl="1"/>
            <a:r>
              <a:rPr lang="en-US" dirty="0"/>
              <a:t>Don’t hurt the performance capability of the I/O system too much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About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terminal connects to computer via a serial line</a:t>
            </a:r>
          </a:p>
          <a:p>
            <a:pPr lvl="1"/>
            <a:r>
              <a:rPr lang="en-US" dirty="0"/>
              <a:t>Type character and get characters back to display</a:t>
            </a:r>
          </a:p>
          <a:p>
            <a:pPr lvl="1"/>
            <a:r>
              <a:rPr lang="en-US" dirty="0"/>
              <a:t>RS-232 is bit serial: start bit, character code, stop bit (9600 baud)</a:t>
            </a:r>
          </a:p>
          <a:p>
            <a:r>
              <a:rPr lang="en-US" dirty="0"/>
              <a:t>Do we have any cycles left?</a:t>
            </a:r>
          </a:p>
          <a:p>
            <a:pPr lvl="1"/>
            <a:r>
              <a:rPr lang="en-US" dirty="0"/>
              <a:t>What should the overhead of an interrupt be</a:t>
            </a:r>
          </a:p>
          <a:p>
            <a:r>
              <a:rPr lang="en-US" dirty="0"/>
              <a:t>Technique to minimize interrupt overhead</a:t>
            </a:r>
          </a:p>
          <a:p>
            <a:pPr lvl="1"/>
            <a:r>
              <a:rPr lang="en-US" dirty="0"/>
              <a:t>Interrupt coalescing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Design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 device drivers</a:t>
            </a:r>
          </a:p>
          <a:p>
            <a:pPr lvl="1"/>
            <a:r>
              <a:rPr lang="en-US" dirty="0"/>
              <a:t>Statically</a:t>
            </a:r>
          </a:p>
          <a:p>
            <a:pPr lvl="2"/>
            <a:r>
              <a:rPr lang="en-US" dirty="0"/>
              <a:t>A new device driver requires reboot OS</a:t>
            </a:r>
          </a:p>
          <a:p>
            <a:pPr lvl="1"/>
            <a:r>
              <a:rPr lang="en-US" dirty="0"/>
              <a:t>Dynamically</a:t>
            </a:r>
          </a:p>
          <a:p>
            <a:pPr lvl="2"/>
            <a:r>
              <a:rPr lang="en-US" dirty="0"/>
              <a:t>Download a device driver without rebooting OS</a:t>
            </a:r>
          </a:p>
          <a:p>
            <a:pPr lvl="1"/>
            <a:r>
              <a:rPr lang="en-US" dirty="0"/>
              <a:t>Almost every modern OS has this capability</a:t>
            </a:r>
          </a:p>
          <a:p>
            <a:r>
              <a:rPr lang="en-US" dirty="0"/>
              <a:t>How to down load device driver dynamically?</a:t>
            </a:r>
          </a:p>
          <a:p>
            <a:pPr lvl="1"/>
            <a:r>
              <a:rPr lang="en-US" dirty="0"/>
              <a:t>Load drivers into kernel memory</a:t>
            </a:r>
          </a:p>
          <a:p>
            <a:pPr lvl="1"/>
            <a:r>
              <a:rPr lang="en-US" dirty="0"/>
              <a:t>Install entry points and maintain related data structures</a:t>
            </a:r>
          </a:p>
          <a:p>
            <a:pPr lvl="1"/>
            <a:r>
              <a:rPr lang="en-US" dirty="0"/>
              <a:t>Initialize the device drivers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Binding: Indirection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2525" y="1243013"/>
            <a:ext cx="683895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Device Drivers</a:t>
            </a:r>
          </a:p>
        </p:txBody>
      </p:sp>
      <p:pic>
        <p:nvPicPr>
          <p:cNvPr id="4" name="Picture 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7" y="1519237"/>
            <a:ext cx="8815387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38448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Device Drivers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Flexible for users, ISVs and IHVs</a:t>
            </a:r>
          </a:p>
          <a:p>
            <a:pPr lvl="1"/>
            <a:r>
              <a:rPr lang="en-US" dirty="0"/>
              <a:t>Users can download and install device drivers</a:t>
            </a:r>
          </a:p>
          <a:p>
            <a:pPr lvl="1"/>
            <a:r>
              <a:rPr lang="en-US" dirty="0"/>
              <a:t>Vendors can work with open hardware platforms</a:t>
            </a:r>
          </a:p>
          <a:p>
            <a:r>
              <a:rPr lang="en-US" dirty="0"/>
              <a:t>Dangerous methods</a:t>
            </a:r>
          </a:p>
          <a:p>
            <a:pPr lvl="1"/>
            <a:r>
              <a:rPr lang="en-US" dirty="0"/>
              <a:t>Device drivers run in kernel mode</a:t>
            </a:r>
          </a:p>
          <a:p>
            <a:pPr lvl="1"/>
            <a:r>
              <a:rPr lang="en-US" dirty="0"/>
              <a:t>Bad device drivers can cause kernel crashes and introduce security holes</a:t>
            </a:r>
          </a:p>
          <a:p>
            <a:r>
              <a:rPr lang="en-US" dirty="0"/>
              <a:t>Progress on making device driver more secure</a:t>
            </a:r>
          </a:p>
          <a:p>
            <a:pPr lvl="1"/>
            <a:r>
              <a:rPr lang="en-US" dirty="0"/>
              <a:t>Checking device driver codes</a:t>
            </a:r>
          </a:p>
          <a:p>
            <a:pPr lvl="1"/>
            <a:r>
              <a:rPr lang="en-US" dirty="0"/>
              <a:t>Build state machines for device drivers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Device controllers</a:t>
            </a:r>
          </a:p>
          <a:p>
            <a:pPr lvl="1"/>
            <a:r>
              <a:rPr lang="en-US" dirty="0"/>
              <a:t>Programmed I/O is simple but inefficient</a:t>
            </a:r>
          </a:p>
          <a:p>
            <a:pPr lvl="1"/>
            <a:r>
              <a:rPr lang="en-US" dirty="0"/>
              <a:t>DMA is efficient (asynchronous) and complex</a:t>
            </a:r>
          </a:p>
          <a:p>
            <a:r>
              <a:rPr lang="en-US" dirty="0"/>
              <a:t>Device drivers</a:t>
            </a:r>
          </a:p>
          <a:p>
            <a:pPr lvl="1"/>
            <a:r>
              <a:rPr lang="en-US" dirty="0"/>
              <a:t>Dominate the code size of OS</a:t>
            </a:r>
          </a:p>
          <a:p>
            <a:pPr lvl="1"/>
            <a:r>
              <a:rPr lang="en-US" dirty="0"/>
              <a:t>Dynamic binding is desirable for desktops or laptops</a:t>
            </a:r>
          </a:p>
          <a:p>
            <a:pPr lvl="1"/>
            <a:r>
              <a:rPr lang="en-US" dirty="0"/>
              <a:t>Device drivers can introduce security holes</a:t>
            </a:r>
          </a:p>
          <a:p>
            <a:pPr lvl="1"/>
            <a:r>
              <a:rPr lang="en-US" dirty="0"/>
              <a:t>Progress on secure code for device drivers but completely removing device driver security is still an open problem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I/O port programming:</a:t>
            </a:r>
          </a:p>
          <a:p>
            <a:pPr lvl="1"/>
            <a:r>
              <a:rPr lang="en-US" dirty="0"/>
              <a:t>LEDs on keyboard in P3</a:t>
            </a:r>
          </a:p>
          <a:p>
            <a:pPr lvl="1"/>
            <a:r>
              <a:rPr lang="en-US" dirty="0"/>
              <a:t>Keyboard driver in P4</a:t>
            </a:r>
          </a:p>
          <a:p>
            <a:r>
              <a:rPr lang="en-US" dirty="0"/>
              <a:t>Memory mapped I/O:</a:t>
            </a:r>
          </a:p>
          <a:p>
            <a:pPr lvl="1"/>
            <a:r>
              <a:rPr lang="en-US" dirty="0" err="1"/>
              <a:t>Print_char</a:t>
            </a:r>
            <a:r>
              <a:rPr lang="en-US" dirty="0"/>
              <a:t> in P3</a:t>
            </a:r>
          </a:p>
          <a:p>
            <a:r>
              <a:rPr lang="en-US" dirty="0"/>
              <a:t>DMA:</a:t>
            </a:r>
          </a:p>
          <a:p>
            <a:pPr lvl="1"/>
            <a:r>
              <a:rPr lang="en-US" dirty="0"/>
              <a:t>Floppy driver in P4</a:t>
            </a:r>
          </a:p>
          <a:p>
            <a:r>
              <a:rPr lang="en-US" dirty="0"/>
              <a:t>Device driver:</a:t>
            </a:r>
          </a:p>
          <a:p>
            <a:pPr lvl="1"/>
            <a:r>
              <a:rPr lang="en-US" dirty="0"/>
              <a:t>Floppy driver in P4</a:t>
            </a:r>
          </a:p>
          <a:p>
            <a:r>
              <a:rPr lang="en-US" dirty="0"/>
              <a:t>Linux and Windows description in text book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667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I/O Devices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1686576"/>
              </p:ext>
            </p:extLst>
          </p:nvPr>
        </p:nvGraphicFramePr>
        <p:xfrm>
          <a:off x="533400" y="1219200"/>
          <a:ext cx="8153400" cy="4907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0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Gill Sans MT"/>
                        </a:rPr>
                        <a:t>Device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Bandwidth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Gill Sans MT"/>
                        </a:rPr>
                        <a:t>Keyboard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10 bytes/sec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Gill Sans MT"/>
                        </a:rPr>
                        <a:t>Mouse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100 bytes/sec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Gill Sans MT"/>
                        </a:rPr>
                        <a:t>External Hard drive (USB 3.0)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640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1800" b="0" i="0" u="none" strike="noStrike" baseline="0" dirty="0" err="1">
                          <a:solidFill>
                            <a:srgbClr val="000000"/>
                          </a:solidFill>
                          <a:latin typeface="+mn-lt"/>
                        </a:rPr>
                        <a:t>MByte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latin typeface="+mn-lt"/>
                        </a:rPr>
                        <a:t>/sec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Gill Sans MT"/>
                        </a:rPr>
                        <a:t>Gigabit Ethernet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125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MByte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/sec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Gill Sans MT"/>
                        </a:rPr>
                        <a:t>SATA 3 Hard drive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600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MByte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/sec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Gill Sans MT"/>
                        </a:rPr>
                        <a:t>Graphics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latin typeface="Gill Sans MT"/>
                        </a:rPr>
                        <a:t> card (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PCI-Express 2.0 bus)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Gill Sans 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latin typeface="+mn-lt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GByte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/sec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Gill Sans MT"/>
                        </a:rPr>
                        <a:t>Microphone (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Gill Sans MT"/>
                        </a:rPr>
                        <a:t>bluetooth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Gill Sans MT"/>
                        </a:rPr>
                        <a:t>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Gill Sans MT"/>
                        </a:rPr>
                        <a:t>External DAC (USB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latin typeface="Gill Sans MT"/>
                        </a:rPr>
                        <a:t> 2.0)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Gill Sans 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60 Mbyte/sec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Gill Sans MT"/>
                        </a:rPr>
                        <a:t>3G/4G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latin typeface="Gill Sans MT"/>
                        </a:rPr>
                        <a:t> adapter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Gill Sans M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8.1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Mbyte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/sec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Gill Sans MT"/>
                        </a:rPr>
                        <a:t>Camera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Gill Sans MT"/>
                        </a:rPr>
                        <a:t>Printer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Kbyte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Gill Sans MT"/>
                        </a:rPr>
                        <a:t>Touch screen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Gill Sans MT"/>
                        </a:rPr>
                        <a:t>Virtual reality kit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6781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948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 Hardware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Compute hardware</a:t>
            </a:r>
          </a:p>
          <a:p>
            <a:pPr lvl="1"/>
            <a:r>
              <a:rPr lang="en-US" dirty="0"/>
              <a:t>CPU and caches</a:t>
            </a:r>
          </a:p>
          <a:p>
            <a:pPr lvl="1"/>
            <a:r>
              <a:rPr lang="en-US" dirty="0"/>
              <a:t>Chipset</a:t>
            </a:r>
          </a:p>
          <a:p>
            <a:pPr lvl="1"/>
            <a:r>
              <a:rPr lang="en-US" dirty="0"/>
              <a:t>Memory</a:t>
            </a:r>
          </a:p>
          <a:p>
            <a:r>
              <a:rPr lang="en-US" dirty="0"/>
              <a:t> I/O Hardware</a:t>
            </a:r>
          </a:p>
          <a:p>
            <a:pPr lvl="1"/>
            <a:r>
              <a:rPr lang="en-US" dirty="0"/>
              <a:t>I/O bus or interconnect</a:t>
            </a:r>
          </a:p>
          <a:p>
            <a:pPr lvl="1"/>
            <a:r>
              <a:rPr lang="en-US" dirty="0"/>
              <a:t>I/O controller or adaptor</a:t>
            </a:r>
          </a:p>
          <a:p>
            <a:pPr lvl="1"/>
            <a:r>
              <a:rPr lang="en-US" dirty="0"/>
              <a:t>I/O device</a:t>
            </a:r>
          </a:p>
          <a:p>
            <a:r>
              <a:rPr lang="en-US" dirty="0"/>
              <a:t>Two types of I/O</a:t>
            </a:r>
          </a:p>
          <a:p>
            <a:pPr lvl="1"/>
            <a:r>
              <a:rPr lang="en-US" dirty="0"/>
              <a:t>Programmed I/O (PIO)</a:t>
            </a:r>
          </a:p>
          <a:p>
            <a:pPr lvl="2"/>
            <a:r>
              <a:rPr lang="en-US" dirty="0"/>
              <a:t>CPU does the work of moving data</a:t>
            </a:r>
          </a:p>
          <a:p>
            <a:pPr lvl="1"/>
            <a:r>
              <a:rPr lang="en-US" dirty="0"/>
              <a:t>Direct Memory Access (DMA)</a:t>
            </a:r>
          </a:p>
          <a:p>
            <a:pPr lvl="2"/>
            <a:r>
              <a:rPr lang="en-US" dirty="0"/>
              <a:t>CPU offloads the work of moving data to DMA controller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1752600"/>
            <a:ext cx="4160578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8944C26-AA29-41BC-AD83-991AF4AF2A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79" t="6409" r="4213" b="2593"/>
          <a:stretch/>
        </p:blipFill>
        <p:spPr>
          <a:xfrm>
            <a:off x="1676399" y="1219200"/>
            <a:ext cx="5562601" cy="54102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CDB2B6A-5DDF-4FDC-AF05-75091067C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laptop</a:t>
            </a:r>
          </a:p>
        </p:txBody>
      </p:sp>
    </p:spTree>
    <p:extLst>
      <p:ext uri="{BB962C8B-B14F-4D97-AF65-F5344CB8AC3E}">
        <p14:creationId xmlns:p14="http://schemas.microsoft.com/office/powerpoint/2010/main" val="3398562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and General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Overhead</a:t>
            </a:r>
          </a:p>
          <a:p>
            <a:pPr lvl="1"/>
            <a:r>
              <a:rPr lang="en-US" dirty="0"/>
              <a:t>Time that the CPU is tied up initiating/ ending  an operation</a:t>
            </a:r>
          </a:p>
          <a:p>
            <a:r>
              <a:rPr lang="en-US" dirty="0"/>
              <a:t>Latency</a:t>
            </a:r>
          </a:p>
          <a:p>
            <a:pPr lvl="1"/>
            <a:r>
              <a:rPr lang="en-US" dirty="0"/>
              <a:t>Time to transfer one bit (typically byte)</a:t>
            </a:r>
          </a:p>
          <a:p>
            <a:pPr lvl="1"/>
            <a:r>
              <a:rPr lang="en-US" dirty="0"/>
              <a:t>Overhead + 1 bit reaches destination</a:t>
            </a:r>
          </a:p>
          <a:p>
            <a:r>
              <a:rPr lang="en-US" dirty="0"/>
              <a:t>Bandwidth</a:t>
            </a:r>
          </a:p>
          <a:p>
            <a:pPr lvl="1"/>
            <a:r>
              <a:rPr lang="en-US" dirty="0"/>
              <a:t>Rate of I/O transfer, once initiated</a:t>
            </a:r>
          </a:p>
          <a:p>
            <a:pPr lvl="1"/>
            <a:r>
              <a:rPr lang="en-US" dirty="0"/>
              <a:t>Mbytes/sec</a:t>
            </a:r>
          </a:p>
          <a:p>
            <a:r>
              <a:rPr lang="en-US" dirty="0"/>
              <a:t>General method</a:t>
            </a:r>
          </a:p>
          <a:p>
            <a:pPr lvl="1"/>
            <a:r>
              <a:rPr lang="en-US" dirty="0"/>
              <a:t>Higher level abstractions of byte transfers</a:t>
            </a:r>
          </a:p>
          <a:p>
            <a:pPr lvl="1"/>
            <a:r>
              <a:rPr lang="en-US" dirty="0"/>
              <a:t>Batch transfers into block I/O for efficiency to amortize overhead and latency over a large unit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752600"/>
            <a:ext cx="4114800" cy="983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Programmed Input Device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Device controller</a:t>
            </a:r>
          </a:p>
          <a:p>
            <a:pPr lvl="1"/>
            <a:r>
              <a:rPr lang="en-US" dirty="0"/>
              <a:t>Status register</a:t>
            </a:r>
            <a:br>
              <a:rPr lang="en-US" dirty="0"/>
            </a:br>
            <a:r>
              <a:rPr lang="en-US" dirty="0"/>
              <a:t>ready: tells if the host is done</a:t>
            </a:r>
            <a:br>
              <a:rPr lang="en-US" dirty="0"/>
            </a:br>
            <a:r>
              <a:rPr lang="en-US" dirty="0"/>
              <a:t>busy: tells if the controller is done</a:t>
            </a:r>
            <a:br>
              <a:rPr lang="en-US" dirty="0"/>
            </a:br>
            <a:r>
              <a:rPr lang="en-US" dirty="0" err="1"/>
              <a:t>int</a:t>
            </a:r>
            <a:r>
              <a:rPr lang="en-US" dirty="0"/>
              <a:t>: interrupt</a:t>
            </a:r>
            <a:br>
              <a:rPr lang="en-US" dirty="0"/>
            </a:br>
            <a:r>
              <a:rPr lang="en-US" dirty="0"/>
              <a:t>…</a:t>
            </a:r>
          </a:p>
          <a:p>
            <a:pPr lvl="1"/>
            <a:r>
              <a:rPr lang="en-US" dirty="0"/>
              <a:t>Data registers</a:t>
            </a:r>
          </a:p>
          <a:p>
            <a:r>
              <a:rPr lang="en-US" dirty="0"/>
              <a:t>A simple mouse design</a:t>
            </a:r>
          </a:p>
          <a:p>
            <a:pPr lvl="1"/>
            <a:r>
              <a:rPr lang="en-US" dirty="0"/>
              <a:t>Put (X, Y) in data registers on a move</a:t>
            </a:r>
          </a:p>
          <a:p>
            <a:pPr lvl="1"/>
            <a:r>
              <a:rPr lang="en-US" dirty="0"/>
              <a:t>Interrupt</a:t>
            </a:r>
          </a:p>
          <a:p>
            <a:pPr lvl="1"/>
            <a:r>
              <a:rPr lang="en-US" dirty="0"/>
              <a:t>Input on an interrupt</a:t>
            </a:r>
          </a:p>
          <a:p>
            <a:pPr lvl="1"/>
            <a:r>
              <a:rPr lang="en-US" dirty="0"/>
              <a:t>Read values in X, Y registers</a:t>
            </a:r>
          </a:p>
          <a:p>
            <a:pPr lvl="1"/>
            <a:r>
              <a:rPr lang="en-US" dirty="0"/>
              <a:t>Set ready bit</a:t>
            </a:r>
          </a:p>
          <a:p>
            <a:pPr lvl="1"/>
            <a:r>
              <a:rPr lang="en-US" dirty="0"/>
              <a:t>Wake up a process/thread or execute a piece of code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752600"/>
            <a:ext cx="3362325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Programmed Output Device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Device</a:t>
            </a:r>
          </a:p>
          <a:p>
            <a:pPr lvl="1"/>
            <a:r>
              <a:rPr lang="en-US" dirty="0"/>
              <a:t>Status registers (ready, busy, … )</a:t>
            </a:r>
          </a:p>
          <a:p>
            <a:pPr lvl="1"/>
            <a:r>
              <a:rPr lang="en-US" dirty="0"/>
              <a:t>Data registers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A serial output device</a:t>
            </a:r>
          </a:p>
          <a:p>
            <a:r>
              <a:rPr lang="en-US" dirty="0"/>
              <a:t>Perform an output</a:t>
            </a:r>
          </a:p>
          <a:p>
            <a:pPr lvl="1"/>
            <a:r>
              <a:rPr lang="en-US" dirty="0"/>
              <a:t>Wait until ready bit is clear</a:t>
            </a:r>
          </a:p>
          <a:p>
            <a:pPr lvl="1"/>
            <a:r>
              <a:rPr lang="en-US" dirty="0"/>
              <a:t>Poll the busy bit</a:t>
            </a:r>
          </a:p>
          <a:p>
            <a:pPr lvl="1"/>
            <a:r>
              <a:rPr lang="en-US" dirty="0"/>
              <a:t>Write the data to register(s)</a:t>
            </a:r>
          </a:p>
          <a:p>
            <a:pPr lvl="1"/>
            <a:r>
              <a:rPr lang="en-US" dirty="0"/>
              <a:t>Set ready bit</a:t>
            </a:r>
          </a:p>
          <a:p>
            <a:pPr lvl="1"/>
            <a:r>
              <a:rPr lang="en-US" dirty="0"/>
              <a:t>Controller sets busy bit and transfers data</a:t>
            </a:r>
          </a:p>
          <a:p>
            <a:pPr lvl="1"/>
            <a:r>
              <a:rPr lang="en-US" dirty="0"/>
              <a:t>Controller clears the ready bit and busy bit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72075" y="1557338"/>
            <a:ext cx="328612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3775</TotalTime>
  <Words>1920</Words>
  <Application>Microsoft Office PowerPoint</Application>
  <PresentationFormat>On-screen Show (4:3)</PresentationFormat>
  <Paragraphs>347</Paragraphs>
  <Slides>36</Slides>
  <Notes>27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Bookman Old Style</vt:lpstr>
      <vt:lpstr>Calibri</vt:lpstr>
      <vt:lpstr>Gill Sans MT</vt:lpstr>
      <vt:lpstr>Wingdings</vt:lpstr>
      <vt:lpstr>Wingdings 3</vt:lpstr>
      <vt:lpstr>Origin</vt:lpstr>
      <vt:lpstr>I/O Devices and Drivers</vt:lpstr>
      <vt:lpstr>Outline</vt:lpstr>
      <vt:lpstr>Input and Output</vt:lpstr>
      <vt:lpstr>Typical I/O Devices</vt:lpstr>
      <vt:lpstr>Revisit Hardware</vt:lpstr>
      <vt:lpstr>My laptop</vt:lpstr>
      <vt:lpstr>Definition and General Method</vt:lpstr>
      <vt:lpstr>Programmed Input Device</vt:lpstr>
      <vt:lpstr>Programmed Output Device</vt:lpstr>
      <vt:lpstr>Direct Memory Access (DMA)</vt:lpstr>
      <vt:lpstr>Memory-mapped I/O</vt:lpstr>
      <vt:lpstr>I/O Software Stack</vt:lpstr>
      <vt:lpstr>Linux Kernel Structure</vt:lpstr>
      <vt:lpstr>Windows Kernel Structure</vt:lpstr>
      <vt:lpstr>Windows Hardware Abstraction Layer</vt:lpstr>
      <vt:lpstr>Recall Interrupt Handling</vt:lpstr>
      <vt:lpstr>Device Drivers</vt:lpstr>
      <vt:lpstr>Typical Device Driver Design</vt:lpstr>
      <vt:lpstr>Simplified Device Driver Behavior</vt:lpstr>
      <vt:lpstr>Types of I/O Devices</vt:lpstr>
      <vt:lpstr>Input/ output in Linux</vt:lpstr>
      <vt:lpstr>Windows Device Drivers Stack</vt:lpstr>
      <vt:lpstr>Device Driver Interface</vt:lpstr>
      <vt:lpstr>Character and Block Device Interfaces</vt:lpstr>
      <vt:lpstr>Unix Device Driver Interface Entry Points</vt:lpstr>
      <vt:lpstr>Synchronous vs. Asynchronous I/O</vt:lpstr>
      <vt:lpstr>Detailed Steps of Blocked Read</vt:lpstr>
      <vt:lpstr>Asynchronous I/O</vt:lpstr>
      <vt:lpstr>Why Buffering?</vt:lpstr>
      <vt:lpstr>Think About Performance</vt:lpstr>
      <vt:lpstr>Other Design Issues</vt:lpstr>
      <vt:lpstr>Dynamic Binding: Indirection</vt:lpstr>
      <vt:lpstr>Windows Device Drivers</vt:lpstr>
      <vt:lpstr>Issues with Device Drivers</vt:lpstr>
      <vt:lpstr>Summary</vt:lpstr>
      <vt:lpstr>Check out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I/O Devices</dc:title>
  <dc:creator>Lars Ailo Bongo</dc:creator>
  <cp:lastModifiedBy>Lars Ailo Bongo</cp:lastModifiedBy>
  <cp:revision>36</cp:revision>
  <dcterms:created xsi:type="dcterms:W3CDTF">2010-03-09T23:08:08Z</dcterms:created>
  <dcterms:modified xsi:type="dcterms:W3CDTF">2019-03-07T12:09:25Z</dcterms:modified>
</cp:coreProperties>
</file>