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91"/>
  </p:notesMasterIdLst>
  <p:handoutMasterIdLst>
    <p:handoutMasterId r:id="rId92"/>
  </p:handoutMasterIdLst>
  <p:sldIdLst>
    <p:sldId id="256" r:id="rId2"/>
    <p:sldId id="350" r:id="rId3"/>
    <p:sldId id="265" r:id="rId4"/>
    <p:sldId id="266" r:id="rId5"/>
    <p:sldId id="267" r:id="rId6"/>
    <p:sldId id="268" r:id="rId7"/>
    <p:sldId id="269" r:id="rId8"/>
    <p:sldId id="270" r:id="rId9"/>
    <p:sldId id="271" r:id="rId10"/>
    <p:sldId id="257" r:id="rId11"/>
    <p:sldId id="258" r:id="rId12"/>
    <p:sldId id="260" r:id="rId13"/>
    <p:sldId id="261" r:id="rId14"/>
    <p:sldId id="262" r:id="rId15"/>
    <p:sldId id="263" r:id="rId16"/>
    <p:sldId id="259" r:id="rId17"/>
    <p:sldId id="264" r:id="rId18"/>
    <p:sldId id="326" r:id="rId19"/>
    <p:sldId id="272" r:id="rId20"/>
    <p:sldId id="273" r:id="rId21"/>
    <p:sldId id="274" r:id="rId22"/>
    <p:sldId id="291" r:id="rId23"/>
    <p:sldId id="293" r:id="rId24"/>
    <p:sldId id="292"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4" r:id="rId39"/>
    <p:sldId id="295" r:id="rId40"/>
    <p:sldId id="296" r:id="rId41"/>
    <p:sldId id="297" r:id="rId42"/>
    <p:sldId id="298" r:id="rId43"/>
    <p:sldId id="299" r:id="rId44"/>
    <p:sldId id="300" r:id="rId45"/>
    <p:sldId id="301" r:id="rId46"/>
    <p:sldId id="302" r:id="rId47"/>
    <p:sldId id="303" r:id="rId48"/>
    <p:sldId id="304" r:id="rId49"/>
    <p:sldId id="311" r:id="rId50"/>
    <p:sldId id="312" r:id="rId51"/>
    <p:sldId id="305" r:id="rId52"/>
    <p:sldId id="306" r:id="rId53"/>
    <p:sldId id="308" r:id="rId54"/>
    <p:sldId id="309" r:id="rId55"/>
    <p:sldId id="310" r:id="rId56"/>
    <p:sldId id="325"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7" r:id="rId70"/>
    <p:sldId id="328" r:id="rId71"/>
    <p:sldId id="339" r:id="rId72"/>
    <p:sldId id="338" r:id="rId73"/>
    <p:sldId id="340" r:id="rId74"/>
    <p:sldId id="331" r:id="rId75"/>
    <p:sldId id="341" r:id="rId76"/>
    <p:sldId id="344" r:id="rId77"/>
    <p:sldId id="342" r:id="rId78"/>
    <p:sldId id="343" r:id="rId79"/>
    <p:sldId id="330" r:id="rId80"/>
    <p:sldId id="332" r:id="rId81"/>
    <p:sldId id="345" r:id="rId82"/>
    <p:sldId id="333" r:id="rId83"/>
    <p:sldId id="346" r:id="rId84"/>
    <p:sldId id="334" r:id="rId85"/>
    <p:sldId id="347" r:id="rId86"/>
    <p:sldId id="348" r:id="rId87"/>
    <p:sldId id="349" r:id="rId88"/>
    <p:sldId id="336" r:id="rId89"/>
    <p:sldId id="335" r:id="rId90"/>
  </p:sldIdLst>
  <p:sldSz cx="9144000" cy="6858000" type="screen4x3"/>
  <p:notesSz cx="6858000" cy="9144000"/>
  <p:defaultTextStyle>
    <a:defPPr>
      <a:defRPr lang="nb-NO"/>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A1B6"/>
    <a:srgbClr val="002B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3072" autoAdjust="0"/>
  </p:normalViewPr>
  <p:slideViewPr>
    <p:cSldViewPr>
      <p:cViewPr>
        <p:scale>
          <a:sx n="74" d="100"/>
          <a:sy n="74" d="100"/>
        </p:scale>
        <p:origin x="1866" y="3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54451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Verdana" pitchFamily="34" charset="0"/>
              </a:defRPr>
            </a:lvl1pPr>
          </a:lstStyle>
          <a:p>
            <a:pPr>
              <a:defRPr/>
            </a:pPr>
            <a:endParaRPr lang="nb-NO"/>
          </a:p>
        </p:txBody>
      </p:sp>
      <p:sp>
        <p:nvSpPr>
          <p:cNvPr id="18435" name="Rectangle 3"/>
          <p:cNvSpPr>
            <a:spLocks noGrp="1" noChangeArrowheads="1"/>
          </p:cNvSpPr>
          <p:nvPr>
            <p:ph type="dt" sz="quarter" idx="1"/>
          </p:nvPr>
        </p:nvSpPr>
        <p:spPr bwMode="auto">
          <a:xfrm>
            <a:off x="5516563" y="0"/>
            <a:ext cx="1339850" cy="395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endParaRPr lang="nb-NO"/>
          </a:p>
        </p:txBody>
      </p:sp>
      <p:sp>
        <p:nvSpPr>
          <p:cNvPr id="18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nb-NO"/>
          </a:p>
        </p:txBody>
      </p:sp>
      <p:sp>
        <p:nvSpPr>
          <p:cNvPr id="18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D6BD49A-558D-4927-A7FB-F79B8F64D495}" type="slidenum">
              <a:rPr lang="nb-NO"/>
              <a:pPr>
                <a:defRPr/>
              </a:pPr>
              <a:t>‹#›</a:t>
            </a:fld>
            <a:endParaRPr lang="nb-NO"/>
          </a:p>
        </p:txBody>
      </p:sp>
    </p:spTree>
    <p:extLst>
      <p:ext uri="{BB962C8B-B14F-4D97-AF65-F5344CB8AC3E}">
        <p14:creationId xmlns:p14="http://schemas.microsoft.com/office/powerpoint/2010/main" val="3593395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508476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Verdana" pitchFamily="34" charset="0"/>
              </a:defRPr>
            </a:lvl1pPr>
          </a:lstStyle>
          <a:p>
            <a:pPr>
              <a:defRPr/>
            </a:pPr>
            <a:endParaRPr lang="nb-NO"/>
          </a:p>
        </p:txBody>
      </p:sp>
      <p:sp>
        <p:nvSpPr>
          <p:cNvPr id="20483" name="Rectangle 3"/>
          <p:cNvSpPr>
            <a:spLocks noGrp="1" noChangeArrowheads="1"/>
          </p:cNvSpPr>
          <p:nvPr>
            <p:ph type="dt" idx="1"/>
          </p:nvPr>
        </p:nvSpPr>
        <p:spPr bwMode="auto">
          <a:xfrm>
            <a:off x="5229225" y="0"/>
            <a:ext cx="16271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endParaRPr lang="nb-NO"/>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nb-NO"/>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54AB189-5769-4DCC-B0C6-52DC517F020D}" type="slidenum">
              <a:rPr lang="nb-NO"/>
              <a:pPr>
                <a:defRPr/>
              </a:pPr>
              <a:t>‹#›</a:t>
            </a:fld>
            <a:endParaRPr lang="nb-NO"/>
          </a:p>
        </p:txBody>
      </p:sp>
    </p:spTree>
    <p:extLst>
      <p:ext uri="{BB962C8B-B14F-4D97-AF65-F5344CB8AC3E}">
        <p14:creationId xmlns:p14="http://schemas.microsoft.com/office/powerpoint/2010/main" val="2649270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Processes were invented as single thread entities</a:t>
            </a:r>
          </a:p>
          <a:p>
            <a:r>
              <a:rPr lang="en-US" dirty="0"/>
              <a:t>Parallelism between processes</a:t>
            </a:r>
          </a:p>
          <a:p>
            <a:r>
              <a:rPr lang="en-US" dirty="0"/>
              <a:t>Offers protection</a:t>
            </a:r>
          </a:p>
          <a:p>
            <a:r>
              <a:rPr lang="en-US" dirty="0"/>
              <a:t>Which makes (single threaded) processes inefficient as a means for many threads working together on same task</a:t>
            </a:r>
          </a:p>
          <a:p>
            <a:r>
              <a:rPr lang="en-US" dirty="0"/>
              <a:t>Multiple threads within single processes offer the potential of efficient cooperation between threads working in parallel</a:t>
            </a:r>
          </a:p>
          <a:p>
            <a:r>
              <a:rPr lang="en-US" dirty="0"/>
              <a:t>We assume threads within same process all are “friendly” and want to work together.</a:t>
            </a:r>
          </a:p>
          <a:p>
            <a:r>
              <a:rPr lang="en-US" dirty="0"/>
              <a:t>Process still offers protection between threads in different processes. </a:t>
            </a:r>
          </a:p>
          <a:p>
            <a:r>
              <a:rPr lang="en-US" dirty="0"/>
              <a:t>“Lightweight processes” was a term that is descriptive of what one wanted. But possibly misleading as to what threads actually are.</a:t>
            </a:r>
          </a:p>
          <a:p>
            <a:r>
              <a:rPr lang="en-US" dirty="0"/>
              <a:t>So, how “light” should a thread be? What information should we keep per thread, and what per process?</a:t>
            </a:r>
          </a:p>
          <a:p>
            <a:r>
              <a:rPr lang="en-US" dirty="0"/>
              <a:t>Need: Switching between threads as we already do for processes.</a:t>
            </a:r>
          </a:p>
          <a:p>
            <a:r>
              <a:rPr lang="en-US" dirty="0"/>
              <a:t>Program pointer, obviously. Stack for procedure calls/returns, obviously. Registers, seems reasonable. Process state, i.e. blocked, ready, running, terminated; for thread scheduling purposes.</a:t>
            </a:r>
          </a:p>
          <a:p>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35BE9-4C71-44DD-8F77-E07AA8B76283}" type="slidenum">
              <a:rPr lang="en-US"/>
              <a:pPr/>
              <a:t>27</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M:N thread model</a:t>
            </a:r>
          </a:p>
          <a:p>
            <a:r>
              <a:rPr lang="en-US"/>
              <a:t>En tanke er at flere traader enn CPUer I systemet er ikke effisient. Derfor bruk kjernetraader bare opp til CPU-antall. Veldig vanskelig aa implementere fordi traader som blokkerer skal ikke blokkere en CPU – kooperasjon mellom user space og kernel trenges.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32579-A2B0-4CE0-A5DD-081DAEF36E9E}" type="slidenum">
              <a:rPr lang="en-US"/>
              <a:pPr/>
              <a:t>28</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nb-N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6379-20E5-42D9-B413-950585156797}" type="slidenum">
              <a:rPr lang="en-US"/>
              <a:pPr/>
              <a:t>4</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Make a note that it is appropriate to have semaphores, mutexes and condition variables as global variables, or at least at a well-known place in the shared address space (dynamic memory -&gt; later).</a:t>
            </a:r>
          </a:p>
          <a:p>
            <a:r>
              <a:rPr lang="en-US"/>
              <a:t>Important to have them – memory allocation example.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Each thread has it’s own stack.</a:t>
            </a:r>
          </a:p>
          <a:p>
            <a:r>
              <a:rPr lang="en-US" dirty="0"/>
              <a:t>Also, we need to be able to store PC, register values, PC, and thread state, per thread.</a:t>
            </a:r>
          </a:p>
        </p:txBody>
      </p:sp>
      <p:sp>
        <p:nvSpPr>
          <p:cNvPr id="4" name="Slide Number Placeholder 3"/>
          <p:cNvSpPr>
            <a:spLocks noGrp="1"/>
          </p:cNvSpPr>
          <p:nvPr>
            <p:ph type="sldNum" sz="quarter" idx="10"/>
          </p:nvPr>
        </p:nvSpPr>
        <p:spPr/>
        <p:txBody>
          <a:bodyPr/>
          <a:lstStyle/>
          <a:p>
            <a:fld id="{BD0A5939-EA87-4594-A599-0B645C1D25D2}"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42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038B0-DB8E-43F0-81A2-65772B4235F9}" type="slidenum">
              <a:rPr lang="en-US"/>
              <a:pPr/>
              <a:t>43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a:t>OS/2 eksempel: vi hadde langsomme maskiner som skulle prosessere multimedia stroem pakker i sanntid. Derfor skulle kjerne traader (OS/2 hadde de) haandtere pakker hele veien fra nettverkskortet inn i user space opp til A/V dekoderen.</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AEF33-6C12-4DCA-A6D3-BCA773553606}" type="slidenum">
              <a:rPr lang="en-US"/>
              <a:pPr/>
              <a:t>44</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nb-NO"/>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68DB0-FE9A-46F3-B4E9-6E62EB5E04DE}" type="slidenum">
              <a:rPr lang="en-US"/>
              <a:pPr/>
              <a:t>45</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r>
              <a:rPr lang="en-US"/>
              <a:t>Bring Ultimedia Server example. A nice fake of a thread package, POSIX compatible API.</a:t>
            </a:r>
          </a:p>
          <a:p>
            <a:r>
              <a:rPr lang="en-US"/>
              <a:t>Not a true thread package – why?</a:t>
            </a:r>
          </a:p>
          <a:p>
            <a:r>
              <a:rPr lang="en-US"/>
              <a:t>Resources did not belong to any process, no clean-up possible!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cap="flat"/>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cap="flat"/>
        </p:spPr>
      </p:sp>
      <p:sp>
        <p:nvSpPr>
          <p:cNvPr id="19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Each thread has it’s own stack.</a:t>
            </a:r>
          </a:p>
          <a:p>
            <a:r>
              <a:rPr lang="en-US" dirty="0"/>
              <a:t>Also, we need to be able to store PC, register values, PC, and thread state, per thread.</a:t>
            </a:r>
          </a:p>
        </p:txBody>
      </p:sp>
      <p:sp>
        <p:nvSpPr>
          <p:cNvPr id="4" name="Slide Number Placeholder 3"/>
          <p:cNvSpPr>
            <a:spLocks noGrp="1"/>
          </p:cNvSpPr>
          <p:nvPr>
            <p:ph type="sldNum" sz="quarter" idx="10"/>
          </p:nvPr>
        </p:nvSpPr>
        <p:spPr/>
        <p:txBody>
          <a:bodyPr/>
          <a:lstStyle/>
          <a:p>
            <a:fld id="{BD0A5939-EA87-4594-A599-0B645C1D25D2}" type="slidenum">
              <a:rPr lang="en-US" smtClean="0"/>
              <a:pPr/>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 would we use multiple threads?</a:t>
            </a:r>
          </a:p>
          <a:p>
            <a:r>
              <a:rPr lang="en-US" dirty="0"/>
              <a:t>a) As a means of organizing our solution:</a:t>
            </a:r>
          </a:p>
          <a:p>
            <a:r>
              <a:rPr lang="en-US" dirty="0"/>
              <a:t>In this example (document editing), separate threads for user interaction, formatting, and intermediate saving</a:t>
            </a:r>
          </a:p>
          <a:p>
            <a:r>
              <a:rPr lang="en-US" dirty="0"/>
              <a:t>b) Performance</a:t>
            </a:r>
          </a:p>
          <a:p>
            <a:r>
              <a:rPr lang="en-US" dirty="0"/>
              <a:t>	Creation/destruction of threads cheaper than for processes</a:t>
            </a:r>
          </a:p>
          <a:p>
            <a:r>
              <a:rPr lang="en-US" dirty="0"/>
              <a:t>	Overlapping operations</a:t>
            </a:r>
          </a:p>
          <a:p>
            <a:r>
              <a:rPr lang="en-US" dirty="0"/>
              <a:t>c) Resource utilization (variant of performance)</a:t>
            </a:r>
          </a:p>
          <a:p>
            <a:r>
              <a:rPr lang="en-US" dirty="0"/>
              <a:t>	Current off-the-shelf computer processors are combinations of</a:t>
            </a:r>
          </a:p>
          <a:p>
            <a:r>
              <a:rPr lang="en-US" dirty="0"/>
              <a:t>		Multithreaded – (Intel uses different term) Multiple concurrent threads executed per core</a:t>
            </a:r>
          </a:p>
          <a:p>
            <a:r>
              <a:rPr lang="en-US" dirty="0"/>
              <a:t>		</a:t>
            </a:r>
            <a:r>
              <a:rPr lang="en-US" dirty="0" err="1"/>
              <a:t>Multicore</a:t>
            </a:r>
            <a:r>
              <a:rPr lang="en-US" dirty="0"/>
              <a:t> – multiple processor cores per chip/system</a:t>
            </a:r>
          </a:p>
          <a:p>
            <a:r>
              <a:rPr lang="en-US" dirty="0"/>
              <a:t>Other?</a:t>
            </a:r>
          </a:p>
        </p:txBody>
      </p:sp>
      <p:sp>
        <p:nvSpPr>
          <p:cNvPr id="4" name="Slide Number Placeholder 3"/>
          <p:cNvSpPr>
            <a:spLocks noGrp="1"/>
          </p:cNvSpPr>
          <p:nvPr>
            <p:ph type="sldNum" sz="quarter" idx="10"/>
          </p:nvPr>
        </p:nvSpPr>
        <p:spPr/>
        <p:txBody>
          <a:bodyPr/>
          <a:lstStyle/>
          <a:p>
            <a:fld id="{BD0A5939-EA87-4594-A599-0B645C1D25D2}"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cap="flat"/>
        </p:spPr>
      </p:sp>
      <p:sp>
        <p:nvSpPr>
          <p:cNvPr id="337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cap="flat"/>
        </p:spPr>
      </p:sp>
      <p:sp>
        <p:nvSpPr>
          <p:cNvPr id="358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25B2B-1AA9-4CBD-9D82-6AC301439B61}" type="slidenum">
              <a:rPr lang="en-US"/>
              <a:pPr/>
              <a:t>7</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a:t>Special here: must answer events that take long time to process</a:t>
            </a:r>
          </a:p>
          <a:p>
            <a:r>
              <a:rPr lang="en-US"/>
              <a:t>Draw the thread pool situation</a:t>
            </a:r>
          </a:p>
          <a:p>
            <a:r>
              <a:rPr lang="en-US"/>
              <a:t>Explain thread creation if faster than process creation – waking threads is even faster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6705C-61DF-4B37-A491-986BE0B3FF68}" type="slidenum">
              <a:rPr lang="en-US"/>
              <a:pPr/>
              <a:t>9</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dirty="0"/>
              <a:t>Do students know what a finite state machine is? </a:t>
            </a:r>
          </a:p>
          <a:p>
            <a:r>
              <a:rPr lang="en-US" dirty="0"/>
              <a:t>State transition diagram?</a:t>
            </a:r>
          </a:p>
          <a:p>
            <a:r>
              <a:rPr lang="en-US" dirty="0"/>
              <a:t>If not, can illustrate using branch prediction:</a:t>
            </a:r>
          </a:p>
          <a:p>
            <a:r>
              <a:rPr lang="en-US" dirty="0"/>
              <a:t>Simple predictor: “Weather tomorrow will be same as today.” Guess that the branch goes the same way (taken/not-taken) as in it’s previous execution. Two states, four state transitions.</a:t>
            </a:r>
          </a:p>
          <a:p>
            <a:r>
              <a:rPr lang="en-US" dirty="0"/>
              <a:t>One better: Don’t be so quick to change our prediction. Look at weather for two previous days. Add two new states, one at each “end” of the previous diagram, go away from the taken/not-taken transition in either direction after two consecutive correct prediction. Get back towards the taken/not-taken transition on one wrong guess. If the next guess also is wrong, we change our prediction. If it is right, we redraw again. </a:t>
            </a:r>
          </a:p>
          <a:p>
            <a:r>
              <a:rPr lang="en-US" dirty="0"/>
              <a:t>What would this mean in web server example? What are the states and the transitions?</a:t>
            </a:r>
          </a:p>
          <a:p>
            <a:r>
              <a:rPr lang="en-US" dirty="0"/>
              <a:t>Require non-blocking call or select.</a:t>
            </a:r>
          </a:p>
          <a:p>
            <a:r>
              <a:rPr lang="en-US" dirty="0"/>
              <a:t>Draw FSM idea?</a:t>
            </a:r>
          </a:p>
          <a:p>
            <a:r>
              <a:rPr lang="en-US" dirty="0"/>
              <a:t>Finite-state machine approach is a concept, it does not mean that an actual FSM language and compiler is used.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the left, run-time system  per process</a:t>
            </a:r>
          </a:p>
        </p:txBody>
      </p:sp>
      <p:sp>
        <p:nvSpPr>
          <p:cNvPr id="4" name="Slide Number Placeholder 3"/>
          <p:cNvSpPr>
            <a:spLocks noGrp="1"/>
          </p:cNvSpPr>
          <p:nvPr>
            <p:ph type="sldNum" sz="quarter" idx="10"/>
          </p:nvPr>
        </p:nvSpPr>
        <p:spPr/>
        <p:txBody>
          <a:bodyPr/>
          <a:lstStyle/>
          <a:p>
            <a:fld id="{BD0A5939-EA87-4594-A599-0B645C1D25D2}"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0A5939-EA87-4594-A599-0B645C1D25D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130425"/>
            <a:ext cx="7054850" cy="1470025"/>
          </a:xfrm>
        </p:spPr>
        <p:txBody>
          <a:bodyPr/>
          <a:lstStyle>
            <a:lvl1pPr>
              <a:defRPr smtClean="0">
                <a:solidFill>
                  <a:schemeClr val="bg1"/>
                </a:solidFill>
              </a:defRPr>
            </a:lvl1pPr>
          </a:lstStyle>
          <a:p>
            <a:pPr lvl="0"/>
            <a:r>
              <a:rPr lang="en-US" noProof="0"/>
              <a:t>Click to edit Master title style</a:t>
            </a:r>
          </a:p>
        </p:txBody>
      </p:sp>
      <p:sp>
        <p:nvSpPr>
          <p:cNvPr id="16387" name="Rectangle 3"/>
          <p:cNvSpPr>
            <a:spLocks noGrp="1" noChangeArrowheads="1"/>
          </p:cNvSpPr>
          <p:nvPr>
            <p:ph type="subTitle" idx="1"/>
          </p:nvPr>
        </p:nvSpPr>
        <p:spPr>
          <a:xfrm>
            <a:off x="684213" y="3886200"/>
            <a:ext cx="7088187" cy="1752600"/>
          </a:xfrm>
        </p:spPr>
        <p:txBody>
          <a:bodyPr/>
          <a:lstStyle>
            <a:lvl1pPr marL="0" indent="0">
              <a:buFontTx/>
              <a:buNone/>
              <a:defRPr smtClean="0">
                <a:solidFill>
                  <a:schemeClr val="bg1"/>
                </a:solidFill>
              </a:defRPr>
            </a:lvl1pPr>
          </a:lstStyle>
          <a:p>
            <a:pPr lvl="0"/>
            <a:r>
              <a:rPr lang="en-US" noProof="0"/>
              <a:t>Click to edit Master subtitle style</a:t>
            </a: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4"/>
          <p:cNvSpPr>
            <a:spLocks noGrp="1" noChangeArrowheads="1"/>
          </p:cNvSpPr>
          <p:nvPr>
            <p:ph type="dt" sz="half" idx="10"/>
          </p:nvPr>
        </p:nvSpPr>
        <p:spPr>
          <a:ln/>
        </p:spPr>
        <p:txBody>
          <a:bodyPr/>
          <a:lstStyle>
            <a:lvl1pPr>
              <a:defRPr/>
            </a:lvl1pPr>
          </a:lstStyle>
          <a:p>
            <a:pPr>
              <a:defRPr/>
            </a:pPr>
            <a:fld id="{0106F331-CC4B-4FA1-9D1B-62EF4E273589}" type="datetime1">
              <a:rPr lang="nb-NO"/>
              <a:pPr>
                <a:defRPr/>
              </a:pPr>
              <a:t>04.04.2019</a:t>
            </a:fld>
            <a:endParaRPr lang="nb-NO" dirty="0"/>
          </a:p>
        </p:txBody>
      </p:sp>
      <p:sp>
        <p:nvSpPr>
          <p:cNvPr id="5" name="Rectangle 6"/>
          <p:cNvSpPr>
            <a:spLocks noGrp="1" noChangeArrowheads="1"/>
          </p:cNvSpPr>
          <p:nvPr>
            <p:ph type="sldNum" sz="quarter" idx="11"/>
          </p:nvPr>
        </p:nvSpPr>
        <p:spPr>
          <a:ln/>
        </p:spPr>
        <p:txBody>
          <a:bodyPr/>
          <a:lstStyle>
            <a:lvl1pPr>
              <a:defRPr/>
            </a:lvl1pPr>
          </a:lstStyle>
          <a:p>
            <a:pPr>
              <a:defRPr/>
            </a:pPr>
            <a:fld id="{32F727D0-15FB-44B9-B75E-49E1ADADCDCB}" type="slidenum">
              <a:rPr lang="nb-NO"/>
              <a:pPr>
                <a:defRPr/>
              </a:pPr>
              <a:t>‹#›</a:t>
            </a:fld>
            <a:endParaRPr lang="nb-NO" dirty="0"/>
          </a:p>
        </p:txBody>
      </p:sp>
    </p:spTree>
    <p:extLst>
      <p:ext uri="{BB962C8B-B14F-4D97-AF65-F5344CB8AC3E}">
        <p14:creationId xmlns:p14="http://schemas.microsoft.com/office/powerpoint/2010/main" val="82682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53125" y="1422400"/>
            <a:ext cx="1787525" cy="4886325"/>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588963" y="1422400"/>
            <a:ext cx="5211762" cy="488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4"/>
          <p:cNvSpPr>
            <a:spLocks noGrp="1" noChangeArrowheads="1"/>
          </p:cNvSpPr>
          <p:nvPr>
            <p:ph type="dt" sz="half" idx="10"/>
          </p:nvPr>
        </p:nvSpPr>
        <p:spPr>
          <a:ln/>
        </p:spPr>
        <p:txBody>
          <a:bodyPr/>
          <a:lstStyle>
            <a:lvl1pPr>
              <a:defRPr/>
            </a:lvl1pPr>
          </a:lstStyle>
          <a:p>
            <a:pPr>
              <a:defRPr/>
            </a:pPr>
            <a:fld id="{57070138-BAC5-4E12-89C8-D9A315658F53}" type="datetime1">
              <a:rPr lang="nb-NO"/>
              <a:pPr>
                <a:defRPr/>
              </a:pPr>
              <a:t>04.04.2019</a:t>
            </a:fld>
            <a:endParaRPr lang="nb-NO" dirty="0"/>
          </a:p>
        </p:txBody>
      </p:sp>
      <p:sp>
        <p:nvSpPr>
          <p:cNvPr id="5" name="Rectangle 6"/>
          <p:cNvSpPr>
            <a:spLocks noGrp="1" noChangeArrowheads="1"/>
          </p:cNvSpPr>
          <p:nvPr>
            <p:ph type="sldNum" sz="quarter" idx="11"/>
          </p:nvPr>
        </p:nvSpPr>
        <p:spPr>
          <a:ln/>
        </p:spPr>
        <p:txBody>
          <a:bodyPr/>
          <a:lstStyle>
            <a:lvl1pPr>
              <a:defRPr/>
            </a:lvl1pPr>
          </a:lstStyle>
          <a:p>
            <a:pPr>
              <a:defRPr/>
            </a:pPr>
            <a:fld id="{B34CCE24-1EEB-432B-8ED3-5529F9F9D02A}" type="slidenum">
              <a:rPr lang="nb-NO"/>
              <a:pPr>
                <a:defRPr/>
              </a:pPr>
              <a:t>‹#›</a:t>
            </a:fld>
            <a:endParaRPr lang="nb-NO" dirty="0"/>
          </a:p>
        </p:txBody>
      </p:sp>
    </p:spTree>
    <p:extLst>
      <p:ext uri="{BB962C8B-B14F-4D97-AF65-F5344CB8AC3E}">
        <p14:creationId xmlns:p14="http://schemas.microsoft.com/office/powerpoint/2010/main" val="974022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a:t>Click to edit Master title style</a:t>
            </a:r>
          </a:p>
        </p:txBody>
      </p:sp>
      <p:sp>
        <p:nvSpPr>
          <p:cNvPr id="3" name="Content Placeholder 2"/>
          <p:cNvSpPr>
            <a:spLocks noGrp="1"/>
          </p:cNvSpPr>
          <p:nvPr>
            <p:ph sz="half" idx="1"/>
          </p:nvPr>
        </p:nvSpPr>
        <p:spPr>
          <a:xfrm>
            <a:off x="685800" y="1452563"/>
            <a:ext cx="7772400" cy="224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849688"/>
            <a:ext cx="7772400" cy="2246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t>16.2.11</a:t>
            </a: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nn-NO"/>
              <a:t>Universitetet i Tromsø, Tore Larsen - INF-2201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A4194E1-952C-4FB6-B572-F0DB73F2DBCB}" type="slidenum">
              <a:rPr lang="en-US"/>
              <a:pPr/>
              <a:t>‹#›</a:t>
            </a:fld>
            <a:endParaRPr lang="en-US"/>
          </a:p>
        </p:txBody>
      </p:sp>
    </p:spTree>
    <p:extLst>
      <p:ext uri="{BB962C8B-B14F-4D97-AF65-F5344CB8AC3E}">
        <p14:creationId xmlns:p14="http://schemas.microsoft.com/office/powerpoint/2010/main" val="3407058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a:t>Click to edit Master title style</a:t>
            </a:r>
          </a:p>
        </p:txBody>
      </p:sp>
      <p:sp>
        <p:nvSpPr>
          <p:cNvPr id="3" name="Text Placeholder 2"/>
          <p:cNvSpPr>
            <a:spLocks noGrp="1"/>
          </p:cNvSpPr>
          <p:nvPr>
            <p:ph type="body" sz="half" idx="1"/>
          </p:nvPr>
        </p:nvSpPr>
        <p:spPr>
          <a:xfrm>
            <a:off x="685800" y="1452563"/>
            <a:ext cx="7772400" cy="224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849688"/>
            <a:ext cx="7772400" cy="2246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t>16.2.11</a:t>
            </a: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nn-NO"/>
              <a:t>Universitetet i Tromsø, Tore Larsen - INF-2201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0606B0A-1FE3-4173-AFA1-404245CB5668}" type="slidenum">
              <a:rPr lang="en-US"/>
              <a:pPr/>
              <a:t>‹#›</a:t>
            </a:fld>
            <a:endParaRPr lang="en-US"/>
          </a:p>
        </p:txBody>
      </p:sp>
    </p:spTree>
    <p:extLst>
      <p:ext uri="{BB962C8B-B14F-4D97-AF65-F5344CB8AC3E}">
        <p14:creationId xmlns:p14="http://schemas.microsoft.com/office/powerpoint/2010/main" val="286560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a:t>Click to edit Master title style</a:t>
            </a:r>
          </a:p>
        </p:txBody>
      </p:sp>
      <p:sp>
        <p:nvSpPr>
          <p:cNvPr id="3" name="Text Placeholder 2"/>
          <p:cNvSpPr>
            <a:spLocks noGrp="1"/>
          </p:cNvSpPr>
          <p:nvPr>
            <p:ph type="body" sz="half" idx="1"/>
          </p:nvPr>
        </p:nvSpPr>
        <p:spPr>
          <a:xfrm>
            <a:off x="685800" y="1452563"/>
            <a:ext cx="3810000" cy="4643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52563"/>
            <a:ext cx="3810000" cy="224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9688"/>
            <a:ext cx="3810000" cy="2246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r>
              <a:rPr lang="en-US"/>
              <a:t>16.2.11</a:t>
            </a: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r>
              <a:rPr lang="nn-NO"/>
              <a:t>Universitetet i Tromsø, Tore Larsen - INF-2201</a:t>
            </a: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68909511-56E4-4C3D-8FDB-B998B7DB7CBB}" type="slidenum">
              <a:rPr lang="en-US"/>
              <a:pPr/>
              <a:t>‹#›</a:t>
            </a:fld>
            <a:endParaRPr lang="en-US"/>
          </a:p>
        </p:txBody>
      </p:sp>
    </p:spTree>
    <p:extLst>
      <p:ext uri="{BB962C8B-B14F-4D97-AF65-F5344CB8AC3E}">
        <p14:creationId xmlns:p14="http://schemas.microsoft.com/office/powerpoint/2010/main" val="381594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4"/>
          <p:cNvSpPr>
            <a:spLocks noGrp="1" noChangeArrowheads="1"/>
          </p:cNvSpPr>
          <p:nvPr>
            <p:ph type="dt" sz="half" idx="10"/>
          </p:nvPr>
        </p:nvSpPr>
        <p:spPr>
          <a:ln/>
        </p:spPr>
        <p:txBody>
          <a:bodyPr/>
          <a:lstStyle>
            <a:lvl1pPr>
              <a:defRPr/>
            </a:lvl1pPr>
          </a:lstStyle>
          <a:p>
            <a:pPr>
              <a:defRPr/>
            </a:pPr>
            <a:fld id="{E8BBFBEE-624F-41E8-B086-C8DDB7812F90}" type="datetime1">
              <a:rPr lang="nb-NO"/>
              <a:pPr>
                <a:defRPr/>
              </a:pPr>
              <a:t>04.04.2019</a:t>
            </a:fld>
            <a:endParaRPr lang="nb-NO" dirty="0"/>
          </a:p>
        </p:txBody>
      </p:sp>
      <p:sp>
        <p:nvSpPr>
          <p:cNvPr id="5" name="Rectangle 6"/>
          <p:cNvSpPr>
            <a:spLocks noGrp="1" noChangeArrowheads="1"/>
          </p:cNvSpPr>
          <p:nvPr>
            <p:ph type="sldNum" sz="quarter" idx="11"/>
          </p:nvPr>
        </p:nvSpPr>
        <p:spPr>
          <a:ln/>
        </p:spPr>
        <p:txBody>
          <a:bodyPr/>
          <a:lstStyle>
            <a:lvl1pPr>
              <a:defRPr/>
            </a:lvl1pPr>
          </a:lstStyle>
          <a:p>
            <a:pPr>
              <a:defRPr/>
            </a:pPr>
            <a:fld id="{40C9092A-29F3-4884-8EF3-CC7CBD2B57D7}" type="slidenum">
              <a:rPr lang="nb-NO"/>
              <a:pPr>
                <a:defRPr/>
              </a:pPr>
              <a:t>‹#›</a:t>
            </a:fld>
            <a:endParaRPr lang="nb-NO" dirty="0"/>
          </a:p>
        </p:txBody>
      </p:sp>
    </p:spTree>
    <p:extLst>
      <p:ext uri="{BB962C8B-B14F-4D97-AF65-F5344CB8AC3E}">
        <p14:creationId xmlns:p14="http://schemas.microsoft.com/office/powerpoint/2010/main" val="28226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76A43B7-CEFD-4FCA-B116-982279C9310B}" type="datetime1">
              <a:rPr lang="nb-NO"/>
              <a:pPr>
                <a:defRPr/>
              </a:pPr>
              <a:t>04.04.2019</a:t>
            </a:fld>
            <a:endParaRPr lang="nb-NO" dirty="0"/>
          </a:p>
        </p:txBody>
      </p:sp>
      <p:sp>
        <p:nvSpPr>
          <p:cNvPr id="5" name="Rectangle 6"/>
          <p:cNvSpPr>
            <a:spLocks noGrp="1" noChangeArrowheads="1"/>
          </p:cNvSpPr>
          <p:nvPr>
            <p:ph type="sldNum" sz="quarter" idx="11"/>
          </p:nvPr>
        </p:nvSpPr>
        <p:spPr>
          <a:ln/>
        </p:spPr>
        <p:txBody>
          <a:bodyPr/>
          <a:lstStyle>
            <a:lvl1pPr>
              <a:defRPr/>
            </a:lvl1pPr>
          </a:lstStyle>
          <a:p>
            <a:pPr>
              <a:defRPr/>
            </a:pPr>
            <a:fld id="{C6EBA9DB-E1E0-4A5E-98CA-95DDD0C2A346}" type="slidenum">
              <a:rPr lang="nb-NO"/>
              <a:pPr>
                <a:defRPr/>
              </a:pPr>
              <a:t>‹#›</a:t>
            </a:fld>
            <a:endParaRPr lang="nb-NO" dirty="0"/>
          </a:p>
        </p:txBody>
      </p:sp>
    </p:spTree>
    <p:extLst>
      <p:ext uri="{BB962C8B-B14F-4D97-AF65-F5344CB8AC3E}">
        <p14:creationId xmlns:p14="http://schemas.microsoft.com/office/powerpoint/2010/main" val="56002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588963" y="2708275"/>
            <a:ext cx="3498850"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240213" y="2708275"/>
            <a:ext cx="3500437" cy="360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Rectangle 4"/>
          <p:cNvSpPr>
            <a:spLocks noGrp="1" noChangeArrowheads="1"/>
          </p:cNvSpPr>
          <p:nvPr>
            <p:ph type="dt" sz="half" idx="10"/>
          </p:nvPr>
        </p:nvSpPr>
        <p:spPr>
          <a:ln/>
        </p:spPr>
        <p:txBody>
          <a:bodyPr/>
          <a:lstStyle>
            <a:lvl1pPr>
              <a:defRPr/>
            </a:lvl1pPr>
          </a:lstStyle>
          <a:p>
            <a:pPr>
              <a:defRPr/>
            </a:pPr>
            <a:fld id="{C12EE428-DED6-4BCC-A7B4-A72861581C5B}" type="datetime1">
              <a:rPr lang="nb-NO"/>
              <a:pPr>
                <a:defRPr/>
              </a:pPr>
              <a:t>04.04.2019</a:t>
            </a:fld>
            <a:endParaRPr lang="nb-NO" dirty="0"/>
          </a:p>
        </p:txBody>
      </p:sp>
      <p:sp>
        <p:nvSpPr>
          <p:cNvPr id="6" name="Rectangle 6"/>
          <p:cNvSpPr>
            <a:spLocks noGrp="1" noChangeArrowheads="1"/>
          </p:cNvSpPr>
          <p:nvPr>
            <p:ph type="sldNum" sz="quarter" idx="11"/>
          </p:nvPr>
        </p:nvSpPr>
        <p:spPr>
          <a:ln/>
        </p:spPr>
        <p:txBody>
          <a:bodyPr/>
          <a:lstStyle>
            <a:lvl1pPr>
              <a:defRPr/>
            </a:lvl1pPr>
          </a:lstStyle>
          <a:p>
            <a:pPr>
              <a:defRPr/>
            </a:pPr>
            <a:fld id="{D7F9772C-3902-4F1D-8A3D-B246FFE0907E}" type="slidenum">
              <a:rPr lang="nb-NO"/>
              <a:pPr>
                <a:defRPr/>
              </a:pPr>
              <a:t>‹#›</a:t>
            </a:fld>
            <a:endParaRPr lang="nb-NO" dirty="0"/>
          </a:p>
        </p:txBody>
      </p:sp>
    </p:spTree>
    <p:extLst>
      <p:ext uri="{BB962C8B-B14F-4D97-AF65-F5344CB8AC3E}">
        <p14:creationId xmlns:p14="http://schemas.microsoft.com/office/powerpoint/2010/main" val="322472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Rectangle 4"/>
          <p:cNvSpPr>
            <a:spLocks noGrp="1" noChangeArrowheads="1"/>
          </p:cNvSpPr>
          <p:nvPr>
            <p:ph type="dt" sz="half" idx="10"/>
          </p:nvPr>
        </p:nvSpPr>
        <p:spPr>
          <a:ln/>
        </p:spPr>
        <p:txBody>
          <a:bodyPr/>
          <a:lstStyle>
            <a:lvl1pPr>
              <a:defRPr/>
            </a:lvl1pPr>
          </a:lstStyle>
          <a:p>
            <a:pPr>
              <a:defRPr/>
            </a:pPr>
            <a:fld id="{8FBBF4DF-0149-4CE4-AD03-864996054728}" type="datetime1">
              <a:rPr lang="nb-NO"/>
              <a:pPr>
                <a:defRPr/>
              </a:pPr>
              <a:t>04.04.2019</a:t>
            </a:fld>
            <a:endParaRPr lang="nb-NO" dirty="0"/>
          </a:p>
        </p:txBody>
      </p:sp>
      <p:sp>
        <p:nvSpPr>
          <p:cNvPr id="8" name="Rectangle 6"/>
          <p:cNvSpPr>
            <a:spLocks noGrp="1" noChangeArrowheads="1"/>
          </p:cNvSpPr>
          <p:nvPr>
            <p:ph type="sldNum" sz="quarter" idx="11"/>
          </p:nvPr>
        </p:nvSpPr>
        <p:spPr>
          <a:ln/>
        </p:spPr>
        <p:txBody>
          <a:bodyPr/>
          <a:lstStyle>
            <a:lvl1pPr>
              <a:defRPr/>
            </a:lvl1pPr>
          </a:lstStyle>
          <a:p>
            <a:pPr>
              <a:defRPr/>
            </a:pPr>
            <a:fld id="{D4E89601-23AD-495D-9273-F96958536D68}" type="slidenum">
              <a:rPr lang="nb-NO"/>
              <a:pPr>
                <a:defRPr/>
              </a:pPr>
              <a:t>‹#›</a:t>
            </a:fld>
            <a:endParaRPr lang="nb-NO" dirty="0"/>
          </a:p>
        </p:txBody>
      </p:sp>
    </p:spTree>
    <p:extLst>
      <p:ext uri="{BB962C8B-B14F-4D97-AF65-F5344CB8AC3E}">
        <p14:creationId xmlns:p14="http://schemas.microsoft.com/office/powerpoint/2010/main" val="270501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Rectangle 4"/>
          <p:cNvSpPr>
            <a:spLocks noGrp="1" noChangeArrowheads="1"/>
          </p:cNvSpPr>
          <p:nvPr>
            <p:ph type="dt" sz="half" idx="10"/>
          </p:nvPr>
        </p:nvSpPr>
        <p:spPr>
          <a:ln/>
        </p:spPr>
        <p:txBody>
          <a:bodyPr/>
          <a:lstStyle>
            <a:lvl1pPr>
              <a:defRPr/>
            </a:lvl1pPr>
          </a:lstStyle>
          <a:p>
            <a:pPr>
              <a:defRPr/>
            </a:pPr>
            <a:fld id="{CF15B7F2-FDFA-429F-9764-5BD0A8B672D3}" type="datetime1">
              <a:rPr lang="nb-NO"/>
              <a:pPr>
                <a:defRPr/>
              </a:pPr>
              <a:t>04.04.2019</a:t>
            </a:fld>
            <a:endParaRPr lang="nb-NO" dirty="0"/>
          </a:p>
        </p:txBody>
      </p:sp>
      <p:sp>
        <p:nvSpPr>
          <p:cNvPr id="4" name="Rectangle 6"/>
          <p:cNvSpPr>
            <a:spLocks noGrp="1" noChangeArrowheads="1"/>
          </p:cNvSpPr>
          <p:nvPr>
            <p:ph type="sldNum" sz="quarter" idx="11"/>
          </p:nvPr>
        </p:nvSpPr>
        <p:spPr>
          <a:ln/>
        </p:spPr>
        <p:txBody>
          <a:bodyPr/>
          <a:lstStyle>
            <a:lvl1pPr>
              <a:defRPr/>
            </a:lvl1pPr>
          </a:lstStyle>
          <a:p>
            <a:pPr>
              <a:defRPr/>
            </a:pPr>
            <a:fld id="{6230E71F-14AB-4DF8-8C7C-29834AA7534D}" type="slidenum">
              <a:rPr lang="nb-NO"/>
              <a:pPr>
                <a:defRPr/>
              </a:pPr>
              <a:t>‹#›</a:t>
            </a:fld>
            <a:endParaRPr lang="nb-NO" dirty="0"/>
          </a:p>
        </p:txBody>
      </p:sp>
    </p:spTree>
    <p:extLst>
      <p:ext uri="{BB962C8B-B14F-4D97-AF65-F5344CB8AC3E}">
        <p14:creationId xmlns:p14="http://schemas.microsoft.com/office/powerpoint/2010/main" val="21684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150AB6F-EBA5-40A1-8E79-F399D91BA79E}" type="datetime1">
              <a:rPr lang="nb-NO"/>
              <a:pPr>
                <a:defRPr/>
              </a:pPr>
              <a:t>04.04.2019</a:t>
            </a:fld>
            <a:endParaRPr lang="nb-NO" dirty="0"/>
          </a:p>
        </p:txBody>
      </p:sp>
      <p:sp>
        <p:nvSpPr>
          <p:cNvPr id="3" name="Rectangle 6"/>
          <p:cNvSpPr>
            <a:spLocks noGrp="1" noChangeArrowheads="1"/>
          </p:cNvSpPr>
          <p:nvPr>
            <p:ph type="sldNum" sz="quarter" idx="11"/>
          </p:nvPr>
        </p:nvSpPr>
        <p:spPr>
          <a:ln/>
        </p:spPr>
        <p:txBody>
          <a:bodyPr/>
          <a:lstStyle>
            <a:lvl1pPr>
              <a:defRPr/>
            </a:lvl1pPr>
          </a:lstStyle>
          <a:p>
            <a:pPr>
              <a:defRPr/>
            </a:pPr>
            <a:fld id="{2D30D1F2-2C66-49BA-BC4C-20343FCD2AB7}" type="slidenum">
              <a:rPr lang="nb-NO"/>
              <a:pPr>
                <a:defRPr/>
              </a:pPr>
              <a:t>‹#›</a:t>
            </a:fld>
            <a:endParaRPr lang="nb-NO" dirty="0"/>
          </a:p>
        </p:txBody>
      </p:sp>
    </p:spTree>
    <p:extLst>
      <p:ext uri="{BB962C8B-B14F-4D97-AF65-F5344CB8AC3E}">
        <p14:creationId xmlns:p14="http://schemas.microsoft.com/office/powerpoint/2010/main" val="32278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26529A9-B082-45E5-9DA9-9A332EA32E30}" type="datetime1">
              <a:rPr lang="nb-NO"/>
              <a:pPr>
                <a:defRPr/>
              </a:pPr>
              <a:t>04.04.2019</a:t>
            </a:fld>
            <a:endParaRPr lang="nb-NO" dirty="0"/>
          </a:p>
        </p:txBody>
      </p:sp>
      <p:sp>
        <p:nvSpPr>
          <p:cNvPr id="6" name="Rectangle 6"/>
          <p:cNvSpPr>
            <a:spLocks noGrp="1" noChangeArrowheads="1"/>
          </p:cNvSpPr>
          <p:nvPr>
            <p:ph type="sldNum" sz="quarter" idx="11"/>
          </p:nvPr>
        </p:nvSpPr>
        <p:spPr>
          <a:ln/>
        </p:spPr>
        <p:txBody>
          <a:bodyPr/>
          <a:lstStyle>
            <a:lvl1pPr>
              <a:defRPr/>
            </a:lvl1pPr>
          </a:lstStyle>
          <a:p>
            <a:pPr>
              <a:defRPr/>
            </a:pPr>
            <a:fld id="{A9C1A93D-8AE1-4509-8864-6D7123992E14}" type="slidenum">
              <a:rPr lang="nb-NO"/>
              <a:pPr>
                <a:defRPr/>
              </a:pPr>
              <a:t>‹#›</a:t>
            </a:fld>
            <a:endParaRPr lang="nb-NO" dirty="0"/>
          </a:p>
        </p:txBody>
      </p:sp>
    </p:spTree>
    <p:extLst>
      <p:ext uri="{BB962C8B-B14F-4D97-AF65-F5344CB8AC3E}">
        <p14:creationId xmlns:p14="http://schemas.microsoft.com/office/powerpoint/2010/main" val="405039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687D6DF-3895-45A3-A3AB-7D292B634AB2}" type="datetime1">
              <a:rPr lang="nb-NO"/>
              <a:pPr>
                <a:defRPr/>
              </a:pPr>
              <a:t>04.04.2019</a:t>
            </a:fld>
            <a:endParaRPr lang="nb-NO" dirty="0"/>
          </a:p>
        </p:txBody>
      </p:sp>
      <p:sp>
        <p:nvSpPr>
          <p:cNvPr id="6" name="Rectangle 6"/>
          <p:cNvSpPr>
            <a:spLocks noGrp="1" noChangeArrowheads="1"/>
          </p:cNvSpPr>
          <p:nvPr>
            <p:ph type="sldNum" sz="quarter" idx="11"/>
          </p:nvPr>
        </p:nvSpPr>
        <p:spPr>
          <a:ln/>
        </p:spPr>
        <p:txBody>
          <a:bodyPr/>
          <a:lstStyle>
            <a:lvl1pPr>
              <a:defRPr/>
            </a:lvl1pPr>
          </a:lstStyle>
          <a:p>
            <a:pPr>
              <a:defRPr/>
            </a:pPr>
            <a:fld id="{BC185668-E5F7-49EB-B71A-FC4E90777075}" type="slidenum">
              <a:rPr lang="nb-NO"/>
              <a:pPr>
                <a:defRPr/>
              </a:pPr>
              <a:t>‹#›</a:t>
            </a:fld>
            <a:endParaRPr lang="nb-NO" dirty="0"/>
          </a:p>
        </p:txBody>
      </p:sp>
    </p:spTree>
    <p:extLst>
      <p:ext uri="{BB962C8B-B14F-4D97-AF65-F5344CB8AC3E}">
        <p14:creationId xmlns:p14="http://schemas.microsoft.com/office/powerpoint/2010/main" val="105687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0550" y="1422400"/>
            <a:ext cx="7150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nb-NO"/>
          </a:p>
        </p:txBody>
      </p:sp>
      <p:sp>
        <p:nvSpPr>
          <p:cNvPr id="1027" name="Rectangle 3"/>
          <p:cNvSpPr>
            <a:spLocks noGrp="1" noChangeArrowheads="1"/>
          </p:cNvSpPr>
          <p:nvPr>
            <p:ph type="body" idx="1"/>
          </p:nvPr>
        </p:nvSpPr>
        <p:spPr bwMode="auto">
          <a:xfrm>
            <a:off x="588963" y="2708275"/>
            <a:ext cx="71516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028" name="Rectangle 4"/>
          <p:cNvSpPr>
            <a:spLocks noGrp="1" noChangeArrowheads="1"/>
          </p:cNvSpPr>
          <p:nvPr>
            <p:ph type="dt" sz="half" idx="2"/>
          </p:nvPr>
        </p:nvSpPr>
        <p:spPr bwMode="auto">
          <a:xfrm>
            <a:off x="2916238" y="6429375"/>
            <a:ext cx="1738312" cy="268288"/>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ctr">
              <a:defRPr sz="1000">
                <a:solidFill>
                  <a:srgbClr val="80A1B6"/>
                </a:solidFill>
                <a:latin typeface="+mn-lt"/>
              </a:defRPr>
            </a:lvl1pPr>
          </a:lstStyle>
          <a:p>
            <a:pPr>
              <a:defRPr/>
            </a:pPr>
            <a:fld id="{E8070F87-2309-4807-985E-A43F69B5BD2E}" type="datetime1">
              <a:rPr lang="nb-NO"/>
              <a:pPr>
                <a:defRPr/>
              </a:pPr>
              <a:t>04.04.2019</a:t>
            </a:fld>
            <a:endParaRPr lang="nb-NO" dirty="0"/>
          </a:p>
        </p:txBody>
      </p:sp>
      <p:sp>
        <p:nvSpPr>
          <p:cNvPr id="1030" name="Rectangle 6"/>
          <p:cNvSpPr>
            <a:spLocks noGrp="1" noChangeArrowheads="1"/>
          </p:cNvSpPr>
          <p:nvPr>
            <p:ph type="sldNum" sz="quarter" idx="4"/>
          </p:nvPr>
        </p:nvSpPr>
        <p:spPr bwMode="auto">
          <a:xfrm>
            <a:off x="611188" y="6429375"/>
            <a:ext cx="936625" cy="268288"/>
          </a:xfrm>
          <a:prstGeom prst="rect">
            <a:avLst/>
          </a:prstGeom>
          <a:noFill/>
          <a:ln w="9525">
            <a:noFill/>
            <a:miter lim="800000"/>
            <a:headEnd/>
            <a:tailEnd/>
          </a:ln>
          <a:effectLst/>
        </p:spPr>
        <p:txBody>
          <a:bodyPr vert="horz" wrap="square" lIns="0" tIns="0" rIns="91440" bIns="0" numCol="1" anchor="t" anchorCtr="0" compatLnSpc="1">
            <a:prstTxWarp prst="textNoShape">
              <a:avLst/>
            </a:prstTxWarp>
          </a:bodyPr>
          <a:lstStyle>
            <a:lvl1pPr>
              <a:defRPr sz="1000">
                <a:solidFill>
                  <a:srgbClr val="80A1B6"/>
                </a:solidFill>
                <a:latin typeface="+mn-lt"/>
              </a:defRPr>
            </a:lvl1pPr>
          </a:lstStyle>
          <a:p>
            <a:pPr>
              <a:defRPr/>
            </a:pPr>
            <a:fld id="{456773BB-B69C-46E6-9D46-453B6AE6EF63}" type="slidenum">
              <a:rPr lang="nb-NO"/>
              <a:pPr>
                <a:defRPr/>
              </a:pPr>
              <a:t>‹#›</a:t>
            </a:fld>
            <a:endParaRPr lang="nb-NO" dirty="0"/>
          </a:p>
        </p:txBody>
      </p:sp>
      <p:pic>
        <p:nvPicPr>
          <p:cNvPr id="2" name="Picture 7" descr="PPT_UIT_blaa_side_en.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966075" y="285750"/>
            <a:ext cx="1177925"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 descr="UiT_blaa.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500688" y="6429375"/>
            <a:ext cx="22669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p:txStyles>
    <p:titleStyle>
      <a:lvl1pPr algn="l" rtl="0" eaLnBrk="1" fontAlgn="base" hangingPunct="1">
        <a:spcBef>
          <a:spcPct val="0"/>
        </a:spcBef>
        <a:spcAft>
          <a:spcPct val="0"/>
        </a:spcAft>
        <a:defRPr sz="2800" b="1">
          <a:solidFill>
            <a:srgbClr val="002B54"/>
          </a:solidFill>
          <a:latin typeface="+mj-lt"/>
          <a:ea typeface="+mj-ea"/>
          <a:cs typeface="+mj-cs"/>
        </a:defRPr>
      </a:lvl1pPr>
      <a:lvl2pPr algn="l" rtl="0" eaLnBrk="1" fontAlgn="base" hangingPunct="1">
        <a:spcBef>
          <a:spcPct val="0"/>
        </a:spcBef>
        <a:spcAft>
          <a:spcPct val="0"/>
        </a:spcAft>
        <a:defRPr sz="2800" b="1">
          <a:solidFill>
            <a:srgbClr val="002B54"/>
          </a:solidFill>
          <a:latin typeface="Myriad Pro" pitchFamily="34" charset="0"/>
        </a:defRPr>
      </a:lvl2pPr>
      <a:lvl3pPr algn="l" rtl="0" eaLnBrk="1" fontAlgn="base" hangingPunct="1">
        <a:spcBef>
          <a:spcPct val="0"/>
        </a:spcBef>
        <a:spcAft>
          <a:spcPct val="0"/>
        </a:spcAft>
        <a:defRPr sz="2800" b="1">
          <a:solidFill>
            <a:srgbClr val="002B54"/>
          </a:solidFill>
          <a:latin typeface="Myriad Pro" pitchFamily="34" charset="0"/>
        </a:defRPr>
      </a:lvl3pPr>
      <a:lvl4pPr algn="l" rtl="0" eaLnBrk="1" fontAlgn="base" hangingPunct="1">
        <a:spcBef>
          <a:spcPct val="0"/>
        </a:spcBef>
        <a:spcAft>
          <a:spcPct val="0"/>
        </a:spcAft>
        <a:defRPr sz="2800" b="1">
          <a:solidFill>
            <a:srgbClr val="002B54"/>
          </a:solidFill>
          <a:latin typeface="Myriad Pro" pitchFamily="34" charset="0"/>
        </a:defRPr>
      </a:lvl4pPr>
      <a:lvl5pPr algn="l" rtl="0" eaLnBrk="1" fontAlgn="base" hangingPunct="1">
        <a:spcBef>
          <a:spcPct val="0"/>
        </a:spcBef>
        <a:spcAft>
          <a:spcPct val="0"/>
        </a:spcAft>
        <a:defRPr sz="2800" b="1">
          <a:solidFill>
            <a:srgbClr val="002B54"/>
          </a:solidFill>
          <a:latin typeface="Myriad Pro" pitchFamily="34" charset="0"/>
        </a:defRPr>
      </a:lvl5pPr>
      <a:lvl6pPr marL="457200" algn="l" rtl="0" eaLnBrk="1" fontAlgn="base" hangingPunct="1">
        <a:spcBef>
          <a:spcPct val="0"/>
        </a:spcBef>
        <a:spcAft>
          <a:spcPct val="0"/>
        </a:spcAft>
        <a:defRPr sz="2800" b="1">
          <a:solidFill>
            <a:srgbClr val="002B54"/>
          </a:solidFill>
          <a:latin typeface="Verdana" pitchFamily="34" charset="0"/>
        </a:defRPr>
      </a:lvl6pPr>
      <a:lvl7pPr marL="914400" algn="l" rtl="0" eaLnBrk="1" fontAlgn="base" hangingPunct="1">
        <a:spcBef>
          <a:spcPct val="0"/>
        </a:spcBef>
        <a:spcAft>
          <a:spcPct val="0"/>
        </a:spcAft>
        <a:defRPr sz="2800" b="1">
          <a:solidFill>
            <a:srgbClr val="002B54"/>
          </a:solidFill>
          <a:latin typeface="Verdana" pitchFamily="34" charset="0"/>
        </a:defRPr>
      </a:lvl7pPr>
      <a:lvl8pPr marL="1371600" algn="l" rtl="0" eaLnBrk="1" fontAlgn="base" hangingPunct="1">
        <a:spcBef>
          <a:spcPct val="0"/>
        </a:spcBef>
        <a:spcAft>
          <a:spcPct val="0"/>
        </a:spcAft>
        <a:defRPr sz="2800" b="1">
          <a:solidFill>
            <a:srgbClr val="002B54"/>
          </a:solidFill>
          <a:latin typeface="Verdana" pitchFamily="34" charset="0"/>
        </a:defRPr>
      </a:lvl8pPr>
      <a:lvl9pPr marL="1828800" algn="l" rtl="0" eaLnBrk="1" fontAlgn="base" hangingPunct="1">
        <a:spcBef>
          <a:spcPct val="0"/>
        </a:spcBef>
        <a:spcAft>
          <a:spcPct val="0"/>
        </a:spcAft>
        <a:defRPr sz="2800" b="1">
          <a:solidFill>
            <a:srgbClr val="002B54"/>
          </a:solidFill>
          <a:latin typeface="Verdana" pitchFamily="34" charset="0"/>
        </a:defRPr>
      </a:lvl9pPr>
    </p:titleStyle>
    <p:bodyStyle>
      <a:lvl1pPr marL="342900" indent="-342900" algn="l" rtl="0" eaLnBrk="1" fontAlgn="base" hangingPunct="1">
        <a:spcBef>
          <a:spcPct val="20000"/>
        </a:spcBef>
        <a:spcAft>
          <a:spcPct val="0"/>
        </a:spcAft>
        <a:buClr>
          <a:srgbClr val="80A1B6"/>
        </a:buClr>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80A1B6"/>
        </a:buClr>
        <a:buSzPct val="90000"/>
        <a:buFont typeface="Wingdings" pitchFamily="2" charset="2"/>
        <a:buChar char="§"/>
        <a:defRPr>
          <a:solidFill>
            <a:schemeClr val="tx1"/>
          </a:solidFill>
          <a:latin typeface="+mn-lt"/>
        </a:defRPr>
      </a:lvl2pPr>
      <a:lvl3pPr marL="1143000" indent="-228600" algn="l" rtl="0" eaLnBrk="1" fontAlgn="base" hangingPunct="1">
        <a:spcBef>
          <a:spcPct val="20000"/>
        </a:spcBef>
        <a:spcAft>
          <a:spcPct val="0"/>
        </a:spcAft>
        <a:buClr>
          <a:srgbClr val="80A1B6"/>
        </a:buClr>
        <a:buChar char="•"/>
        <a:defRPr sz="1600">
          <a:solidFill>
            <a:schemeClr val="tx1"/>
          </a:solidFill>
          <a:latin typeface="+mn-lt"/>
        </a:defRPr>
      </a:lvl3pPr>
      <a:lvl4pPr marL="1600200" indent="-228600" algn="l" rtl="0" eaLnBrk="1" fontAlgn="base" hangingPunct="1">
        <a:spcBef>
          <a:spcPct val="20000"/>
        </a:spcBef>
        <a:spcAft>
          <a:spcPct val="0"/>
        </a:spcAft>
        <a:buClr>
          <a:srgbClr val="80A1B6"/>
        </a:buClr>
        <a:buFont typeface="Arial" charset="0"/>
        <a:buChar char="–"/>
        <a:defRPr sz="1400">
          <a:solidFill>
            <a:schemeClr val="tx1"/>
          </a:solidFill>
          <a:latin typeface="+mn-lt"/>
        </a:defRPr>
      </a:lvl4pPr>
      <a:lvl5pPr marL="2057400" indent="-228600" algn="l" rtl="0" eaLnBrk="1" fontAlgn="base" hangingPunct="1">
        <a:spcBef>
          <a:spcPct val="20000"/>
        </a:spcBef>
        <a:spcAft>
          <a:spcPct val="0"/>
        </a:spcAft>
        <a:buClr>
          <a:srgbClr val="80A1B6"/>
        </a:buClr>
        <a:buSzPct val="80000"/>
        <a:buFont typeface="Arial" charset="0"/>
        <a:buChar char="»"/>
        <a:defRPr sz="1200">
          <a:solidFill>
            <a:schemeClr val="tx1"/>
          </a:solidFill>
          <a:latin typeface="+mn-lt"/>
        </a:defRPr>
      </a:lvl5pPr>
      <a:lvl6pPr marL="2514600" indent="-228600" algn="l" rtl="0" eaLnBrk="1" fontAlgn="base" hangingPunct="1">
        <a:spcBef>
          <a:spcPct val="20000"/>
        </a:spcBef>
        <a:spcAft>
          <a:spcPct val="0"/>
        </a:spcAft>
        <a:buClr>
          <a:srgbClr val="80A1B6"/>
        </a:buClr>
        <a:buSzPct val="80000"/>
        <a:buFont typeface="Arial" charset="0"/>
        <a:buChar char="»"/>
        <a:defRPr sz="1200">
          <a:solidFill>
            <a:schemeClr val="tx1"/>
          </a:solidFill>
          <a:latin typeface="+mn-lt"/>
        </a:defRPr>
      </a:lvl6pPr>
      <a:lvl7pPr marL="2971800" indent="-228600" algn="l" rtl="0" eaLnBrk="1" fontAlgn="base" hangingPunct="1">
        <a:spcBef>
          <a:spcPct val="20000"/>
        </a:spcBef>
        <a:spcAft>
          <a:spcPct val="0"/>
        </a:spcAft>
        <a:buClr>
          <a:srgbClr val="80A1B6"/>
        </a:buClr>
        <a:buSzPct val="80000"/>
        <a:buFont typeface="Arial" charset="0"/>
        <a:buChar char="»"/>
        <a:defRPr sz="1200">
          <a:solidFill>
            <a:schemeClr val="tx1"/>
          </a:solidFill>
          <a:latin typeface="+mn-lt"/>
        </a:defRPr>
      </a:lvl7pPr>
      <a:lvl8pPr marL="3429000" indent="-228600" algn="l" rtl="0" eaLnBrk="1" fontAlgn="base" hangingPunct="1">
        <a:spcBef>
          <a:spcPct val="20000"/>
        </a:spcBef>
        <a:spcAft>
          <a:spcPct val="0"/>
        </a:spcAft>
        <a:buClr>
          <a:srgbClr val="80A1B6"/>
        </a:buClr>
        <a:buSzPct val="80000"/>
        <a:buFont typeface="Arial" charset="0"/>
        <a:buChar char="»"/>
        <a:defRPr sz="1200">
          <a:solidFill>
            <a:schemeClr val="tx1"/>
          </a:solidFill>
          <a:latin typeface="+mn-lt"/>
        </a:defRPr>
      </a:lvl8pPr>
      <a:lvl9pPr marL="3886200" indent="-228600" algn="l" rtl="0" eaLnBrk="1" fontAlgn="base" hangingPunct="1">
        <a:spcBef>
          <a:spcPct val="20000"/>
        </a:spcBef>
        <a:spcAft>
          <a:spcPct val="0"/>
        </a:spcAft>
        <a:buClr>
          <a:srgbClr val="80A1B6"/>
        </a:buClr>
        <a:buSzPct val="80000"/>
        <a:buFont typeface="Arial" charset="0"/>
        <a:buChar char="»"/>
        <a:defRPr sz="1200">
          <a:solidFill>
            <a:schemeClr val="tx1"/>
          </a:solidFill>
          <a:latin typeface="+mn-lt"/>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kernel.org/doc/man-pages/online/pages/man7/futex.7.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computing.llnl.gov/tutorials/pthreads/" TargetMode="External"/><Relationship Id="rId2" Type="http://schemas.openxmlformats.org/officeDocument/2006/relationships/hyperlink" Target="thread%20examples/pthread_example.c"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computing.llnl.gov/tutorials/openMP/" TargetMode="External"/><Relationship Id="rId2" Type="http://schemas.openxmlformats.org/officeDocument/2006/relationships/hyperlink" Target="thread%20examples/openmp_helloworld.c"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docs.python.org/tutorial" TargetMode="External"/><Relationship Id="rId2" Type="http://schemas.openxmlformats.org/officeDocument/2006/relationships/hyperlink" Target="file:///\\larsab-nas1.cs.uit.no\win-sync\CS\inf2201\spring12\thread%20examples\python_example.py"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docs.oracle.com/javase/tutorial/essential/concurrency/" TargetMode="External"/><Relationship Id="rId2" Type="http://schemas.openxmlformats.org/officeDocument/2006/relationships/hyperlink" Target="thread%20examples/java_syncronized.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file:///C:\Users\larsab\workspace\DistributedSpell\src\edu\princeton\function\distspell\SearchWorkerThread.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54850" cy="1603375"/>
          </a:xfrm>
        </p:spPr>
        <p:txBody>
          <a:bodyPr/>
          <a:lstStyle/>
          <a:p>
            <a:r>
              <a:rPr lang="en-US" dirty="0"/>
              <a:t>Thread Packages</a:t>
            </a:r>
          </a:p>
        </p:txBody>
      </p:sp>
      <p:sp>
        <p:nvSpPr>
          <p:cNvPr id="3" name="Subtitle 2"/>
          <p:cNvSpPr>
            <a:spLocks noGrp="1"/>
          </p:cNvSpPr>
          <p:nvPr>
            <p:ph type="subTitle" idx="1"/>
          </p:nvPr>
        </p:nvSpPr>
        <p:spPr/>
        <p:txBody>
          <a:bodyPr/>
          <a:lstStyle/>
          <a:p>
            <a:r>
              <a:rPr lang="en-US" dirty="0"/>
              <a:t>Lars Ailo Bongo</a:t>
            </a:r>
            <a:br>
              <a:rPr lang="en-US" dirty="0"/>
            </a:br>
            <a:r>
              <a:rPr lang="en-US" dirty="0"/>
              <a:t>(larsab@cs.uit.no)</a:t>
            </a:r>
            <a:br>
              <a:rPr lang="en-US" dirty="0"/>
            </a:br>
            <a:r>
              <a:rPr lang="en-US" dirty="0"/>
              <a:t>University of Tromsø</a:t>
            </a:r>
            <a:br>
              <a:rPr lang="en-US" dirty="0"/>
            </a:br>
            <a:r>
              <a:rPr lang="en-US" dirty="0"/>
              <a:t>Spring 2019</a:t>
            </a:r>
          </a:p>
        </p:txBody>
      </p:sp>
    </p:spTree>
    <p:extLst>
      <p:ext uri="{BB962C8B-B14F-4D97-AF65-F5344CB8AC3E}">
        <p14:creationId xmlns:p14="http://schemas.microsoft.com/office/powerpoint/2010/main" val="81619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10</a:t>
            </a:fld>
            <a:endParaRPr lang="nb-NO" dirty="0"/>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078" y="3147548"/>
            <a:ext cx="1038225" cy="12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78" y="3201055"/>
            <a:ext cx="952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r="65475"/>
          <a:stretch/>
        </p:blipFill>
        <p:spPr bwMode="auto">
          <a:xfrm>
            <a:off x="3669732" y="3165798"/>
            <a:ext cx="1435668"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56051" y="2257132"/>
            <a:ext cx="1447800" cy="369332"/>
          </a:xfrm>
          <a:prstGeom prst="rect">
            <a:avLst/>
          </a:prstGeom>
          <a:noFill/>
          <a:ln w="25400">
            <a:solidFill>
              <a:schemeClr val="tx2"/>
            </a:solidFill>
          </a:ln>
        </p:spPr>
        <p:txBody>
          <a:bodyPr wrap="square" rtlCol="0">
            <a:spAutoFit/>
          </a:bodyPr>
          <a:lstStyle/>
          <a:p>
            <a:pPr algn="ctr"/>
            <a:r>
              <a:rPr lang="en-US" dirty="0"/>
              <a:t>Pthreads</a:t>
            </a:r>
          </a:p>
        </p:txBody>
      </p:sp>
      <p:pic>
        <p:nvPicPr>
          <p:cNvPr id="1844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042" y="989544"/>
            <a:ext cx="66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878" y="498474"/>
            <a:ext cx="2009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331" y="3048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2164" y="3439479"/>
            <a:ext cx="137636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052" y="1431401"/>
            <a:ext cx="1813557"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rtx2080ti">
            <a:extLst>
              <a:ext uri="{FF2B5EF4-FFF2-40B4-BE49-F238E27FC236}">
                <a16:creationId xmlns:a16="http://schemas.microsoft.com/office/drawing/2014/main" id="{29771B51-83E1-4A1D-A74D-4A12AE3D2C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4944740"/>
            <a:ext cx="17526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napdragon 855">
            <a:extLst>
              <a:ext uri="{FF2B5EF4-FFF2-40B4-BE49-F238E27FC236}">
                <a16:creationId xmlns:a16="http://schemas.microsoft.com/office/drawing/2014/main" id="{2615A27F-0722-46BC-9FD8-F7535B7A69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889" y="4862433"/>
            <a:ext cx="1819275" cy="10060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ntel core i9">
            <a:extLst>
              <a:ext uri="{FF2B5EF4-FFF2-40B4-BE49-F238E27FC236}">
                <a16:creationId xmlns:a16="http://schemas.microsoft.com/office/drawing/2014/main" id="{B56FB171-3AF6-4ED4-A14C-6A468CD9B2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0292" y="4755317"/>
            <a:ext cx="1265093" cy="126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7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04800"/>
            <a:ext cx="7150100" cy="1143000"/>
          </a:xfrm>
        </p:spPr>
        <p:txBody>
          <a:bodyPr/>
          <a:lstStyle/>
          <a:p>
            <a:r>
              <a:rPr lang="en-US" dirty="0"/>
              <a:t>Outline (reverse order)</a:t>
            </a:r>
          </a:p>
        </p:txBody>
      </p:sp>
      <p:sp>
        <p:nvSpPr>
          <p:cNvPr id="5" name="Content Placeholder 4"/>
          <p:cNvSpPr>
            <a:spLocks noGrp="1"/>
          </p:cNvSpPr>
          <p:nvPr>
            <p:ph idx="1"/>
          </p:nvPr>
        </p:nvSpPr>
        <p:spPr>
          <a:xfrm>
            <a:off x="588963" y="1143000"/>
            <a:ext cx="7151687" cy="5165725"/>
          </a:xfrm>
        </p:spPr>
        <p:txBody>
          <a:bodyPr/>
          <a:lstStyle/>
          <a:p>
            <a:r>
              <a:rPr lang="en-US" sz="2400" dirty="0"/>
              <a:t>Programming languages</a:t>
            </a:r>
          </a:p>
          <a:p>
            <a:pPr lvl="1"/>
            <a:r>
              <a:rPr lang="en-US" sz="2000" dirty="0"/>
              <a:t>Java</a:t>
            </a:r>
          </a:p>
          <a:p>
            <a:pPr lvl="1"/>
            <a:r>
              <a:rPr lang="en-US" sz="2000" dirty="0"/>
              <a:t>Pthreads</a:t>
            </a:r>
          </a:p>
          <a:p>
            <a:pPr lvl="1"/>
            <a:r>
              <a:rPr lang="en-US" sz="2000" dirty="0"/>
              <a:t>HTML5 (JavaScript)</a:t>
            </a:r>
          </a:p>
          <a:p>
            <a:r>
              <a:rPr lang="en-US" sz="2400" dirty="0"/>
              <a:t>Thread libraries</a:t>
            </a:r>
          </a:p>
          <a:p>
            <a:pPr lvl="1"/>
            <a:r>
              <a:rPr lang="en-US" sz="2000" dirty="0"/>
              <a:t>Pthreads</a:t>
            </a:r>
          </a:p>
          <a:p>
            <a:pPr lvl="1"/>
            <a:r>
              <a:rPr lang="en-US" sz="2000" dirty="0" err="1"/>
              <a:t>OpenMP</a:t>
            </a:r>
            <a:endParaRPr lang="en-US" sz="2000" dirty="0"/>
          </a:p>
          <a:p>
            <a:r>
              <a:rPr lang="en-US" sz="2400" dirty="0"/>
              <a:t>Operating system threads</a:t>
            </a:r>
          </a:p>
          <a:p>
            <a:pPr lvl="1"/>
            <a:r>
              <a:rPr lang="en-US" sz="2200" dirty="0"/>
              <a:t>Design choices</a:t>
            </a:r>
          </a:p>
          <a:p>
            <a:pPr lvl="1"/>
            <a:r>
              <a:rPr lang="en-US" sz="2000" dirty="0"/>
              <a:t>Linux</a:t>
            </a:r>
          </a:p>
          <a:p>
            <a:pPr lvl="1"/>
            <a:r>
              <a:rPr lang="en-US" sz="2000" dirty="0"/>
              <a:t>Windows</a:t>
            </a:r>
          </a:p>
          <a:p>
            <a:r>
              <a:rPr lang="en-US" sz="2400" b="1" dirty="0"/>
              <a:t>Hardware support</a:t>
            </a:r>
          </a:p>
          <a:p>
            <a:pPr lvl="1"/>
            <a:r>
              <a:rPr lang="en-US" sz="2000" dirty="0"/>
              <a:t>Simultaneous multi-threading</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04.04.2019</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11</a:t>
            </a:fld>
            <a:endParaRPr lang="nb-NO" dirty="0"/>
          </a:p>
        </p:txBody>
      </p:sp>
    </p:spTree>
    <p:extLst>
      <p:ext uri="{BB962C8B-B14F-4D97-AF65-F5344CB8AC3E}">
        <p14:creationId xmlns:p14="http://schemas.microsoft.com/office/powerpoint/2010/main" val="181412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1143000"/>
          </a:xfrm>
        </p:spPr>
        <p:txBody>
          <a:bodyPr/>
          <a:lstStyle/>
          <a:p>
            <a:r>
              <a:rPr lang="en-US" dirty="0"/>
              <a:t>Hardware Support for Threading</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12</a:t>
            </a:fld>
            <a:endParaRPr lang="nb-NO"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2960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54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150100" cy="533400"/>
          </a:xfrm>
        </p:spPr>
        <p:txBody>
          <a:bodyPr/>
          <a:lstStyle/>
          <a:p>
            <a:r>
              <a:rPr lang="en-US" dirty="0"/>
              <a:t>Hardware Support for Threading</a:t>
            </a:r>
          </a:p>
        </p:txBody>
      </p:sp>
      <p:sp>
        <p:nvSpPr>
          <p:cNvPr id="3" name="Content Placeholder 2"/>
          <p:cNvSpPr>
            <a:spLocks noGrp="1"/>
          </p:cNvSpPr>
          <p:nvPr>
            <p:ph idx="1"/>
          </p:nvPr>
        </p:nvSpPr>
        <p:spPr>
          <a:xfrm>
            <a:off x="152400" y="762000"/>
            <a:ext cx="7772399" cy="5546725"/>
          </a:xfrm>
        </p:spPr>
        <p:txBody>
          <a:bodyPr/>
          <a:lstStyle/>
          <a:p>
            <a:pPr marL="0" indent="0">
              <a:buNone/>
            </a:pPr>
            <a:r>
              <a:rPr lang="en-US" sz="2400" dirty="0"/>
              <a:t>The Intel 64 and IA-32 architectures provide mechanisms for managing and improving the performance of multiple processors connected to the same system bus. These include:</a:t>
            </a:r>
          </a:p>
          <a:p>
            <a:r>
              <a:rPr lang="en-US" sz="2400" dirty="0"/>
              <a:t>Bus locking and/or cache coherency management for performing atomic operations on system memory.</a:t>
            </a:r>
          </a:p>
          <a:p>
            <a:r>
              <a:rPr lang="en-US" sz="2400" dirty="0"/>
              <a:t>Serializing instructions. […]</a:t>
            </a:r>
          </a:p>
          <a:p>
            <a:r>
              <a:rPr lang="en-US" sz="2400" dirty="0"/>
              <a:t>An advance programmable interrupt controller (APIC) located on the processor chip […]</a:t>
            </a:r>
          </a:p>
          <a:p>
            <a:r>
              <a:rPr lang="en-US" sz="2400" dirty="0"/>
              <a:t>A second-level cache (level 2, L2). […]</a:t>
            </a:r>
          </a:p>
          <a:p>
            <a:r>
              <a:rPr lang="en-US" sz="2400" dirty="0"/>
              <a:t>A third-level cache (level 3, L3).  […]</a:t>
            </a:r>
          </a:p>
          <a:p>
            <a:r>
              <a:rPr lang="en-US" sz="2400" dirty="0"/>
              <a:t>Intel Hyper-Threading Technology. This extension to the Intel 64 and IA-32 architectures enables a single processor core to execute two or more threads concurrently […]</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13</a:t>
            </a:fld>
            <a:endParaRPr lang="nb-NO" dirty="0"/>
          </a:p>
        </p:txBody>
      </p:sp>
    </p:spTree>
    <p:extLst>
      <p:ext uri="{BB962C8B-B14F-4D97-AF65-F5344CB8AC3E}">
        <p14:creationId xmlns:p14="http://schemas.microsoft.com/office/powerpoint/2010/main" val="278890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533400"/>
          </a:xfrm>
        </p:spPr>
        <p:txBody>
          <a:bodyPr/>
          <a:lstStyle/>
          <a:p>
            <a:r>
              <a:rPr lang="en-US" dirty="0"/>
              <a:t>Hardware Support for Threading (2)</a:t>
            </a:r>
          </a:p>
        </p:txBody>
      </p:sp>
      <p:sp>
        <p:nvSpPr>
          <p:cNvPr id="3" name="Content Placeholder 2"/>
          <p:cNvSpPr>
            <a:spLocks noGrp="1"/>
          </p:cNvSpPr>
          <p:nvPr>
            <p:ph idx="1"/>
          </p:nvPr>
        </p:nvSpPr>
        <p:spPr>
          <a:xfrm>
            <a:off x="228600" y="990600"/>
            <a:ext cx="7619999" cy="5318125"/>
          </a:xfrm>
        </p:spPr>
        <p:txBody>
          <a:bodyPr/>
          <a:lstStyle/>
          <a:p>
            <a:pPr marL="0" indent="0">
              <a:buNone/>
            </a:pPr>
            <a:r>
              <a:rPr lang="en-US" dirty="0"/>
              <a:t>These mechanisms are particularly useful in symmetric-multiprocessing (SMP) systems. However, they can also be used when an Intel 64 or IA-32 processor and a special-purpose processor (such as a communications, graphics, or video processor) share the system bus.</a:t>
            </a:r>
          </a:p>
          <a:p>
            <a:pPr marL="0" indent="0">
              <a:buNone/>
            </a:pPr>
            <a:r>
              <a:rPr lang="en-US" dirty="0"/>
              <a:t>These multiprocessing mechanisms have the following characteristics:</a:t>
            </a:r>
          </a:p>
          <a:p>
            <a:r>
              <a:rPr lang="en-US" dirty="0"/>
              <a:t>To maintain system memory coherency </a:t>
            </a:r>
            <a:r>
              <a:rPr lang="en-US" i="1" dirty="0"/>
              <a:t>— </a:t>
            </a:r>
            <a:r>
              <a:rPr lang="en-US" dirty="0"/>
              <a:t>When two or more processors are attempting simultaneously to access the same address in system memory, some communication mechanism or memory access protocol must be available to promote data coherency and, in some instances, to allow one processor to temporarily lock a memory location.</a:t>
            </a:r>
          </a:p>
          <a:p>
            <a:r>
              <a:rPr lang="en-US" dirty="0"/>
              <a:t>To maintain cache consistency </a:t>
            </a:r>
            <a:r>
              <a:rPr lang="en-US" i="1" dirty="0"/>
              <a:t>— </a:t>
            </a:r>
            <a:r>
              <a:rPr lang="en-US" dirty="0"/>
              <a:t>When one processor accesses data cached on another processor, it must not receive incorrect data. If it modifies data, all other processors that access that data must receive the modified data.</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14</a:t>
            </a:fld>
            <a:endParaRPr lang="nb-NO" dirty="0"/>
          </a:p>
        </p:txBody>
      </p:sp>
    </p:spTree>
    <p:extLst>
      <p:ext uri="{BB962C8B-B14F-4D97-AF65-F5344CB8AC3E}">
        <p14:creationId xmlns:p14="http://schemas.microsoft.com/office/powerpoint/2010/main" val="294941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533400"/>
          </a:xfrm>
        </p:spPr>
        <p:txBody>
          <a:bodyPr/>
          <a:lstStyle/>
          <a:p>
            <a:r>
              <a:rPr lang="en-US" dirty="0"/>
              <a:t>Hardware Support for Threading(3)</a:t>
            </a:r>
          </a:p>
        </p:txBody>
      </p:sp>
      <p:sp>
        <p:nvSpPr>
          <p:cNvPr id="3" name="Content Placeholder 2"/>
          <p:cNvSpPr>
            <a:spLocks noGrp="1"/>
          </p:cNvSpPr>
          <p:nvPr>
            <p:ph idx="1"/>
          </p:nvPr>
        </p:nvSpPr>
        <p:spPr>
          <a:xfrm>
            <a:off x="228600" y="990600"/>
            <a:ext cx="7619999" cy="5318125"/>
          </a:xfrm>
        </p:spPr>
        <p:txBody>
          <a:bodyPr/>
          <a:lstStyle/>
          <a:p>
            <a:r>
              <a:rPr lang="en-US" dirty="0"/>
              <a:t>To allow predictable ordering of writes to memory </a:t>
            </a:r>
            <a:r>
              <a:rPr lang="en-US" i="1" dirty="0"/>
              <a:t>— </a:t>
            </a:r>
            <a:r>
              <a:rPr lang="en-US" dirty="0"/>
              <a:t>In some circumstances, it is important that memory writes be observed externally in precisely the same order as programmed.</a:t>
            </a:r>
          </a:p>
          <a:p>
            <a:r>
              <a:rPr lang="en-US" dirty="0"/>
              <a:t>To distribute interrupt handling among a group of processors — When several processors are operating in a system in parallel, it is useful to have a centralized mechanism for receiving interrupts and distributing them to available processors for servicing.</a:t>
            </a:r>
          </a:p>
          <a:p>
            <a:r>
              <a:rPr lang="en-US" dirty="0"/>
              <a:t>To increase system performance by exploiting the multi-threaded and </a:t>
            </a:r>
            <a:r>
              <a:rPr lang="en-US" dirty="0" err="1"/>
              <a:t>multiprocess</a:t>
            </a:r>
            <a:r>
              <a:rPr lang="en-US" dirty="0"/>
              <a:t> nature of contemporary operating systems and applications.</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15</a:t>
            </a:fld>
            <a:endParaRPr lang="nb-NO" dirty="0"/>
          </a:p>
        </p:txBody>
      </p:sp>
    </p:spTree>
    <p:extLst>
      <p:ext uri="{BB962C8B-B14F-4D97-AF65-F5344CB8AC3E}">
        <p14:creationId xmlns:p14="http://schemas.microsoft.com/office/powerpoint/2010/main" val="391127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1143000"/>
          </a:xfrm>
        </p:spPr>
        <p:txBody>
          <a:bodyPr/>
          <a:lstStyle/>
          <a:p>
            <a:r>
              <a:rPr lang="en-US" dirty="0"/>
              <a:t>Simultaneous Multi-threading (SMT)</a:t>
            </a:r>
          </a:p>
        </p:txBody>
      </p:sp>
      <p:sp>
        <p:nvSpPr>
          <p:cNvPr id="3" name="Content Placeholder 2"/>
          <p:cNvSpPr>
            <a:spLocks noGrp="1"/>
          </p:cNvSpPr>
          <p:nvPr>
            <p:ph idx="1"/>
          </p:nvPr>
        </p:nvSpPr>
        <p:spPr>
          <a:xfrm>
            <a:off x="533400" y="914400"/>
            <a:ext cx="7151687" cy="2286000"/>
          </a:xfrm>
        </p:spPr>
        <p:txBody>
          <a:bodyPr/>
          <a:lstStyle/>
          <a:p>
            <a:r>
              <a:rPr lang="en-US" dirty="0"/>
              <a:t>Multi-core vs. multi-threaded CPU?</a:t>
            </a:r>
          </a:p>
          <a:p>
            <a:pPr lvl="1"/>
            <a:r>
              <a:rPr lang="en-US" dirty="0"/>
              <a:t>Both allows running multiple threads in parallel</a:t>
            </a:r>
          </a:p>
          <a:p>
            <a:pPr lvl="1"/>
            <a:r>
              <a:rPr lang="en-US" dirty="0"/>
              <a:t>Multi-core: multiple full cores on a chip</a:t>
            </a:r>
          </a:p>
          <a:p>
            <a:pPr lvl="1"/>
            <a:r>
              <a:rPr lang="en-US" dirty="0"/>
              <a:t>Multi-threaded: some CPU resources are shared between threads</a:t>
            </a:r>
          </a:p>
          <a:p>
            <a:pPr lvl="1"/>
            <a:r>
              <a:rPr lang="en-US" dirty="0"/>
              <a:t>Multi-threaded: a thread is “context switched” when blocked on long latency events (cache misses or memory reads)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16</a:t>
            </a:fld>
            <a:endParaRPr lang="nb-NO"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34575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52800"/>
            <a:ext cx="32194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5999044"/>
            <a:ext cx="3659143" cy="584775"/>
          </a:xfrm>
          <a:prstGeom prst="rect">
            <a:avLst/>
          </a:prstGeom>
          <a:noFill/>
        </p:spPr>
        <p:txBody>
          <a:bodyPr wrap="none" rtlCol="0">
            <a:spAutoFit/>
          </a:bodyPr>
          <a:lstStyle/>
          <a:p>
            <a:r>
              <a:rPr lang="en-US" sz="1600" dirty="0"/>
              <a:t>Figures from Intel Technology Journal </a:t>
            </a:r>
            <a:br>
              <a:rPr lang="en-US" sz="1600" dirty="0"/>
            </a:br>
            <a:r>
              <a:rPr lang="en-US" sz="1600" dirty="0" err="1"/>
              <a:t>Vol</a:t>
            </a:r>
            <a:r>
              <a:rPr lang="en-US" sz="1600" dirty="0"/>
              <a:t> 06, Issue 01, Feb. 2002	</a:t>
            </a:r>
          </a:p>
        </p:txBody>
      </p:sp>
    </p:spTree>
    <p:extLst>
      <p:ext uri="{BB962C8B-B14F-4D97-AF65-F5344CB8AC3E}">
        <p14:creationId xmlns:p14="http://schemas.microsoft.com/office/powerpoint/2010/main" val="2792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1143000"/>
          </a:xfrm>
        </p:spPr>
        <p:txBody>
          <a:bodyPr/>
          <a:lstStyle/>
          <a:p>
            <a:r>
              <a:rPr lang="en-US" dirty="0"/>
              <a:t>Hardware support</a:t>
            </a:r>
          </a:p>
        </p:txBody>
      </p:sp>
      <p:sp>
        <p:nvSpPr>
          <p:cNvPr id="3" name="Content Placeholder 2"/>
          <p:cNvSpPr>
            <a:spLocks noGrp="1"/>
          </p:cNvSpPr>
          <p:nvPr>
            <p:ph idx="1"/>
          </p:nvPr>
        </p:nvSpPr>
        <p:spPr>
          <a:xfrm>
            <a:off x="608013" y="990600"/>
            <a:ext cx="7151687" cy="5181599"/>
          </a:xfrm>
        </p:spPr>
        <p:txBody>
          <a:bodyPr/>
          <a:lstStyle/>
          <a:p>
            <a:r>
              <a:rPr lang="en-US" dirty="0"/>
              <a:t>Is that it?</a:t>
            </a:r>
          </a:p>
          <a:p>
            <a:r>
              <a:rPr lang="en-US" dirty="0"/>
              <a:t>Does other platforms provide additional support?</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17</a:t>
            </a:fld>
            <a:endParaRPr lang="nb-NO" dirty="0"/>
          </a:p>
        </p:txBody>
      </p:sp>
    </p:spTree>
    <p:extLst>
      <p:ext uri="{BB962C8B-B14F-4D97-AF65-F5344CB8AC3E}">
        <p14:creationId xmlns:p14="http://schemas.microsoft.com/office/powerpoint/2010/main" val="286953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04800"/>
            <a:ext cx="7150100" cy="1143000"/>
          </a:xfrm>
        </p:spPr>
        <p:txBody>
          <a:bodyPr/>
          <a:lstStyle/>
          <a:p>
            <a:r>
              <a:rPr lang="en-US" dirty="0"/>
              <a:t>Outline (reverse order)</a:t>
            </a:r>
          </a:p>
        </p:txBody>
      </p:sp>
      <p:sp>
        <p:nvSpPr>
          <p:cNvPr id="5" name="Content Placeholder 4"/>
          <p:cNvSpPr>
            <a:spLocks noGrp="1"/>
          </p:cNvSpPr>
          <p:nvPr>
            <p:ph idx="1"/>
          </p:nvPr>
        </p:nvSpPr>
        <p:spPr>
          <a:xfrm>
            <a:off x="588963" y="1143000"/>
            <a:ext cx="7151687" cy="5165725"/>
          </a:xfrm>
        </p:spPr>
        <p:txBody>
          <a:bodyPr/>
          <a:lstStyle/>
          <a:p>
            <a:r>
              <a:rPr lang="en-US" sz="2400" dirty="0"/>
              <a:t>Programming languages</a:t>
            </a:r>
          </a:p>
          <a:p>
            <a:pPr lvl="1"/>
            <a:r>
              <a:rPr lang="en-US" sz="2000" dirty="0"/>
              <a:t>Java</a:t>
            </a:r>
          </a:p>
          <a:p>
            <a:pPr lvl="1"/>
            <a:r>
              <a:rPr lang="en-US" sz="2000" dirty="0"/>
              <a:t>Pthreads</a:t>
            </a:r>
          </a:p>
          <a:p>
            <a:pPr lvl="1"/>
            <a:r>
              <a:rPr lang="en-US" sz="2000" dirty="0"/>
              <a:t>HTML5 (JavaScript)</a:t>
            </a:r>
          </a:p>
          <a:p>
            <a:r>
              <a:rPr lang="en-US" sz="2400" dirty="0"/>
              <a:t>Thread libraries</a:t>
            </a:r>
          </a:p>
          <a:p>
            <a:pPr lvl="1"/>
            <a:r>
              <a:rPr lang="en-US" sz="2000" dirty="0"/>
              <a:t>Pthreads</a:t>
            </a:r>
          </a:p>
          <a:p>
            <a:pPr lvl="1"/>
            <a:r>
              <a:rPr lang="en-US" sz="2000" dirty="0" err="1"/>
              <a:t>OpenMP</a:t>
            </a:r>
            <a:endParaRPr lang="en-US" sz="2000" dirty="0"/>
          </a:p>
          <a:p>
            <a:r>
              <a:rPr lang="en-US" sz="2400" b="1" dirty="0"/>
              <a:t>Operating system threads</a:t>
            </a:r>
          </a:p>
          <a:p>
            <a:pPr lvl="1"/>
            <a:r>
              <a:rPr lang="en-US" sz="2200" dirty="0"/>
              <a:t>Design choices</a:t>
            </a:r>
          </a:p>
          <a:p>
            <a:pPr lvl="1"/>
            <a:r>
              <a:rPr lang="en-US" sz="2000" dirty="0"/>
              <a:t>Linux</a:t>
            </a:r>
          </a:p>
          <a:p>
            <a:pPr lvl="1"/>
            <a:r>
              <a:rPr lang="en-US" sz="2000" dirty="0"/>
              <a:t>Windows</a:t>
            </a:r>
          </a:p>
          <a:p>
            <a:r>
              <a:rPr lang="en-US" sz="2400" dirty="0"/>
              <a:t>Hardware support</a:t>
            </a:r>
          </a:p>
          <a:p>
            <a:pPr lvl="1"/>
            <a:r>
              <a:rPr lang="en-US" sz="2000" dirty="0"/>
              <a:t>Simultaneous multi-threading</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04.04.2019</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18</a:t>
            </a:fld>
            <a:endParaRPr lang="nb-NO" dirty="0"/>
          </a:p>
        </p:txBody>
      </p:sp>
    </p:spTree>
    <p:extLst>
      <p:ext uri="{BB962C8B-B14F-4D97-AF65-F5344CB8AC3E}">
        <p14:creationId xmlns:p14="http://schemas.microsoft.com/office/powerpoint/2010/main" val="159349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Implementation of Thread Packages</a:t>
            </a:r>
          </a:p>
        </p:txBody>
      </p:sp>
      <p:sp>
        <p:nvSpPr>
          <p:cNvPr id="219139" name="Rectangle 3"/>
          <p:cNvSpPr>
            <a:spLocks noGrp="1" noChangeArrowheads="1"/>
          </p:cNvSpPr>
          <p:nvPr>
            <p:ph type="body" sz="half" idx="1"/>
          </p:nvPr>
        </p:nvSpPr>
        <p:spPr>
          <a:xfrm>
            <a:off x="685800" y="1452563"/>
            <a:ext cx="7772400" cy="1749425"/>
          </a:xfrm>
        </p:spPr>
        <p:txBody>
          <a:bodyPr/>
          <a:lstStyle/>
          <a:p>
            <a:r>
              <a:rPr lang="en-US" dirty="0"/>
              <a:t>Two main approaches to support threads</a:t>
            </a:r>
          </a:p>
          <a:p>
            <a:pPr lvl="1"/>
            <a:r>
              <a:rPr lang="en-US" sz="2400" dirty="0"/>
              <a:t>In user space</a:t>
            </a:r>
          </a:p>
          <a:p>
            <a:pPr lvl="1"/>
            <a:r>
              <a:rPr lang="en-US" sz="2400" dirty="0"/>
              <a:t>In kernel space</a:t>
            </a:r>
          </a:p>
        </p:txBody>
      </p:sp>
      <p:grpSp>
        <p:nvGrpSpPr>
          <p:cNvPr id="219212" name="Group 76"/>
          <p:cNvGrpSpPr>
            <a:grpSpLocks/>
          </p:cNvGrpSpPr>
          <p:nvPr/>
        </p:nvGrpSpPr>
        <p:grpSpPr bwMode="auto">
          <a:xfrm>
            <a:off x="457200" y="3124200"/>
            <a:ext cx="7138987" cy="2614612"/>
            <a:chOff x="551" y="2285"/>
            <a:chExt cx="4497" cy="1647"/>
          </a:xfrm>
        </p:grpSpPr>
        <p:sp>
          <p:nvSpPr>
            <p:cNvPr id="219163" name="Rectangle 27"/>
            <p:cNvSpPr>
              <a:spLocks noChangeArrowheads="1"/>
            </p:cNvSpPr>
            <p:nvPr/>
          </p:nvSpPr>
          <p:spPr bwMode="auto">
            <a:xfrm>
              <a:off x="551" y="3212"/>
              <a:ext cx="1977" cy="271"/>
            </a:xfrm>
            <a:prstGeom prst="rect">
              <a:avLst/>
            </a:prstGeom>
            <a:noFill/>
            <a:ln w="12700">
              <a:solidFill>
                <a:schemeClr val="tx1"/>
              </a:solidFill>
              <a:miter lim="800000"/>
              <a:headEnd/>
              <a:tailEnd/>
            </a:ln>
            <a:effectLst/>
          </p:spPr>
          <p:txBody>
            <a:bodyPr wrap="none" anchor="ctr"/>
            <a:lstStyle/>
            <a:p>
              <a:r>
                <a:rPr lang="en-US"/>
                <a:t>Kernel</a:t>
              </a:r>
            </a:p>
          </p:txBody>
        </p:sp>
        <p:sp>
          <p:nvSpPr>
            <p:cNvPr id="219164" name="Rectangle 28"/>
            <p:cNvSpPr>
              <a:spLocks noChangeArrowheads="1"/>
            </p:cNvSpPr>
            <p:nvPr/>
          </p:nvSpPr>
          <p:spPr bwMode="auto">
            <a:xfrm>
              <a:off x="552" y="2905"/>
              <a:ext cx="1977" cy="271"/>
            </a:xfrm>
            <a:prstGeom prst="rect">
              <a:avLst/>
            </a:prstGeom>
            <a:noFill/>
            <a:ln w="12700">
              <a:solidFill>
                <a:schemeClr val="tx1"/>
              </a:solidFill>
              <a:miter lim="800000"/>
              <a:headEnd/>
              <a:tailEnd/>
            </a:ln>
            <a:effectLst/>
          </p:spPr>
          <p:txBody>
            <a:bodyPr wrap="none" anchor="ctr"/>
            <a:lstStyle/>
            <a:p>
              <a:r>
                <a:rPr lang="en-US"/>
                <a:t>Run-time system</a:t>
              </a:r>
            </a:p>
          </p:txBody>
        </p:sp>
        <p:grpSp>
          <p:nvGrpSpPr>
            <p:cNvPr id="219165" name="Group 29"/>
            <p:cNvGrpSpPr>
              <a:grpSpLocks/>
            </p:cNvGrpSpPr>
            <p:nvPr/>
          </p:nvGrpSpPr>
          <p:grpSpPr bwMode="auto">
            <a:xfrm>
              <a:off x="1270" y="2593"/>
              <a:ext cx="762" cy="356"/>
              <a:chOff x="1252" y="3011"/>
              <a:chExt cx="762" cy="356"/>
            </a:xfrm>
          </p:grpSpPr>
          <p:sp>
            <p:nvSpPr>
              <p:cNvPr id="219166" name="Line 30"/>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9167" name="Line 31"/>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9168" name="Freeform 32"/>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219192" name="Rectangle 56"/>
            <p:cNvSpPr>
              <a:spLocks noChangeArrowheads="1"/>
            </p:cNvSpPr>
            <p:nvPr/>
          </p:nvSpPr>
          <p:spPr bwMode="auto">
            <a:xfrm>
              <a:off x="3054" y="3194"/>
              <a:ext cx="1977" cy="271"/>
            </a:xfrm>
            <a:prstGeom prst="rect">
              <a:avLst/>
            </a:prstGeom>
            <a:noFill/>
            <a:ln w="12700">
              <a:solidFill>
                <a:schemeClr val="tx1"/>
              </a:solidFill>
              <a:miter lim="800000"/>
              <a:headEnd/>
              <a:tailEnd/>
            </a:ln>
            <a:effectLst/>
          </p:spPr>
          <p:txBody>
            <a:bodyPr wrap="none" anchor="ctr"/>
            <a:lstStyle/>
            <a:p>
              <a:r>
                <a:rPr lang="en-US"/>
                <a:t>Kernel</a:t>
              </a:r>
            </a:p>
          </p:txBody>
        </p:sp>
        <p:grpSp>
          <p:nvGrpSpPr>
            <p:cNvPr id="219193" name="Group 57"/>
            <p:cNvGrpSpPr>
              <a:grpSpLocks/>
            </p:cNvGrpSpPr>
            <p:nvPr/>
          </p:nvGrpSpPr>
          <p:grpSpPr bwMode="auto">
            <a:xfrm>
              <a:off x="3812" y="2599"/>
              <a:ext cx="762" cy="621"/>
              <a:chOff x="1252" y="3011"/>
              <a:chExt cx="762" cy="356"/>
            </a:xfrm>
          </p:grpSpPr>
          <p:sp>
            <p:nvSpPr>
              <p:cNvPr id="219194" name="Line 58"/>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9195" name="Line 59"/>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9196" name="Freeform 60"/>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219197" name="Text Box 61"/>
            <p:cNvSpPr txBox="1">
              <a:spLocks noChangeArrowheads="1"/>
            </p:cNvSpPr>
            <p:nvPr/>
          </p:nvSpPr>
          <p:spPr bwMode="auto">
            <a:xfrm>
              <a:off x="722" y="3638"/>
              <a:ext cx="1610" cy="212"/>
            </a:xfrm>
            <a:prstGeom prst="rect">
              <a:avLst/>
            </a:prstGeom>
            <a:noFill/>
            <a:ln w="12700" algn="ctr">
              <a:noFill/>
              <a:miter lim="800000"/>
              <a:headEnd/>
              <a:tailEnd/>
            </a:ln>
            <a:effectLst/>
          </p:spPr>
          <p:txBody>
            <a:bodyPr wrap="none">
              <a:spAutoFit/>
            </a:bodyPr>
            <a:lstStyle/>
            <a:p>
              <a:r>
                <a:rPr lang="en-US"/>
                <a:t>User-level thread package</a:t>
              </a:r>
            </a:p>
          </p:txBody>
        </p:sp>
        <p:sp>
          <p:nvSpPr>
            <p:cNvPr id="219198" name="Text Box 62"/>
            <p:cNvSpPr txBox="1">
              <a:spLocks noChangeArrowheads="1"/>
            </p:cNvSpPr>
            <p:nvPr/>
          </p:nvSpPr>
          <p:spPr bwMode="auto">
            <a:xfrm>
              <a:off x="3183" y="3566"/>
              <a:ext cx="1777" cy="366"/>
            </a:xfrm>
            <a:prstGeom prst="rect">
              <a:avLst/>
            </a:prstGeom>
            <a:noFill/>
            <a:ln w="12700" algn="ctr">
              <a:noFill/>
              <a:miter lim="800000"/>
              <a:headEnd/>
              <a:tailEnd/>
            </a:ln>
            <a:effectLst/>
          </p:spPr>
          <p:txBody>
            <a:bodyPr wrap="none">
              <a:spAutoFit/>
            </a:bodyPr>
            <a:lstStyle/>
            <a:p>
              <a:r>
                <a:rPr lang="en-US"/>
                <a:t>Thread package managed by</a:t>
              </a:r>
              <a:br>
                <a:rPr lang="en-US"/>
              </a:br>
              <a:r>
                <a:rPr lang="en-US"/>
                <a:t>the kernel</a:t>
              </a:r>
            </a:p>
          </p:txBody>
        </p:sp>
        <p:grpSp>
          <p:nvGrpSpPr>
            <p:cNvPr id="219202" name="Group 66"/>
            <p:cNvGrpSpPr>
              <a:grpSpLocks/>
            </p:cNvGrpSpPr>
            <p:nvPr/>
          </p:nvGrpSpPr>
          <p:grpSpPr bwMode="auto">
            <a:xfrm>
              <a:off x="576" y="2287"/>
              <a:ext cx="1977" cy="311"/>
              <a:chOff x="576" y="2287"/>
              <a:chExt cx="1977" cy="311"/>
            </a:xfrm>
          </p:grpSpPr>
          <p:sp>
            <p:nvSpPr>
              <p:cNvPr id="219144" name="Freeform 8"/>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47" name="Freeform 11"/>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50" name="Freeform 14"/>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53" name="Freeform 17"/>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56" name="Freeform 20"/>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59" name="Freeform 23"/>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162" name="Freeform 26"/>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1" name="AutoShape 65"/>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nvGrpSpPr>
            <p:cNvPr id="219203" name="Group 67"/>
            <p:cNvGrpSpPr>
              <a:grpSpLocks/>
            </p:cNvGrpSpPr>
            <p:nvPr/>
          </p:nvGrpSpPr>
          <p:grpSpPr bwMode="auto">
            <a:xfrm>
              <a:off x="3071" y="2285"/>
              <a:ext cx="1977" cy="311"/>
              <a:chOff x="576" y="2287"/>
              <a:chExt cx="1977" cy="311"/>
            </a:xfrm>
          </p:grpSpPr>
          <p:sp>
            <p:nvSpPr>
              <p:cNvPr id="219204" name="Freeform 68"/>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5" name="Freeform 69"/>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6" name="Freeform 70"/>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7" name="Freeform 71"/>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8" name="Freeform 72"/>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09" name="Freeform 73"/>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10" name="Freeform 74"/>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219211" name="AutoShape 75"/>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2"/>
          </p:nvPr>
        </p:nvSpPr>
        <p:spPr/>
        <p:txBody>
          <a:bodyPr/>
          <a:lstStyle/>
          <a:p>
            <a:fld id="{80606B0A-1FE3-4173-AFA1-404245CB5668}" type="slidenum">
              <a:rPr lang="en-US" smtClean="0"/>
              <a:pPr/>
              <a:t>19</a:t>
            </a:fld>
            <a:endParaRPr lang="en-US"/>
          </a:p>
        </p:txBody>
      </p:sp>
    </p:spTree>
    <p:extLst>
      <p:ext uri="{BB962C8B-B14F-4D97-AF65-F5344CB8AC3E}">
        <p14:creationId xmlns:p14="http://schemas.microsoft.com/office/powerpoint/2010/main" val="166525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150100" cy="1143000"/>
          </a:xfrm>
        </p:spPr>
        <p:txBody>
          <a:bodyPr/>
          <a:lstStyle/>
          <a:p>
            <a:r>
              <a:rPr lang="en-US" dirty="0"/>
              <a:t>Acknowledgements</a:t>
            </a:r>
          </a:p>
        </p:txBody>
      </p:sp>
      <p:sp>
        <p:nvSpPr>
          <p:cNvPr id="3" name="Content Placeholder 2"/>
          <p:cNvSpPr>
            <a:spLocks noGrp="1"/>
          </p:cNvSpPr>
          <p:nvPr>
            <p:ph idx="1"/>
          </p:nvPr>
        </p:nvSpPr>
        <p:spPr>
          <a:xfrm>
            <a:off x="588963" y="1600200"/>
            <a:ext cx="7151687" cy="4708525"/>
          </a:xfrm>
        </p:spPr>
        <p:txBody>
          <a:bodyPr/>
          <a:lstStyle/>
          <a:p>
            <a:r>
              <a:rPr lang="en-US" dirty="0"/>
              <a:t>Includes slides made by Tore Larsen, which in turned based these on slides from O. Anshus, T. </a:t>
            </a:r>
            <a:r>
              <a:rPr lang="en-US" dirty="0" err="1"/>
              <a:t>Plagemann</a:t>
            </a:r>
            <a:r>
              <a:rPr lang="en-US" dirty="0"/>
              <a:t>, C. </a:t>
            </a:r>
            <a:r>
              <a:rPr lang="en-US" dirty="0" err="1"/>
              <a:t>Griwodz</a:t>
            </a:r>
            <a:r>
              <a:rPr lang="en-US" dirty="0"/>
              <a:t>, M. van Steen, and A. </a:t>
            </a:r>
            <a:r>
              <a:rPr lang="en-US" dirty="0" err="1"/>
              <a:t>Tanenbaum</a:t>
            </a:r>
            <a:endParaRPr lang="en-US" dirty="0"/>
          </a:p>
          <a:p>
            <a:r>
              <a:rPr lang="en-US" dirty="0"/>
              <a:t>Also includes figures from Modern Operating System by A. </a:t>
            </a:r>
            <a:r>
              <a:rPr lang="en-US" dirty="0" err="1"/>
              <a:t>Tanenbaum</a:t>
            </a:r>
            <a:endParaRPr lang="en-US" dirty="0"/>
          </a:p>
          <a:p>
            <a:r>
              <a:rPr lang="en-US" dirty="0"/>
              <a:t>In addition multiple other references as stated in the slides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a:t>
            </a:fld>
            <a:endParaRPr lang="nb-NO" dirty="0"/>
          </a:p>
        </p:txBody>
      </p:sp>
    </p:spTree>
    <p:extLst>
      <p:ext uri="{BB962C8B-B14F-4D97-AF65-F5344CB8AC3E}">
        <p14:creationId xmlns:p14="http://schemas.microsoft.com/office/powerpoint/2010/main" val="3440831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p:txBody>
          <a:bodyPr/>
          <a:lstStyle/>
          <a:p>
            <a:r>
              <a:rPr lang="en-US" dirty="0"/>
              <a:t>Implementation of Thread Packages</a:t>
            </a:r>
          </a:p>
        </p:txBody>
      </p:sp>
      <p:sp>
        <p:nvSpPr>
          <p:cNvPr id="165893" name="Rectangle 5"/>
          <p:cNvSpPr>
            <a:spLocks noGrp="1" noChangeArrowheads="1"/>
          </p:cNvSpPr>
          <p:nvPr>
            <p:ph type="body" sz="half" idx="1"/>
          </p:nvPr>
        </p:nvSpPr>
        <p:spPr>
          <a:xfrm>
            <a:off x="685800" y="1219200"/>
            <a:ext cx="7772400" cy="2235200"/>
          </a:xfrm>
        </p:spPr>
        <p:txBody>
          <a:bodyPr/>
          <a:lstStyle/>
          <a:p>
            <a:r>
              <a:rPr lang="en-US" sz="2000" dirty="0"/>
              <a:t>Two main approaches to implement threads</a:t>
            </a:r>
          </a:p>
          <a:p>
            <a:pPr lvl="1"/>
            <a:r>
              <a:rPr lang="en-US" sz="2000" dirty="0"/>
              <a:t>In user space</a:t>
            </a:r>
          </a:p>
          <a:p>
            <a:pPr lvl="1"/>
            <a:r>
              <a:rPr lang="en-US" sz="2000" dirty="0"/>
              <a:t>In kernel space</a:t>
            </a:r>
          </a:p>
          <a:p>
            <a:r>
              <a:rPr lang="en-US" sz="2000" dirty="0"/>
              <a:t>Hybrid solutions: cooperation between user level and kernel</a:t>
            </a:r>
          </a:p>
          <a:p>
            <a:pPr lvl="1"/>
            <a:r>
              <a:rPr lang="en-US" sz="2000" dirty="0"/>
              <a:t>Scheduler activation</a:t>
            </a:r>
          </a:p>
          <a:p>
            <a:pPr lvl="1"/>
            <a:r>
              <a:rPr lang="en-US" sz="2000" dirty="0"/>
              <a:t>Pop-up threads</a:t>
            </a:r>
          </a:p>
        </p:txBody>
      </p:sp>
      <p:grpSp>
        <p:nvGrpSpPr>
          <p:cNvPr id="165992" name="Group 104"/>
          <p:cNvGrpSpPr>
            <a:grpSpLocks/>
          </p:cNvGrpSpPr>
          <p:nvPr/>
        </p:nvGrpSpPr>
        <p:grpSpPr bwMode="auto">
          <a:xfrm>
            <a:off x="533400" y="3819525"/>
            <a:ext cx="7138987" cy="2614613"/>
            <a:chOff x="551" y="2285"/>
            <a:chExt cx="4497" cy="1647"/>
          </a:xfrm>
        </p:grpSpPr>
        <p:sp>
          <p:nvSpPr>
            <p:cNvPr id="165993" name="Rectangle 105"/>
            <p:cNvSpPr>
              <a:spLocks noChangeArrowheads="1"/>
            </p:cNvSpPr>
            <p:nvPr/>
          </p:nvSpPr>
          <p:spPr bwMode="auto">
            <a:xfrm>
              <a:off x="551" y="3212"/>
              <a:ext cx="1977" cy="271"/>
            </a:xfrm>
            <a:prstGeom prst="rect">
              <a:avLst/>
            </a:prstGeom>
            <a:noFill/>
            <a:ln w="12700">
              <a:solidFill>
                <a:schemeClr val="tx1"/>
              </a:solidFill>
              <a:miter lim="800000"/>
              <a:headEnd/>
              <a:tailEnd/>
            </a:ln>
            <a:effectLst/>
          </p:spPr>
          <p:txBody>
            <a:bodyPr wrap="none" anchor="ctr"/>
            <a:lstStyle/>
            <a:p>
              <a:r>
                <a:rPr lang="en-US"/>
                <a:t>Kernel</a:t>
              </a:r>
            </a:p>
          </p:txBody>
        </p:sp>
        <p:sp>
          <p:nvSpPr>
            <p:cNvPr id="165994" name="Rectangle 106"/>
            <p:cNvSpPr>
              <a:spLocks noChangeArrowheads="1"/>
            </p:cNvSpPr>
            <p:nvPr/>
          </p:nvSpPr>
          <p:spPr bwMode="auto">
            <a:xfrm>
              <a:off x="552" y="2905"/>
              <a:ext cx="1977" cy="271"/>
            </a:xfrm>
            <a:prstGeom prst="rect">
              <a:avLst/>
            </a:prstGeom>
            <a:noFill/>
            <a:ln w="12700">
              <a:solidFill>
                <a:schemeClr val="tx1"/>
              </a:solidFill>
              <a:miter lim="800000"/>
              <a:headEnd/>
              <a:tailEnd/>
            </a:ln>
            <a:effectLst/>
          </p:spPr>
          <p:txBody>
            <a:bodyPr wrap="none" anchor="ctr"/>
            <a:lstStyle/>
            <a:p>
              <a:r>
                <a:rPr lang="en-US"/>
                <a:t>Run-time system</a:t>
              </a:r>
            </a:p>
          </p:txBody>
        </p:sp>
        <p:grpSp>
          <p:nvGrpSpPr>
            <p:cNvPr id="165995" name="Group 107"/>
            <p:cNvGrpSpPr>
              <a:grpSpLocks/>
            </p:cNvGrpSpPr>
            <p:nvPr/>
          </p:nvGrpSpPr>
          <p:grpSpPr bwMode="auto">
            <a:xfrm>
              <a:off x="1270" y="2593"/>
              <a:ext cx="762" cy="356"/>
              <a:chOff x="1252" y="3011"/>
              <a:chExt cx="762" cy="356"/>
            </a:xfrm>
          </p:grpSpPr>
          <p:sp>
            <p:nvSpPr>
              <p:cNvPr id="165996" name="Line 108"/>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997" name="Line 109"/>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998" name="Freeform 110"/>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165999" name="Rectangle 111"/>
            <p:cNvSpPr>
              <a:spLocks noChangeArrowheads="1"/>
            </p:cNvSpPr>
            <p:nvPr/>
          </p:nvSpPr>
          <p:spPr bwMode="auto">
            <a:xfrm>
              <a:off x="3054" y="3194"/>
              <a:ext cx="1977" cy="271"/>
            </a:xfrm>
            <a:prstGeom prst="rect">
              <a:avLst/>
            </a:prstGeom>
            <a:noFill/>
            <a:ln w="12700">
              <a:solidFill>
                <a:schemeClr val="tx1"/>
              </a:solidFill>
              <a:miter lim="800000"/>
              <a:headEnd/>
              <a:tailEnd/>
            </a:ln>
            <a:effectLst/>
          </p:spPr>
          <p:txBody>
            <a:bodyPr wrap="none" anchor="ctr"/>
            <a:lstStyle/>
            <a:p>
              <a:r>
                <a:rPr lang="en-US"/>
                <a:t>Kernel</a:t>
              </a:r>
            </a:p>
          </p:txBody>
        </p:sp>
        <p:grpSp>
          <p:nvGrpSpPr>
            <p:cNvPr id="166000" name="Group 112"/>
            <p:cNvGrpSpPr>
              <a:grpSpLocks/>
            </p:cNvGrpSpPr>
            <p:nvPr/>
          </p:nvGrpSpPr>
          <p:grpSpPr bwMode="auto">
            <a:xfrm>
              <a:off x="3812" y="2599"/>
              <a:ext cx="762" cy="621"/>
              <a:chOff x="1252" y="3011"/>
              <a:chExt cx="762" cy="356"/>
            </a:xfrm>
          </p:grpSpPr>
          <p:sp>
            <p:nvSpPr>
              <p:cNvPr id="166001" name="Line 113"/>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6002" name="Line 114"/>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6003" name="Freeform 115"/>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166004" name="Text Box 116"/>
            <p:cNvSpPr txBox="1">
              <a:spLocks noChangeArrowheads="1"/>
            </p:cNvSpPr>
            <p:nvPr/>
          </p:nvSpPr>
          <p:spPr bwMode="auto">
            <a:xfrm>
              <a:off x="722" y="3638"/>
              <a:ext cx="1610" cy="212"/>
            </a:xfrm>
            <a:prstGeom prst="rect">
              <a:avLst/>
            </a:prstGeom>
            <a:noFill/>
            <a:ln w="12700" algn="ctr">
              <a:noFill/>
              <a:miter lim="800000"/>
              <a:headEnd/>
              <a:tailEnd/>
            </a:ln>
            <a:effectLst/>
          </p:spPr>
          <p:txBody>
            <a:bodyPr wrap="none">
              <a:spAutoFit/>
            </a:bodyPr>
            <a:lstStyle/>
            <a:p>
              <a:r>
                <a:rPr lang="en-US"/>
                <a:t>User-level thread package</a:t>
              </a:r>
            </a:p>
          </p:txBody>
        </p:sp>
        <p:sp>
          <p:nvSpPr>
            <p:cNvPr id="166005" name="Text Box 117"/>
            <p:cNvSpPr txBox="1">
              <a:spLocks noChangeArrowheads="1"/>
            </p:cNvSpPr>
            <p:nvPr/>
          </p:nvSpPr>
          <p:spPr bwMode="auto">
            <a:xfrm>
              <a:off x="3183" y="3566"/>
              <a:ext cx="1777" cy="366"/>
            </a:xfrm>
            <a:prstGeom prst="rect">
              <a:avLst/>
            </a:prstGeom>
            <a:noFill/>
            <a:ln w="12700" algn="ctr">
              <a:noFill/>
              <a:miter lim="800000"/>
              <a:headEnd/>
              <a:tailEnd/>
            </a:ln>
            <a:effectLst/>
          </p:spPr>
          <p:txBody>
            <a:bodyPr wrap="none">
              <a:spAutoFit/>
            </a:bodyPr>
            <a:lstStyle/>
            <a:p>
              <a:r>
                <a:rPr lang="en-US"/>
                <a:t>Thread package managed by</a:t>
              </a:r>
              <a:br>
                <a:rPr lang="en-US"/>
              </a:br>
              <a:r>
                <a:rPr lang="en-US"/>
                <a:t>the kernel</a:t>
              </a:r>
            </a:p>
          </p:txBody>
        </p:sp>
        <p:grpSp>
          <p:nvGrpSpPr>
            <p:cNvPr id="166006" name="Group 118"/>
            <p:cNvGrpSpPr>
              <a:grpSpLocks/>
            </p:cNvGrpSpPr>
            <p:nvPr/>
          </p:nvGrpSpPr>
          <p:grpSpPr bwMode="auto">
            <a:xfrm>
              <a:off x="576" y="2287"/>
              <a:ext cx="1977" cy="311"/>
              <a:chOff x="576" y="2287"/>
              <a:chExt cx="1977" cy="311"/>
            </a:xfrm>
          </p:grpSpPr>
          <p:sp>
            <p:nvSpPr>
              <p:cNvPr id="166007" name="Freeform 119"/>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08" name="Freeform 120"/>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09" name="Freeform 121"/>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0" name="Freeform 122"/>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1" name="Freeform 123"/>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2" name="Freeform 124"/>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3" name="Freeform 125"/>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4" name="AutoShape 126"/>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nvGrpSpPr>
            <p:cNvPr id="166015" name="Group 127"/>
            <p:cNvGrpSpPr>
              <a:grpSpLocks/>
            </p:cNvGrpSpPr>
            <p:nvPr/>
          </p:nvGrpSpPr>
          <p:grpSpPr bwMode="auto">
            <a:xfrm>
              <a:off x="3071" y="2285"/>
              <a:ext cx="1977" cy="311"/>
              <a:chOff x="576" y="2287"/>
              <a:chExt cx="1977" cy="311"/>
            </a:xfrm>
          </p:grpSpPr>
          <p:sp>
            <p:nvSpPr>
              <p:cNvPr id="166016" name="Freeform 128"/>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7" name="Freeform 129"/>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8" name="Freeform 130"/>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19" name="Freeform 131"/>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20" name="Freeform 132"/>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21" name="Freeform 133"/>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22" name="Freeform 134"/>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6023" name="AutoShape 135"/>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2"/>
          </p:nvPr>
        </p:nvSpPr>
        <p:spPr/>
        <p:txBody>
          <a:bodyPr/>
          <a:lstStyle/>
          <a:p>
            <a:fld id="{80606B0A-1FE3-4173-AFA1-404245CB5668}" type="slidenum">
              <a:rPr lang="en-US" smtClean="0"/>
              <a:pPr/>
              <a:t>20</a:t>
            </a:fld>
            <a:endParaRPr lang="en-US"/>
          </a:p>
        </p:txBody>
      </p:sp>
    </p:spTree>
    <p:extLst>
      <p:ext uri="{BB962C8B-B14F-4D97-AF65-F5344CB8AC3E}">
        <p14:creationId xmlns:p14="http://schemas.microsoft.com/office/powerpoint/2010/main" val="331109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5800" y="381000"/>
            <a:ext cx="7772400" cy="457200"/>
          </a:xfrm>
        </p:spPr>
        <p:txBody>
          <a:bodyPr/>
          <a:lstStyle/>
          <a:p>
            <a:r>
              <a:rPr lang="en-US" dirty="0"/>
              <a:t>Implementation of Threads</a:t>
            </a:r>
          </a:p>
        </p:txBody>
      </p:sp>
      <p:sp>
        <p:nvSpPr>
          <p:cNvPr id="168997" name="Text Box 37"/>
          <p:cNvSpPr txBox="1">
            <a:spLocks noChangeArrowheads="1"/>
          </p:cNvSpPr>
          <p:nvPr/>
        </p:nvSpPr>
        <p:spPr bwMode="auto">
          <a:xfrm>
            <a:off x="306388" y="4067175"/>
            <a:ext cx="3419475" cy="2554545"/>
          </a:xfrm>
          <a:prstGeom prst="rect">
            <a:avLst/>
          </a:prstGeom>
          <a:noFill/>
          <a:ln w="12700">
            <a:noFill/>
            <a:miter lim="800000"/>
            <a:headEnd/>
            <a:tailEnd/>
          </a:ln>
          <a:effectLst/>
        </p:spPr>
        <p:txBody>
          <a:bodyPr anchor="ctr">
            <a:spAutoFit/>
          </a:bodyPr>
          <a:lstStyle/>
          <a:p>
            <a:pPr algn="l"/>
            <a:r>
              <a:rPr lang="en-US" b="1" dirty="0"/>
              <a:t>User level</a:t>
            </a:r>
          </a:p>
          <a:p>
            <a:pPr algn="l">
              <a:buFontTx/>
              <a:buChar char="•"/>
            </a:pPr>
            <a:r>
              <a:rPr lang="en-US" dirty="0"/>
              <a:t>If a thread blocks in a system call, user process blocks</a:t>
            </a:r>
          </a:p>
          <a:p>
            <a:pPr algn="l">
              <a:buFontTx/>
              <a:buChar char="•"/>
            </a:pPr>
            <a:r>
              <a:rPr lang="en-US" dirty="0"/>
              <a:t>Can have a wrapper around </a:t>
            </a:r>
            <a:r>
              <a:rPr lang="en-US" dirty="0" err="1"/>
              <a:t>syscalls</a:t>
            </a:r>
            <a:r>
              <a:rPr lang="en-US" dirty="0"/>
              <a:t> preventing process block</a:t>
            </a:r>
          </a:p>
          <a:p>
            <a:pPr algn="l"/>
            <a:r>
              <a:rPr lang="en-US" b="1" dirty="0"/>
              <a:t>Kernel level</a:t>
            </a:r>
          </a:p>
          <a:p>
            <a:pPr algn="l">
              <a:buFontTx/>
              <a:buChar char="•"/>
            </a:pPr>
            <a:r>
              <a:rPr lang="en-US" dirty="0"/>
              <a:t>Support for one single CPU per process</a:t>
            </a:r>
          </a:p>
        </p:txBody>
      </p:sp>
      <p:sp>
        <p:nvSpPr>
          <p:cNvPr id="168998" name="Text Box 38"/>
          <p:cNvSpPr txBox="1">
            <a:spLocks noChangeArrowheads="1"/>
          </p:cNvSpPr>
          <p:nvPr/>
        </p:nvSpPr>
        <p:spPr bwMode="auto">
          <a:xfrm>
            <a:off x="4572000" y="4074855"/>
            <a:ext cx="3419475" cy="2554545"/>
          </a:xfrm>
          <a:prstGeom prst="rect">
            <a:avLst/>
          </a:prstGeom>
          <a:noFill/>
          <a:ln w="12700">
            <a:noFill/>
            <a:miter lim="800000"/>
            <a:headEnd/>
            <a:tailEnd/>
          </a:ln>
          <a:effectLst/>
        </p:spPr>
        <p:txBody>
          <a:bodyPr anchor="ctr">
            <a:spAutoFit/>
          </a:bodyPr>
          <a:lstStyle/>
          <a:p>
            <a:pPr algn="l"/>
            <a:r>
              <a:rPr lang="en-US" b="1" dirty="0"/>
              <a:t>User level</a:t>
            </a:r>
          </a:p>
          <a:p>
            <a:pPr algn="l">
              <a:buFontTx/>
              <a:buChar char="•"/>
            </a:pPr>
            <a:r>
              <a:rPr lang="en-US" dirty="0"/>
              <a:t>If a thread blocks in a system call, user process does not</a:t>
            </a:r>
          </a:p>
          <a:p>
            <a:pPr algn="l">
              <a:buFontTx/>
              <a:buChar char="•"/>
            </a:pPr>
            <a:r>
              <a:rPr lang="en-US" dirty="0"/>
              <a:t>Can schedule threads independently</a:t>
            </a:r>
          </a:p>
          <a:p>
            <a:pPr algn="l"/>
            <a:r>
              <a:rPr lang="en-US" b="1" dirty="0"/>
              <a:t>Kernel level</a:t>
            </a:r>
          </a:p>
          <a:p>
            <a:pPr algn="l">
              <a:buFontTx/>
              <a:buChar char="•"/>
            </a:pPr>
            <a:r>
              <a:rPr lang="en-US" dirty="0"/>
              <a:t>Support for multiple CPUs per process</a:t>
            </a:r>
          </a:p>
        </p:txBody>
      </p:sp>
      <p:grpSp>
        <p:nvGrpSpPr>
          <p:cNvPr id="168999" name="Group 39"/>
          <p:cNvGrpSpPr>
            <a:grpSpLocks/>
          </p:cNvGrpSpPr>
          <p:nvPr/>
        </p:nvGrpSpPr>
        <p:grpSpPr bwMode="auto">
          <a:xfrm>
            <a:off x="557212" y="969963"/>
            <a:ext cx="7138988" cy="2614612"/>
            <a:chOff x="551" y="2285"/>
            <a:chExt cx="4497" cy="1647"/>
          </a:xfrm>
        </p:grpSpPr>
        <p:sp>
          <p:nvSpPr>
            <p:cNvPr id="169000" name="Rectangle 40"/>
            <p:cNvSpPr>
              <a:spLocks noChangeArrowheads="1"/>
            </p:cNvSpPr>
            <p:nvPr/>
          </p:nvSpPr>
          <p:spPr bwMode="auto">
            <a:xfrm>
              <a:off x="551" y="3212"/>
              <a:ext cx="1977" cy="271"/>
            </a:xfrm>
            <a:prstGeom prst="rect">
              <a:avLst/>
            </a:prstGeom>
            <a:noFill/>
            <a:ln w="12700">
              <a:solidFill>
                <a:schemeClr val="tx1"/>
              </a:solidFill>
              <a:miter lim="800000"/>
              <a:headEnd/>
              <a:tailEnd/>
            </a:ln>
            <a:effectLst/>
          </p:spPr>
          <p:txBody>
            <a:bodyPr wrap="none" anchor="ctr"/>
            <a:lstStyle/>
            <a:p>
              <a:r>
                <a:rPr lang="en-US"/>
                <a:t>Kernel</a:t>
              </a:r>
            </a:p>
          </p:txBody>
        </p:sp>
        <p:sp>
          <p:nvSpPr>
            <p:cNvPr id="169001" name="Rectangle 41"/>
            <p:cNvSpPr>
              <a:spLocks noChangeArrowheads="1"/>
            </p:cNvSpPr>
            <p:nvPr/>
          </p:nvSpPr>
          <p:spPr bwMode="auto">
            <a:xfrm>
              <a:off x="552" y="2905"/>
              <a:ext cx="1977" cy="271"/>
            </a:xfrm>
            <a:prstGeom prst="rect">
              <a:avLst/>
            </a:prstGeom>
            <a:noFill/>
            <a:ln w="12700">
              <a:solidFill>
                <a:schemeClr val="tx1"/>
              </a:solidFill>
              <a:miter lim="800000"/>
              <a:headEnd/>
              <a:tailEnd/>
            </a:ln>
            <a:effectLst/>
          </p:spPr>
          <p:txBody>
            <a:bodyPr wrap="none" anchor="ctr"/>
            <a:lstStyle/>
            <a:p>
              <a:r>
                <a:rPr lang="en-US"/>
                <a:t>Run-time system</a:t>
              </a:r>
            </a:p>
          </p:txBody>
        </p:sp>
        <p:grpSp>
          <p:nvGrpSpPr>
            <p:cNvPr id="169002" name="Group 42"/>
            <p:cNvGrpSpPr>
              <a:grpSpLocks/>
            </p:cNvGrpSpPr>
            <p:nvPr/>
          </p:nvGrpSpPr>
          <p:grpSpPr bwMode="auto">
            <a:xfrm>
              <a:off x="1270" y="2593"/>
              <a:ext cx="762" cy="356"/>
              <a:chOff x="1252" y="3011"/>
              <a:chExt cx="762" cy="356"/>
            </a:xfrm>
          </p:grpSpPr>
          <p:sp>
            <p:nvSpPr>
              <p:cNvPr id="169003" name="Line 43"/>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9004" name="Line 44"/>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9005" name="Freeform 45"/>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169006" name="Rectangle 46"/>
            <p:cNvSpPr>
              <a:spLocks noChangeArrowheads="1"/>
            </p:cNvSpPr>
            <p:nvPr/>
          </p:nvSpPr>
          <p:spPr bwMode="auto">
            <a:xfrm>
              <a:off x="3054" y="3194"/>
              <a:ext cx="1977" cy="271"/>
            </a:xfrm>
            <a:prstGeom prst="rect">
              <a:avLst/>
            </a:prstGeom>
            <a:noFill/>
            <a:ln w="12700">
              <a:solidFill>
                <a:schemeClr val="tx1"/>
              </a:solidFill>
              <a:miter lim="800000"/>
              <a:headEnd/>
              <a:tailEnd/>
            </a:ln>
            <a:effectLst/>
          </p:spPr>
          <p:txBody>
            <a:bodyPr wrap="none" anchor="ctr"/>
            <a:lstStyle/>
            <a:p>
              <a:r>
                <a:rPr lang="en-US"/>
                <a:t>Kernel</a:t>
              </a:r>
            </a:p>
          </p:txBody>
        </p:sp>
        <p:grpSp>
          <p:nvGrpSpPr>
            <p:cNvPr id="169007" name="Group 47"/>
            <p:cNvGrpSpPr>
              <a:grpSpLocks/>
            </p:cNvGrpSpPr>
            <p:nvPr/>
          </p:nvGrpSpPr>
          <p:grpSpPr bwMode="auto">
            <a:xfrm>
              <a:off x="3812" y="2599"/>
              <a:ext cx="762" cy="621"/>
              <a:chOff x="1252" y="3011"/>
              <a:chExt cx="762" cy="356"/>
            </a:xfrm>
          </p:grpSpPr>
          <p:sp>
            <p:nvSpPr>
              <p:cNvPr id="169008" name="Line 48"/>
              <p:cNvSpPr>
                <a:spLocks noChangeShapeType="1"/>
              </p:cNvSpPr>
              <p:nvPr/>
            </p:nvSpPr>
            <p:spPr bwMode="auto">
              <a:xfrm flipH="1" flipV="1">
                <a:off x="1252" y="3013"/>
                <a:ext cx="1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9009" name="Line 49"/>
              <p:cNvSpPr>
                <a:spLocks noChangeShapeType="1"/>
              </p:cNvSpPr>
              <p:nvPr/>
            </p:nvSpPr>
            <p:spPr bwMode="auto">
              <a:xfrm flipV="1">
                <a:off x="1748" y="3011"/>
                <a:ext cx="266" cy="35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9010" name="Freeform 50"/>
              <p:cNvSpPr>
                <a:spLocks/>
              </p:cNvSpPr>
              <p:nvPr/>
            </p:nvSpPr>
            <p:spPr bwMode="auto">
              <a:xfrm>
                <a:off x="1423" y="3146"/>
                <a:ext cx="371" cy="66"/>
              </a:xfrm>
              <a:custGeom>
                <a:avLst/>
                <a:gdLst/>
                <a:ahLst/>
                <a:cxnLst>
                  <a:cxn ang="0">
                    <a:pos x="0" y="66"/>
                  </a:cxn>
                  <a:cxn ang="0">
                    <a:pos x="200" y="0"/>
                  </a:cxn>
                  <a:cxn ang="0">
                    <a:pos x="371" y="66"/>
                  </a:cxn>
                </a:cxnLst>
                <a:rect l="0" t="0" r="r" b="b"/>
                <a:pathLst>
                  <a:path w="371" h="66">
                    <a:moveTo>
                      <a:pt x="0" y="66"/>
                    </a:moveTo>
                    <a:cubicBezTo>
                      <a:pt x="69" y="33"/>
                      <a:pt x="138" y="0"/>
                      <a:pt x="200" y="0"/>
                    </a:cubicBezTo>
                    <a:cubicBezTo>
                      <a:pt x="262" y="0"/>
                      <a:pt x="316" y="33"/>
                      <a:pt x="371" y="66"/>
                    </a:cubicBezTo>
                  </a:path>
                </a:pathLst>
              </a:custGeom>
              <a:noFill/>
              <a:ln w="25400" cap="rnd" cmpd="sng">
                <a:solidFill>
                  <a:schemeClr val="tx1"/>
                </a:solidFill>
                <a:prstDash val="sysDot"/>
                <a:round/>
                <a:headEnd/>
                <a:tailEnd type="stealth" w="med" len="med"/>
              </a:ln>
              <a:effectLst/>
            </p:spPr>
            <p:txBody>
              <a:bodyPr wrap="none" anchor="ctr"/>
              <a:lstStyle/>
              <a:p>
                <a:endParaRPr lang="en-US"/>
              </a:p>
            </p:txBody>
          </p:sp>
        </p:grpSp>
        <p:sp>
          <p:nvSpPr>
            <p:cNvPr id="169011" name="Text Box 51"/>
            <p:cNvSpPr txBox="1">
              <a:spLocks noChangeArrowheads="1"/>
            </p:cNvSpPr>
            <p:nvPr/>
          </p:nvSpPr>
          <p:spPr bwMode="auto">
            <a:xfrm>
              <a:off x="722" y="3638"/>
              <a:ext cx="1610" cy="212"/>
            </a:xfrm>
            <a:prstGeom prst="rect">
              <a:avLst/>
            </a:prstGeom>
            <a:noFill/>
            <a:ln w="12700" algn="ctr">
              <a:noFill/>
              <a:miter lim="800000"/>
              <a:headEnd/>
              <a:tailEnd/>
            </a:ln>
            <a:effectLst/>
          </p:spPr>
          <p:txBody>
            <a:bodyPr wrap="none">
              <a:spAutoFit/>
            </a:bodyPr>
            <a:lstStyle/>
            <a:p>
              <a:r>
                <a:rPr lang="en-US"/>
                <a:t>User-level thread package</a:t>
              </a:r>
            </a:p>
          </p:txBody>
        </p:sp>
        <p:sp>
          <p:nvSpPr>
            <p:cNvPr id="169012" name="Text Box 52"/>
            <p:cNvSpPr txBox="1">
              <a:spLocks noChangeArrowheads="1"/>
            </p:cNvSpPr>
            <p:nvPr/>
          </p:nvSpPr>
          <p:spPr bwMode="auto">
            <a:xfrm>
              <a:off x="3183" y="3566"/>
              <a:ext cx="1777" cy="366"/>
            </a:xfrm>
            <a:prstGeom prst="rect">
              <a:avLst/>
            </a:prstGeom>
            <a:noFill/>
            <a:ln w="12700" algn="ctr">
              <a:noFill/>
              <a:miter lim="800000"/>
              <a:headEnd/>
              <a:tailEnd/>
            </a:ln>
            <a:effectLst/>
          </p:spPr>
          <p:txBody>
            <a:bodyPr wrap="none">
              <a:spAutoFit/>
            </a:bodyPr>
            <a:lstStyle/>
            <a:p>
              <a:r>
                <a:rPr lang="en-US"/>
                <a:t>Thread package managed by</a:t>
              </a:r>
              <a:br>
                <a:rPr lang="en-US"/>
              </a:br>
              <a:r>
                <a:rPr lang="en-US"/>
                <a:t>the kernel</a:t>
              </a:r>
            </a:p>
          </p:txBody>
        </p:sp>
        <p:grpSp>
          <p:nvGrpSpPr>
            <p:cNvPr id="169013" name="Group 53"/>
            <p:cNvGrpSpPr>
              <a:grpSpLocks/>
            </p:cNvGrpSpPr>
            <p:nvPr/>
          </p:nvGrpSpPr>
          <p:grpSpPr bwMode="auto">
            <a:xfrm>
              <a:off x="576" y="2287"/>
              <a:ext cx="1977" cy="311"/>
              <a:chOff x="576" y="2287"/>
              <a:chExt cx="1977" cy="311"/>
            </a:xfrm>
          </p:grpSpPr>
          <p:sp>
            <p:nvSpPr>
              <p:cNvPr id="169014" name="Freeform 54"/>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15" name="Freeform 55"/>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16" name="Freeform 56"/>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17" name="Freeform 57"/>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18" name="Freeform 58"/>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19" name="Freeform 59"/>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0" name="Freeform 60"/>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1" name="AutoShape 61"/>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nvGrpSpPr>
            <p:cNvPr id="169022" name="Group 62"/>
            <p:cNvGrpSpPr>
              <a:grpSpLocks/>
            </p:cNvGrpSpPr>
            <p:nvPr/>
          </p:nvGrpSpPr>
          <p:grpSpPr bwMode="auto">
            <a:xfrm>
              <a:off x="3071" y="2285"/>
              <a:ext cx="1977" cy="311"/>
              <a:chOff x="576" y="2287"/>
              <a:chExt cx="1977" cy="311"/>
            </a:xfrm>
          </p:grpSpPr>
          <p:sp>
            <p:nvSpPr>
              <p:cNvPr id="169023" name="Freeform 63"/>
              <p:cNvSpPr>
                <a:spLocks noChangeAspect="1"/>
              </p:cNvSpPr>
              <p:nvPr/>
            </p:nvSpPr>
            <p:spPr bwMode="auto">
              <a:xfrm>
                <a:off x="671"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4" name="Freeform 64"/>
              <p:cNvSpPr>
                <a:spLocks noChangeAspect="1"/>
              </p:cNvSpPr>
              <p:nvPr/>
            </p:nvSpPr>
            <p:spPr bwMode="auto">
              <a:xfrm>
                <a:off x="953"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5" name="Freeform 65"/>
              <p:cNvSpPr>
                <a:spLocks noChangeAspect="1"/>
              </p:cNvSpPr>
              <p:nvPr/>
            </p:nvSpPr>
            <p:spPr bwMode="auto">
              <a:xfrm>
                <a:off x="123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6" name="Freeform 66"/>
              <p:cNvSpPr>
                <a:spLocks noChangeAspect="1"/>
              </p:cNvSpPr>
              <p:nvPr/>
            </p:nvSpPr>
            <p:spPr bwMode="auto">
              <a:xfrm>
                <a:off x="1518"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7" name="Freeform 67"/>
              <p:cNvSpPr>
                <a:spLocks noChangeAspect="1"/>
              </p:cNvSpPr>
              <p:nvPr/>
            </p:nvSpPr>
            <p:spPr bwMode="auto">
              <a:xfrm>
                <a:off x="1800"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8" name="Freeform 68"/>
              <p:cNvSpPr>
                <a:spLocks noChangeAspect="1"/>
              </p:cNvSpPr>
              <p:nvPr/>
            </p:nvSpPr>
            <p:spPr bwMode="auto">
              <a:xfrm>
                <a:off x="2082"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29" name="Freeform 69"/>
              <p:cNvSpPr>
                <a:spLocks noChangeAspect="1"/>
              </p:cNvSpPr>
              <p:nvPr/>
            </p:nvSpPr>
            <p:spPr bwMode="auto">
              <a:xfrm>
                <a:off x="2365" y="2331"/>
                <a:ext cx="44" cy="222"/>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69030" name="AutoShape 70"/>
              <p:cNvSpPr>
                <a:spLocks noChangeArrowheads="1"/>
              </p:cNvSpPr>
              <p:nvPr/>
            </p:nvSpPr>
            <p:spPr bwMode="auto">
              <a:xfrm>
                <a:off x="576" y="2287"/>
                <a:ext cx="1977" cy="311"/>
              </a:xfrm>
              <a:prstGeom prst="roundRect">
                <a:avLst>
                  <a:gd name="adj" fmla="val 16667"/>
                </a:avLst>
              </a:prstGeom>
              <a:noFill/>
              <a:ln w="12700" algn="ctr">
                <a:solidFill>
                  <a:schemeClr val="tx1"/>
                </a:solidFill>
                <a:round/>
                <a:headEnd/>
                <a:tailEnd/>
              </a:ln>
              <a:effectLst/>
            </p:spPr>
            <p:txBody>
              <a:bodyPr wrap="none" anchor="ctr"/>
              <a:lstStyle/>
              <a:p>
                <a:endParaRPr lang="en-US"/>
              </a:p>
            </p:txBody>
          </p:sp>
        </p:grpSp>
      </p:grpSp>
      <p:sp>
        <p:nvSpPr>
          <p:cNvPr id="2" name="Date Placeholder 1"/>
          <p:cNvSpPr>
            <a:spLocks noGrp="1"/>
          </p:cNvSpPr>
          <p:nvPr>
            <p:ph type="dt" sz="half" idx="10"/>
          </p:nvPr>
        </p:nvSpPr>
        <p:spPr/>
        <p:txBody>
          <a:bodyPr/>
          <a:lstStyle/>
          <a:p>
            <a:r>
              <a:rPr lang="en-US"/>
              <a:t>16.2.11</a:t>
            </a:r>
          </a:p>
        </p:txBody>
      </p:sp>
    </p:spTree>
    <p:extLst>
      <p:ext uri="{BB962C8B-B14F-4D97-AF65-F5344CB8AC3E}">
        <p14:creationId xmlns:p14="http://schemas.microsoft.com/office/powerpoint/2010/main" val="35322533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90550" y="304800"/>
            <a:ext cx="7150100" cy="1143000"/>
          </a:xfrm>
        </p:spPr>
        <p:txBody>
          <a:bodyPr/>
          <a:lstStyle/>
          <a:p>
            <a:r>
              <a:rPr lang="en-US" dirty="0"/>
              <a:t>User Level Thread Packages</a:t>
            </a:r>
          </a:p>
        </p:txBody>
      </p:sp>
      <p:sp>
        <p:nvSpPr>
          <p:cNvPr id="167939" name="Rectangle 3"/>
          <p:cNvSpPr>
            <a:spLocks noGrp="1" noChangeArrowheads="1"/>
          </p:cNvSpPr>
          <p:nvPr>
            <p:ph type="body" idx="1"/>
          </p:nvPr>
        </p:nvSpPr>
        <p:spPr>
          <a:xfrm>
            <a:off x="588963" y="990600"/>
            <a:ext cx="7151687" cy="4800600"/>
          </a:xfrm>
        </p:spPr>
        <p:txBody>
          <a:bodyPr/>
          <a:lstStyle/>
          <a:p>
            <a:pPr>
              <a:lnSpc>
                <a:spcPct val="80000"/>
              </a:lnSpc>
            </a:pPr>
            <a:r>
              <a:rPr lang="en-US" sz="2400" dirty="0"/>
              <a:t>Implementing threads in user space</a:t>
            </a:r>
          </a:p>
          <a:p>
            <a:pPr lvl="1">
              <a:lnSpc>
                <a:spcPct val="80000"/>
              </a:lnSpc>
            </a:pPr>
            <a:r>
              <a:rPr lang="en-US" sz="2400" dirty="0"/>
              <a:t>Kernel knows nothing about them, it is managing single-threaded applications</a:t>
            </a:r>
          </a:p>
          <a:p>
            <a:pPr lvl="1">
              <a:lnSpc>
                <a:spcPct val="80000"/>
              </a:lnSpc>
            </a:pPr>
            <a:r>
              <a:rPr lang="en-US" sz="2400" dirty="0"/>
              <a:t>Threads are switched by runtime system, which is much faster than trapping the kernel</a:t>
            </a:r>
          </a:p>
          <a:p>
            <a:pPr lvl="1">
              <a:lnSpc>
                <a:spcPct val="80000"/>
              </a:lnSpc>
            </a:pPr>
            <a:r>
              <a:rPr lang="en-US" sz="2400" dirty="0"/>
              <a:t>Each process can use its own customized scheduling algorithm</a:t>
            </a:r>
          </a:p>
          <a:p>
            <a:pPr lvl="1">
              <a:lnSpc>
                <a:spcPct val="80000"/>
              </a:lnSpc>
            </a:pPr>
            <a:r>
              <a:rPr lang="en-US" sz="2400" dirty="0"/>
              <a:t>Blocking system calls in one thread block all threads of the process (either prohibit blocking calls or write jackets around library calls)</a:t>
            </a:r>
          </a:p>
          <a:p>
            <a:pPr lvl="1">
              <a:lnSpc>
                <a:spcPct val="80000"/>
              </a:lnSpc>
            </a:pPr>
            <a:r>
              <a:rPr lang="en-US" sz="2400" dirty="0"/>
              <a:t>A page fault in one thread will block all threads of the process</a:t>
            </a:r>
          </a:p>
          <a:p>
            <a:pPr lvl="1">
              <a:lnSpc>
                <a:spcPct val="80000"/>
              </a:lnSpc>
            </a:pPr>
            <a:r>
              <a:rPr lang="en-US" sz="2400" dirty="0"/>
              <a:t>No clock interrupts can force a thread to give up CPU, spin locks cannot be used</a:t>
            </a:r>
          </a:p>
          <a:p>
            <a:pPr lvl="1">
              <a:lnSpc>
                <a:spcPct val="80000"/>
              </a:lnSpc>
            </a:pPr>
            <a:r>
              <a:rPr lang="en-US" sz="2400" dirty="0"/>
              <a:t>Designed for applications where threads make frequent system calls</a:t>
            </a:r>
          </a:p>
        </p:txBody>
      </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22</a:t>
            </a:fld>
            <a:endParaRPr lang="en-US"/>
          </a:p>
        </p:txBody>
      </p:sp>
    </p:spTree>
    <p:extLst>
      <p:ext uri="{BB962C8B-B14F-4D97-AF65-F5344CB8AC3E}">
        <p14:creationId xmlns:p14="http://schemas.microsoft.com/office/powerpoint/2010/main" val="3177953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304800"/>
            <a:ext cx="7150100" cy="1143000"/>
          </a:xfrm>
        </p:spPr>
        <p:txBody>
          <a:bodyPr/>
          <a:lstStyle/>
          <a:p>
            <a:r>
              <a:rPr lang="en-US" dirty="0"/>
              <a:t>Implementing Threads in User Space</a:t>
            </a:r>
            <a:endParaRPr lang="en-US" sz="2800" dirty="0"/>
          </a:p>
        </p:txBody>
      </p:sp>
      <p:sp>
        <p:nvSpPr>
          <p:cNvPr id="121859" name="Rectangle 3"/>
          <p:cNvSpPr>
            <a:spLocks noGrp="1" noChangeArrowheads="1"/>
          </p:cNvSpPr>
          <p:nvPr>
            <p:ph idx="1"/>
          </p:nvPr>
        </p:nvSpPr>
        <p:spPr/>
        <p:txBody>
          <a:bodyPr/>
          <a:lstStyle/>
          <a:p>
            <a:pPr algn="ctr">
              <a:buFontTx/>
              <a:buNone/>
            </a:pPr>
            <a:r>
              <a:rPr lang="en-US"/>
              <a:t>A user-level thread package</a:t>
            </a:r>
          </a:p>
        </p:txBody>
      </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1"/>
          </p:nvPr>
        </p:nvSpPr>
        <p:spPr>
          <a:prstGeom prst="rect">
            <a:avLst/>
          </a:prstGeom>
        </p:spPr>
        <p:txBody>
          <a:bodyPr/>
          <a:lstStyle/>
          <a:p>
            <a:fld id="{919DBCD4-77E7-4AAB-8D3F-D13DC55CDBA1}" type="slidenum">
              <a:rPr lang="en-US" smtClean="0"/>
              <a:pPr/>
              <a:t>23</a:t>
            </a:fld>
            <a:endParaRPr lang="en-US"/>
          </a:p>
        </p:txBody>
      </p:sp>
      <p:pic>
        <p:nvPicPr>
          <p:cNvPr id="121860" name="Picture 4" descr="2-13a"/>
          <p:cNvPicPr>
            <a:picLocks noChangeAspect="1" noChangeArrowheads="1"/>
          </p:cNvPicPr>
          <p:nvPr/>
        </p:nvPicPr>
        <p:blipFill>
          <a:blip r:embed="rId3" cstate="print"/>
          <a:srcRect/>
          <a:stretch>
            <a:fillRect/>
          </a:stretch>
        </p:blipFill>
        <p:spPr bwMode="auto">
          <a:xfrm>
            <a:off x="1792288" y="1255713"/>
            <a:ext cx="5153025" cy="4383087"/>
          </a:xfrm>
          <a:prstGeom prst="rect">
            <a:avLst/>
          </a:prstGeom>
          <a:noFill/>
        </p:spPr>
      </p:pic>
    </p:spTree>
    <p:extLst>
      <p:ext uri="{BB962C8B-B14F-4D97-AF65-F5344CB8AC3E}">
        <p14:creationId xmlns:p14="http://schemas.microsoft.com/office/powerpoint/2010/main" val="2721478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90550" y="304800"/>
            <a:ext cx="7150100" cy="1143000"/>
          </a:xfrm>
        </p:spPr>
        <p:txBody>
          <a:bodyPr/>
          <a:lstStyle/>
          <a:p>
            <a:r>
              <a:rPr lang="en-US" dirty="0"/>
              <a:t>User Level Thread Packages</a:t>
            </a:r>
          </a:p>
        </p:txBody>
      </p:sp>
      <p:sp>
        <p:nvSpPr>
          <p:cNvPr id="207875" name="Rectangle 3"/>
          <p:cNvSpPr>
            <a:spLocks noGrp="1" noChangeArrowheads="1"/>
          </p:cNvSpPr>
          <p:nvPr>
            <p:ph type="body" idx="1"/>
          </p:nvPr>
        </p:nvSpPr>
        <p:spPr>
          <a:xfrm>
            <a:off x="588963" y="1590675"/>
            <a:ext cx="7151687" cy="3600450"/>
          </a:xfrm>
        </p:spPr>
        <p:txBody>
          <a:bodyPr/>
          <a:lstStyle/>
          <a:p>
            <a:r>
              <a:rPr lang="en-US" sz="2000" dirty="0"/>
              <a:t>Implementation options</a:t>
            </a:r>
          </a:p>
          <a:p>
            <a:pPr lvl="1"/>
            <a:r>
              <a:rPr lang="en-US" sz="2000" dirty="0"/>
              <a:t>Libraries</a:t>
            </a:r>
          </a:p>
          <a:p>
            <a:pPr lvl="2"/>
            <a:r>
              <a:rPr lang="en-US" sz="1800" dirty="0"/>
              <a:t>Basic system libraries (“invisible”)</a:t>
            </a:r>
          </a:p>
          <a:p>
            <a:pPr lvl="2"/>
            <a:r>
              <a:rPr lang="en-US" sz="1800" dirty="0"/>
              <a:t>Additional system libraries</a:t>
            </a:r>
          </a:p>
          <a:p>
            <a:pPr lvl="2"/>
            <a:r>
              <a:rPr lang="en-US" sz="1800" dirty="0"/>
              <a:t>Additional user libraries</a:t>
            </a:r>
          </a:p>
          <a:p>
            <a:pPr lvl="1"/>
            <a:r>
              <a:rPr lang="en-US" sz="2000" dirty="0"/>
              <a:t>Language feature</a:t>
            </a:r>
          </a:p>
          <a:p>
            <a:pPr lvl="2"/>
            <a:r>
              <a:rPr lang="en-US" sz="1800" dirty="0"/>
              <a:t>Java (1.0 – 1.2 with “green threads”)</a:t>
            </a:r>
          </a:p>
          <a:p>
            <a:pPr lvl="2"/>
            <a:r>
              <a:rPr lang="en-US" sz="1800" dirty="0"/>
              <a:t>ADA</a:t>
            </a:r>
          </a:p>
          <a:p>
            <a:pPr lvl="2"/>
            <a:r>
              <a:rPr lang="en-US" sz="1800" dirty="0"/>
              <a:t>Go</a:t>
            </a:r>
          </a:p>
          <a:p>
            <a:pPr lvl="2"/>
            <a:r>
              <a:rPr lang="en-US" sz="1800" dirty="0"/>
              <a:t>…</a:t>
            </a:r>
          </a:p>
        </p:txBody>
      </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24</a:t>
            </a:fld>
            <a:endParaRPr lang="en-US"/>
          </a:p>
        </p:txBody>
      </p:sp>
    </p:spTree>
    <p:extLst>
      <p:ext uri="{BB962C8B-B14F-4D97-AF65-F5344CB8AC3E}">
        <p14:creationId xmlns:p14="http://schemas.microsoft.com/office/powerpoint/2010/main" val="3833040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90550" y="304800"/>
            <a:ext cx="7150100" cy="1143000"/>
          </a:xfrm>
        </p:spPr>
        <p:txBody>
          <a:bodyPr/>
          <a:lstStyle/>
          <a:p>
            <a:r>
              <a:rPr lang="en-US" dirty="0"/>
              <a:t>Implementing Threads in the Kernel</a:t>
            </a:r>
            <a:endParaRPr lang="en-US" sz="2800" dirty="0"/>
          </a:p>
        </p:txBody>
      </p:sp>
      <p:sp>
        <p:nvSpPr>
          <p:cNvPr id="122883" name="Rectangle 3"/>
          <p:cNvSpPr>
            <a:spLocks noGrp="1" noChangeArrowheads="1"/>
          </p:cNvSpPr>
          <p:nvPr>
            <p:ph idx="1"/>
          </p:nvPr>
        </p:nvSpPr>
        <p:spPr>
          <a:xfrm>
            <a:off x="588963" y="5714999"/>
            <a:ext cx="7151687" cy="593725"/>
          </a:xfrm>
        </p:spPr>
        <p:txBody>
          <a:bodyPr/>
          <a:lstStyle/>
          <a:p>
            <a:pPr algn="ctr">
              <a:buFontTx/>
              <a:buNone/>
            </a:pPr>
            <a:r>
              <a:rPr lang="en-US" dirty="0"/>
              <a:t>A threads package managed by the kernel</a:t>
            </a:r>
          </a:p>
        </p:txBody>
      </p:sp>
      <p:sp>
        <p:nvSpPr>
          <p:cNvPr id="2" name="Date Placeholder 1"/>
          <p:cNvSpPr>
            <a:spLocks noGrp="1"/>
          </p:cNvSpPr>
          <p:nvPr>
            <p:ph type="dt" sz="half" idx="10"/>
          </p:nvPr>
        </p:nvSpPr>
        <p:spPr/>
        <p:txBody>
          <a:bodyPr/>
          <a:lstStyle/>
          <a:p>
            <a:r>
              <a:rPr lang="en-US"/>
              <a:t>16.2.11</a:t>
            </a:r>
          </a:p>
        </p:txBody>
      </p:sp>
      <p:pic>
        <p:nvPicPr>
          <p:cNvPr id="122884" name="Picture 4" descr="2-13"/>
          <p:cNvPicPr>
            <a:picLocks noChangeAspect="1" noChangeArrowheads="1"/>
          </p:cNvPicPr>
          <p:nvPr/>
        </p:nvPicPr>
        <p:blipFill>
          <a:blip r:embed="rId3" cstate="print"/>
          <a:srcRect/>
          <a:stretch>
            <a:fillRect/>
          </a:stretch>
        </p:blipFill>
        <p:spPr bwMode="auto">
          <a:xfrm>
            <a:off x="2155825" y="1066800"/>
            <a:ext cx="4203700" cy="4441825"/>
          </a:xfrm>
          <a:prstGeom prst="rect">
            <a:avLst/>
          </a:prstGeom>
          <a:noFill/>
        </p:spPr>
      </p:pic>
    </p:spTree>
    <p:extLst>
      <p:ext uri="{BB962C8B-B14F-4D97-AF65-F5344CB8AC3E}">
        <p14:creationId xmlns:p14="http://schemas.microsoft.com/office/powerpoint/2010/main" val="3864192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5800" y="304800"/>
            <a:ext cx="7150100" cy="1143000"/>
          </a:xfrm>
        </p:spPr>
        <p:txBody>
          <a:bodyPr/>
          <a:lstStyle/>
          <a:p>
            <a:r>
              <a:rPr lang="en-US" dirty="0"/>
              <a:t>Kernel Level Thread Packages</a:t>
            </a:r>
          </a:p>
        </p:txBody>
      </p:sp>
      <p:sp>
        <p:nvSpPr>
          <p:cNvPr id="169987" name="Rectangle 3"/>
          <p:cNvSpPr>
            <a:spLocks noGrp="1" noChangeArrowheads="1"/>
          </p:cNvSpPr>
          <p:nvPr>
            <p:ph type="body" idx="1"/>
          </p:nvPr>
        </p:nvSpPr>
        <p:spPr>
          <a:xfrm>
            <a:off x="588963" y="1524000"/>
            <a:ext cx="7151687" cy="4784725"/>
          </a:xfrm>
        </p:spPr>
        <p:txBody>
          <a:bodyPr/>
          <a:lstStyle/>
          <a:p>
            <a:r>
              <a:rPr lang="en-US" sz="2400" dirty="0"/>
              <a:t>Implementing threads in the kernel</a:t>
            </a:r>
          </a:p>
          <a:p>
            <a:pPr lvl="1"/>
            <a:r>
              <a:rPr lang="en-US" sz="2000" dirty="0"/>
              <a:t>When a thread wants to create a new thread or destroy an existing thread, it makes a kernel call, which then does the creation or destruction (possibly optimizing by recycling threads)</a:t>
            </a:r>
          </a:p>
          <a:p>
            <a:pPr lvl="1"/>
            <a:r>
              <a:rPr lang="en-US" sz="2000" dirty="0"/>
              <a:t>Kernel holds one table per process with one entry per thread</a:t>
            </a:r>
          </a:p>
          <a:p>
            <a:pPr lvl="1"/>
            <a:r>
              <a:rPr lang="en-US" sz="2000" dirty="0"/>
              <a:t>Kernel does scheduling, clock interrupts available, blocking calls and page faults no problem</a:t>
            </a:r>
          </a:p>
          <a:p>
            <a:pPr lvl="1"/>
            <a:r>
              <a:rPr lang="en-US" sz="2000" dirty="0"/>
              <a:t>Performance of thread management in kernel is lower</a:t>
            </a:r>
          </a:p>
        </p:txBody>
      </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26</a:t>
            </a:fld>
            <a:endParaRPr lang="en-US"/>
          </a:p>
        </p:txBody>
      </p:sp>
    </p:spTree>
    <p:extLst>
      <p:ext uri="{BB962C8B-B14F-4D97-AF65-F5344CB8AC3E}">
        <p14:creationId xmlns:p14="http://schemas.microsoft.com/office/powerpoint/2010/main" val="249426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90550" y="304800"/>
            <a:ext cx="7150100" cy="1143000"/>
          </a:xfrm>
        </p:spPr>
        <p:txBody>
          <a:bodyPr/>
          <a:lstStyle/>
          <a:p>
            <a:r>
              <a:rPr lang="en-US" dirty="0"/>
              <a:t>Hybrid Implementations</a:t>
            </a:r>
          </a:p>
        </p:txBody>
      </p:sp>
      <p:sp>
        <p:nvSpPr>
          <p:cNvPr id="123907" name="Rectangle 3"/>
          <p:cNvSpPr>
            <a:spLocks noGrp="1" noChangeArrowheads="1"/>
          </p:cNvSpPr>
          <p:nvPr>
            <p:ph type="body" idx="1"/>
          </p:nvPr>
        </p:nvSpPr>
        <p:spPr>
          <a:xfrm>
            <a:off x="685800" y="5418138"/>
            <a:ext cx="7772400" cy="677862"/>
          </a:xfrm>
        </p:spPr>
        <p:txBody>
          <a:bodyPr/>
          <a:lstStyle/>
          <a:p>
            <a:pPr>
              <a:buFontTx/>
              <a:buNone/>
            </a:pPr>
            <a:r>
              <a:rPr lang="en-US"/>
              <a:t>    Multiplexing user-level threads onto kernel- level threads</a:t>
            </a:r>
            <a:endParaRPr lang="en-US" sz="1800"/>
          </a:p>
        </p:txBody>
      </p:sp>
      <p:pic>
        <p:nvPicPr>
          <p:cNvPr id="123908" name="Picture 4" descr="2-14"/>
          <p:cNvPicPr>
            <a:picLocks noChangeAspect="1" noChangeArrowheads="1"/>
          </p:cNvPicPr>
          <p:nvPr/>
        </p:nvPicPr>
        <p:blipFill>
          <a:blip r:embed="rId3" cstate="print"/>
          <a:srcRect/>
          <a:stretch>
            <a:fillRect/>
          </a:stretch>
        </p:blipFill>
        <p:spPr bwMode="auto">
          <a:xfrm>
            <a:off x="1614488" y="1247775"/>
            <a:ext cx="6316662" cy="3778250"/>
          </a:xfrm>
          <a:prstGeom prst="rect">
            <a:avLst/>
          </a:prstGeom>
          <a:noFill/>
        </p:spPr>
      </p:pic>
      <p:sp>
        <p:nvSpPr>
          <p:cNvPr id="2" name="Date Placeholder 1"/>
          <p:cNvSpPr>
            <a:spLocks noGrp="1"/>
          </p:cNvSpPr>
          <p:nvPr>
            <p:ph type="dt" sz="half" idx="10"/>
          </p:nvPr>
        </p:nvSpPr>
        <p:spPr/>
        <p:txBody>
          <a:bodyPr/>
          <a:lstStyle/>
          <a:p>
            <a:r>
              <a:rPr lang="en-US"/>
              <a:t>16.2.11</a:t>
            </a:r>
          </a:p>
        </p:txBody>
      </p:sp>
    </p:spTree>
    <p:extLst>
      <p:ext uri="{BB962C8B-B14F-4D97-AF65-F5344CB8AC3E}">
        <p14:creationId xmlns:p14="http://schemas.microsoft.com/office/powerpoint/2010/main" val="167489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09600" y="304800"/>
            <a:ext cx="7150100" cy="1143000"/>
          </a:xfrm>
        </p:spPr>
        <p:txBody>
          <a:bodyPr/>
          <a:lstStyle/>
          <a:p>
            <a:r>
              <a:rPr lang="en-US" dirty="0"/>
              <a:t>Scheduler Activations</a:t>
            </a:r>
          </a:p>
        </p:txBody>
      </p:sp>
      <p:sp>
        <p:nvSpPr>
          <p:cNvPr id="124931" name="Rectangle 3"/>
          <p:cNvSpPr>
            <a:spLocks noGrp="1" noChangeArrowheads="1"/>
          </p:cNvSpPr>
          <p:nvPr>
            <p:ph type="body" idx="1"/>
          </p:nvPr>
        </p:nvSpPr>
        <p:spPr>
          <a:xfrm>
            <a:off x="588963" y="990600"/>
            <a:ext cx="7151687" cy="5318125"/>
          </a:xfrm>
        </p:spPr>
        <p:txBody>
          <a:bodyPr/>
          <a:lstStyle/>
          <a:p>
            <a:pPr>
              <a:lnSpc>
                <a:spcPct val="90000"/>
              </a:lnSpc>
            </a:pPr>
            <a:r>
              <a:rPr lang="en-US" sz="2000" dirty="0"/>
              <a:t>Scheduler activation</a:t>
            </a:r>
          </a:p>
          <a:p>
            <a:pPr lvl="1">
              <a:lnSpc>
                <a:spcPct val="90000"/>
              </a:lnSpc>
            </a:pPr>
            <a:r>
              <a:rPr lang="en-US" sz="2000" dirty="0"/>
              <a:t>Goals: combine advantages of kernel space implementation with performance of user space implementations</a:t>
            </a:r>
          </a:p>
          <a:p>
            <a:pPr lvl="1">
              <a:lnSpc>
                <a:spcPct val="90000"/>
              </a:lnSpc>
            </a:pPr>
            <a:r>
              <a:rPr lang="en-US" sz="2000" dirty="0"/>
              <a:t>Avoid unnecessary transitions between user and kernel space, e.g., to handle local semaphore</a:t>
            </a:r>
          </a:p>
          <a:p>
            <a:pPr lvl="1">
              <a:lnSpc>
                <a:spcPct val="90000"/>
              </a:lnSpc>
            </a:pPr>
            <a:r>
              <a:rPr lang="en-US" sz="2000" dirty="0"/>
              <a:t>Kernel assigns virtual processors to each process and runtime system allocates threads to processors</a:t>
            </a:r>
          </a:p>
          <a:p>
            <a:pPr lvl="1">
              <a:lnSpc>
                <a:spcPct val="90000"/>
              </a:lnSpc>
            </a:pPr>
            <a:r>
              <a:rPr lang="en-US" sz="2000" dirty="0"/>
              <a:t>The kernel informs the process’s runtime system via an </a:t>
            </a:r>
            <a:r>
              <a:rPr lang="en-US" sz="2000" dirty="0" err="1"/>
              <a:t>upcall</a:t>
            </a:r>
            <a:r>
              <a:rPr lang="en-US" sz="2000" dirty="0"/>
              <a:t> when one of its blocked threads becomes runnable again</a:t>
            </a:r>
          </a:p>
          <a:p>
            <a:pPr lvl="1">
              <a:lnSpc>
                <a:spcPct val="90000"/>
              </a:lnSpc>
            </a:pPr>
            <a:r>
              <a:rPr lang="en-US" sz="2000" dirty="0"/>
              <a:t>Runtime system can schedule</a:t>
            </a:r>
          </a:p>
          <a:p>
            <a:pPr lvl="1">
              <a:lnSpc>
                <a:spcPct val="90000"/>
              </a:lnSpc>
            </a:pPr>
            <a:r>
              <a:rPr lang="en-US" sz="2000" dirty="0"/>
              <a:t>Runtime system has to keep track when threads are in or are not in critical regions</a:t>
            </a:r>
          </a:p>
          <a:p>
            <a:pPr lvl="1">
              <a:lnSpc>
                <a:spcPct val="90000"/>
              </a:lnSpc>
            </a:pPr>
            <a:r>
              <a:rPr lang="en-US" sz="2000" dirty="0" err="1"/>
              <a:t>Upcalls</a:t>
            </a:r>
            <a:r>
              <a:rPr lang="en-US" sz="2000" dirty="0"/>
              <a:t> violate the layering principle</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28</a:t>
            </a:fld>
            <a:endParaRPr lang="en-US"/>
          </a:p>
        </p:txBody>
      </p:sp>
    </p:spTree>
    <p:extLst>
      <p:ext uri="{BB962C8B-B14F-4D97-AF65-F5344CB8AC3E}">
        <p14:creationId xmlns:p14="http://schemas.microsoft.com/office/powerpoint/2010/main" val="968983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36588" y="304800"/>
            <a:ext cx="7150100" cy="1143000"/>
          </a:xfrm>
        </p:spPr>
        <p:txBody>
          <a:bodyPr/>
          <a:lstStyle/>
          <a:p>
            <a:r>
              <a:rPr lang="en-US" sz="2800" b="1" dirty="0"/>
              <a:t>User-level threads on top of</a:t>
            </a:r>
            <a:br>
              <a:rPr lang="en-US" sz="2800" b="1" dirty="0"/>
            </a:br>
            <a:r>
              <a:rPr lang="en-US" sz="2800" b="1" dirty="0"/>
              <a:t>Scheduler Activations</a:t>
            </a:r>
          </a:p>
        </p:txBody>
      </p:sp>
      <p:sp>
        <p:nvSpPr>
          <p:cNvPr id="171012" name="Line 4"/>
          <p:cNvSpPr>
            <a:spLocks noChangeShapeType="1"/>
          </p:cNvSpPr>
          <p:nvPr/>
        </p:nvSpPr>
        <p:spPr bwMode="auto">
          <a:xfrm flipV="1">
            <a:off x="152400" y="3587750"/>
            <a:ext cx="7772400" cy="1588"/>
          </a:xfrm>
          <a:prstGeom prst="line">
            <a:avLst/>
          </a:prstGeom>
          <a:noFill/>
          <a:ln w="12700">
            <a:solidFill>
              <a:schemeClr val="tx1"/>
            </a:solidFill>
            <a:round/>
            <a:headEnd/>
            <a:tailEnd/>
          </a:ln>
          <a:effectLst/>
        </p:spPr>
        <p:txBody>
          <a:bodyPr wrap="none" anchor="ctr"/>
          <a:lstStyle/>
          <a:p>
            <a:endParaRPr lang="en-US"/>
          </a:p>
        </p:txBody>
      </p:sp>
      <p:sp>
        <p:nvSpPr>
          <p:cNvPr id="171013" name="Rectangle 5"/>
          <p:cNvSpPr>
            <a:spLocks noChangeArrowheads="1"/>
          </p:cNvSpPr>
          <p:nvPr/>
        </p:nvSpPr>
        <p:spPr bwMode="auto">
          <a:xfrm>
            <a:off x="3217863" y="2347913"/>
            <a:ext cx="501650" cy="509587"/>
          </a:xfrm>
          <a:prstGeom prst="rect">
            <a:avLst/>
          </a:prstGeom>
          <a:noFill/>
          <a:ln w="28575" algn="ctr">
            <a:solidFill>
              <a:schemeClr val="tx1"/>
            </a:solidFill>
            <a:miter lim="800000"/>
            <a:headEnd/>
            <a:tailEnd/>
          </a:ln>
          <a:effectLst/>
        </p:spPr>
        <p:txBody>
          <a:bodyPr wrap="none" anchor="ctr"/>
          <a:lstStyle/>
          <a:p>
            <a:endParaRPr lang="en-US"/>
          </a:p>
        </p:txBody>
      </p:sp>
      <p:sp>
        <p:nvSpPr>
          <p:cNvPr id="171014" name="Text Box 6"/>
          <p:cNvSpPr txBox="1">
            <a:spLocks noChangeArrowheads="1"/>
          </p:cNvSpPr>
          <p:nvPr/>
        </p:nvSpPr>
        <p:spPr bwMode="auto">
          <a:xfrm>
            <a:off x="157163" y="1868488"/>
            <a:ext cx="1833562" cy="336550"/>
          </a:xfrm>
          <a:prstGeom prst="rect">
            <a:avLst/>
          </a:prstGeom>
          <a:noFill/>
          <a:ln w="12700" algn="ctr">
            <a:noFill/>
            <a:miter lim="800000"/>
            <a:headEnd/>
            <a:tailEnd/>
          </a:ln>
          <a:effectLst/>
        </p:spPr>
        <p:txBody>
          <a:bodyPr wrap="none">
            <a:spAutoFit/>
          </a:bodyPr>
          <a:lstStyle/>
          <a:p>
            <a:r>
              <a:rPr lang="en-US" dirty="0"/>
              <a:t>User-level threads</a:t>
            </a:r>
          </a:p>
        </p:txBody>
      </p:sp>
      <p:sp>
        <p:nvSpPr>
          <p:cNvPr id="171015" name="Text Box 7"/>
          <p:cNvSpPr txBox="1">
            <a:spLocks noChangeArrowheads="1"/>
          </p:cNvSpPr>
          <p:nvPr/>
        </p:nvSpPr>
        <p:spPr bwMode="auto">
          <a:xfrm>
            <a:off x="157163" y="3176588"/>
            <a:ext cx="2124075" cy="336550"/>
          </a:xfrm>
          <a:prstGeom prst="rect">
            <a:avLst/>
          </a:prstGeom>
          <a:noFill/>
          <a:ln w="12700" algn="ctr">
            <a:noFill/>
            <a:miter lim="800000"/>
            <a:headEnd/>
            <a:tailEnd/>
          </a:ln>
          <a:effectLst/>
        </p:spPr>
        <p:txBody>
          <a:bodyPr wrap="none">
            <a:spAutoFit/>
          </a:bodyPr>
          <a:lstStyle/>
          <a:p>
            <a:r>
              <a:rPr lang="en-US"/>
              <a:t>User-level scheduling</a:t>
            </a:r>
          </a:p>
        </p:txBody>
      </p:sp>
      <p:sp>
        <p:nvSpPr>
          <p:cNvPr id="171016" name="Text Box 8"/>
          <p:cNvSpPr txBox="1">
            <a:spLocks noChangeArrowheads="1"/>
          </p:cNvSpPr>
          <p:nvPr/>
        </p:nvSpPr>
        <p:spPr bwMode="auto">
          <a:xfrm>
            <a:off x="157163" y="3941763"/>
            <a:ext cx="2012950" cy="336550"/>
          </a:xfrm>
          <a:prstGeom prst="rect">
            <a:avLst/>
          </a:prstGeom>
          <a:noFill/>
          <a:ln w="12700" algn="ctr">
            <a:noFill/>
            <a:miter lim="800000"/>
            <a:headEnd/>
            <a:tailEnd/>
          </a:ln>
          <a:effectLst/>
        </p:spPr>
        <p:txBody>
          <a:bodyPr wrap="none">
            <a:spAutoFit/>
          </a:bodyPr>
          <a:lstStyle/>
          <a:p>
            <a:r>
              <a:rPr lang="en-US"/>
              <a:t>Scheduler activation</a:t>
            </a:r>
          </a:p>
        </p:txBody>
      </p:sp>
      <p:sp>
        <p:nvSpPr>
          <p:cNvPr id="171017" name="Text Box 9"/>
          <p:cNvSpPr txBox="1">
            <a:spLocks noChangeArrowheads="1"/>
          </p:cNvSpPr>
          <p:nvPr/>
        </p:nvSpPr>
        <p:spPr bwMode="auto">
          <a:xfrm>
            <a:off x="3492500" y="4170363"/>
            <a:ext cx="882650" cy="336550"/>
          </a:xfrm>
          <a:prstGeom prst="rect">
            <a:avLst/>
          </a:prstGeom>
          <a:noFill/>
          <a:ln w="12700" algn="ctr">
            <a:noFill/>
            <a:miter lim="800000"/>
            <a:headEnd/>
            <a:tailEnd/>
          </a:ln>
          <a:effectLst/>
        </p:spPr>
        <p:txBody>
          <a:bodyPr wrap="none">
            <a:spAutoFit/>
          </a:bodyPr>
          <a:lstStyle/>
          <a:p>
            <a:r>
              <a:rPr lang="en-US"/>
              <a:t>blocked</a:t>
            </a:r>
          </a:p>
        </p:txBody>
      </p:sp>
      <p:sp>
        <p:nvSpPr>
          <p:cNvPr id="171018" name="Text Box 10"/>
          <p:cNvSpPr txBox="1">
            <a:spLocks noChangeArrowheads="1"/>
          </p:cNvSpPr>
          <p:nvPr/>
        </p:nvSpPr>
        <p:spPr bwMode="auto">
          <a:xfrm>
            <a:off x="4778375" y="4171950"/>
            <a:ext cx="715963" cy="336550"/>
          </a:xfrm>
          <a:prstGeom prst="rect">
            <a:avLst/>
          </a:prstGeom>
          <a:noFill/>
          <a:ln w="12700" algn="ctr">
            <a:noFill/>
            <a:miter lim="800000"/>
            <a:headEnd/>
            <a:tailEnd/>
          </a:ln>
          <a:effectLst/>
        </p:spPr>
        <p:txBody>
          <a:bodyPr wrap="none">
            <a:spAutoFit/>
          </a:bodyPr>
          <a:lstStyle/>
          <a:p>
            <a:r>
              <a:rPr lang="en-US"/>
              <a:t>active</a:t>
            </a:r>
          </a:p>
        </p:txBody>
      </p:sp>
      <p:sp>
        <p:nvSpPr>
          <p:cNvPr id="171019" name="Text Box 11"/>
          <p:cNvSpPr txBox="1">
            <a:spLocks noChangeArrowheads="1"/>
          </p:cNvSpPr>
          <p:nvPr/>
        </p:nvSpPr>
        <p:spPr bwMode="auto">
          <a:xfrm>
            <a:off x="7258050" y="3160713"/>
            <a:ext cx="579438" cy="336550"/>
          </a:xfrm>
          <a:prstGeom prst="rect">
            <a:avLst/>
          </a:prstGeom>
          <a:noFill/>
          <a:ln w="12700" algn="ctr">
            <a:noFill/>
            <a:miter lim="800000"/>
            <a:headEnd/>
            <a:tailEnd/>
          </a:ln>
          <a:effectLst/>
        </p:spPr>
        <p:txBody>
          <a:bodyPr wrap="none">
            <a:spAutoFit/>
          </a:bodyPr>
          <a:lstStyle/>
          <a:p>
            <a:r>
              <a:rPr lang="en-US" dirty="0"/>
              <a:t>user</a:t>
            </a:r>
          </a:p>
        </p:txBody>
      </p:sp>
      <p:sp>
        <p:nvSpPr>
          <p:cNvPr id="171020" name="Text Box 12"/>
          <p:cNvSpPr txBox="1">
            <a:spLocks noChangeArrowheads="1"/>
          </p:cNvSpPr>
          <p:nvPr/>
        </p:nvSpPr>
        <p:spPr bwMode="auto">
          <a:xfrm>
            <a:off x="7178675" y="3670300"/>
            <a:ext cx="736600" cy="336550"/>
          </a:xfrm>
          <a:prstGeom prst="rect">
            <a:avLst/>
          </a:prstGeom>
          <a:noFill/>
          <a:ln w="12700" algn="ctr">
            <a:noFill/>
            <a:miter lim="800000"/>
            <a:headEnd/>
            <a:tailEnd/>
          </a:ln>
          <a:effectLst/>
        </p:spPr>
        <p:txBody>
          <a:bodyPr wrap="none">
            <a:spAutoFit/>
          </a:bodyPr>
          <a:lstStyle/>
          <a:p>
            <a:r>
              <a:rPr lang="en-US"/>
              <a:t>kernel</a:t>
            </a:r>
          </a:p>
        </p:txBody>
      </p:sp>
      <p:sp>
        <p:nvSpPr>
          <p:cNvPr id="171021" name="Text Box 13"/>
          <p:cNvSpPr txBox="1">
            <a:spLocks noChangeArrowheads="1"/>
          </p:cNvSpPr>
          <p:nvPr/>
        </p:nvSpPr>
        <p:spPr bwMode="auto">
          <a:xfrm>
            <a:off x="3009900" y="2922588"/>
            <a:ext cx="882650" cy="336550"/>
          </a:xfrm>
          <a:prstGeom prst="rect">
            <a:avLst/>
          </a:prstGeom>
          <a:noFill/>
          <a:ln w="12700" algn="ctr">
            <a:noFill/>
            <a:miter lim="800000"/>
            <a:headEnd/>
            <a:tailEnd/>
          </a:ln>
          <a:effectLst/>
        </p:spPr>
        <p:txBody>
          <a:bodyPr wrap="none">
            <a:spAutoFit/>
          </a:bodyPr>
          <a:lstStyle/>
          <a:p>
            <a:r>
              <a:rPr lang="en-US"/>
              <a:t>blocked</a:t>
            </a:r>
          </a:p>
        </p:txBody>
      </p:sp>
      <p:sp>
        <p:nvSpPr>
          <p:cNvPr id="171022" name="Text Box 14"/>
          <p:cNvSpPr txBox="1">
            <a:spLocks noChangeArrowheads="1"/>
          </p:cNvSpPr>
          <p:nvPr/>
        </p:nvSpPr>
        <p:spPr bwMode="auto">
          <a:xfrm>
            <a:off x="4340225" y="2941638"/>
            <a:ext cx="715963" cy="336550"/>
          </a:xfrm>
          <a:prstGeom prst="rect">
            <a:avLst/>
          </a:prstGeom>
          <a:noFill/>
          <a:ln w="12700" algn="ctr">
            <a:noFill/>
            <a:miter lim="800000"/>
            <a:headEnd/>
            <a:tailEnd/>
          </a:ln>
          <a:effectLst/>
        </p:spPr>
        <p:txBody>
          <a:bodyPr wrap="none">
            <a:spAutoFit/>
          </a:bodyPr>
          <a:lstStyle/>
          <a:p>
            <a:r>
              <a:rPr lang="en-US"/>
              <a:t>active</a:t>
            </a:r>
          </a:p>
        </p:txBody>
      </p:sp>
      <p:sp>
        <p:nvSpPr>
          <p:cNvPr id="171023" name="Text Box 15"/>
          <p:cNvSpPr txBox="1">
            <a:spLocks noChangeArrowheads="1"/>
          </p:cNvSpPr>
          <p:nvPr/>
        </p:nvSpPr>
        <p:spPr bwMode="auto">
          <a:xfrm>
            <a:off x="157163" y="4627563"/>
            <a:ext cx="2281237" cy="336550"/>
          </a:xfrm>
          <a:prstGeom prst="rect">
            <a:avLst/>
          </a:prstGeom>
          <a:noFill/>
          <a:ln w="12700" algn="ctr">
            <a:noFill/>
            <a:miter lim="800000"/>
            <a:headEnd/>
            <a:tailEnd/>
          </a:ln>
          <a:effectLst/>
        </p:spPr>
        <p:txBody>
          <a:bodyPr wrap="none">
            <a:spAutoFit/>
          </a:bodyPr>
          <a:lstStyle/>
          <a:p>
            <a:r>
              <a:rPr lang="en-US"/>
              <a:t>Kernel-level scheduling</a:t>
            </a:r>
          </a:p>
        </p:txBody>
      </p:sp>
      <p:sp>
        <p:nvSpPr>
          <p:cNvPr id="171024" name="Text Box 16"/>
          <p:cNvSpPr txBox="1">
            <a:spLocks noChangeArrowheads="1"/>
          </p:cNvSpPr>
          <p:nvPr/>
        </p:nvSpPr>
        <p:spPr bwMode="auto">
          <a:xfrm>
            <a:off x="157163" y="5357813"/>
            <a:ext cx="1882775" cy="336550"/>
          </a:xfrm>
          <a:prstGeom prst="rect">
            <a:avLst/>
          </a:prstGeom>
          <a:noFill/>
          <a:ln w="12700" algn="ctr">
            <a:noFill/>
            <a:miter lim="800000"/>
            <a:headEnd/>
            <a:tailEnd/>
          </a:ln>
          <a:effectLst/>
        </p:spPr>
        <p:txBody>
          <a:bodyPr wrap="none">
            <a:spAutoFit/>
          </a:bodyPr>
          <a:lstStyle/>
          <a:p>
            <a:r>
              <a:rPr lang="en-US"/>
              <a:t>Physical processor</a:t>
            </a:r>
          </a:p>
        </p:txBody>
      </p:sp>
      <p:sp>
        <p:nvSpPr>
          <p:cNvPr id="171025" name="Rectangle 17"/>
          <p:cNvSpPr>
            <a:spLocks noChangeArrowheads="1"/>
          </p:cNvSpPr>
          <p:nvPr/>
        </p:nvSpPr>
        <p:spPr bwMode="auto">
          <a:xfrm>
            <a:off x="4437063" y="2347913"/>
            <a:ext cx="501650" cy="509587"/>
          </a:xfrm>
          <a:prstGeom prst="rect">
            <a:avLst/>
          </a:prstGeom>
          <a:noFill/>
          <a:ln w="28575" algn="ctr">
            <a:solidFill>
              <a:schemeClr val="tx1"/>
            </a:solidFill>
            <a:miter lim="800000"/>
            <a:headEnd/>
            <a:tailEnd/>
          </a:ln>
          <a:effectLst/>
        </p:spPr>
        <p:txBody>
          <a:bodyPr wrap="none" anchor="ctr"/>
          <a:lstStyle/>
          <a:p>
            <a:endParaRPr lang="en-US"/>
          </a:p>
        </p:txBody>
      </p:sp>
      <p:sp>
        <p:nvSpPr>
          <p:cNvPr id="171027" name="Rectangle 19"/>
          <p:cNvSpPr>
            <a:spLocks noChangeArrowheads="1"/>
          </p:cNvSpPr>
          <p:nvPr/>
        </p:nvSpPr>
        <p:spPr bwMode="auto">
          <a:xfrm>
            <a:off x="3654425" y="3636963"/>
            <a:ext cx="501650" cy="509587"/>
          </a:xfrm>
          <a:prstGeom prst="rect">
            <a:avLst/>
          </a:prstGeom>
          <a:noFill/>
          <a:ln w="28575" algn="ctr">
            <a:solidFill>
              <a:schemeClr val="tx1"/>
            </a:solidFill>
            <a:prstDash val="sysDot"/>
            <a:miter lim="800000"/>
            <a:headEnd/>
            <a:tailEnd/>
          </a:ln>
          <a:effectLst/>
        </p:spPr>
        <p:txBody>
          <a:bodyPr wrap="none" anchor="ctr"/>
          <a:lstStyle/>
          <a:p>
            <a:endParaRPr lang="en-US"/>
          </a:p>
        </p:txBody>
      </p:sp>
      <p:sp>
        <p:nvSpPr>
          <p:cNvPr id="171028" name="Rectangle 20"/>
          <p:cNvSpPr>
            <a:spLocks noChangeArrowheads="1"/>
          </p:cNvSpPr>
          <p:nvPr/>
        </p:nvSpPr>
        <p:spPr bwMode="auto">
          <a:xfrm>
            <a:off x="4864100" y="3636963"/>
            <a:ext cx="501650" cy="509587"/>
          </a:xfrm>
          <a:prstGeom prst="rect">
            <a:avLst/>
          </a:prstGeom>
          <a:noFill/>
          <a:ln w="28575" algn="ctr">
            <a:solidFill>
              <a:schemeClr val="tx1"/>
            </a:solidFill>
            <a:miter lim="800000"/>
            <a:headEnd/>
            <a:tailEnd/>
          </a:ln>
          <a:effectLst/>
        </p:spPr>
        <p:txBody>
          <a:bodyPr wrap="none" anchor="ctr"/>
          <a:lstStyle/>
          <a:p>
            <a:endParaRPr lang="en-US"/>
          </a:p>
        </p:txBody>
      </p:sp>
      <p:sp>
        <p:nvSpPr>
          <p:cNvPr id="171029" name="Rectangle 21"/>
          <p:cNvSpPr>
            <a:spLocks noChangeArrowheads="1"/>
          </p:cNvSpPr>
          <p:nvPr/>
        </p:nvSpPr>
        <p:spPr bwMode="auto">
          <a:xfrm>
            <a:off x="3663950" y="5143500"/>
            <a:ext cx="501650" cy="509588"/>
          </a:xfrm>
          <a:prstGeom prst="rect">
            <a:avLst/>
          </a:prstGeom>
          <a:solidFill>
            <a:schemeClr val="accent2"/>
          </a:solidFill>
          <a:ln w="12700" algn="ctr">
            <a:solidFill>
              <a:schemeClr val="tx1"/>
            </a:solidFill>
            <a:miter lim="800000"/>
            <a:headEnd/>
            <a:tailEnd/>
          </a:ln>
          <a:effectLst/>
        </p:spPr>
        <p:txBody>
          <a:bodyPr wrap="none" anchor="ctr"/>
          <a:lstStyle/>
          <a:p>
            <a:endParaRPr lang="en-US"/>
          </a:p>
        </p:txBody>
      </p:sp>
      <p:sp>
        <p:nvSpPr>
          <p:cNvPr id="171030" name="Line 22"/>
          <p:cNvSpPr>
            <a:spLocks noChangeShapeType="1"/>
          </p:cNvSpPr>
          <p:nvPr/>
        </p:nvSpPr>
        <p:spPr bwMode="auto">
          <a:xfrm>
            <a:off x="3438525" y="2867025"/>
            <a:ext cx="439738" cy="755650"/>
          </a:xfrm>
          <a:prstGeom prst="line">
            <a:avLst/>
          </a:prstGeom>
          <a:noFill/>
          <a:ln w="28575" cap="rnd">
            <a:solidFill>
              <a:schemeClr val="tx1"/>
            </a:solidFill>
            <a:prstDash val="sysDot"/>
            <a:round/>
            <a:headEnd/>
            <a:tailEnd/>
          </a:ln>
          <a:effectLst/>
        </p:spPr>
        <p:txBody>
          <a:bodyPr wrap="none" anchor="ctr"/>
          <a:lstStyle/>
          <a:p>
            <a:endParaRPr lang="en-US"/>
          </a:p>
        </p:txBody>
      </p:sp>
      <p:sp>
        <p:nvSpPr>
          <p:cNvPr id="171031" name="Line 23"/>
          <p:cNvSpPr>
            <a:spLocks noChangeShapeType="1"/>
          </p:cNvSpPr>
          <p:nvPr/>
        </p:nvSpPr>
        <p:spPr bwMode="auto">
          <a:xfrm>
            <a:off x="4692650" y="2881313"/>
            <a:ext cx="439738" cy="755650"/>
          </a:xfrm>
          <a:prstGeom prst="line">
            <a:avLst/>
          </a:prstGeom>
          <a:noFill/>
          <a:ln w="28575" cap="rnd">
            <a:solidFill>
              <a:schemeClr val="tx1"/>
            </a:solidFill>
            <a:prstDash val="sysDot"/>
            <a:round/>
            <a:headEnd/>
            <a:tailEnd/>
          </a:ln>
          <a:effectLst/>
        </p:spPr>
        <p:txBody>
          <a:bodyPr wrap="none" anchor="ctr"/>
          <a:lstStyle/>
          <a:p>
            <a:endParaRPr lang="en-US"/>
          </a:p>
        </p:txBody>
      </p:sp>
      <p:sp>
        <p:nvSpPr>
          <p:cNvPr id="171032" name="Line 24"/>
          <p:cNvSpPr>
            <a:spLocks noChangeShapeType="1"/>
          </p:cNvSpPr>
          <p:nvPr/>
        </p:nvSpPr>
        <p:spPr bwMode="auto">
          <a:xfrm flipH="1">
            <a:off x="3897313" y="4160838"/>
            <a:ext cx="1212850" cy="1001712"/>
          </a:xfrm>
          <a:prstGeom prst="line">
            <a:avLst/>
          </a:prstGeom>
          <a:noFill/>
          <a:ln w="28575" cap="rnd">
            <a:solidFill>
              <a:schemeClr val="tx1"/>
            </a:solidFill>
            <a:prstDash val="sysDot"/>
            <a:round/>
            <a:headEnd/>
            <a:tailEnd/>
          </a:ln>
          <a:effectLst/>
        </p:spPr>
        <p:txBody>
          <a:bodyPr wrap="none" anchor="ctr"/>
          <a:lstStyle/>
          <a:p>
            <a:endParaRPr lang="en-US"/>
          </a:p>
        </p:txBody>
      </p:sp>
      <p:sp>
        <p:nvSpPr>
          <p:cNvPr id="171033" name="Line 25"/>
          <p:cNvSpPr>
            <a:spLocks noChangeShapeType="1"/>
          </p:cNvSpPr>
          <p:nvPr/>
        </p:nvSpPr>
        <p:spPr bwMode="auto">
          <a:xfrm>
            <a:off x="3883025" y="4138613"/>
            <a:ext cx="1588" cy="1036637"/>
          </a:xfrm>
          <a:prstGeom prst="line">
            <a:avLst/>
          </a:prstGeom>
          <a:noFill/>
          <a:ln w="28575" cap="rnd">
            <a:solidFill>
              <a:schemeClr val="tx1"/>
            </a:solidFill>
            <a:prstDash val="sysDot"/>
            <a:round/>
            <a:headEnd/>
            <a:tailEnd/>
          </a:ln>
          <a:effectLst/>
        </p:spPr>
        <p:txBody>
          <a:bodyPr wrap="none" anchor="ctr"/>
          <a:lstStyle/>
          <a:p>
            <a:endParaRPr lang="en-US"/>
          </a:p>
        </p:txBody>
      </p:sp>
      <p:sp>
        <p:nvSpPr>
          <p:cNvPr id="171034" name="Line 26"/>
          <p:cNvSpPr>
            <a:spLocks noChangeShapeType="1"/>
          </p:cNvSpPr>
          <p:nvPr/>
        </p:nvSpPr>
        <p:spPr bwMode="auto">
          <a:xfrm>
            <a:off x="3455988" y="1704975"/>
            <a:ext cx="0" cy="633413"/>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1035" name="Line 27"/>
          <p:cNvSpPr>
            <a:spLocks noChangeShapeType="1"/>
          </p:cNvSpPr>
          <p:nvPr/>
        </p:nvSpPr>
        <p:spPr bwMode="auto">
          <a:xfrm>
            <a:off x="4683125" y="1728788"/>
            <a:ext cx="0" cy="6334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 name="Date Placeholder 1"/>
          <p:cNvSpPr>
            <a:spLocks noGrp="1"/>
          </p:cNvSpPr>
          <p:nvPr>
            <p:ph type="dt" sz="half" idx="10"/>
          </p:nvPr>
        </p:nvSpPr>
        <p:spPr>
          <a:xfrm>
            <a:off x="2582863" y="6429375"/>
            <a:ext cx="1738312" cy="268288"/>
          </a:xfrm>
        </p:spPr>
        <p:txBody>
          <a:bodyPr/>
          <a:lstStyle/>
          <a:p>
            <a:r>
              <a:rPr lang="en-US"/>
              <a:t>16.2.11</a:t>
            </a:r>
          </a:p>
        </p:txBody>
      </p:sp>
    </p:spTree>
    <p:extLst>
      <p:ext uri="{BB962C8B-B14F-4D97-AF65-F5344CB8AC3E}">
        <p14:creationId xmlns:p14="http://schemas.microsoft.com/office/powerpoint/2010/main" val="19407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304800"/>
            <a:ext cx="7150100" cy="1143000"/>
          </a:xfrm>
        </p:spPr>
        <p:txBody>
          <a:bodyPr/>
          <a:lstStyle/>
          <a:p>
            <a:r>
              <a:rPr lang="en-US" dirty="0"/>
              <a:t>Threads</a:t>
            </a:r>
            <a:br>
              <a:rPr lang="en-US" dirty="0"/>
            </a:br>
            <a:r>
              <a:rPr lang="en-US" sz="2000" dirty="0"/>
              <a:t>The Thread Model (1)</a:t>
            </a:r>
            <a:endParaRPr lang="en-US" dirty="0"/>
          </a:p>
        </p:txBody>
      </p:sp>
      <p:sp>
        <p:nvSpPr>
          <p:cNvPr id="114691" name="Rectangle 3"/>
          <p:cNvSpPr>
            <a:spLocks noGrp="1" noChangeArrowheads="1"/>
          </p:cNvSpPr>
          <p:nvPr>
            <p:ph type="body" idx="1"/>
          </p:nvPr>
        </p:nvSpPr>
        <p:spPr>
          <a:xfrm>
            <a:off x="685800" y="5289550"/>
            <a:ext cx="7772400" cy="806450"/>
          </a:xfrm>
        </p:spPr>
        <p:txBody>
          <a:bodyPr/>
          <a:lstStyle/>
          <a:p>
            <a:pPr>
              <a:lnSpc>
                <a:spcPct val="90000"/>
              </a:lnSpc>
              <a:buFontTx/>
              <a:buNone/>
            </a:pPr>
            <a:r>
              <a:rPr lang="en-US" dirty="0"/>
              <a:t>(a) Three processes with one thread each </a:t>
            </a:r>
          </a:p>
          <a:p>
            <a:pPr>
              <a:lnSpc>
                <a:spcPct val="90000"/>
              </a:lnSpc>
              <a:buFontTx/>
              <a:buNone/>
            </a:pPr>
            <a:r>
              <a:rPr lang="en-US" dirty="0"/>
              <a:t>(b) One process with three threads</a:t>
            </a:r>
            <a:endParaRPr lang="en-US" sz="2000" dirty="0"/>
          </a:p>
        </p:txBody>
      </p:sp>
      <p:pic>
        <p:nvPicPr>
          <p:cNvPr id="114692" name="Picture 4"/>
          <p:cNvPicPr>
            <a:picLocks noChangeAspect="1" noChangeArrowheads="1"/>
          </p:cNvPicPr>
          <p:nvPr/>
        </p:nvPicPr>
        <p:blipFill>
          <a:blip r:embed="rId3" cstate="print"/>
          <a:srcRect/>
          <a:stretch>
            <a:fillRect/>
          </a:stretch>
        </p:blipFill>
        <p:spPr bwMode="auto">
          <a:xfrm>
            <a:off x="152400" y="1600200"/>
            <a:ext cx="8228012" cy="335438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3</a:t>
            </a:fld>
            <a:endParaRPr lang="en-US"/>
          </a:p>
        </p:txBody>
      </p:sp>
    </p:spTree>
    <p:extLst>
      <p:ext uri="{BB962C8B-B14F-4D97-AF65-F5344CB8AC3E}">
        <p14:creationId xmlns:p14="http://schemas.microsoft.com/office/powerpoint/2010/main" val="1565024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Grp="1" noChangeArrowheads="1"/>
          </p:cNvSpPr>
          <p:nvPr>
            <p:ph type="title"/>
          </p:nvPr>
        </p:nvSpPr>
        <p:spPr>
          <a:xfrm>
            <a:off x="590550" y="304800"/>
            <a:ext cx="7150100" cy="1143000"/>
          </a:xfrm>
        </p:spPr>
        <p:txBody>
          <a:bodyPr/>
          <a:lstStyle/>
          <a:p>
            <a:r>
              <a:rPr lang="en-US" dirty="0"/>
              <a:t>Scheduler Activations - I</a:t>
            </a:r>
          </a:p>
        </p:txBody>
      </p:sp>
      <p:sp>
        <p:nvSpPr>
          <p:cNvPr id="172037" name="Rectangle 5"/>
          <p:cNvSpPr>
            <a:spLocks noChangeArrowheads="1"/>
          </p:cNvSpPr>
          <p:nvPr/>
        </p:nvSpPr>
        <p:spPr bwMode="auto">
          <a:xfrm>
            <a:off x="1416050" y="1724025"/>
            <a:ext cx="6480175" cy="606425"/>
          </a:xfrm>
          <a:prstGeom prst="rect">
            <a:avLst/>
          </a:prstGeom>
          <a:noFill/>
          <a:ln w="12700" algn="ctr">
            <a:solidFill>
              <a:schemeClr val="tx1"/>
            </a:solidFill>
            <a:miter lim="800000"/>
            <a:headEnd/>
            <a:tailEnd/>
          </a:ln>
          <a:effectLst/>
        </p:spPr>
        <p:txBody>
          <a:bodyPr wrap="none" anchor="ctr"/>
          <a:lstStyle/>
          <a:p>
            <a:r>
              <a:rPr lang="en-US"/>
              <a:t>User program</a:t>
            </a:r>
          </a:p>
        </p:txBody>
      </p:sp>
      <p:sp>
        <p:nvSpPr>
          <p:cNvPr id="172038" name="Rectangle 6"/>
          <p:cNvSpPr>
            <a:spLocks noChangeArrowheads="1"/>
          </p:cNvSpPr>
          <p:nvPr/>
        </p:nvSpPr>
        <p:spPr bwMode="auto">
          <a:xfrm>
            <a:off x="1412875" y="2324100"/>
            <a:ext cx="6480175" cy="2408238"/>
          </a:xfrm>
          <a:prstGeom prst="rect">
            <a:avLst/>
          </a:prstGeom>
          <a:noFill/>
          <a:ln w="12700" algn="ctr">
            <a:solidFill>
              <a:schemeClr val="tx1"/>
            </a:solidFill>
            <a:miter lim="800000"/>
            <a:headEnd/>
            <a:tailEnd/>
          </a:ln>
          <a:effectLst/>
        </p:spPr>
        <p:txBody>
          <a:bodyPr wrap="none" anchor="ctr"/>
          <a:lstStyle/>
          <a:p>
            <a:endParaRPr lang="en-US"/>
          </a:p>
        </p:txBody>
      </p:sp>
      <p:sp>
        <p:nvSpPr>
          <p:cNvPr id="172039" name="Rectangle 7"/>
          <p:cNvSpPr>
            <a:spLocks noChangeArrowheads="1"/>
          </p:cNvSpPr>
          <p:nvPr/>
        </p:nvSpPr>
        <p:spPr bwMode="auto">
          <a:xfrm>
            <a:off x="1408113" y="4724400"/>
            <a:ext cx="6480175" cy="1379538"/>
          </a:xfrm>
          <a:prstGeom prst="rect">
            <a:avLst/>
          </a:prstGeom>
          <a:noFill/>
          <a:ln w="12700" algn="ctr">
            <a:solidFill>
              <a:schemeClr val="tx1"/>
            </a:solidFill>
            <a:miter lim="800000"/>
            <a:headEnd/>
            <a:tailEnd/>
          </a:ln>
          <a:effectLst/>
        </p:spPr>
        <p:txBody>
          <a:bodyPr wrap="none" anchor="ctr"/>
          <a:lstStyle/>
          <a:p>
            <a:endParaRPr lang="en-US"/>
          </a:p>
        </p:txBody>
      </p:sp>
      <p:grpSp>
        <p:nvGrpSpPr>
          <p:cNvPr id="172075" name="Group 43"/>
          <p:cNvGrpSpPr>
            <a:grpSpLocks/>
          </p:cNvGrpSpPr>
          <p:nvPr/>
        </p:nvGrpSpPr>
        <p:grpSpPr bwMode="auto">
          <a:xfrm>
            <a:off x="2254250" y="2576513"/>
            <a:ext cx="433388" cy="1758950"/>
            <a:chOff x="1388" y="1597"/>
            <a:chExt cx="273" cy="1108"/>
          </a:xfrm>
        </p:grpSpPr>
        <p:sp>
          <p:nvSpPr>
            <p:cNvPr id="172044" name="Freeform 12"/>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74" name="Text Box 42"/>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grpSp>
        <p:nvGrpSpPr>
          <p:cNvPr id="172076" name="Group 44"/>
          <p:cNvGrpSpPr>
            <a:grpSpLocks/>
          </p:cNvGrpSpPr>
          <p:nvPr/>
        </p:nvGrpSpPr>
        <p:grpSpPr bwMode="auto">
          <a:xfrm>
            <a:off x="3633788" y="2578100"/>
            <a:ext cx="433387" cy="1758950"/>
            <a:chOff x="1388" y="1597"/>
            <a:chExt cx="273" cy="1108"/>
          </a:xfrm>
        </p:grpSpPr>
        <p:sp>
          <p:nvSpPr>
            <p:cNvPr id="172077" name="Freeform 45"/>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78" name="Text Box 46"/>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grpSp>
        <p:nvGrpSpPr>
          <p:cNvPr id="172079" name="Group 47"/>
          <p:cNvGrpSpPr>
            <a:grpSpLocks/>
          </p:cNvGrpSpPr>
          <p:nvPr/>
        </p:nvGrpSpPr>
        <p:grpSpPr bwMode="auto">
          <a:xfrm>
            <a:off x="6461125" y="2543175"/>
            <a:ext cx="433388" cy="1758950"/>
            <a:chOff x="1388" y="1597"/>
            <a:chExt cx="273" cy="1108"/>
          </a:xfrm>
        </p:grpSpPr>
        <p:sp>
          <p:nvSpPr>
            <p:cNvPr id="172080" name="Freeform 48"/>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81" name="Text Box 49"/>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grpSp>
        <p:nvGrpSpPr>
          <p:cNvPr id="172082" name="Group 50"/>
          <p:cNvGrpSpPr>
            <a:grpSpLocks/>
          </p:cNvGrpSpPr>
          <p:nvPr/>
        </p:nvGrpSpPr>
        <p:grpSpPr bwMode="auto">
          <a:xfrm>
            <a:off x="6762750" y="2543175"/>
            <a:ext cx="433388" cy="1758950"/>
            <a:chOff x="1388" y="1597"/>
            <a:chExt cx="273" cy="1108"/>
          </a:xfrm>
        </p:grpSpPr>
        <p:sp>
          <p:nvSpPr>
            <p:cNvPr id="172083" name="Freeform 51"/>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84" name="Text Box 52"/>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grpSp>
        <p:nvGrpSpPr>
          <p:cNvPr id="172085" name="Group 53"/>
          <p:cNvGrpSpPr>
            <a:grpSpLocks/>
          </p:cNvGrpSpPr>
          <p:nvPr/>
        </p:nvGrpSpPr>
        <p:grpSpPr bwMode="auto">
          <a:xfrm>
            <a:off x="7062788" y="2543175"/>
            <a:ext cx="433387" cy="1758950"/>
            <a:chOff x="1388" y="1597"/>
            <a:chExt cx="273" cy="1108"/>
          </a:xfrm>
        </p:grpSpPr>
        <p:sp>
          <p:nvSpPr>
            <p:cNvPr id="172086" name="Freeform 54"/>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87" name="Text Box 55"/>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(3)</a:t>
              </a:r>
            </a:p>
          </p:txBody>
        </p:sp>
      </p:grpSp>
      <p:grpSp>
        <p:nvGrpSpPr>
          <p:cNvPr id="172088" name="Group 56"/>
          <p:cNvGrpSpPr>
            <a:grpSpLocks/>
          </p:cNvGrpSpPr>
          <p:nvPr/>
        </p:nvGrpSpPr>
        <p:grpSpPr bwMode="auto">
          <a:xfrm>
            <a:off x="7362825" y="2543175"/>
            <a:ext cx="433388" cy="1758950"/>
            <a:chOff x="1388" y="1597"/>
            <a:chExt cx="273" cy="1108"/>
          </a:xfrm>
        </p:grpSpPr>
        <p:sp>
          <p:nvSpPr>
            <p:cNvPr id="172089" name="Freeform 57"/>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2090" name="Text Box 58"/>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(4)</a:t>
              </a:r>
            </a:p>
          </p:txBody>
        </p:sp>
      </p:grpSp>
      <p:sp>
        <p:nvSpPr>
          <p:cNvPr id="172091" name="Text Box 59"/>
          <p:cNvSpPr txBox="1">
            <a:spLocks noChangeArrowheads="1"/>
          </p:cNvSpPr>
          <p:nvPr/>
        </p:nvSpPr>
        <p:spPr bwMode="auto">
          <a:xfrm>
            <a:off x="6662738" y="4302125"/>
            <a:ext cx="1069975" cy="336550"/>
          </a:xfrm>
          <a:prstGeom prst="rect">
            <a:avLst/>
          </a:prstGeom>
          <a:noFill/>
          <a:ln w="12700" algn="ctr">
            <a:noFill/>
            <a:miter lim="800000"/>
            <a:headEnd/>
            <a:tailEnd/>
          </a:ln>
          <a:effectLst/>
        </p:spPr>
        <p:txBody>
          <a:bodyPr wrap="none">
            <a:spAutoFit/>
          </a:bodyPr>
          <a:lstStyle/>
          <a:p>
            <a:r>
              <a:rPr lang="en-US"/>
              <a:t>Ready list</a:t>
            </a:r>
          </a:p>
        </p:txBody>
      </p:sp>
      <p:sp>
        <p:nvSpPr>
          <p:cNvPr id="172093" name="Rectangle 61"/>
          <p:cNvSpPr>
            <a:spLocks noChangeArrowheads="1"/>
          </p:cNvSpPr>
          <p:nvPr/>
        </p:nvSpPr>
        <p:spPr bwMode="auto">
          <a:xfrm>
            <a:off x="3551238" y="4419600"/>
            <a:ext cx="598487"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2094" name="Text Box 62"/>
          <p:cNvSpPr txBox="1">
            <a:spLocks noChangeArrowheads="1"/>
          </p:cNvSpPr>
          <p:nvPr/>
        </p:nvSpPr>
        <p:spPr bwMode="auto">
          <a:xfrm>
            <a:off x="246063" y="5233988"/>
            <a:ext cx="1120775" cy="336550"/>
          </a:xfrm>
          <a:prstGeom prst="rect">
            <a:avLst/>
          </a:prstGeom>
          <a:noFill/>
          <a:ln w="12700" algn="ctr">
            <a:noFill/>
            <a:miter lim="800000"/>
            <a:headEnd/>
            <a:tailEnd/>
          </a:ln>
          <a:effectLst/>
        </p:spPr>
        <p:txBody>
          <a:bodyPr wrap="none">
            <a:spAutoFit/>
          </a:bodyPr>
          <a:lstStyle/>
          <a:p>
            <a:r>
              <a:rPr lang="en-US"/>
              <a:t>OS Kernel</a:t>
            </a:r>
          </a:p>
        </p:txBody>
      </p:sp>
      <p:sp>
        <p:nvSpPr>
          <p:cNvPr id="172095" name="Text Box 63"/>
          <p:cNvSpPr txBox="1">
            <a:spLocks noChangeArrowheads="1"/>
          </p:cNvSpPr>
          <p:nvPr/>
        </p:nvSpPr>
        <p:spPr bwMode="auto">
          <a:xfrm>
            <a:off x="177800" y="2870200"/>
            <a:ext cx="1098550" cy="1069975"/>
          </a:xfrm>
          <a:prstGeom prst="rect">
            <a:avLst/>
          </a:prstGeom>
          <a:noFill/>
          <a:ln w="12700" algn="ctr">
            <a:noFill/>
            <a:miter lim="800000"/>
            <a:headEnd/>
            <a:tailEnd/>
          </a:ln>
          <a:effectLst/>
        </p:spPr>
        <p:txBody>
          <a:bodyPr wrap="none">
            <a:spAutoFit/>
          </a:bodyPr>
          <a:lstStyle/>
          <a:p>
            <a:r>
              <a:rPr lang="en-US"/>
              <a:t>User-level</a:t>
            </a:r>
          </a:p>
          <a:p>
            <a:r>
              <a:rPr lang="en-US"/>
              <a:t>Runtime</a:t>
            </a:r>
          </a:p>
          <a:p>
            <a:r>
              <a:rPr lang="en-US"/>
              <a:t>System</a:t>
            </a:r>
          </a:p>
        </p:txBody>
      </p:sp>
      <p:sp>
        <p:nvSpPr>
          <p:cNvPr id="172097" name="Oval 65"/>
          <p:cNvSpPr>
            <a:spLocks noChangeArrowheads="1"/>
          </p:cNvSpPr>
          <p:nvPr/>
        </p:nvSpPr>
        <p:spPr bwMode="auto">
          <a:xfrm>
            <a:off x="3552825" y="6116638"/>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2099" name="Line 67"/>
          <p:cNvSpPr>
            <a:spLocks noChangeShapeType="1"/>
          </p:cNvSpPr>
          <p:nvPr/>
        </p:nvSpPr>
        <p:spPr bwMode="auto">
          <a:xfrm flipV="1">
            <a:off x="3851275" y="4638675"/>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2101" name="Text Box 69"/>
          <p:cNvSpPr txBox="1">
            <a:spLocks noChangeArrowheads="1"/>
          </p:cNvSpPr>
          <p:nvPr/>
        </p:nvSpPr>
        <p:spPr bwMode="auto">
          <a:xfrm>
            <a:off x="3903663" y="4764088"/>
            <a:ext cx="455612" cy="336550"/>
          </a:xfrm>
          <a:prstGeom prst="rect">
            <a:avLst/>
          </a:prstGeom>
          <a:noFill/>
          <a:ln w="12700" algn="ctr">
            <a:noFill/>
            <a:miter lim="800000"/>
            <a:headEnd/>
            <a:tailEnd/>
          </a:ln>
          <a:effectLst/>
        </p:spPr>
        <p:txBody>
          <a:bodyPr wrap="none">
            <a:spAutoFit/>
          </a:bodyPr>
          <a:lstStyle/>
          <a:p>
            <a:r>
              <a:rPr lang="en-US"/>
              <a:t>(B)</a:t>
            </a:r>
          </a:p>
        </p:txBody>
      </p:sp>
      <p:grpSp>
        <p:nvGrpSpPr>
          <p:cNvPr id="172106" name="Group 74"/>
          <p:cNvGrpSpPr>
            <a:grpSpLocks/>
          </p:cNvGrpSpPr>
          <p:nvPr/>
        </p:nvGrpSpPr>
        <p:grpSpPr bwMode="auto">
          <a:xfrm>
            <a:off x="2171700" y="4419600"/>
            <a:ext cx="1377950" cy="2227263"/>
            <a:chOff x="1368" y="2784"/>
            <a:chExt cx="868" cy="1403"/>
          </a:xfrm>
        </p:grpSpPr>
        <p:sp>
          <p:nvSpPr>
            <p:cNvPr id="172092" name="Rectangle 60"/>
            <p:cNvSpPr>
              <a:spLocks noChangeArrowheads="1"/>
            </p:cNvSpPr>
            <p:nvPr/>
          </p:nvSpPr>
          <p:spPr bwMode="auto">
            <a:xfrm>
              <a:off x="1368" y="2784"/>
              <a:ext cx="377" cy="122"/>
            </a:xfrm>
            <a:prstGeom prst="rect">
              <a:avLst/>
            </a:prstGeom>
            <a:noFill/>
            <a:ln w="12700" algn="ctr">
              <a:solidFill>
                <a:schemeClr val="tx1"/>
              </a:solidFill>
              <a:miter lim="800000"/>
              <a:headEnd/>
              <a:tailEnd/>
            </a:ln>
            <a:effectLst/>
          </p:spPr>
          <p:txBody>
            <a:bodyPr wrap="none" anchor="ctr"/>
            <a:lstStyle/>
            <a:p>
              <a:endParaRPr lang="en-US"/>
            </a:p>
          </p:txBody>
        </p:sp>
        <p:grpSp>
          <p:nvGrpSpPr>
            <p:cNvPr id="172105" name="Group 73"/>
            <p:cNvGrpSpPr>
              <a:grpSpLocks/>
            </p:cNvGrpSpPr>
            <p:nvPr/>
          </p:nvGrpSpPr>
          <p:grpSpPr bwMode="auto">
            <a:xfrm>
              <a:off x="1368" y="2924"/>
              <a:ext cx="868" cy="1263"/>
              <a:chOff x="1368" y="2924"/>
              <a:chExt cx="868" cy="1263"/>
            </a:xfrm>
          </p:grpSpPr>
          <p:grpSp>
            <p:nvGrpSpPr>
              <p:cNvPr id="172104" name="Group 72"/>
              <p:cNvGrpSpPr>
                <a:grpSpLocks/>
              </p:cNvGrpSpPr>
              <p:nvPr/>
            </p:nvGrpSpPr>
            <p:grpSpPr bwMode="auto">
              <a:xfrm>
                <a:off x="1368" y="2924"/>
                <a:ext cx="377" cy="1263"/>
                <a:chOff x="1368" y="2924"/>
                <a:chExt cx="377" cy="1263"/>
              </a:xfrm>
            </p:grpSpPr>
            <p:sp>
              <p:nvSpPr>
                <p:cNvPr id="172096" name="Oval 64"/>
                <p:cNvSpPr>
                  <a:spLocks noChangeArrowheads="1"/>
                </p:cNvSpPr>
                <p:nvPr/>
              </p:nvSpPr>
              <p:spPr bwMode="auto">
                <a:xfrm>
                  <a:off x="1368" y="3855"/>
                  <a:ext cx="377" cy="332"/>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2098" name="Line 66"/>
                <p:cNvSpPr>
                  <a:spLocks noChangeShapeType="1"/>
                </p:cNvSpPr>
                <p:nvPr/>
              </p:nvSpPr>
              <p:spPr bwMode="auto">
                <a:xfrm flipV="1">
                  <a:off x="1557" y="2924"/>
                  <a:ext cx="0" cy="886"/>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72100" name="Text Box 68"/>
              <p:cNvSpPr txBox="1">
                <a:spLocks noChangeArrowheads="1"/>
              </p:cNvSpPr>
              <p:nvPr/>
            </p:nvSpPr>
            <p:spPr bwMode="auto">
              <a:xfrm>
                <a:off x="1553" y="2987"/>
                <a:ext cx="287" cy="212"/>
              </a:xfrm>
              <a:prstGeom prst="rect">
                <a:avLst/>
              </a:prstGeom>
              <a:noFill/>
              <a:ln w="12700" algn="ctr">
                <a:noFill/>
                <a:miter lim="800000"/>
                <a:headEnd/>
                <a:tailEnd/>
              </a:ln>
              <a:effectLst/>
            </p:spPr>
            <p:txBody>
              <a:bodyPr wrap="none">
                <a:spAutoFit/>
              </a:bodyPr>
              <a:lstStyle/>
              <a:p>
                <a:r>
                  <a:rPr lang="en-US"/>
                  <a:t>(A)</a:t>
                </a:r>
              </a:p>
            </p:txBody>
          </p:sp>
          <p:sp>
            <p:nvSpPr>
              <p:cNvPr id="172102" name="Text Box 70"/>
              <p:cNvSpPr txBox="1">
                <a:spLocks noChangeArrowheads="1"/>
              </p:cNvSpPr>
              <p:nvPr/>
            </p:nvSpPr>
            <p:spPr bwMode="auto">
              <a:xfrm>
                <a:off x="1558" y="3279"/>
                <a:ext cx="678" cy="366"/>
              </a:xfrm>
              <a:prstGeom prst="rect">
                <a:avLst/>
              </a:prstGeom>
              <a:noFill/>
              <a:ln w="12700" algn="ctr">
                <a:noFill/>
                <a:miter lim="800000"/>
                <a:headEnd/>
                <a:tailEnd/>
              </a:ln>
              <a:effectLst/>
            </p:spPr>
            <p:txBody>
              <a:bodyPr wrap="none">
                <a:spAutoFit/>
              </a:bodyPr>
              <a:lstStyle/>
              <a:p>
                <a:pPr algn="l"/>
                <a:r>
                  <a:rPr lang="en-US"/>
                  <a:t>add</a:t>
                </a:r>
                <a:br>
                  <a:rPr lang="en-US"/>
                </a:br>
                <a:r>
                  <a:rPr lang="en-US"/>
                  <a:t>processor</a:t>
                </a:r>
              </a:p>
            </p:txBody>
          </p:sp>
        </p:grpSp>
      </p:grpSp>
      <p:sp>
        <p:nvSpPr>
          <p:cNvPr id="172103" name="Text Box 71"/>
          <p:cNvSpPr txBox="1">
            <a:spLocks noChangeArrowheads="1"/>
          </p:cNvSpPr>
          <p:nvPr/>
        </p:nvSpPr>
        <p:spPr bwMode="auto">
          <a:xfrm>
            <a:off x="3849688" y="5205413"/>
            <a:ext cx="1076325" cy="581025"/>
          </a:xfrm>
          <a:prstGeom prst="rect">
            <a:avLst/>
          </a:prstGeom>
          <a:noFill/>
          <a:ln w="12700" algn="ctr">
            <a:noFill/>
            <a:miter lim="800000"/>
            <a:headEnd/>
            <a:tailEnd/>
          </a:ln>
          <a:effectLst/>
        </p:spPr>
        <p:txBody>
          <a:bodyPr wrap="none">
            <a:spAutoFit/>
          </a:bodyPr>
          <a:lstStyle/>
          <a:p>
            <a:pPr algn="l"/>
            <a:r>
              <a:rPr lang="en-US"/>
              <a:t>add</a:t>
            </a:r>
            <a:br>
              <a:rPr lang="en-US"/>
            </a:br>
            <a:r>
              <a:rPr lang="en-US"/>
              <a:t>processor</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30</a:t>
            </a:fld>
            <a:endParaRPr lang="en-US"/>
          </a:p>
        </p:txBody>
      </p:sp>
    </p:spTree>
    <p:extLst>
      <p:ext uri="{BB962C8B-B14F-4D97-AF65-F5344CB8AC3E}">
        <p14:creationId xmlns:p14="http://schemas.microsoft.com/office/powerpoint/2010/main" val="296560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7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207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20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21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207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720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93" grpId="0" animBg="1"/>
      <p:bldP spid="172097" grpId="0" animBg="1"/>
      <p:bldP spid="172099" grpId="0" animBg="1"/>
      <p:bldP spid="172101" grpId="0"/>
      <p:bldP spid="1721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90550" y="304800"/>
            <a:ext cx="7150100" cy="1143000"/>
          </a:xfrm>
        </p:spPr>
        <p:txBody>
          <a:bodyPr/>
          <a:lstStyle/>
          <a:p>
            <a:r>
              <a:rPr lang="en-US" dirty="0"/>
              <a:t>Scheduler Activations - II</a:t>
            </a:r>
          </a:p>
        </p:txBody>
      </p:sp>
      <p:sp>
        <p:nvSpPr>
          <p:cNvPr id="174083" name="Rectangle 3"/>
          <p:cNvSpPr>
            <a:spLocks noChangeArrowheads="1"/>
          </p:cNvSpPr>
          <p:nvPr/>
        </p:nvSpPr>
        <p:spPr bwMode="auto">
          <a:xfrm>
            <a:off x="1416050" y="1724025"/>
            <a:ext cx="6480175" cy="606425"/>
          </a:xfrm>
          <a:prstGeom prst="rect">
            <a:avLst/>
          </a:prstGeom>
          <a:noFill/>
          <a:ln w="12700" algn="ctr">
            <a:solidFill>
              <a:schemeClr val="tx1"/>
            </a:solidFill>
            <a:miter lim="800000"/>
            <a:headEnd/>
            <a:tailEnd/>
          </a:ln>
          <a:effectLst/>
        </p:spPr>
        <p:txBody>
          <a:bodyPr wrap="none" anchor="ctr"/>
          <a:lstStyle/>
          <a:p>
            <a:r>
              <a:rPr lang="en-US"/>
              <a:t>User program</a:t>
            </a:r>
          </a:p>
        </p:txBody>
      </p:sp>
      <p:sp>
        <p:nvSpPr>
          <p:cNvPr id="174084" name="Rectangle 4"/>
          <p:cNvSpPr>
            <a:spLocks noChangeArrowheads="1"/>
          </p:cNvSpPr>
          <p:nvPr/>
        </p:nvSpPr>
        <p:spPr bwMode="auto">
          <a:xfrm>
            <a:off x="1412875" y="2324100"/>
            <a:ext cx="6480175" cy="2408238"/>
          </a:xfrm>
          <a:prstGeom prst="rect">
            <a:avLst/>
          </a:prstGeom>
          <a:noFill/>
          <a:ln w="12700" algn="ctr">
            <a:solidFill>
              <a:schemeClr val="tx1"/>
            </a:solidFill>
            <a:miter lim="800000"/>
            <a:headEnd/>
            <a:tailEnd/>
          </a:ln>
          <a:effectLst/>
        </p:spPr>
        <p:txBody>
          <a:bodyPr wrap="none" anchor="ctr"/>
          <a:lstStyle/>
          <a:p>
            <a:endParaRPr lang="en-US"/>
          </a:p>
        </p:txBody>
      </p:sp>
      <p:sp>
        <p:nvSpPr>
          <p:cNvPr id="174085" name="Rectangle 5"/>
          <p:cNvSpPr>
            <a:spLocks noChangeArrowheads="1"/>
          </p:cNvSpPr>
          <p:nvPr/>
        </p:nvSpPr>
        <p:spPr bwMode="auto">
          <a:xfrm>
            <a:off x="1408113" y="4724400"/>
            <a:ext cx="6480175" cy="1379538"/>
          </a:xfrm>
          <a:prstGeom prst="rect">
            <a:avLst/>
          </a:prstGeom>
          <a:noFill/>
          <a:ln w="12700" algn="ctr">
            <a:solidFill>
              <a:schemeClr val="tx1"/>
            </a:solidFill>
            <a:miter lim="800000"/>
            <a:headEnd/>
            <a:tailEnd/>
          </a:ln>
          <a:effectLst/>
        </p:spPr>
        <p:txBody>
          <a:bodyPr wrap="none" anchor="ctr"/>
          <a:lstStyle/>
          <a:p>
            <a:endParaRPr lang="en-US"/>
          </a:p>
        </p:txBody>
      </p:sp>
      <p:grpSp>
        <p:nvGrpSpPr>
          <p:cNvPr id="174086" name="Group 6"/>
          <p:cNvGrpSpPr>
            <a:grpSpLocks/>
          </p:cNvGrpSpPr>
          <p:nvPr/>
        </p:nvGrpSpPr>
        <p:grpSpPr bwMode="auto">
          <a:xfrm>
            <a:off x="2254250" y="2576513"/>
            <a:ext cx="433388" cy="1758950"/>
            <a:chOff x="1388" y="1597"/>
            <a:chExt cx="273" cy="1108"/>
          </a:xfrm>
        </p:grpSpPr>
        <p:sp>
          <p:nvSpPr>
            <p:cNvPr id="174087" name="Freeform 7"/>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4088" name="Text Box 8"/>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grpSp>
        <p:nvGrpSpPr>
          <p:cNvPr id="174089" name="Group 9"/>
          <p:cNvGrpSpPr>
            <a:grpSpLocks/>
          </p:cNvGrpSpPr>
          <p:nvPr/>
        </p:nvGrpSpPr>
        <p:grpSpPr bwMode="auto">
          <a:xfrm>
            <a:off x="3475038" y="2578100"/>
            <a:ext cx="433387" cy="1758950"/>
            <a:chOff x="1388" y="1597"/>
            <a:chExt cx="273" cy="1108"/>
          </a:xfrm>
        </p:grpSpPr>
        <p:sp>
          <p:nvSpPr>
            <p:cNvPr id="174090" name="Freeform 10"/>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4091" name="Text Box 11"/>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grpSp>
        <p:nvGrpSpPr>
          <p:cNvPr id="174098" name="Group 18"/>
          <p:cNvGrpSpPr>
            <a:grpSpLocks/>
          </p:cNvGrpSpPr>
          <p:nvPr/>
        </p:nvGrpSpPr>
        <p:grpSpPr bwMode="auto">
          <a:xfrm>
            <a:off x="7080250" y="2543175"/>
            <a:ext cx="433388" cy="1758950"/>
            <a:chOff x="1388" y="1597"/>
            <a:chExt cx="273" cy="1108"/>
          </a:xfrm>
        </p:grpSpPr>
        <p:sp>
          <p:nvSpPr>
            <p:cNvPr id="174099" name="Freeform 19"/>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4100" name="Text Box 20"/>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(3)</a:t>
              </a:r>
            </a:p>
          </p:txBody>
        </p:sp>
      </p:grpSp>
      <p:grpSp>
        <p:nvGrpSpPr>
          <p:cNvPr id="174101" name="Group 21"/>
          <p:cNvGrpSpPr>
            <a:grpSpLocks/>
          </p:cNvGrpSpPr>
          <p:nvPr/>
        </p:nvGrpSpPr>
        <p:grpSpPr bwMode="auto">
          <a:xfrm>
            <a:off x="7380288" y="2543175"/>
            <a:ext cx="433387" cy="1758950"/>
            <a:chOff x="1388" y="1597"/>
            <a:chExt cx="273" cy="1108"/>
          </a:xfrm>
        </p:grpSpPr>
        <p:sp>
          <p:nvSpPr>
            <p:cNvPr id="174102" name="Freeform 22"/>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4103" name="Text Box 23"/>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(4)</a:t>
              </a:r>
            </a:p>
          </p:txBody>
        </p:sp>
      </p:grpSp>
      <p:sp>
        <p:nvSpPr>
          <p:cNvPr id="174104" name="Text Box 24"/>
          <p:cNvSpPr txBox="1">
            <a:spLocks noChangeArrowheads="1"/>
          </p:cNvSpPr>
          <p:nvPr/>
        </p:nvSpPr>
        <p:spPr bwMode="auto">
          <a:xfrm>
            <a:off x="6680200" y="4302125"/>
            <a:ext cx="1069975" cy="336550"/>
          </a:xfrm>
          <a:prstGeom prst="rect">
            <a:avLst/>
          </a:prstGeom>
          <a:noFill/>
          <a:ln w="12700" algn="ctr">
            <a:noFill/>
            <a:miter lim="800000"/>
            <a:headEnd/>
            <a:tailEnd/>
          </a:ln>
          <a:effectLst/>
        </p:spPr>
        <p:txBody>
          <a:bodyPr wrap="none">
            <a:spAutoFit/>
          </a:bodyPr>
          <a:lstStyle/>
          <a:p>
            <a:r>
              <a:rPr lang="en-US"/>
              <a:t>Ready list</a:t>
            </a:r>
          </a:p>
        </p:txBody>
      </p:sp>
      <p:sp>
        <p:nvSpPr>
          <p:cNvPr id="174106" name="Rectangle 26"/>
          <p:cNvSpPr>
            <a:spLocks noChangeArrowheads="1"/>
          </p:cNvSpPr>
          <p:nvPr/>
        </p:nvSpPr>
        <p:spPr bwMode="auto">
          <a:xfrm>
            <a:off x="3392488" y="4419600"/>
            <a:ext cx="598487"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4107" name="Text Box 27"/>
          <p:cNvSpPr txBox="1">
            <a:spLocks noChangeArrowheads="1"/>
          </p:cNvSpPr>
          <p:nvPr/>
        </p:nvSpPr>
        <p:spPr bwMode="auto">
          <a:xfrm>
            <a:off x="246063" y="5233988"/>
            <a:ext cx="1120775" cy="336550"/>
          </a:xfrm>
          <a:prstGeom prst="rect">
            <a:avLst/>
          </a:prstGeom>
          <a:noFill/>
          <a:ln w="12700" algn="ctr">
            <a:noFill/>
            <a:miter lim="800000"/>
            <a:headEnd/>
            <a:tailEnd/>
          </a:ln>
          <a:effectLst/>
        </p:spPr>
        <p:txBody>
          <a:bodyPr wrap="none">
            <a:spAutoFit/>
          </a:bodyPr>
          <a:lstStyle/>
          <a:p>
            <a:r>
              <a:rPr lang="en-US"/>
              <a:t>OS Kernel</a:t>
            </a:r>
          </a:p>
        </p:txBody>
      </p:sp>
      <p:sp>
        <p:nvSpPr>
          <p:cNvPr id="174108" name="Text Box 28"/>
          <p:cNvSpPr txBox="1">
            <a:spLocks noChangeArrowheads="1"/>
          </p:cNvSpPr>
          <p:nvPr/>
        </p:nvSpPr>
        <p:spPr bwMode="auto">
          <a:xfrm>
            <a:off x="177800" y="2870200"/>
            <a:ext cx="1098550" cy="1069975"/>
          </a:xfrm>
          <a:prstGeom prst="rect">
            <a:avLst/>
          </a:prstGeom>
          <a:noFill/>
          <a:ln w="12700" algn="ctr">
            <a:noFill/>
            <a:miter lim="800000"/>
            <a:headEnd/>
            <a:tailEnd/>
          </a:ln>
          <a:effectLst/>
        </p:spPr>
        <p:txBody>
          <a:bodyPr wrap="none">
            <a:spAutoFit/>
          </a:bodyPr>
          <a:lstStyle/>
          <a:p>
            <a:r>
              <a:rPr lang="en-US"/>
              <a:t>User-level</a:t>
            </a:r>
          </a:p>
          <a:p>
            <a:r>
              <a:rPr lang="en-US"/>
              <a:t>Runtime</a:t>
            </a:r>
          </a:p>
          <a:p>
            <a:r>
              <a:rPr lang="en-US"/>
              <a:t>System</a:t>
            </a:r>
          </a:p>
        </p:txBody>
      </p:sp>
      <p:sp>
        <p:nvSpPr>
          <p:cNvPr id="174110" name="Oval 30"/>
          <p:cNvSpPr>
            <a:spLocks noChangeArrowheads="1"/>
          </p:cNvSpPr>
          <p:nvPr/>
        </p:nvSpPr>
        <p:spPr bwMode="auto">
          <a:xfrm>
            <a:off x="3394075" y="6116638"/>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4112" name="Line 32"/>
          <p:cNvSpPr>
            <a:spLocks noChangeShapeType="1"/>
          </p:cNvSpPr>
          <p:nvPr/>
        </p:nvSpPr>
        <p:spPr bwMode="auto">
          <a:xfrm flipV="1">
            <a:off x="3692525" y="4638675"/>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105" name="Rectangle 25"/>
          <p:cNvSpPr>
            <a:spLocks noChangeArrowheads="1"/>
          </p:cNvSpPr>
          <p:nvPr/>
        </p:nvSpPr>
        <p:spPr bwMode="auto">
          <a:xfrm>
            <a:off x="2171700" y="4419600"/>
            <a:ext cx="598488"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4109" name="Oval 29"/>
          <p:cNvSpPr>
            <a:spLocks noChangeArrowheads="1"/>
          </p:cNvSpPr>
          <p:nvPr/>
        </p:nvSpPr>
        <p:spPr bwMode="auto">
          <a:xfrm>
            <a:off x="2171700" y="6119813"/>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4111" name="Line 31"/>
          <p:cNvSpPr>
            <a:spLocks noChangeShapeType="1"/>
          </p:cNvSpPr>
          <p:nvPr/>
        </p:nvSpPr>
        <p:spPr bwMode="auto">
          <a:xfrm flipV="1">
            <a:off x="2471738" y="4641850"/>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113" name="Text Box 33"/>
          <p:cNvSpPr txBox="1">
            <a:spLocks noChangeArrowheads="1"/>
          </p:cNvSpPr>
          <p:nvPr/>
        </p:nvSpPr>
        <p:spPr bwMode="auto">
          <a:xfrm>
            <a:off x="2465388" y="4741863"/>
            <a:ext cx="455612" cy="336550"/>
          </a:xfrm>
          <a:prstGeom prst="rect">
            <a:avLst/>
          </a:prstGeom>
          <a:noFill/>
          <a:ln w="12700" algn="ctr">
            <a:noFill/>
            <a:miter lim="800000"/>
            <a:headEnd/>
            <a:tailEnd/>
          </a:ln>
          <a:effectLst/>
        </p:spPr>
        <p:txBody>
          <a:bodyPr wrap="none">
            <a:spAutoFit/>
          </a:bodyPr>
          <a:lstStyle/>
          <a:p>
            <a:r>
              <a:rPr lang="en-US"/>
              <a:t>(A)</a:t>
            </a:r>
          </a:p>
        </p:txBody>
      </p:sp>
      <p:sp>
        <p:nvSpPr>
          <p:cNvPr id="174114" name="Text Box 34"/>
          <p:cNvSpPr txBox="1">
            <a:spLocks noChangeArrowheads="1"/>
          </p:cNvSpPr>
          <p:nvPr/>
        </p:nvSpPr>
        <p:spPr bwMode="auto">
          <a:xfrm>
            <a:off x="3744913" y="4764088"/>
            <a:ext cx="455612" cy="336550"/>
          </a:xfrm>
          <a:prstGeom prst="rect">
            <a:avLst/>
          </a:prstGeom>
          <a:noFill/>
          <a:ln w="12700" algn="ctr">
            <a:noFill/>
            <a:miter lim="800000"/>
            <a:headEnd/>
            <a:tailEnd/>
          </a:ln>
          <a:effectLst/>
        </p:spPr>
        <p:txBody>
          <a:bodyPr wrap="none">
            <a:spAutoFit/>
          </a:bodyPr>
          <a:lstStyle/>
          <a:p>
            <a:r>
              <a:rPr lang="en-US"/>
              <a:t>(B)</a:t>
            </a:r>
          </a:p>
        </p:txBody>
      </p:sp>
      <p:grpSp>
        <p:nvGrpSpPr>
          <p:cNvPr id="174117" name="Group 37"/>
          <p:cNvGrpSpPr>
            <a:grpSpLocks/>
          </p:cNvGrpSpPr>
          <p:nvPr/>
        </p:nvGrpSpPr>
        <p:grpSpPr bwMode="auto">
          <a:xfrm>
            <a:off x="4746625" y="2574925"/>
            <a:ext cx="433388" cy="1758950"/>
            <a:chOff x="1388" y="1597"/>
            <a:chExt cx="273" cy="1108"/>
          </a:xfrm>
        </p:grpSpPr>
        <p:sp>
          <p:nvSpPr>
            <p:cNvPr id="174118" name="Freeform 38"/>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4119" name="Text Box 39"/>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(3)</a:t>
              </a:r>
            </a:p>
          </p:txBody>
        </p:sp>
      </p:grpSp>
      <p:grpSp>
        <p:nvGrpSpPr>
          <p:cNvPr id="174129" name="Group 49"/>
          <p:cNvGrpSpPr>
            <a:grpSpLocks/>
          </p:cNvGrpSpPr>
          <p:nvPr/>
        </p:nvGrpSpPr>
        <p:grpSpPr bwMode="auto">
          <a:xfrm>
            <a:off x="4664075" y="4416425"/>
            <a:ext cx="1781175" cy="2224088"/>
            <a:chOff x="2938" y="2782"/>
            <a:chExt cx="1122" cy="1401"/>
          </a:xfrm>
        </p:grpSpPr>
        <p:sp>
          <p:nvSpPr>
            <p:cNvPr id="174120" name="Rectangle 40"/>
            <p:cNvSpPr>
              <a:spLocks noChangeArrowheads="1"/>
            </p:cNvSpPr>
            <p:nvPr/>
          </p:nvSpPr>
          <p:spPr bwMode="auto">
            <a:xfrm>
              <a:off x="2938" y="2782"/>
              <a:ext cx="377" cy="122"/>
            </a:xfrm>
            <a:prstGeom prst="rect">
              <a:avLst/>
            </a:prstGeom>
            <a:noFill/>
            <a:ln w="12700" algn="ctr">
              <a:solidFill>
                <a:schemeClr val="tx1"/>
              </a:solidFill>
              <a:miter lim="800000"/>
              <a:headEnd/>
              <a:tailEnd/>
            </a:ln>
            <a:effectLst/>
          </p:spPr>
          <p:txBody>
            <a:bodyPr wrap="none" anchor="ctr"/>
            <a:lstStyle/>
            <a:p>
              <a:endParaRPr lang="en-US"/>
            </a:p>
          </p:txBody>
        </p:sp>
        <p:sp>
          <p:nvSpPr>
            <p:cNvPr id="174121" name="Oval 41"/>
            <p:cNvSpPr>
              <a:spLocks noChangeArrowheads="1"/>
            </p:cNvSpPr>
            <p:nvPr/>
          </p:nvSpPr>
          <p:spPr bwMode="auto">
            <a:xfrm>
              <a:off x="2939" y="3851"/>
              <a:ext cx="377" cy="332"/>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4122" name="Line 42"/>
            <p:cNvSpPr>
              <a:spLocks noChangeShapeType="1"/>
            </p:cNvSpPr>
            <p:nvPr/>
          </p:nvSpPr>
          <p:spPr bwMode="auto">
            <a:xfrm flipV="1">
              <a:off x="3127" y="2920"/>
              <a:ext cx="0" cy="88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123" name="Text Box 43"/>
            <p:cNvSpPr txBox="1">
              <a:spLocks noChangeArrowheads="1"/>
            </p:cNvSpPr>
            <p:nvPr/>
          </p:nvSpPr>
          <p:spPr bwMode="auto">
            <a:xfrm>
              <a:off x="3156" y="2999"/>
              <a:ext cx="294" cy="212"/>
            </a:xfrm>
            <a:prstGeom prst="rect">
              <a:avLst/>
            </a:prstGeom>
            <a:noFill/>
            <a:ln w="12700" algn="ctr">
              <a:noFill/>
              <a:miter lim="800000"/>
              <a:headEnd/>
              <a:tailEnd/>
            </a:ln>
            <a:effectLst/>
          </p:spPr>
          <p:txBody>
            <a:bodyPr wrap="none">
              <a:spAutoFit/>
            </a:bodyPr>
            <a:lstStyle/>
            <a:p>
              <a:r>
                <a:rPr lang="en-US"/>
                <a:t>(C)</a:t>
              </a:r>
            </a:p>
          </p:txBody>
        </p:sp>
        <p:sp>
          <p:nvSpPr>
            <p:cNvPr id="174124" name="Text Box 44"/>
            <p:cNvSpPr txBox="1">
              <a:spLocks noChangeArrowheads="1"/>
            </p:cNvSpPr>
            <p:nvPr/>
          </p:nvSpPr>
          <p:spPr bwMode="auto">
            <a:xfrm>
              <a:off x="3126" y="3277"/>
              <a:ext cx="934" cy="366"/>
            </a:xfrm>
            <a:prstGeom prst="rect">
              <a:avLst/>
            </a:prstGeom>
            <a:noFill/>
            <a:ln w="12700" algn="ctr">
              <a:noFill/>
              <a:miter lim="800000"/>
              <a:headEnd/>
              <a:tailEnd/>
            </a:ln>
            <a:effectLst/>
          </p:spPr>
          <p:txBody>
            <a:bodyPr wrap="none">
              <a:spAutoFit/>
            </a:bodyPr>
            <a:lstStyle/>
            <a:p>
              <a:pPr algn="l"/>
              <a:r>
                <a:rPr lang="en-US"/>
                <a:t>A’s thread has</a:t>
              </a:r>
              <a:br>
                <a:rPr lang="en-US"/>
              </a:br>
              <a:r>
                <a:rPr lang="en-US"/>
                <a:t>blocked</a:t>
              </a:r>
            </a:p>
          </p:txBody>
        </p:sp>
      </p:grpSp>
      <p:sp>
        <p:nvSpPr>
          <p:cNvPr id="174125" name="Text Box 45"/>
          <p:cNvSpPr txBox="1">
            <a:spLocks noChangeArrowheads="1"/>
          </p:cNvSpPr>
          <p:nvPr/>
        </p:nvSpPr>
        <p:spPr bwMode="auto">
          <a:xfrm>
            <a:off x="1804988" y="2955925"/>
            <a:ext cx="1371600" cy="336550"/>
          </a:xfrm>
          <a:prstGeom prst="rect">
            <a:avLst/>
          </a:prstGeom>
          <a:solidFill>
            <a:schemeClr val="bg1"/>
          </a:solidFill>
          <a:ln w="12700" algn="ctr">
            <a:noFill/>
            <a:miter lim="800000"/>
            <a:headEnd/>
            <a:tailEnd/>
          </a:ln>
          <a:effectLst/>
        </p:spPr>
        <p:txBody>
          <a:bodyPr wrap="none">
            <a:spAutoFit/>
          </a:bodyPr>
          <a:lstStyle/>
          <a:p>
            <a:r>
              <a:rPr lang="en-US" b="1"/>
              <a:t>Blocking I/O</a:t>
            </a:r>
          </a:p>
        </p:txBody>
      </p:sp>
      <p:sp>
        <p:nvSpPr>
          <p:cNvPr id="2" name="Date Placeholder 1"/>
          <p:cNvSpPr>
            <a:spLocks noGrp="1"/>
          </p:cNvSpPr>
          <p:nvPr>
            <p:ph type="dt" sz="half" idx="10"/>
          </p:nvPr>
        </p:nvSpPr>
        <p:spPr/>
        <p:txBody>
          <a:bodyPr/>
          <a:lstStyle/>
          <a:p>
            <a:r>
              <a:rPr lang="en-US"/>
              <a:t>16.2.11</a:t>
            </a:r>
          </a:p>
        </p:txBody>
      </p:sp>
    </p:spTree>
    <p:extLst>
      <p:ext uri="{BB962C8B-B14F-4D97-AF65-F5344CB8AC3E}">
        <p14:creationId xmlns:p14="http://schemas.microsoft.com/office/powerpoint/2010/main" val="166313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410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9" grpId="0" animBg="1"/>
      <p:bldP spid="1741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90550" y="304800"/>
            <a:ext cx="7150100" cy="1143000"/>
          </a:xfrm>
        </p:spPr>
        <p:txBody>
          <a:bodyPr/>
          <a:lstStyle/>
          <a:p>
            <a:r>
              <a:rPr lang="en-US" dirty="0"/>
              <a:t>Scheduler Activations - III</a:t>
            </a:r>
          </a:p>
        </p:txBody>
      </p:sp>
      <p:sp>
        <p:nvSpPr>
          <p:cNvPr id="175107" name="Rectangle 3"/>
          <p:cNvSpPr>
            <a:spLocks noChangeArrowheads="1"/>
          </p:cNvSpPr>
          <p:nvPr/>
        </p:nvSpPr>
        <p:spPr bwMode="auto">
          <a:xfrm>
            <a:off x="1416050" y="1724025"/>
            <a:ext cx="6480175" cy="606425"/>
          </a:xfrm>
          <a:prstGeom prst="rect">
            <a:avLst/>
          </a:prstGeom>
          <a:noFill/>
          <a:ln w="12700" algn="ctr">
            <a:solidFill>
              <a:schemeClr val="tx1"/>
            </a:solidFill>
            <a:miter lim="800000"/>
            <a:headEnd/>
            <a:tailEnd/>
          </a:ln>
          <a:effectLst/>
        </p:spPr>
        <p:txBody>
          <a:bodyPr wrap="none" anchor="ctr"/>
          <a:lstStyle/>
          <a:p>
            <a:r>
              <a:rPr lang="en-US"/>
              <a:t>User program</a:t>
            </a:r>
          </a:p>
        </p:txBody>
      </p:sp>
      <p:sp>
        <p:nvSpPr>
          <p:cNvPr id="175108" name="Rectangle 4"/>
          <p:cNvSpPr>
            <a:spLocks noChangeArrowheads="1"/>
          </p:cNvSpPr>
          <p:nvPr/>
        </p:nvSpPr>
        <p:spPr bwMode="auto">
          <a:xfrm>
            <a:off x="1412875" y="2324100"/>
            <a:ext cx="6480175" cy="2408238"/>
          </a:xfrm>
          <a:prstGeom prst="rect">
            <a:avLst/>
          </a:prstGeom>
          <a:noFill/>
          <a:ln w="12700" algn="ctr">
            <a:solidFill>
              <a:schemeClr val="tx1"/>
            </a:solidFill>
            <a:miter lim="800000"/>
            <a:headEnd/>
            <a:tailEnd/>
          </a:ln>
          <a:effectLst/>
        </p:spPr>
        <p:txBody>
          <a:bodyPr wrap="none" anchor="ctr"/>
          <a:lstStyle/>
          <a:p>
            <a:endParaRPr lang="en-US"/>
          </a:p>
        </p:txBody>
      </p:sp>
      <p:sp>
        <p:nvSpPr>
          <p:cNvPr id="175109" name="Rectangle 5"/>
          <p:cNvSpPr>
            <a:spLocks noChangeArrowheads="1"/>
          </p:cNvSpPr>
          <p:nvPr/>
        </p:nvSpPr>
        <p:spPr bwMode="auto">
          <a:xfrm>
            <a:off x="1408113" y="4724400"/>
            <a:ext cx="6480175" cy="1379538"/>
          </a:xfrm>
          <a:prstGeom prst="rect">
            <a:avLst/>
          </a:prstGeom>
          <a:noFill/>
          <a:ln w="12700" algn="ctr">
            <a:solidFill>
              <a:schemeClr val="tx1"/>
            </a:solidFill>
            <a:miter lim="800000"/>
            <a:headEnd/>
            <a:tailEnd/>
          </a:ln>
          <a:effectLst/>
        </p:spPr>
        <p:txBody>
          <a:bodyPr wrap="none" anchor="ctr"/>
          <a:lstStyle/>
          <a:p>
            <a:endParaRPr lang="en-US"/>
          </a:p>
        </p:txBody>
      </p:sp>
      <p:grpSp>
        <p:nvGrpSpPr>
          <p:cNvPr id="175110" name="Group 6"/>
          <p:cNvGrpSpPr>
            <a:grpSpLocks/>
          </p:cNvGrpSpPr>
          <p:nvPr/>
        </p:nvGrpSpPr>
        <p:grpSpPr bwMode="auto">
          <a:xfrm>
            <a:off x="2254250" y="2576513"/>
            <a:ext cx="433388" cy="1758950"/>
            <a:chOff x="1388" y="1597"/>
            <a:chExt cx="273" cy="1108"/>
          </a:xfrm>
        </p:grpSpPr>
        <p:sp>
          <p:nvSpPr>
            <p:cNvPr id="175111" name="Freeform 7"/>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12" name="Text Box 8"/>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grpSp>
        <p:nvGrpSpPr>
          <p:cNvPr id="175113" name="Group 9"/>
          <p:cNvGrpSpPr>
            <a:grpSpLocks/>
          </p:cNvGrpSpPr>
          <p:nvPr/>
        </p:nvGrpSpPr>
        <p:grpSpPr bwMode="auto">
          <a:xfrm>
            <a:off x="3475038" y="2578100"/>
            <a:ext cx="433387" cy="1758950"/>
            <a:chOff x="1388" y="1597"/>
            <a:chExt cx="273" cy="1108"/>
          </a:xfrm>
        </p:grpSpPr>
        <p:sp>
          <p:nvSpPr>
            <p:cNvPr id="175114" name="Freeform 10"/>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15" name="Text Box 11"/>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grpSp>
        <p:nvGrpSpPr>
          <p:cNvPr id="175116" name="Group 12"/>
          <p:cNvGrpSpPr>
            <a:grpSpLocks/>
          </p:cNvGrpSpPr>
          <p:nvPr/>
        </p:nvGrpSpPr>
        <p:grpSpPr bwMode="auto">
          <a:xfrm>
            <a:off x="6754813" y="2525713"/>
            <a:ext cx="433387" cy="1758950"/>
            <a:chOff x="1388" y="1597"/>
            <a:chExt cx="273" cy="1108"/>
          </a:xfrm>
        </p:grpSpPr>
        <p:sp>
          <p:nvSpPr>
            <p:cNvPr id="175117" name="Freeform 13"/>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18" name="Text Box 14"/>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grpSp>
        <p:nvGrpSpPr>
          <p:cNvPr id="175119" name="Group 15"/>
          <p:cNvGrpSpPr>
            <a:grpSpLocks/>
          </p:cNvGrpSpPr>
          <p:nvPr/>
        </p:nvGrpSpPr>
        <p:grpSpPr bwMode="auto">
          <a:xfrm>
            <a:off x="7372350" y="2543175"/>
            <a:ext cx="433388" cy="1758950"/>
            <a:chOff x="1388" y="1597"/>
            <a:chExt cx="273" cy="1108"/>
          </a:xfrm>
        </p:grpSpPr>
        <p:sp>
          <p:nvSpPr>
            <p:cNvPr id="175120" name="Freeform 16"/>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21" name="Text Box 17"/>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grpSp>
        <p:nvGrpSpPr>
          <p:cNvPr id="175122" name="Group 18"/>
          <p:cNvGrpSpPr>
            <a:grpSpLocks/>
          </p:cNvGrpSpPr>
          <p:nvPr/>
        </p:nvGrpSpPr>
        <p:grpSpPr bwMode="auto">
          <a:xfrm>
            <a:off x="7072313" y="2536825"/>
            <a:ext cx="433387" cy="1758950"/>
            <a:chOff x="1388" y="1597"/>
            <a:chExt cx="273" cy="1108"/>
          </a:xfrm>
        </p:grpSpPr>
        <p:sp>
          <p:nvSpPr>
            <p:cNvPr id="175123" name="Freeform 19"/>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24" name="Text Box 20"/>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(4)</a:t>
              </a:r>
            </a:p>
          </p:txBody>
        </p:sp>
      </p:grpSp>
      <p:sp>
        <p:nvSpPr>
          <p:cNvPr id="175125" name="Text Box 21"/>
          <p:cNvSpPr txBox="1">
            <a:spLocks noChangeArrowheads="1"/>
          </p:cNvSpPr>
          <p:nvPr/>
        </p:nvSpPr>
        <p:spPr bwMode="auto">
          <a:xfrm>
            <a:off x="6654800" y="4284663"/>
            <a:ext cx="1069975" cy="336550"/>
          </a:xfrm>
          <a:prstGeom prst="rect">
            <a:avLst/>
          </a:prstGeom>
          <a:noFill/>
          <a:ln w="12700" algn="ctr">
            <a:noFill/>
            <a:miter lim="800000"/>
            <a:headEnd/>
            <a:tailEnd/>
          </a:ln>
          <a:effectLst/>
        </p:spPr>
        <p:txBody>
          <a:bodyPr wrap="none">
            <a:spAutoFit/>
          </a:bodyPr>
          <a:lstStyle/>
          <a:p>
            <a:r>
              <a:rPr lang="en-US"/>
              <a:t>Ready list</a:t>
            </a:r>
          </a:p>
        </p:txBody>
      </p:sp>
      <p:sp>
        <p:nvSpPr>
          <p:cNvPr id="175126" name="Rectangle 22"/>
          <p:cNvSpPr>
            <a:spLocks noChangeArrowheads="1"/>
          </p:cNvSpPr>
          <p:nvPr/>
        </p:nvSpPr>
        <p:spPr bwMode="auto">
          <a:xfrm>
            <a:off x="2171700" y="4419600"/>
            <a:ext cx="598488"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5127" name="Rectangle 23"/>
          <p:cNvSpPr>
            <a:spLocks noChangeArrowheads="1"/>
          </p:cNvSpPr>
          <p:nvPr/>
        </p:nvSpPr>
        <p:spPr bwMode="auto">
          <a:xfrm>
            <a:off x="3392488" y="4419600"/>
            <a:ext cx="598487"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5128" name="Text Box 24"/>
          <p:cNvSpPr txBox="1">
            <a:spLocks noChangeArrowheads="1"/>
          </p:cNvSpPr>
          <p:nvPr/>
        </p:nvSpPr>
        <p:spPr bwMode="auto">
          <a:xfrm>
            <a:off x="246063" y="5233988"/>
            <a:ext cx="1120775" cy="336550"/>
          </a:xfrm>
          <a:prstGeom prst="rect">
            <a:avLst/>
          </a:prstGeom>
          <a:noFill/>
          <a:ln w="12700" algn="ctr">
            <a:noFill/>
            <a:miter lim="800000"/>
            <a:headEnd/>
            <a:tailEnd/>
          </a:ln>
          <a:effectLst/>
        </p:spPr>
        <p:txBody>
          <a:bodyPr wrap="none">
            <a:spAutoFit/>
          </a:bodyPr>
          <a:lstStyle/>
          <a:p>
            <a:r>
              <a:rPr lang="en-US"/>
              <a:t>OS Kernel</a:t>
            </a:r>
          </a:p>
        </p:txBody>
      </p:sp>
      <p:sp>
        <p:nvSpPr>
          <p:cNvPr id="175129" name="Text Box 25"/>
          <p:cNvSpPr txBox="1">
            <a:spLocks noChangeArrowheads="1"/>
          </p:cNvSpPr>
          <p:nvPr/>
        </p:nvSpPr>
        <p:spPr bwMode="auto">
          <a:xfrm>
            <a:off x="177800" y="2870200"/>
            <a:ext cx="1098550" cy="1069975"/>
          </a:xfrm>
          <a:prstGeom prst="rect">
            <a:avLst/>
          </a:prstGeom>
          <a:noFill/>
          <a:ln w="12700" algn="ctr">
            <a:noFill/>
            <a:miter lim="800000"/>
            <a:headEnd/>
            <a:tailEnd/>
          </a:ln>
          <a:effectLst/>
        </p:spPr>
        <p:txBody>
          <a:bodyPr wrap="none">
            <a:spAutoFit/>
          </a:bodyPr>
          <a:lstStyle/>
          <a:p>
            <a:r>
              <a:rPr lang="en-US"/>
              <a:t>User-level</a:t>
            </a:r>
          </a:p>
          <a:p>
            <a:r>
              <a:rPr lang="en-US"/>
              <a:t>Runtime</a:t>
            </a:r>
          </a:p>
          <a:p>
            <a:r>
              <a:rPr lang="en-US"/>
              <a:t>System</a:t>
            </a:r>
          </a:p>
        </p:txBody>
      </p:sp>
      <p:sp>
        <p:nvSpPr>
          <p:cNvPr id="175131" name="Oval 27"/>
          <p:cNvSpPr>
            <a:spLocks noChangeArrowheads="1"/>
          </p:cNvSpPr>
          <p:nvPr/>
        </p:nvSpPr>
        <p:spPr bwMode="auto">
          <a:xfrm>
            <a:off x="3394075" y="6116638"/>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5132" name="Line 28"/>
          <p:cNvSpPr>
            <a:spLocks noChangeShapeType="1"/>
          </p:cNvSpPr>
          <p:nvPr/>
        </p:nvSpPr>
        <p:spPr bwMode="auto">
          <a:xfrm flipV="1">
            <a:off x="2471738" y="4641850"/>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133" name="Line 29"/>
          <p:cNvSpPr>
            <a:spLocks noChangeShapeType="1"/>
          </p:cNvSpPr>
          <p:nvPr/>
        </p:nvSpPr>
        <p:spPr bwMode="auto">
          <a:xfrm flipV="1">
            <a:off x="3692525" y="4638675"/>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134" name="Text Box 30"/>
          <p:cNvSpPr txBox="1">
            <a:spLocks noChangeArrowheads="1"/>
          </p:cNvSpPr>
          <p:nvPr/>
        </p:nvSpPr>
        <p:spPr bwMode="auto">
          <a:xfrm>
            <a:off x="2465388" y="4741863"/>
            <a:ext cx="455612" cy="336550"/>
          </a:xfrm>
          <a:prstGeom prst="rect">
            <a:avLst/>
          </a:prstGeom>
          <a:noFill/>
          <a:ln w="12700" algn="ctr">
            <a:noFill/>
            <a:miter lim="800000"/>
            <a:headEnd/>
            <a:tailEnd/>
          </a:ln>
          <a:effectLst/>
        </p:spPr>
        <p:txBody>
          <a:bodyPr wrap="none">
            <a:spAutoFit/>
          </a:bodyPr>
          <a:lstStyle/>
          <a:p>
            <a:r>
              <a:rPr lang="en-US"/>
              <a:t>(A)</a:t>
            </a:r>
          </a:p>
        </p:txBody>
      </p:sp>
      <p:sp>
        <p:nvSpPr>
          <p:cNvPr id="175135" name="Text Box 31"/>
          <p:cNvSpPr txBox="1">
            <a:spLocks noChangeArrowheads="1"/>
          </p:cNvSpPr>
          <p:nvPr/>
        </p:nvSpPr>
        <p:spPr bwMode="auto">
          <a:xfrm>
            <a:off x="3744913" y="4764088"/>
            <a:ext cx="455612" cy="336550"/>
          </a:xfrm>
          <a:prstGeom prst="rect">
            <a:avLst/>
          </a:prstGeom>
          <a:noFill/>
          <a:ln w="12700" algn="ctr">
            <a:noFill/>
            <a:miter lim="800000"/>
            <a:headEnd/>
            <a:tailEnd/>
          </a:ln>
          <a:effectLst/>
        </p:spPr>
        <p:txBody>
          <a:bodyPr wrap="none">
            <a:spAutoFit/>
          </a:bodyPr>
          <a:lstStyle/>
          <a:p>
            <a:r>
              <a:rPr lang="en-US"/>
              <a:t>(B)</a:t>
            </a:r>
          </a:p>
        </p:txBody>
      </p:sp>
      <p:grpSp>
        <p:nvGrpSpPr>
          <p:cNvPr id="175136" name="Group 32"/>
          <p:cNvGrpSpPr>
            <a:grpSpLocks/>
          </p:cNvGrpSpPr>
          <p:nvPr/>
        </p:nvGrpSpPr>
        <p:grpSpPr bwMode="auto">
          <a:xfrm>
            <a:off x="4746625" y="2574925"/>
            <a:ext cx="433388" cy="1758950"/>
            <a:chOff x="1388" y="1597"/>
            <a:chExt cx="273" cy="1108"/>
          </a:xfrm>
        </p:grpSpPr>
        <p:sp>
          <p:nvSpPr>
            <p:cNvPr id="175137" name="Freeform 33"/>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5138" name="Text Box 34"/>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(3)</a:t>
              </a:r>
            </a:p>
          </p:txBody>
        </p:sp>
      </p:grpSp>
      <p:sp>
        <p:nvSpPr>
          <p:cNvPr id="175139" name="Rectangle 35"/>
          <p:cNvSpPr>
            <a:spLocks noChangeArrowheads="1"/>
          </p:cNvSpPr>
          <p:nvPr/>
        </p:nvSpPr>
        <p:spPr bwMode="auto">
          <a:xfrm>
            <a:off x="4664075" y="4416425"/>
            <a:ext cx="598488"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5140" name="Oval 36"/>
          <p:cNvSpPr>
            <a:spLocks noChangeArrowheads="1"/>
          </p:cNvSpPr>
          <p:nvPr/>
        </p:nvSpPr>
        <p:spPr bwMode="auto">
          <a:xfrm>
            <a:off x="4665663" y="6113463"/>
            <a:ext cx="598487"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5141" name="Line 37"/>
          <p:cNvSpPr>
            <a:spLocks noChangeShapeType="1"/>
          </p:cNvSpPr>
          <p:nvPr/>
        </p:nvSpPr>
        <p:spPr bwMode="auto">
          <a:xfrm flipV="1">
            <a:off x="4964113" y="4635500"/>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142" name="Text Box 38"/>
          <p:cNvSpPr txBox="1">
            <a:spLocks noChangeArrowheads="1"/>
          </p:cNvSpPr>
          <p:nvPr/>
        </p:nvSpPr>
        <p:spPr bwMode="auto">
          <a:xfrm>
            <a:off x="5010150" y="4760913"/>
            <a:ext cx="466725" cy="336550"/>
          </a:xfrm>
          <a:prstGeom prst="rect">
            <a:avLst/>
          </a:prstGeom>
          <a:noFill/>
          <a:ln w="12700" algn="ctr">
            <a:noFill/>
            <a:miter lim="800000"/>
            <a:headEnd/>
            <a:tailEnd/>
          </a:ln>
          <a:effectLst/>
        </p:spPr>
        <p:txBody>
          <a:bodyPr wrap="none">
            <a:spAutoFit/>
          </a:bodyPr>
          <a:lstStyle/>
          <a:p>
            <a:r>
              <a:rPr lang="en-US"/>
              <a:t>(C)</a:t>
            </a:r>
          </a:p>
        </p:txBody>
      </p:sp>
      <p:sp>
        <p:nvSpPr>
          <p:cNvPr id="175144" name="Text Box 40"/>
          <p:cNvSpPr txBox="1">
            <a:spLocks noChangeArrowheads="1"/>
          </p:cNvSpPr>
          <p:nvPr/>
        </p:nvSpPr>
        <p:spPr bwMode="auto">
          <a:xfrm>
            <a:off x="1736725" y="5276850"/>
            <a:ext cx="1563688" cy="336550"/>
          </a:xfrm>
          <a:prstGeom prst="rect">
            <a:avLst/>
          </a:prstGeom>
          <a:solidFill>
            <a:schemeClr val="bg1"/>
          </a:solidFill>
          <a:ln w="12700" algn="ctr">
            <a:noFill/>
            <a:miter lim="800000"/>
            <a:headEnd/>
            <a:tailEnd/>
          </a:ln>
          <a:effectLst/>
        </p:spPr>
        <p:txBody>
          <a:bodyPr wrap="none">
            <a:spAutoFit/>
          </a:bodyPr>
          <a:lstStyle/>
          <a:p>
            <a:r>
              <a:rPr lang="en-US" b="1"/>
              <a:t>I/O Completed</a:t>
            </a:r>
          </a:p>
        </p:txBody>
      </p:sp>
      <p:sp>
        <p:nvSpPr>
          <p:cNvPr id="175149" name="Oval 45"/>
          <p:cNvSpPr>
            <a:spLocks noChangeArrowheads="1"/>
          </p:cNvSpPr>
          <p:nvPr/>
        </p:nvSpPr>
        <p:spPr bwMode="auto">
          <a:xfrm>
            <a:off x="5822950" y="6127750"/>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5150" name="Line 46"/>
          <p:cNvSpPr>
            <a:spLocks noChangeShapeType="1"/>
          </p:cNvSpPr>
          <p:nvPr/>
        </p:nvSpPr>
        <p:spPr bwMode="auto">
          <a:xfrm flipV="1">
            <a:off x="6121400" y="4649788"/>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5151" name="Text Box 47"/>
          <p:cNvSpPr txBox="1">
            <a:spLocks noChangeArrowheads="1"/>
          </p:cNvSpPr>
          <p:nvPr/>
        </p:nvSpPr>
        <p:spPr bwMode="auto">
          <a:xfrm>
            <a:off x="6167438" y="4775200"/>
            <a:ext cx="466725" cy="336550"/>
          </a:xfrm>
          <a:prstGeom prst="rect">
            <a:avLst/>
          </a:prstGeom>
          <a:noFill/>
          <a:ln w="12700" algn="ctr">
            <a:noFill/>
            <a:miter lim="800000"/>
            <a:headEnd/>
            <a:tailEnd/>
          </a:ln>
          <a:effectLst/>
        </p:spPr>
        <p:txBody>
          <a:bodyPr wrap="none">
            <a:spAutoFit/>
          </a:bodyPr>
          <a:lstStyle/>
          <a:p>
            <a:r>
              <a:rPr lang="en-US"/>
              <a:t>(D)</a:t>
            </a:r>
          </a:p>
        </p:txBody>
      </p:sp>
      <p:sp>
        <p:nvSpPr>
          <p:cNvPr id="175152" name="Text Box 48"/>
          <p:cNvSpPr txBox="1">
            <a:spLocks noChangeArrowheads="1"/>
          </p:cNvSpPr>
          <p:nvPr/>
        </p:nvSpPr>
        <p:spPr bwMode="auto">
          <a:xfrm>
            <a:off x="6119813" y="5216525"/>
            <a:ext cx="1831975" cy="825500"/>
          </a:xfrm>
          <a:prstGeom prst="rect">
            <a:avLst/>
          </a:prstGeom>
          <a:noFill/>
          <a:ln w="12700" algn="ctr">
            <a:noFill/>
            <a:miter lim="800000"/>
            <a:headEnd/>
            <a:tailEnd/>
          </a:ln>
          <a:effectLst/>
        </p:spPr>
        <p:txBody>
          <a:bodyPr wrap="none">
            <a:spAutoFit/>
          </a:bodyPr>
          <a:lstStyle/>
          <a:p>
            <a:pPr algn="l"/>
            <a:r>
              <a:rPr lang="en-US"/>
              <a:t>A’s thread and B’s</a:t>
            </a:r>
            <a:br>
              <a:rPr lang="en-US"/>
            </a:br>
            <a:r>
              <a:rPr lang="en-US"/>
              <a:t>thread can</a:t>
            </a:r>
            <a:br>
              <a:rPr lang="en-US"/>
            </a:br>
            <a:r>
              <a:rPr lang="en-US"/>
              <a:t>continue</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Tree>
    <p:extLst>
      <p:ext uri="{BB962C8B-B14F-4D97-AF65-F5344CB8AC3E}">
        <p14:creationId xmlns:p14="http://schemas.microsoft.com/office/powerpoint/2010/main" val="27237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51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512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513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513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751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7513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511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7511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512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751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7513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51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1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1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26" grpId="0" animBg="1"/>
      <p:bldP spid="175127" grpId="0" animBg="1"/>
      <p:bldP spid="175131" grpId="0" animBg="1"/>
      <p:bldP spid="175132" grpId="0" animBg="1"/>
      <p:bldP spid="175133" grpId="0" animBg="1"/>
      <p:bldP spid="175134" grpId="0"/>
      <p:bldP spid="175135" grpId="0"/>
      <p:bldP spid="175144" grpId="0" animBg="1"/>
      <p:bldP spid="175144" grpId="1" animBg="1"/>
      <p:bldP spid="175149" grpId="0" animBg="1"/>
      <p:bldP spid="175150" grpId="0" animBg="1"/>
      <p:bldP spid="175151" grpId="0"/>
      <p:bldP spid="1751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90550" y="304800"/>
            <a:ext cx="7150100" cy="1143000"/>
          </a:xfrm>
        </p:spPr>
        <p:txBody>
          <a:bodyPr/>
          <a:lstStyle/>
          <a:p>
            <a:r>
              <a:rPr lang="en-US" dirty="0"/>
              <a:t>Scheduler Activations - IV</a:t>
            </a:r>
          </a:p>
        </p:txBody>
      </p:sp>
      <p:sp>
        <p:nvSpPr>
          <p:cNvPr id="176131" name="Rectangle 3"/>
          <p:cNvSpPr>
            <a:spLocks noChangeArrowheads="1"/>
          </p:cNvSpPr>
          <p:nvPr/>
        </p:nvSpPr>
        <p:spPr bwMode="auto">
          <a:xfrm>
            <a:off x="1416050" y="1724025"/>
            <a:ext cx="6480175" cy="606425"/>
          </a:xfrm>
          <a:prstGeom prst="rect">
            <a:avLst/>
          </a:prstGeom>
          <a:noFill/>
          <a:ln w="12700" algn="ctr">
            <a:solidFill>
              <a:schemeClr val="tx1"/>
            </a:solidFill>
            <a:miter lim="800000"/>
            <a:headEnd/>
            <a:tailEnd/>
          </a:ln>
          <a:effectLst/>
        </p:spPr>
        <p:txBody>
          <a:bodyPr wrap="none" anchor="ctr"/>
          <a:lstStyle/>
          <a:p>
            <a:r>
              <a:rPr lang="en-US"/>
              <a:t>User program</a:t>
            </a:r>
          </a:p>
        </p:txBody>
      </p:sp>
      <p:sp>
        <p:nvSpPr>
          <p:cNvPr id="176132" name="Rectangle 4"/>
          <p:cNvSpPr>
            <a:spLocks noChangeArrowheads="1"/>
          </p:cNvSpPr>
          <p:nvPr/>
        </p:nvSpPr>
        <p:spPr bwMode="auto">
          <a:xfrm>
            <a:off x="1412875" y="2324100"/>
            <a:ext cx="6480175" cy="2408238"/>
          </a:xfrm>
          <a:prstGeom prst="rect">
            <a:avLst/>
          </a:prstGeom>
          <a:noFill/>
          <a:ln w="12700" algn="ctr">
            <a:solidFill>
              <a:schemeClr val="tx1"/>
            </a:solidFill>
            <a:miter lim="800000"/>
            <a:headEnd/>
            <a:tailEnd/>
          </a:ln>
          <a:effectLst/>
        </p:spPr>
        <p:txBody>
          <a:bodyPr wrap="none" anchor="ctr"/>
          <a:lstStyle/>
          <a:p>
            <a:endParaRPr lang="en-US"/>
          </a:p>
        </p:txBody>
      </p:sp>
      <p:sp>
        <p:nvSpPr>
          <p:cNvPr id="176133" name="Rectangle 5"/>
          <p:cNvSpPr>
            <a:spLocks noChangeArrowheads="1"/>
          </p:cNvSpPr>
          <p:nvPr/>
        </p:nvSpPr>
        <p:spPr bwMode="auto">
          <a:xfrm>
            <a:off x="1408113" y="4724400"/>
            <a:ext cx="6480175" cy="1379538"/>
          </a:xfrm>
          <a:prstGeom prst="rect">
            <a:avLst/>
          </a:prstGeom>
          <a:noFill/>
          <a:ln w="12700" algn="ctr">
            <a:solidFill>
              <a:schemeClr val="tx1"/>
            </a:solidFill>
            <a:miter lim="800000"/>
            <a:headEnd/>
            <a:tailEnd/>
          </a:ln>
          <a:effectLst/>
        </p:spPr>
        <p:txBody>
          <a:bodyPr wrap="none" anchor="ctr"/>
          <a:lstStyle/>
          <a:p>
            <a:endParaRPr lang="en-US"/>
          </a:p>
        </p:txBody>
      </p:sp>
      <p:grpSp>
        <p:nvGrpSpPr>
          <p:cNvPr id="176140" name="Group 12"/>
          <p:cNvGrpSpPr>
            <a:grpSpLocks/>
          </p:cNvGrpSpPr>
          <p:nvPr/>
        </p:nvGrpSpPr>
        <p:grpSpPr bwMode="auto">
          <a:xfrm>
            <a:off x="7080250" y="2516188"/>
            <a:ext cx="433388" cy="1758950"/>
            <a:chOff x="1388" y="1597"/>
            <a:chExt cx="273" cy="1108"/>
          </a:xfrm>
        </p:grpSpPr>
        <p:sp>
          <p:nvSpPr>
            <p:cNvPr id="176141" name="Freeform 13"/>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6142" name="Text Box 14"/>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(4)</a:t>
              </a:r>
            </a:p>
          </p:txBody>
        </p:sp>
      </p:grpSp>
      <p:grpSp>
        <p:nvGrpSpPr>
          <p:cNvPr id="176146" name="Group 18"/>
          <p:cNvGrpSpPr>
            <a:grpSpLocks/>
          </p:cNvGrpSpPr>
          <p:nvPr/>
        </p:nvGrpSpPr>
        <p:grpSpPr bwMode="auto">
          <a:xfrm>
            <a:off x="7354888" y="2525713"/>
            <a:ext cx="433387" cy="1758950"/>
            <a:chOff x="1388" y="1597"/>
            <a:chExt cx="273" cy="1108"/>
          </a:xfrm>
        </p:grpSpPr>
        <p:sp>
          <p:nvSpPr>
            <p:cNvPr id="176147" name="Freeform 19"/>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6148" name="Text Box 20"/>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(2)</a:t>
              </a:r>
            </a:p>
          </p:txBody>
        </p:sp>
      </p:grpSp>
      <p:sp>
        <p:nvSpPr>
          <p:cNvPr id="176149" name="Text Box 21"/>
          <p:cNvSpPr txBox="1">
            <a:spLocks noChangeArrowheads="1"/>
          </p:cNvSpPr>
          <p:nvPr/>
        </p:nvSpPr>
        <p:spPr bwMode="auto">
          <a:xfrm>
            <a:off x="6654800" y="4284663"/>
            <a:ext cx="1069975" cy="336550"/>
          </a:xfrm>
          <a:prstGeom prst="rect">
            <a:avLst/>
          </a:prstGeom>
          <a:noFill/>
          <a:ln w="12700" algn="ctr">
            <a:noFill/>
            <a:miter lim="800000"/>
            <a:headEnd/>
            <a:tailEnd/>
          </a:ln>
          <a:effectLst/>
        </p:spPr>
        <p:txBody>
          <a:bodyPr wrap="none">
            <a:spAutoFit/>
          </a:bodyPr>
          <a:lstStyle/>
          <a:p>
            <a:r>
              <a:rPr lang="en-US"/>
              <a:t>Ready list</a:t>
            </a:r>
          </a:p>
        </p:txBody>
      </p:sp>
      <p:sp>
        <p:nvSpPr>
          <p:cNvPr id="176152" name="Text Box 24"/>
          <p:cNvSpPr txBox="1">
            <a:spLocks noChangeArrowheads="1"/>
          </p:cNvSpPr>
          <p:nvPr/>
        </p:nvSpPr>
        <p:spPr bwMode="auto">
          <a:xfrm>
            <a:off x="246063" y="5233988"/>
            <a:ext cx="1120775" cy="336550"/>
          </a:xfrm>
          <a:prstGeom prst="rect">
            <a:avLst/>
          </a:prstGeom>
          <a:noFill/>
          <a:ln w="12700" algn="ctr">
            <a:noFill/>
            <a:miter lim="800000"/>
            <a:headEnd/>
            <a:tailEnd/>
          </a:ln>
          <a:effectLst/>
        </p:spPr>
        <p:txBody>
          <a:bodyPr wrap="none">
            <a:spAutoFit/>
          </a:bodyPr>
          <a:lstStyle/>
          <a:p>
            <a:r>
              <a:rPr lang="en-US"/>
              <a:t>OS Kernel</a:t>
            </a:r>
          </a:p>
        </p:txBody>
      </p:sp>
      <p:sp>
        <p:nvSpPr>
          <p:cNvPr id="176153" name="Text Box 25"/>
          <p:cNvSpPr txBox="1">
            <a:spLocks noChangeArrowheads="1"/>
          </p:cNvSpPr>
          <p:nvPr/>
        </p:nvSpPr>
        <p:spPr bwMode="auto">
          <a:xfrm>
            <a:off x="177800" y="2870200"/>
            <a:ext cx="1098550" cy="1069975"/>
          </a:xfrm>
          <a:prstGeom prst="rect">
            <a:avLst/>
          </a:prstGeom>
          <a:noFill/>
          <a:ln w="12700" algn="ctr">
            <a:noFill/>
            <a:miter lim="800000"/>
            <a:headEnd/>
            <a:tailEnd/>
          </a:ln>
          <a:effectLst/>
        </p:spPr>
        <p:txBody>
          <a:bodyPr wrap="none">
            <a:spAutoFit/>
          </a:bodyPr>
          <a:lstStyle/>
          <a:p>
            <a:r>
              <a:rPr lang="en-US"/>
              <a:t>User-level</a:t>
            </a:r>
          </a:p>
          <a:p>
            <a:r>
              <a:rPr lang="en-US"/>
              <a:t>Runtime</a:t>
            </a:r>
          </a:p>
          <a:p>
            <a:r>
              <a:rPr lang="en-US"/>
              <a:t>System</a:t>
            </a:r>
          </a:p>
        </p:txBody>
      </p:sp>
      <p:grpSp>
        <p:nvGrpSpPr>
          <p:cNvPr id="176159" name="Group 31"/>
          <p:cNvGrpSpPr>
            <a:grpSpLocks/>
          </p:cNvGrpSpPr>
          <p:nvPr/>
        </p:nvGrpSpPr>
        <p:grpSpPr bwMode="auto">
          <a:xfrm>
            <a:off x="4746625" y="2574925"/>
            <a:ext cx="433388" cy="1758950"/>
            <a:chOff x="1388" y="1597"/>
            <a:chExt cx="273" cy="1108"/>
          </a:xfrm>
        </p:grpSpPr>
        <p:sp>
          <p:nvSpPr>
            <p:cNvPr id="176160" name="Freeform 32"/>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6161" name="Text Box 33"/>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(3)</a:t>
              </a:r>
            </a:p>
          </p:txBody>
        </p:sp>
      </p:grpSp>
      <p:sp>
        <p:nvSpPr>
          <p:cNvPr id="176162" name="Rectangle 34"/>
          <p:cNvSpPr>
            <a:spLocks noChangeArrowheads="1"/>
          </p:cNvSpPr>
          <p:nvPr/>
        </p:nvSpPr>
        <p:spPr bwMode="auto">
          <a:xfrm>
            <a:off x="4664075" y="4416425"/>
            <a:ext cx="598488"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6163" name="Oval 35"/>
          <p:cNvSpPr>
            <a:spLocks noChangeArrowheads="1"/>
          </p:cNvSpPr>
          <p:nvPr/>
        </p:nvSpPr>
        <p:spPr bwMode="auto">
          <a:xfrm>
            <a:off x="4665663" y="6113463"/>
            <a:ext cx="598487"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6164" name="Line 36"/>
          <p:cNvSpPr>
            <a:spLocks noChangeShapeType="1"/>
          </p:cNvSpPr>
          <p:nvPr/>
        </p:nvSpPr>
        <p:spPr bwMode="auto">
          <a:xfrm flipV="1">
            <a:off x="4964113" y="4635500"/>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6165" name="Text Box 37"/>
          <p:cNvSpPr txBox="1">
            <a:spLocks noChangeArrowheads="1"/>
          </p:cNvSpPr>
          <p:nvPr/>
        </p:nvSpPr>
        <p:spPr bwMode="auto">
          <a:xfrm>
            <a:off x="5010150" y="4760913"/>
            <a:ext cx="466725" cy="336550"/>
          </a:xfrm>
          <a:prstGeom prst="rect">
            <a:avLst/>
          </a:prstGeom>
          <a:noFill/>
          <a:ln w="12700" algn="ctr">
            <a:noFill/>
            <a:miter lim="800000"/>
            <a:headEnd/>
            <a:tailEnd/>
          </a:ln>
          <a:effectLst/>
        </p:spPr>
        <p:txBody>
          <a:bodyPr wrap="none">
            <a:spAutoFit/>
          </a:bodyPr>
          <a:lstStyle/>
          <a:p>
            <a:r>
              <a:rPr lang="en-US"/>
              <a:t>(C)</a:t>
            </a:r>
          </a:p>
        </p:txBody>
      </p:sp>
      <p:grpSp>
        <p:nvGrpSpPr>
          <p:cNvPr id="176167" name="Group 39"/>
          <p:cNvGrpSpPr>
            <a:grpSpLocks/>
          </p:cNvGrpSpPr>
          <p:nvPr/>
        </p:nvGrpSpPr>
        <p:grpSpPr bwMode="auto">
          <a:xfrm>
            <a:off x="5903913" y="2589213"/>
            <a:ext cx="433387" cy="1758950"/>
            <a:chOff x="1388" y="1597"/>
            <a:chExt cx="273" cy="1108"/>
          </a:xfrm>
        </p:grpSpPr>
        <p:sp>
          <p:nvSpPr>
            <p:cNvPr id="176168" name="Freeform 40"/>
            <p:cNvSpPr>
              <a:spLocks noChangeAspect="1"/>
            </p:cNvSpPr>
            <p:nvPr/>
          </p:nvSpPr>
          <p:spPr bwMode="auto">
            <a:xfrm>
              <a:off x="1453" y="1834"/>
              <a:ext cx="144" cy="871"/>
            </a:xfrm>
            <a:custGeom>
              <a:avLst/>
              <a:gdLst/>
              <a:ahLst/>
              <a:cxnLst>
                <a:cxn ang="0">
                  <a:pos x="52" y="0"/>
                </a:cxn>
                <a:cxn ang="0">
                  <a:pos x="124" y="78"/>
                </a:cxn>
                <a:cxn ang="0">
                  <a:pos x="2" y="166"/>
                </a:cxn>
                <a:cxn ang="0">
                  <a:pos x="113" y="255"/>
                </a:cxn>
                <a:cxn ang="0">
                  <a:pos x="2" y="355"/>
                </a:cxn>
                <a:cxn ang="0">
                  <a:pos x="113" y="443"/>
                </a:cxn>
              </a:cxnLst>
              <a:rect l="0" t="0" r="r" b="b"/>
              <a:pathLst>
                <a:path w="132" h="443">
                  <a:moveTo>
                    <a:pt x="52" y="0"/>
                  </a:moveTo>
                  <a:cubicBezTo>
                    <a:pt x="92" y="25"/>
                    <a:pt x="132" y="50"/>
                    <a:pt x="124" y="78"/>
                  </a:cubicBezTo>
                  <a:cubicBezTo>
                    <a:pt x="116" y="106"/>
                    <a:pt x="4" y="137"/>
                    <a:pt x="2" y="166"/>
                  </a:cubicBezTo>
                  <a:cubicBezTo>
                    <a:pt x="0" y="195"/>
                    <a:pt x="113" y="224"/>
                    <a:pt x="113" y="255"/>
                  </a:cubicBezTo>
                  <a:cubicBezTo>
                    <a:pt x="113" y="286"/>
                    <a:pt x="2" y="324"/>
                    <a:pt x="2" y="355"/>
                  </a:cubicBezTo>
                  <a:cubicBezTo>
                    <a:pt x="2" y="386"/>
                    <a:pt x="57" y="414"/>
                    <a:pt x="113" y="443"/>
                  </a:cubicBezTo>
                </a:path>
              </a:pathLst>
            </a:custGeom>
            <a:noFill/>
            <a:ln w="12700" cap="flat" cmpd="sng">
              <a:solidFill>
                <a:schemeClr val="tx1"/>
              </a:solidFill>
              <a:prstDash val="solid"/>
              <a:round/>
              <a:headEnd type="none" w="med" len="med"/>
              <a:tailEnd type="none" w="med" len="med"/>
            </a:ln>
            <a:effectLst/>
          </p:spPr>
          <p:txBody>
            <a:bodyPr anchor="ctr">
              <a:spAutoFit/>
            </a:bodyPr>
            <a:lstStyle/>
            <a:p>
              <a:endParaRPr lang="en-US"/>
            </a:p>
          </p:txBody>
        </p:sp>
        <p:sp>
          <p:nvSpPr>
            <p:cNvPr id="176169" name="Text Box 41"/>
            <p:cNvSpPr txBox="1">
              <a:spLocks noChangeArrowheads="1"/>
            </p:cNvSpPr>
            <p:nvPr/>
          </p:nvSpPr>
          <p:spPr bwMode="auto">
            <a:xfrm>
              <a:off x="1388" y="1597"/>
              <a:ext cx="273" cy="212"/>
            </a:xfrm>
            <a:prstGeom prst="rect">
              <a:avLst/>
            </a:prstGeom>
            <a:noFill/>
            <a:ln w="12700" algn="ctr">
              <a:noFill/>
              <a:miter lim="800000"/>
              <a:headEnd/>
              <a:tailEnd/>
            </a:ln>
            <a:effectLst/>
          </p:spPr>
          <p:txBody>
            <a:bodyPr wrap="none">
              <a:spAutoFit/>
            </a:bodyPr>
            <a:lstStyle/>
            <a:p>
              <a:r>
                <a:rPr lang="en-US"/>
                <a:t>(1)</a:t>
              </a:r>
            </a:p>
          </p:txBody>
        </p:sp>
      </p:grpSp>
      <p:sp>
        <p:nvSpPr>
          <p:cNvPr id="176170" name="Rectangle 42"/>
          <p:cNvSpPr>
            <a:spLocks noChangeArrowheads="1"/>
          </p:cNvSpPr>
          <p:nvPr/>
        </p:nvSpPr>
        <p:spPr bwMode="auto">
          <a:xfrm>
            <a:off x="5821363" y="4430713"/>
            <a:ext cx="598487" cy="193675"/>
          </a:xfrm>
          <a:prstGeom prst="rect">
            <a:avLst/>
          </a:prstGeom>
          <a:noFill/>
          <a:ln w="12700" algn="ctr">
            <a:solidFill>
              <a:schemeClr val="tx1"/>
            </a:solidFill>
            <a:miter lim="800000"/>
            <a:headEnd/>
            <a:tailEnd/>
          </a:ln>
          <a:effectLst/>
        </p:spPr>
        <p:txBody>
          <a:bodyPr wrap="none" anchor="ctr"/>
          <a:lstStyle/>
          <a:p>
            <a:endParaRPr lang="en-US"/>
          </a:p>
        </p:txBody>
      </p:sp>
      <p:sp>
        <p:nvSpPr>
          <p:cNvPr id="176171" name="Oval 43"/>
          <p:cNvSpPr>
            <a:spLocks noChangeArrowheads="1"/>
          </p:cNvSpPr>
          <p:nvPr/>
        </p:nvSpPr>
        <p:spPr bwMode="auto">
          <a:xfrm>
            <a:off x="5822950" y="6127750"/>
            <a:ext cx="598488" cy="527050"/>
          </a:xfrm>
          <a:prstGeom prst="ellipse">
            <a:avLst/>
          </a:prstGeom>
          <a:solidFill>
            <a:schemeClr val="bg2"/>
          </a:solidFill>
          <a:ln w="12700" algn="ctr">
            <a:solidFill>
              <a:schemeClr val="tx1"/>
            </a:solidFill>
            <a:round/>
            <a:headEnd/>
            <a:tailEnd/>
          </a:ln>
          <a:effectLst/>
        </p:spPr>
        <p:txBody>
          <a:bodyPr wrap="none" anchor="ctr"/>
          <a:lstStyle/>
          <a:p>
            <a:endParaRPr lang="en-US"/>
          </a:p>
        </p:txBody>
      </p:sp>
      <p:sp>
        <p:nvSpPr>
          <p:cNvPr id="176172" name="Line 44"/>
          <p:cNvSpPr>
            <a:spLocks noChangeShapeType="1"/>
          </p:cNvSpPr>
          <p:nvPr/>
        </p:nvSpPr>
        <p:spPr bwMode="auto">
          <a:xfrm flipV="1">
            <a:off x="6121400" y="4649788"/>
            <a:ext cx="0" cy="14065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6173" name="Text Box 45"/>
          <p:cNvSpPr txBox="1">
            <a:spLocks noChangeArrowheads="1"/>
          </p:cNvSpPr>
          <p:nvPr/>
        </p:nvSpPr>
        <p:spPr bwMode="auto">
          <a:xfrm>
            <a:off x="6167438" y="4775200"/>
            <a:ext cx="466725" cy="336550"/>
          </a:xfrm>
          <a:prstGeom prst="rect">
            <a:avLst/>
          </a:prstGeom>
          <a:noFill/>
          <a:ln w="12700" algn="ctr">
            <a:noFill/>
            <a:miter lim="800000"/>
            <a:headEnd/>
            <a:tailEnd/>
          </a:ln>
          <a:effectLst/>
        </p:spPr>
        <p:txBody>
          <a:bodyPr wrap="none">
            <a:spAutoFit/>
          </a:bodyPr>
          <a:lstStyle/>
          <a:p>
            <a:r>
              <a:rPr lang="en-US"/>
              <a:t>(D)</a:t>
            </a:r>
          </a:p>
        </p:txBody>
      </p:sp>
      <p:sp>
        <p:nvSpPr>
          <p:cNvPr id="2" name="Date Placeholder 1"/>
          <p:cNvSpPr>
            <a:spLocks noGrp="1"/>
          </p:cNvSpPr>
          <p:nvPr>
            <p:ph type="dt" sz="half" idx="10"/>
          </p:nvPr>
        </p:nvSpPr>
        <p:spPr/>
        <p:txBody>
          <a:bodyPr/>
          <a:lstStyle/>
          <a:p>
            <a:r>
              <a:rPr lang="en-US"/>
              <a:t>16.2.11</a:t>
            </a:r>
          </a:p>
        </p:txBody>
      </p:sp>
    </p:spTree>
    <p:extLst>
      <p:ext uri="{BB962C8B-B14F-4D97-AF65-F5344CB8AC3E}">
        <p14:creationId xmlns:p14="http://schemas.microsoft.com/office/powerpoint/2010/main" val="251749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90550" y="304800"/>
            <a:ext cx="7150100" cy="1143000"/>
          </a:xfrm>
        </p:spPr>
        <p:txBody>
          <a:bodyPr/>
          <a:lstStyle/>
          <a:p>
            <a:r>
              <a:rPr lang="nb-NO" dirty="0" err="1"/>
              <a:t>Scheduler</a:t>
            </a:r>
            <a:r>
              <a:rPr lang="nb-NO" dirty="0"/>
              <a:t> </a:t>
            </a:r>
            <a:r>
              <a:rPr lang="nb-NO" dirty="0" err="1"/>
              <a:t>Activations</a:t>
            </a:r>
            <a:r>
              <a:rPr lang="nb-NO" dirty="0"/>
              <a:t> in NetBSD</a:t>
            </a:r>
          </a:p>
        </p:txBody>
      </p:sp>
      <p:sp>
        <p:nvSpPr>
          <p:cNvPr id="247811" name="Rectangle 3"/>
          <p:cNvSpPr>
            <a:spLocks noGrp="1" noChangeArrowheads="1"/>
          </p:cNvSpPr>
          <p:nvPr>
            <p:ph type="body" idx="1"/>
          </p:nvPr>
        </p:nvSpPr>
        <p:spPr>
          <a:xfrm>
            <a:off x="609600" y="1447800"/>
            <a:ext cx="7151687" cy="3600450"/>
          </a:xfrm>
        </p:spPr>
        <p:txBody>
          <a:bodyPr/>
          <a:lstStyle/>
          <a:p>
            <a:r>
              <a:rPr lang="nb-NO" dirty="0"/>
              <a:t>Nathan J. Williams: ”An </a:t>
            </a:r>
            <a:r>
              <a:rPr lang="nb-NO" dirty="0" err="1"/>
              <a:t>Implementation</a:t>
            </a:r>
            <a:r>
              <a:rPr lang="nb-NO" dirty="0"/>
              <a:t> </a:t>
            </a:r>
            <a:r>
              <a:rPr lang="nb-NO" dirty="0" err="1"/>
              <a:t>of</a:t>
            </a:r>
            <a:r>
              <a:rPr lang="nb-NO" dirty="0"/>
              <a:t> </a:t>
            </a:r>
            <a:r>
              <a:rPr lang="nb-NO" dirty="0" err="1"/>
              <a:t>Scheduler</a:t>
            </a:r>
            <a:r>
              <a:rPr lang="nb-NO" dirty="0"/>
              <a:t> </a:t>
            </a:r>
            <a:r>
              <a:rPr lang="nb-NO" dirty="0" err="1"/>
              <a:t>Activations</a:t>
            </a:r>
            <a:r>
              <a:rPr lang="nb-NO" dirty="0"/>
              <a:t> </a:t>
            </a:r>
            <a:r>
              <a:rPr lang="nb-NO" dirty="0" err="1"/>
              <a:t>on</a:t>
            </a:r>
            <a:r>
              <a:rPr lang="nb-NO" dirty="0"/>
              <a:t> </a:t>
            </a:r>
            <a:r>
              <a:rPr lang="nb-NO" dirty="0" err="1"/>
              <a:t>the</a:t>
            </a:r>
            <a:r>
              <a:rPr lang="nb-NO" dirty="0"/>
              <a:t> NetBSD Operating Systems”, in </a:t>
            </a:r>
            <a:r>
              <a:rPr lang="nb-NO" dirty="0" err="1"/>
              <a:t>Proceedings</a:t>
            </a:r>
            <a:r>
              <a:rPr lang="nb-NO" dirty="0"/>
              <a:t> </a:t>
            </a:r>
            <a:r>
              <a:rPr lang="nb-NO" dirty="0" err="1"/>
              <a:t>of</a:t>
            </a:r>
            <a:r>
              <a:rPr lang="nb-NO" dirty="0"/>
              <a:t> </a:t>
            </a:r>
            <a:r>
              <a:rPr lang="nb-NO" dirty="0" err="1"/>
              <a:t>Freenix</a:t>
            </a:r>
            <a:r>
              <a:rPr lang="nb-NO" dirty="0"/>
              <a:t>/</a:t>
            </a:r>
            <a:r>
              <a:rPr lang="nb-NO" dirty="0" err="1"/>
              <a:t>Usenix</a:t>
            </a:r>
            <a:r>
              <a:rPr lang="nb-NO" dirty="0"/>
              <a:t> 2002</a:t>
            </a:r>
          </a:p>
          <a:p>
            <a:r>
              <a:rPr lang="nb-NO" dirty="0"/>
              <a:t>CVS </a:t>
            </a:r>
            <a:r>
              <a:rPr lang="nb-NO" dirty="0" err="1"/>
              <a:t>branch</a:t>
            </a:r>
            <a:r>
              <a:rPr lang="nb-NO" dirty="0"/>
              <a:t> </a:t>
            </a:r>
            <a:r>
              <a:rPr lang="nb-NO" dirty="0" err="1">
                <a:latin typeface="Courier" pitchFamily="49" charset="0"/>
              </a:rPr>
              <a:t>nathanw_sa</a:t>
            </a:r>
            <a:r>
              <a:rPr lang="nb-NO" dirty="0"/>
              <a:t>; </a:t>
            </a:r>
            <a:r>
              <a:rPr lang="nb-NO" dirty="0" err="1"/>
              <a:t>integration</a:t>
            </a:r>
            <a:r>
              <a:rPr lang="nb-NO" dirty="0"/>
              <a:t> </a:t>
            </a:r>
            <a:r>
              <a:rPr lang="nb-NO" dirty="0" err="1"/>
              <a:t>into</a:t>
            </a:r>
            <a:r>
              <a:rPr lang="nb-NO" dirty="0"/>
              <a:t> NetBSD-</a:t>
            </a:r>
            <a:r>
              <a:rPr lang="nb-NO" dirty="0" err="1"/>
              <a:t>current</a:t>
            </a:r>
            <a:r>
              <a:rPr lang="nb-NO" dirty="0"/>
              <a:t> in 2003</a:t>
            </a:r>
          </a:p>
          <a:p>
            <a:r>
              <a:rPr lang="nb-NO" dirty="0" err="1"/>
              <a:t>Earlier</a:t>
            </a:r>
            <a:r>
              <a:rPr lang="nb-NO" dirty="0"/>
              <a:t> </a:t>
            </a:r>
            <a:r>
              <a:rPr lang="nb-NO" dirty="0" err="1"/>
              <a:t>implementations</a:t>
            </a:r>
            <a:r>
              <a:rPr lang="nb-NO" dirty="0"/>
              <a:t> </a:t>
            </a:r>
            <a:r>
              <a:rPr lang="nb-NO" dirty="0" err="1"/>
              <a:t>of</a:t>
            </a:r>
            <a:r>
              <a:rPr lang="nb-NO" dirty="0"/>
              <a:t> </a:t>
            </a:r>
            <a:r>
              <a:rPr lang="nb-NO" dirty="0" err="1"/>
              <a:t>scheduler</a:t>
            </a:r>
            <a:r>
              <a:rPr lang="nb-NO" dirty="0"/>
              <a:t> </a:t>
            </a:r>
            <a:r>
              <a:rPr lang="nb-NO" dirty="0" err="1"/>
              <a:t>activations</a:t>
            </a:r>
            <a:r>
              <a:rPr lang="nb-NO" dirty="0"/>
              <a:t> in Taos, Mach 3.0, BSD/OS, Digital Unix (</a:t>
            </a:r>
            <a:r>
              <a:rPr lang="nb-NO" dirty="0" err="1"/>
              <a:t>now</a:t>
            </a:r>
            <a:r>
              <a:rPr lang="nb-NO" dirty="0"/>
              <a:t> Compaq Tru64 Unix)</a:t>
            </a:r>
          </a:p>
        </p:txBody>
      </p:sp>
      <p:sp>
        <p:nvSpPr>
          <p:cNvPr id="2" name="Date Placeholder 1"/>
          <p:cNvSpPr>
            <a:spLocks noGrp="1"/>
          </p:cNvSpPr>
          <p:nvPr>
            <p:ph type="dt" sz="half" idx="10"/>
          </p:nvPr>
        </p:nvSpPr>
        <p:spPr/>
        <p:txBody>
          <a:bodyPr/>
          <a:lstStyle/>
          <a:p>
            <a:r>
              <a:rPr lang="en-US"/>
              <a:t>16.2.11</a:t>
            </a:r>
          </a:p>
        </p:txBody>
      </p:sp>
    </p:spTree>
    <p:extLst>
      <p:ext uri="{BB962C8B-B14F-4D97-AF65-F5344CB8AC3E}">
        <p14:creationId xmlns:p14="http://schemas.microsoft.com/office/powerpoint/2010/main" val="44179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590550" y="304800"/>
            <a:ext cx="7150100" cy="1143000"/>
          </a:xfrm>
        </p:spPr>
        <p:txBody>
          <a:bodyPr/>
          <a:lstStyle/>
          <a:p>
            <a:r>
              <a:rPr lang="nb-NO" dirty="0" err="1"/>
              <a:t>Kernel</a:t>
            </a:r>
            <a:r>
              <a:rPr lang="nb-NO" dirty="0"/>
              <a:t> Interface - I</a:t>
            </a:r>
          </a:p>
        </p:txBody>
      </p:sp>
      <p:sp>
        <p:nvSpPr>
          <p:cNvPr id="248835" name="Rectangle 3"/>
          <p:cNvSpPr>
            <a:spLocks noGrp="1" noChangeArrowheads="1"/>
          </p:cNvSpPr>
          <p:nvPr>
            <p:ph type="body" idx="1"/>
          </p:nvPr>
        </p:nvSpPr>
        <p:spPr>
          <a:xfrm>
            <a:off x="588963" y="1590675"/>
            <a:ext cx="7151687" cy="3600450"/>
          </a:xfrm>
        </p:spPr>
        <p:txBody>
          <a:bodyPr/>
          <a:lstStyle/>
          <a:p>
            <a:pPr>
              <a:lnSpc>
                <a:spcPct val="90000"/>
              </a:lnSpc>
            </a:pPr>
            <a:r>
              <a:rPr lang="nb-NO"/>
              <a:t>Application → scheduler activation system, i.e., by system calls:</a:t>
            </a:r>
          </a:p>
          <a:p>
            <a:pPr lvl="1">
              <a:lnSpc>
                <a:spcPct val="90000"/>
              </a:lnSpc>
            </a:pPr>
            <a:r>
              <a:rPr lang="nb-NO">
                <a:latin typeface="Courier New" pitchFamily="49" charset="0"/>
              </a:rPr>
              <a:t>sa_register( )</a:t>
            </a:r>
          </a:p>
          <a:p>
            <a:pPr lvl="1">
              <a:lnSpc>
                <a:spcPct val="90000"/>
              </a:lnSpc>
            </a:pPr>
            <a:r>
              <a:rPr lang="nb-NO">
                <a:latin typeface="Courier New" pitchFamily="49" charset="0"/>
              </a:rPr>
              <a:t>sa_setconcurrency( )</a:t>
            </a:r>
          </a:p>
          <a:p>
            <a:pPr lvl="1">
              <a:lnSpc>
                <a:spcPct val="90000"/>
              </a:lnSpc>
            </a:pPr>
            <a:r>
              <a:rPr lang="nb-NO">
                <a:latin typeface="Courier New" pitchFamily="49" charset="0"/>
              </a:rPr>
              <a:t>sa_enable( )</a:t>
            </a:r>
          </a:p>
          <a:p>
            <a:pPr lvl="1">
              <a:lnSpc>
                <a:spcPct val="90000"/>
              </a:lnSpc>
            </a:pPr>
            <a:r>
              <a:rPr lang="nb-NO">
                <a:latin typeface="Courier New" pitchFamily="49" charset="0"/>
              </a:rPr>
              <a:t>sa_yield ( )</a:t>
            </a:r>
          </a:p>
          <a:p>
            <a:pPr lvl="1">
              <a:lnSpc>
                <a:spcPct val="90000"/>
              </a:lnSpc>
            </a:pPr>
            <a:r>
              <a:rPr lang="nb-NO">
                <a:latin typeface="Courier New" pitchFamily="49" charset="0"/>
              </a:rPr>
              <a:t>sa_preempt( )</a:t>
            </a:r>
          </a:p>
          <a:p>
            <a:pPr>
              <a:lnSpc>
                <a:spcPct val="90000"/>
              </a:lnSpc>
            </a:pPr>
            <a:r>
              <a:rPr lang="nb-NO"/>
              <a:t>Scheduler activation → application, i.e., by upcall:</a:t>
            </a:r>
          </a:p>
          <a:p>
            <a:pPr lvl="1">
              <a:lnSpc>
                <a:spcPct val="90000"/>
              </a:lnSpc>
            </a:pPr>
            <a:r>
              <a:rPr lang="nb-NO">
                <a:latin typeface="Courier New" pitchFamily="49" charset="0"/>
              </a:rPr>
              <a:t>void sa_upcall(int type, </a:t>
            </a:r>
            <a:br>
              <a:rPr lang="nb-NO">
                <a:latin typeface="Courier New" pitchFamily="49" charset="0"/>
              </a:rPr>
            </a:br>
            <a:r>
              <a:rPr lang="nb-NO">
                <a:latin typeface="Courier New" pitchFamily="49" charset="0"/>
              </a:rPr>
              <a:t>           struct sa_t *sas[], </a:t>
            </a:r>
            <a:br>
              <a:rPr lang="nb-NO">
                <a:latin typeface="Courier New" pitchFamily="49" charset="0"/>
              </a:rPr>
            </a:br>
            <a:r>
              <a:rPr lang="nb-NO">
                <a:latin typeface="Courier New" pitchFamily="49" charset="0"/>
              </a:rPr>
              <a:t>           int events, </a:t>
            </a:r>
            <a:br>
              <a:rPr lang="nb-NO">
                <a:latin typeface="Courier New" pitchFamily="49" charset="0"/>
              </a:rPr>
            </a:br>
            <a:r>
              <a:rPr lang="nb-NO">
                <a:latin typeface="Courier New" pitchFamily="49" charset="0"/>
              </a:rPr>
              <a:t>           int interrupted, </a:t>
            </a:r>
            <a:br>
              <a:rPr lang="nb-NO">
                <a:latin typeface="Courier New" pitchFamily="49" charset="0"/>
              </a:rPr>
            </a:br>
            <a:r>
              <a:rPr lang="nb-NO">
                <a:latin typeface="Courier New" pitchFamily="49" charset="0"/>
              </a:rPr>
              <a:t>           void *arg); </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Tree>
    <p:extLst>
      <p:ext uri="{BB962C8B-B14F-4D97-AF65-F5344CB8AC3E}">
        <p14:creationId xmlns:p14="http://schemas.microsoft.com/office/powerpoint/2010/main" val="3558174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590550" y="304800"/>
            <a:ext cx="7150100" cy="1143000"/>
          </a:xfrm>
        </p:spPr>
        <p:txBody>
          <a:bodyPr/>
          <a:lstStyle/>
          <a:p>
            <a:r>
              <a:rPr lang="nb-NO" dirty="0" err="1"/>
              <a:t>Kernel</a:t>
            </a:r>
            <a:r>
              <a:rPr lang="nb-NO" dirty="0"/>
              <a:t> Interface - II</a:t>
            </a:r>
          </a:p>
        </p:txBody>
      </p:sp>
      <p:sp>
        <p:nvSpPr>
          <p:cNvPr id="249859" name="Rectangle 3"/>
          <p:cNvSpPr>
            <a:spLocks noGrp="1" noChangeArrowheads="1"/>
          </p:cNvSpPr>
          <p:nvPr>
            <p:ph type="body" idx="1"/>
          </p:nvPr>
        </p:nvSpPr>
        <p:spPr>
          <a:xfrm>
            <a:off x="588963" y="1590675"/>
            <a:ext cx="7151687" cy="3600450"/>
          </a:xfrm>
        </p:spPr>
        <p:txBody>
          <a:bodyPr/>
          <a:lstStyle/>
          <a:p>
            <a:r>
              <a:rPr lang="nb-NO"/>
              <a:t>Events that generated upcalls:</a:t>
            </a:r>
          </a:p>
          <a:p>
            <a:pPr lvl="1"/>
            <a:r>
              <a:rPr lang="nb-NO">
                <a:latin typeface="Courier New" pitchFamily="49" charset="0"/>
              </a:rPr>
              <a:t>SA_UPCALL_NEWPROC</a:t>
            </a:r>
          </a:p>
          <a:p>
            <a:pPr lvl="1"/>
            <a:r>
              <a:rPr lang="nb-NO">
                <a:latin typeface="Courier New" pitchFamily="49" charset="0"/>
              </a:rPr>
              <a:t>SA_UPCALL_PREEMPTED</a:t>
            </a:r>
          </a:p>
          <a:p>
            <a:pPr lvl="1"/>
            <a:r>
              <a:rPr lang="nb-NO">
                <a:latin typeface="Courier New" pitchFamily="49" charset="0"/>
              </a:rPr>
              <a:t>SA_UPCALL_BLOCKED </a:t>
            </a:r>
          </a:p>
          <a:p>
            <a:pPr lvl="1"/>
            <a:r>
              <a:rPr lang="nb-NO">
                <a:latin typeface="Courier New" pitchFamily="49" charset="0"/>
              </a:rPr>
              <a:t>SA_UPCALL_UNBLOCKED </a:t>
            </a:r>
          </a:p>
          <a:p>
            <a:pPr lvl="1"/>
            <a:r>
              <a:rPr lang="nb-NO">
                <a:latin typeface="Courier New" pitchFamily="49" charset="0"/>
              </a:rPr>
              <a:t>SA_UPCALL_SIGNAL </a:t>
            </a:r>
          </a:p>
          <a:p>
            <a:pPr lvl="1"/>
            <a:r>
              <a:rPr lang="nb-NO">
                <a:latin typeface="Courier New" pitchFamily="49" charset="0"/>
              </a:rPr>
              <a:t>SA_UPCALL_USER</a:t>
            </a:r>
          </a:p>
          <a:p>
            <a:r>
              <a:rPr lang="nb-NO"/>
              <a:t>Low level upcall mechanism is similar to signal delivery</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36</a:t>
            </a:fld>
            <a:endParaRPr lang="en-US"/>
          </a:p>
        </p:txBody>
      </p:sp>
    </p:spTree>
    <p:extLst>
      <p:ext uri="{BB962C8B-B14F-4D97-AF65-F5344CB8AC3E}">
        <p14:creationId xmlns:p14="http://schemas.microsoft.com/office/powerpoint/2010/main" val="108160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590550" y="304800"/>
            <a:ext cx="7150100" cy="1143000"/>
          </a:xfrm>
        </p:spPr>
        <p:txBody>
          <a:bodyPr/>
          <a:lstStyle/>
          <a:p>
            <a:r>
              <a:rPr lang="nb-NO" dirty="0" err="1"/>
              <a:t>Kernel</a:t>
            </a:r>
            <a:r>
              <a:rPr lang="nb-NO" dirty="0"/>
              <a:t> Interface - III</a:t>
            </a:r>
          </a:p>
        </p:txBody>
      </p:sp>
      <p:sp>
        <p:nvSpPr>
          <p:cNvPr id="250883" name="Rectangle 3"/>
          <p:cNvSpPr>
            <a:spLocks noGrp="1" noChangeArrowheads="1"/>
          </p:cNvSpPr>
          <p:nvPr>
            <p:ph type="body" idx="1"/>
          </p:nvPr>
        </p:nvSpPr>
        <p:spPr>
          <a:xfrm>
            <a:off x="588963" y="1590675"/>
            <a:ext cx="7151687" cy="3600450"/>
          </a:xfrm>
        </p:spPr>
        <p:txBody>
          <a:bodyPr/>
          <a:lstStyle/>
          <a:p>
            <a:pPr>
              <a:lnSpc>
                <a:spcPct val="90000"/>
              </a:lnSpc>
            </a:pPr>
            <a:r>
              <a:rPr lang="nb-NO"/>
              <a:t>Stacks:</a:t>
            </a:r>
          </a:p>
          <a:p>
            <a:pPr lvl="1">
              <a:lnSpc>
                <a:spcPct val="90000"/>
              </a:lnSpc>
            </a:pPr>
            <a:r>
              <a:rPr lang="nb-NO"/>
              <a:t>Any upcall code needs to store local variables, return address, etc.</a:t>
            </a:r>
          </a:p>
          <a:p>
            <a:pPr lvl="1">
              <a:lnSpc>
                <a:spcPct val="90000"/>
              </a:lnSpc>
            </a:pPr>
            <a:r>
              <a:rPr lang="nb-NO"/>
              <a:t>Using stack of preempted thread?</a:t>
            </a:r>
          </a:p>
          <a:p>
            <a:pPr lvl="2">
              <a:lnSpc>
                <a:spcPct val="90000"/>
              </a:lnSpc>
            </a:pPr>
            <a:r>
              <a:rPr lang="nb-NO"/>
              <a:t>New processor allocations</a:t>
            </a:r>
          </a:p>
          <a:p>
            <a:pPr lvl="2">
              <a:lnSpc>
                <a:spcPct val="90000"/>
              </a:lnSpc>
            </a:pPr>
            <a:r>
              <a:rPr lang="nb-NO"/>
              <a:t>Makes thread management more difficult</a:t>
            </a:r>
          </a:p>
          <a:p>
            <a:pPr lvl="1">
              <a:lnSpc>
                <a:spcPct val="90000"/>
              </a:lnSpc>
            </a:pPr>
            <a:r>
              <a:rPr lang="nb-NO"/>
              <a:t>Each upcall got its own stack</a:t>
            </a:r>
          </a:p>
          <a:p>
            <a:pPr lvl="1">
              <a:lnSpc>
                <a:spcPct val="90000"/>
              </a:lnSpc>
            </a:pPr>
            <a:r>
              <a:rPr lang="nb-NO"/>
              <a:t>System call </a:t>
            </a:r>
            <a:r>
              <a:rPr lang="nb-NO">
                <a:latin typeface="Courier New" pitchFamily="49" charset="0"/>
              </a:rPr>
              <a:t>sa_stack( )</a:t>
            </a:r>
          </a:p>
          <a:p>
            <a:pPr>
              <a:lnSpc>
                <a:spcPct val="90000"/>
              </a:lnSpc>
            </a:pPr>
            <a:r>
              <a:rPr lang="nb-NO"/>
              <a:t>Signals:</a:t>
            </a:r>
          </a:p>
          <a:p>
            <a:pPr lvl="1">
              <a:lnSpc>
                <a:spcPct val="90000"/>
              </a:lnSpc>
            </a:pPr>
            <a:r>
              <a:rPr lang="nb-NO"/>
              <a:t>Support the POSIX signal model</a:t>
            </a:r>
          </a:p>
          <a:p>
            <a:pPr lvl="1">
              <a:lnSpc>
                <a:spcPct val="90000"/>
              </a:lnSpc>
            </a:pPr>
            <a:r>
              <a:rPr lang="nb-NO"/>
              <a:t>Kernel does not know about specific threads </a:t>
            </a:r>
          </a:p>
          <a:p>
            <a:pPr lvl="1">
              <a:lnSpc>
                <a:spcPct val="90000"/>
              </a:lnSpc>
            </a:pPr>
            <a:r>
              <a:rPr lang="nb-NO"/>
              <a:t>Signals are handed to the application with an upcall</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37</a:t>
            </a:fld>
            <a:endParaRPr lang="en-US"/>
          </a:p>
        </p:txBody>
      </p:sp>
    </p:spTree>
    <p:extLst>
      <p:ext uri="{BB962C8B-B14F-4D97-AF65-F5344CB8AC3E}">
        <p14:creationId xmlns:p14="http://schemas.microsoft.com/office/powerpoint/2010/main" val="4212087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90550" y="304800"/>
            <a:ext cx="7150100" cy="1143000"/>
          </a:xfrm>
        </p:spPr>
        <p:txBody>
          <a:bodyPr/>
          <a:lstStyle/>
          <a:p>
            <a:r>
              <a:rPr lang="nb-NO" dirty="0" err="1"/>
              <a:t>Kernel</a:t>
            </a:r>
            <a:r>
              <a:rPr lang="nb-NO" dirty="0"/>
              <a:t> </a:t>
            </a:r>
            <a:r>
              <a:rPr lang="nb-NO" dirty="0" err="1"/>
              <a:t>Implementation</a:t>
            </a:r>
            <a:r>
              <a:rPr lang="nb-NO" dirty="0"/>
              <a:t> - I</a:t>
            </a:r>
          </a:p>
        </p:txBody>
      </p:sp>
      <p:sp>
        <p:nvSpPr>
          <p:cNvPr id="251907" name="Rectangle 3"/>
          <p:cNvSpPr>
            <a:spLocks noGrp="1" noChangeArrowheads="1"/>
          </p:cNvSpPr>
          <p:nvPr>
            <p:ph type="body" idx="1"/>
          </p:nvPr>
        </p:nvSpPr>
        <p:spPr>
          <a:xfrm>
            <a:off x="588963" y="990600"/>
            <a:ext cx="7151687" cy="3600450"/>
          </a:xfrm>
        </p:spPr>
        <p:txBody>
          <a:bodyPr/>
          <a:lstStyle/>
          <a:p>
            <a:r>
              <a:rPr lang="nb-NO" dirty="0"/>
              <a:t>NetBSD </a:t>
            </a:r>
            <a:r>
              <a:rPr lang="nb-NO" dirty="0" err="1"/>
              <a:t>kernel</a:t>
            </a:r>
            <a:r>
              <a:rPr lang="nb-NO" dirty="0"/>
              <a:t> has a </a:t>
            </a:r>
            <a:r>
              <a:rPr lang="nb-NO" dirty="0" err="1"/>
              <a:t>monolithic</a:t>
            </a:r>
            <a:r>
              <a:rPr lang="nb-NO" dirty="0"/>
              <a:t> </a:t>
            </a:r>
            <a:r>
              <a:rPr lang="nb-NO" dirty="0" err="1"/>
              <a:t>process</a:t>
            </a:r>
            <a:r>
              <a:rPr lang="nb-NO" dirty="0"/>
              <a:t> </a:t>
            </a:r>
            <a:r>
              <a:rPr lang="nb-NO" dirty="0" err="1"/>
              <a:t>structure</a:t>
            </a:r>
            <a:r>
              <a:rPr lang="nb-NO" dirty="0"/>
              <a:t> </a:t>
            </a:r>
            <a:r>
              <a:rPr lang="nb-NO" dirty="0" err="1"/>
              <a:t>including</a:t>
            </a:r>
            <a:r>
              <a:rPr lang="nb-NO" dirty="0"/>
              <a:t> </a:t>
            </a:r>
            <a:r>
              <a:rPr lang="nb-NO" dirty="0" err="1"/>
              <a:t>execution</a:t>
            </a:r>
            <a:r>
              <a:rPr lang="nb-NO" dirty="0"/>
              <a:t> </a:t>
            </a:r>
            <a:r>
              <a:rPr lang="nb-NO" dirty="0" err="1"/>
              <a:t>context</a:t>
            </a:r>
            <a:endParaRPr lang="nb-NO" dirty="0"/>
          </a:p>
          <a:p>
            <a:r>
              <a:rPr lang="nb-NO" dirty="0"/>
              <a:t>First </a:t>
            </a:r>
            <a:r>
              <a:rPr lang="nb-NO" dirty="0" err="1"/>
              <a:t>task</a:t>
            </a:r>
            <a:r>
              <a:rPr lang="nb-NO" dirty="0"/>
              <a:t>: </a:t>
            </a:r>
            <a:r>
              <a:rPr lang="nb-NO" dirty="0" err="1"/>
              <a:t>separation</a:t>
            </a:r>
            <a:r>
              <a:rPr lang="nb-NO" dirty="0"/>
              <a:t> </a:t>
            </a:r>
            <a:r>
              <a:rPr lang="nb-NO" dirty="0" err="1"/>
              <a:t>of</a:t>
            </a:r>
            <a:r>
              <a:rPr lang="nb-NO" dirty="0"/>
              <a:t> </a:t>
            </a:r>
            <a:r>
              <a:rPr lang="nb-NO" dirty="0" err="1"/>
              <a:t>process</a:t>
            </a:r>
            <a:r>
              <a:rPr lang="nb-NO" dirty="0"/>
              <a:t> </a:t>
            </a:r>
            <a:r>
              <a:rPr lang="nb-NO" dirty="0" err="1"/>
              <a:t>context</a:t>
            </a:r>
            <a:r>
              <a:rPr lang="nb-NO" dirty="0"/>
              <a:t> from </a:t>
            </a:r>
            <a:r>
              <a:rPr lang="nb-NO" dirty="0" err="1"/>
              <a:t>execution</a:t>
            </a:r>
            <a:r>
              <a:rPr lang="nb-NO" dirty="0"/>
              <a:t> </a:t>
            </a:r>
            <a:r>
              <a:rPr lang="nb-NO" dirty="0" err="1"/>
              <a:t>context</a:t>
            </a:r>
            <a:endParaRPr lang="nb-NO" dirty="0"/>
          </a:p>
          <a:p>
            <a:pPr lvl="1"/>
            <a:r>
              <a:rPr lang="nb-NO" dirty="0"/>
              <a:t>Old NetBSD </a:t>
            </a:r>
            <a:r>
              <a:rPr lang="nb-NO" dirty="0" err="1"/>
              <a:t>process</a:t>
            </a:r>
            <a:r>
              <a:rPr lang="nb-NO" dirty="0"/>
              <a:t> </a:t>
            </a:r>
            <a:r>
              <a:rPr lang="nb-NO" dirty="0" err="1"/>
              <a:t>states</a:t>
            </a:r>
            <a:endParaRPr lang="nb-NO" dirty="0"/>
          </a:p>
        </p:txBody>
      </p:sp>
      <p:pic>
        <p:nvPicPr>
          <p:cNvPr id="251908" name="Picture 4" descr="oldproc"/>
          <p:cNvPicPr>
            <a:picLocks noChangeAspect="1" noChangeArrowheads="1"/>
          </p:cNvPicPr>
          <p:nvPr/>
        </p:nvPicPr>
        <p:blipFill>
          <a:blip r:embed="rId3" cstate="print"/>
          <a:srcRect/>
          <a:stretch>
            <a:fillRect/>
          </a:stretch>
        </p:blipFill>
        <p:spPr bwMode="auto">
          <a:xfrm>
            <a:off x="2044700" y="2976563"/>
            <a:ext cx="5167313" cy="3281362"/>
          </a:xfrm>
          <a:prstGeom prst="rect">
            <a:avLst/>
          </a:prstGeom>
          <a:noFill/>
        </p:spPr>
      </p:pic>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Tree>
    <p:extLst>
      <p:ext uri="{BB962C8B-B14F-4D97-AF65-F5344CB8AC3E}">
        <p14:creationId xmlns:p14="http://schemas.microsoft.com/office/powerpoint/2010/main" val="2221399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590550" y="304800"/>
            <a:ext cx="7150100" cy="1143000"/>
          </a:xfrm>
        </p:spPr>
        <p:txBody>
          <a:bodyPr/>
          <a:lstStyle/>
          <a:p>
            <a:r>
              <a:rPr lang="nb-NO" dirty="0" err="1"/>
              <a:t>Kernel</a:t>
            </a:r>
            <a:r>
              <a:rPr lang="nb-NO" dirty="0"/>
              <a:t> </a:t>
            </a:r>
            <a:r>
              <a:rPr lang="nb-NO" dirty="0" err="1"/>
              <a:t>Implementation</a:t>
            </a:r>
            <a:r>
              <a:rPr lang="nb-NO" dirty="0"/>
              <a:t> - II</a:t>
            </a:r>
          </a:p>
        </p:txBody>
      </p:sp>
      <p:sp>
        <p:nvSpPr>
          <p:cNvPr id="252931" name="Rectangle 3"/>
          <p:cNvSpPr>
            <a:spLocks noGrp="1" noChangeArrowheads="1"/>
          </p:cNvSpPr>
          <p:nvPr>
            <p:ph type="body" idx="4294967295"/>
          </p:nvPr>
        </p:nvSpPr>
        <p:spPr>
          <a:xfrm>
            <a:off x="0" y="1909763"/>
            <a:ext cx="7772400" cy="4643437"/>
          </a:xfrm>
        </p:spPr>
        <p:txBody>
          <a:bodyPr/>
          <a:lstStyle/>
          <a:p>
            <a:pPr lvl="1">
              <a:buFontTx/>
              <a:buNone/>
            </a:pPr>
            <a:endParaRPr lang="nb-NO"/>
          </a:p>
          <a:p>
            <a:pPr lvl="1"/>
            <a:endParaRPr lang="nb-NO"/>
          </a:p>
          <a:p>
            <a:pPr lvl="1"/>
            <a:endParaRPr lang="nb-NO"/>
          </a:p>
        </p:txBody>
      </p:sp>
      <p:pic>
        <p:nvPicPr>
          <p:cNvPr id="252932" name="Picture 4" descr="newproc"/>
          <p:cNvPicPr>
            <a:picLocks noChangeAspect="1" noChangeArrowheads="1"/>
          </p:cNvPicPr>
          <p:nvPr/>
        </p:nvPicPr>
        <p:blipFill>
          <a:blip r:embed="rId3" cstate="print"/>
          <a:srcRect/>
          <a:stretch>
            <a:fillRect/>
          </a:stretch>
        </p:blipFill>
        <p:spPr bwMode="auto">
          <a:xfrm>
            <a:off x="341313" y="1654175"/>
            <a:ext cx="5167312" cy="1566863"/>
          </a:xfrm>
          <a:prstGeom prst="rect">
            <a:avLst/>
          </a:prstGeom>
          <a:noFill/>
        </p:spPr>
      </p:pic>
      <p:pic>
        <p:nvPicPr>
          <p:cNvPr id="252933" name="Picture 5" descr="newlwp"/>
          <p:cNvPicPr>
            <a:picLocks noChangeAspect="1" noChangeArrowheads="1"/>
          </p:cNvPicPr>
          <p:nvPr/>
        </p:nvPicPr>
        <p:blipFill>
          <a:blip r:embed="rId4" cstate="print"/>
          <a:srcRect/>
          <a:stretch>
            <a:fillRect/>
          </a:stretch>
        </p:blipFill>
        <p:spPr bwMode="auto">
          <a:xfrm>
            <a:off x="3476625" y="2940050"/>
            <a:ext cx="5259388" cy="3281363"/>
          </a:xfrm>
          <a:prstGeom prst="rect">
            <a:avLst/>
          </a:prstGeom>
          <a:noFill/>
        </p:spPr>
      </p:pic>
      <p:sp>
        <p:nvSpPr>
          <p:cNvPr id="252934" name="Text Box 6"/>
          <p:cNvSpPr txBox="1">
            <a:spLocks noChangeArrowheads="1"/>
          </p:cNvSpPr>
          <p:nvPr/>
        </p:nvSpPr>
        <p:spPr bwMode="auto">
          <a:xfrm>
            <a:off x="404813" y="1230313"/>
            <a:ext cx="1955800" cy="336550"/>
          </a:xfrm>
          <a:prstGeom prst="rect">
            <a:avLst/>
          </a:prstGeom>
          <a:noFill/>
          <a:ln w="12700" algn="ctr">
            <a:noFill/>
            <a:miter lim="800000"/>
            <a:headEnd/>
            <a:tailEnd/>
          </a:ln>
          <a:effectLst/>
        </p:spPr>
        <p:txBody>
          <a:bodyPr wrap="none">
            <a:spAutoFit/>
          </a:bodyPr>
          <a:lstStyle/>
          <a:p>
            <a:r>
              <a:rPr lang="nb-NO" dirty="0"/>
              <a:t>New </a:t>
            </a:r>
            <a:r>
              <a:rPr lang="nb-NO" dirty="0" err="1"/>
              <a:t>process</a:t>
            </a:r>
            <a:r>
              <a:rPr lang="nb-NO" dirty="0"/>
              <a:t> </a:t>
            </a:r>
            <a:r>
              <a:rPr lang="nb-NO" dirty="0" err="1"/>
              <a:t>states</a:t>
            </a:r>
            <a:endParaRPr lang="nb-NO" dirty="0"/>
          </a:p>
        </p:txBody>
      </p:sp>
      <p:sp>
        <p:nvSpPr>
          <p:cNvPr id="252935" name="Text Box 7"/>
          <p:cNvSpPr txBox="1">
            <a:spLocks noChangeArrowheads="1"/>
          </p:cNvSpPr>
          <p:nvPr/>
        </p:nvSpPr>
        <p:spPr bwMode="auto">
          <a:xfrm>
            <a:off x="3352800" y="2438400"/>
            <a:ext cx="1690688" cy="336550"/>
          </a:xfrm>
          <a:prstGeom prst="rect">
            <a:avLst/>
          </a:prstGeom>
          <a:noFill/>
          <a:ln w="12700" algn="ctr">
            <a:noFill/>
            <a:miter lim="800000"/>
            <a:headEnd/>
            <a:tailEnd/>
          </a:ln>
          <a:effectLst/>
        </p:spPr>
        <p:txBody>
          <a:bodyPr wrap="none">
            <a:spAutoFit/>
          </a:bodyPr>
          <a:lstStyle/>
          <a:p>
            <a:r>
              <a:rPr lang="nb-NO"/>
              <a:t>New LWP states</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dirty="0"/>
          </a:p>
        </p:txBody>
      </p:sp>
    </p:spTree>
    <p:extLst>
      <p:ext uri="{BB962C8B-B14F-4D97-AF65-F5344CB8AC3E}">
        <p14:creationId xmlns:p14="http://schemas.microsoft.com/office/powerpoint/2010/main" val="301964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a:t>The Thread Model (2)</a:t>
            </a:r>
          </a:p>
        </p:txBody>
      </p:sp>
      <p:graphicFrame>
        <p:nvGraphicFramePr>
          <p:cNvPr id="213104" name="Group 112"/>
          <p:cNvGraphicFramePr>
            <a:graphicFrameLocks noGrp="1"/>
          </p:cNvGraphicFramePr>
          <p:nvPr>
            <p:ph sz="half" idx="1"/>
            <p:extLst>
              <p:ext uri="{D42A27DB-BD31-4B8C-83A1-F6EECF244321}">
                <p14:modId xmlns:p14="http://schemas.microsoft.com/office/powerpoint/2010/main" val="2161297518"/>
              </p:ext>
            </p:extLst>
          </p:nvPr>
        </p:nvGraphicFramePr>
        <p:xfrm>
          <a:off x="685800" y="1452563"/>
          <a:ext cx="7772400" cy="463296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Per process items</a:t>
                      </a:r>
                    </a:p>
                  </a:txBody>
                  <a:tcP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Per thread items</a:t>
                      </a:r>
                    </a:p>
                  </a:txBody>
                  <a:tcP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Program 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Global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Open files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Child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Privileges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Pending alarms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Signals and signal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Helvetica" pitchFamily="34" charset="0"/>
                        </a:rPr>
                        <a:t>Accounting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Items shared by all threads in a process</a:t>
                      </a:r>
                    </a:p>
                  </a:txBody>
                  <a:tcP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Helvetica" pitchFamily="34" charset="0"/>
                        </a:rPr>
                        <a:t>Items private to each thread</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2"/>
          </p:nvPr>
        </p:nvSpPr>
        <p:spPr/>
        <p:txBody>
          <a:bodyPr/>
          <a:lstStyle/>
          <a:p>
            <a:fld id="{8A4194E1-952C-4FB6-B572-F0DB73F2DBCB}" type="slidenum">
              <a:rPr lang="en-US" smtClean="0"/>
              <a:pPr/>
              <a:t>4</a:t>
            </a:fld>
            <a:endParaRPr lang="en-US"/>
          </a:p>
        </p:txBody>
      </p:sp>
    </p:spTree>
    <p:extLst>
      <p:ext uri="{BB962C8B-B14F-4D97-AF65-F5344CB8AC3E}">
        <p14:creationId xmlns:p14="http://schemas.microsoft.com/office/powerpoint/2010/main" val="1312313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590550" y="304800"/>
            <a:ext cx="7150100" cy="1143000"/>
          </a:xfrm>
        </p:spPr>
        <p:txBody>
          <a:bodyPr/>
          <a:lstStyle/>
          <a:p>
            <a:r>
              <a:rPr lang="nb-NO" dirty="0" err="1"/>
              <a:t>Kernel</a:t>
            </a:r>
            <a:r>
              <a:rPr lang="nb-NO" dirty="0"/>
              <a:t> </a:t>
            </a:r>
            <a:r>
              <a:rPr lang="nb-NO" dirty="0" err="1"/>
              <a:t>Implementation</a:t>
            </a:r>
            <a:r>
              <a:rPr lang="nb-NO" dirty="0"/>
              <a:t> - III</a:t>
            </a:r>
          </a:p>
        </p:txBody>
      </p:sp>
      <p:sp>
        <p:nvSpPr>
          <p:cNvPr id="254979" name="Rectangle 3"/>
          <p:cNvSpPr>
            <a:spLocks noGrp="1" noChangeArrowheads="1"/>
          </p:cNvSpPr>
          <p:nvPr>
            <p:ph type="body" idx="1"/>
          </p:nvPr>
        </p:nvSpPr>
        <p:spPr>
          <a:xfrm>
            <a:off x="588963" y="1590675"/>
            <a:ext cx="7151687" cy="3600450"/>
          </a:xfrm>
        </p:spPr>
        <p:txBody>
          <a:bodyPr/>
          <a:lstStyle/>
          <a:p>
            <a:r>
              <a:rPr lang="nb-NO"/>
              <a:t>NetBSD manages all process data in </a:t>
            </a:r>
            <a:r>
              <a:rPr lang="nb-NO">
                <a:latin typeface="Courier New" pitchFamily="49" charset="0"/>
              </a:rPr>
              <a:t>struct proc</a:t>
            </a:r>
          </a:p>
          <a:p>
            <a:r>
              <a:rPr lang="nb-NO"/>
              <a:t>Move all execution related data into a new </a:t>
            </a:r>
            <a:r>
              <a:rPr lang="nb-NO">
                <a:latin typeface="Courier New" pitchFamily="49" charset="0"/>
              </a:rPr>
              <a:t>struct lwp</a:t>
            </a:r>
          </a:p>
          <a:p>
            <a:r>
              <a:rPr lang="nb-NO"/>
              <a:t>Update all code parts with variables of type </a:t>
            </a:r>
            <a:r>
              <a:rPr lang="nb-NO">
                <a:latin typeface="Courier New" pitchFamily="49" charset="0"/>
              </a:rPr>
              <a:t>struct proc</a:t>
            </a:r>
          </a:p>
          <a:p>
            <a:r>
              <a:rPr lang="nb-NO"/>
              <a:t>Scheduler must handle LWPs instead of processes</a:t>
            </a:r>
          </a:p>
          <a:p>
            <a:r>
              <a:rPr lang="nb-NO"/>
              <a:t>Change </a:t>
            </a:r>
            <a:r>
              <a:rPr lang="nb-NO">
                <a:latin typeface="Courier New" pitchFamily="49" charset="0"/>
              </a:rPr>
              <a:t>fork( )</a:t>
            </a:r>
            <a:r>
              <a:rPr lang="nb-NO"/>
              <a:t>to create new LWPs for new processes </a:t>
            </a:r>
            <a:endParaRPr lang="nb-NO">
              <a:latin typeface="Courier New" pitchFamily="49" charset="0"/>
            </a:endParaRPr>
          </a:p>
          <a:p>
            <a:endParaRPr lang="nb-NO"/>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40</a:t>
            </a:fld>
            <a:endParaRPr lang="en-US"/>
          </a:p>
        </p:txBody>
      </p:sp>
    </p:spTree>
    <p:extLst>
      <p:ext uri="{BB962C8B-B14F-4D97-AF65-F5344CB8AC3E}">
        <p14:creationId xmlns:p14="http://schemas.microsoft.com/office/powerpoint/2010/main" val="970620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90550" y="304800"/>
            <a:ext cx="7150100" cy="1143000"/>
          </a:xfrm>
        </p:spPr>
        <p:txBody>
          <a:bodyPr/>
          <a:lstStyle/>
          <a:p>
            <a:r>
              <a:rPr lang="nb-NO" dirty="0" err="1"/>
              <a:t>Thread</a:t>
            </a:r>
            <a:r>
              <a:rPr lang="nb-NO" dirty="0"/>
              <a:t> </a:t>
            </a:r>
            <a:r>
              <a:rPr lang="nb-NO" dirty="0" err="1"/>
              <a:t>Implementation</a:t>
            </a:r>
            <a:endParaRPr lang="nb-NO" dirty="0"/>
          </a:p>
        </p:txBody>
      </p:sp>
      <p:sp>
        <p:nvSpPr>
          <p:cNvPr id="256003" name="Rectangle 3"/>
          <p:cNvSpPr>
            <a:spLocks noGrp="1" noChangeArrowheads="1"/>
          </p:cNvSpPr>
          <p:nvPr>
            <p:ph type="body" idx="1"/>
          </p:nvPr>
        </p:nvSpPr>
        <p:spPr>
          <a:xfrm>
            <a:off x="588963" y="1590675"/>
            <a:ext cx="7151687" cy="3600450"/>
          </a:xfrm>
        </p:spPr>
        <p:txBody>
          <a:bodyPr/>
          <a:lstStyle/>
          <a:p>
            <a:r>
              <a:rPr lang="nb-NO"/>
              <a:t>Goal: become the supported POSIX compatible library for NetBSD</a:t>
            </a:r>
          </a:p>
          <a:p>
            <a:r>
              <a:rPr lang="nb-NO"/>
              <a:t>Scheduler activations can always be preempted</a:t>
            </a:r>
          </a:p>
          <a:p>
            <a:pPr lvl="1"/>
            <a:r>
              <a:rPr lang="nb-NO"/>
              <a:t>Violation of atomicity of critical sections of code</a:t>
            </a:r>
          </a:p>
          <a:p>
            <a:pPr lvl="1"/>
            <a:r>
              <a:rPr lang="nb-NO"/>
              <a:t>Example maintenance of ru queue in thread library</a:t>
            </a:r>
          </a:p>
          <a:p>
            <a:pPr lvl="2"/>
            <a:r>
              <a:rPr lang="nb-NO"/>
              <a:t>Normally spin lock are used</a:t>
            </a:r>
          </a:p>
          <a:p>
            <a:pPr lvl="2"/>
            <a:r>
              <a:rPr lang="nb-NO"/>
              <a:t>Upcall handler might try to get the same lock</a:t>
            </a:r>
          </a:p>
          <a:p>
            <a:pPr lvl="2"/>
            <a:r>
              <a:rPr lang="nb-NO"/>
              <a:t>Deadlock (we discuss this later in more detail!)</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41</a:t>
            </a:fld>
            <a:endParaRPr lang="en-US"/>
          </a:p>
        </p:txBody>
      </p:sp>
    </p:spTree>
    <p:extLst>
      <p:ext uri="{BB962C8B-B14F-4D97-AF65-F5344CB8AC3E}">
        <p14:creationId xmlns:p14="http://schemas.microsoft.com/office/powerpoint/2010/main" val="207807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71" name="Rectangle 47"/>
          <p:cNvSpPr>
            <a:spLocks noGrp="1" noChangeArrowheads="1"/>
          </p:cNvSpPr>
          <p:nvPr>
            <p:ph type="title"/>
          </p:nvPr>
        </p:nvSpPr>
        <p:spPr/>
        <p:txBody>
          <a:bodyPr/>
          <a:lstStyle/>
          <a:p>
            <a:r>
              <a:rPr lang="nb-NO"/>
              <a:t>Some Performance Numbers</a:t>
            </a:r>
          </a:p>
        </p:txBody>
      </p:sp>
      <p:sp>
        <p:nvSpPr>
          <p:cNvPr id="257115" name="Rectangle 91"/>
          <p:cNvSpPr>
            <a:spLocks noGrp="1" noChangeArrowheads="1"/>
          </p:cNvSpPr>
          <p:nvPr>
            <p:ph type="body" sz="half" idx="1"/>
          </p:nvPr>
        </p:nvSpPr>
        <p:spPr>
          <a:xfrm>
            <a:off x="0" y="1452563"/>
            <a:ext cx="3810000" cy="4643437"/>
          </a:xfrm>
        </p:spPr>
        <p:txBody>
          <a:bodyPr/>
          <a:lstStyle/>
          <a:p>
            <a:r>
              <a:rPr lang="nb-NO" sz="2000"/>
              <a:t>HBench-OS on</a:t>
            </a:r>
            <a:br>
              <a:rPr lang="nb-NO" sz="2000"/>
            </a:br>
            <a:r>
              <a:rPr lang="nb-NO" sz="2000"/>
              <a:t>500 MHz Digital Alpha</a:t>
            </a:r>
            <a:br>
              <a:rPr lang="nb-NO" sz="2000"/>
            </a:br>
            <a:r>
              <a:rPr lang="nb-NO" sz="2000"/>
              <a:t>21164 system</a:t>
            </a:r>
          </a:p>
          <a:p>
            <a:endParaRPr lang="nb-NO" sz="2000"/>
          </a:p>
          <a:p>
            <a:endParaRPr lang="nb-NO" sz="2000"/>
          </a:p>
          <a:p>
            <a:endParaRPr lang="nb-NO" sz="2000"/>
          </a:p>
          <a:p>
            <a:endParaRPr lang="nb-NO" sz="2000"/>
          </a:p>
          <a:p>
            <a:r>
              <a:rPr lang="nb-NO" sz="2000"/>
              <a:t>Apple iBook </a:t>
            </a:r>
            <a:br>
              <a:rPr lang="nb-NO" sz="2000"/>
            </a:br>
            <a:r>
              <a:rPr lang="nb-NO" sz="2000"/>
              <a:t>500 MHz G3 CPU</a:t>
            </a:r>
            <a:br>
              <a:rPr lang="nb-NO" sz="2000"/>
            </a:br>
            <a:r>
              <a:rPr lang="nb-NO" sz="2000"/>
              <a:t>256 L2 cache</a:t>
            </a:r>
          </a:p>
        </p:txBody>
      </p:sp>
      <p:graphicFrame>
        <p:nvGraphicFramePr>
          <p:cNvPr id="257114" name="Group 90"/>
          <p:cNvGraphicFramePr>
            <a:graphicFrameLocks noGrp="1"/>
          </p:cNvGraphicFramePr>
          <p:nvPr>
            <p:ph sz="quarter" idx="2"/>
            <p:extLst>
              <p:ext uri="{D42A27DB-BD31-4B8C-83A1-F6EECF244321}">
                <p14:modId xmlns:p14="http://schemas.microsoft.com/office/powerpoint/2010/main" val="3612241625"/>
              </p:ext>
            </p:extLst>
          </p:nvPr>
        </p:nvGraphicFramePr>
        <p:xfrm>
          <a:off x="3962400" y="1452563"/>
          <a:ext cx="3810000" cy="2244726"/>
        </p:xfrm>
        <a:graphic>
          <a:graphicData uri="http://schemas.openxmlformats.org/drawingml/2006/table">
            <a:tbl>
              <a:tblPr/>
              <a:tblGrid>
                <a:gridCol w="13319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135062">
                  <a:extLst>
                    <a:ext uri="{9D8B030D-6E8A-4147-A177-3AD203B41FA5}">
                      <a16:colId xmlns:a16="http://schemas.microsoft.com/office/drawing/2014/main" val="20002"/>
                    </a:ext>
                  </a:extLst>
                </a:gridCol>
              </a:tblGrid>
              <a:tr h="3746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before 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after 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getpid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0.631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0.601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getrusage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4.053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4.332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timeofday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1.627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1.911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sbrk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0.722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0.687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sigaction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1.345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1.315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57196" name="Group 172"/>
          <p:cNvGraphicFramePr>
            <a:graphicFrameLocks noGrp="1"/>
          </p:cNvGraphicFramePr>
          <p:nvPr>
            <p:ph sz="quarter" idx="3"/>
            <p:extLst>
              <p:ext uri="{D42A27DB-BD31-4B8C-83A1-F6EECF244321}">
                <p14:modId xmlns:p14="http://schemas.microsoft.com/office/powerpoint/2010/main" val="2505111273"/>
              </p:ext>
            </p:extLst>
          </p:nvPr>
        </p:nvGraphicFramePr>
        <p:xfrm>
          <a:off x="3962400" y="3849688"/>
          <a:ext cx="3810000" cy="2246313"/>
        </p:xfrm>
        <a:graphic>
          <a:graphicData uri="http://schemas.openxmlformats.org/drawingml/2006/table">
            <a:tbl>
              <a:tblPr/>
              <a:tblGrid>
                <a:gridCol w="10731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5038">
                  <a:extLst>
                    <a:ext uri="{9D8B030D-6E8A-4147-A177-3AD203B41FA5}">
                      <a16:colId xmlns:a16="http://schemas.microsoft.com/office/drawing/2014/main" val="20002"/>
                    </a:ext>
                  </a:extLst>
                </a:gridCol>
                <a:gridCol w="865187">
                  <a:extLst>
                    <a:ext uri="{9D8B030D-6E8A-4147-A177-3AD203B41FA5}">
                      <a16:colId xmlns:a16="http://schemas.microsoft.com/office/drawing/2014/main" val="20003"/>
                    </a:ext>
                  </a:extLst>
                </a:gridCol>
              </a:tblGrid>
              <a:tr h="561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1800" b="0" i="0" u="none" strike="noStrike" cap="none" normalizeH="0" baseline="0">
                        <a:ln>
                          <a:noFill/>
                        </a:ln>
                        <a:solidFill>
                          <a:schemeClr val="tx1"/>
                        </a:solidFill>
                        <a:effectLst/>
                        <a:latin typeface="Helvetic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PTH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Linux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Thread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15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96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90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03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Mutex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0.4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0.3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0.6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Context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225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166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Helvetica" pitchFamily="34" charset="0"/>
                        </a:rPr>
                        <a:t>82 μs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2"/>
          </p:nvPr>
        </p:nvSpPr>
        <p:spPr/>
        <p:txBody>
          <a:bodyPr/>
          <a:lstStyle/>
          <a:p>
            <a:fld id="{68909511-56E4-4C3D-8FDB-B998B7DB7CBB}" type="slidenum">
              <a:rPr lang="en-US" smtClean="0"/>
              <a:pPr/>
              <a:t>42</a:t>
            </a:fld>
            <a:endParaRPr lang="en-US"/>
          </a:p>
        </p:txBody>
      </p:sp>
    </p:spTree>
    <p:extLst>
      <p:ext uri="{BB962C8B-B14F-4D97-AF65-F5344CB8AC3E}">
        <p14:creationId xmlns:p14="http://schemas.microsoft.com/office/powerpoint/2010/main" val="1461234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42925" y="0"/>
            <a:ext cx="7772400" cy="1143000"/>
          </a:xfrm>
        </p:spPr>
        <p:txBody>
          <a:bodyPr/>
          <a:lstStyle/>
          <a:p>
            <a:r>
              <a:rPr lang="en-US"/>
              <a:t>Pop-Up Threads</a:t>
            </a:r>
          </a:p>
        </p:txBody>
      </p:sp>
      <p:sp>
        <p:nvSpPr>
          <p:cNvPr id="125955" name="Rectangle 3"/>
          <p:cNvSpPr>
            <a:spLocks noGrp="1" noChangeArrowheads="1"/>
          </p:cNvSpPr>
          <p:nvPr>
            <p:ph type="body" idx="1"/>
          </p:nvPr>
        </p:nvSpPr>
        <p:spPr>
          <a:xfrm>
            <a:off x="533400" y="5216525"/>
            <a:ext cx="8458200" cy="714375"/>
          </a:xfrm>
        </p:spPr>
        <p:txBody>
          <a:bodyPr/>
          <a:lstStyle/>
          <a:p>
            <a:pPr>
              <a:lnSpc>
                <a:spcPct val="90000"/>
              </a:lnSpc>
            </a:pPr>
            <a:r>
              <a:rPr lang="en-US"/>
              <a:t>Creation of a new thread when message arrives</a:t>
            </a:r>
            <a:endParaRPr lang="en-US" sz="2000"/>
          </a:p>
          <a:p>
            <a:pPr lvl="1">
              <a:lnSpc>
                <a:spcPct val="90000"/>
              </a:lnSpc>
              <a:buFontTx/>
              <a:buNone/>
            </a:pPr>
            <a:r>
              <a:rPr lang="en-US"/>
              <a:t>(a) before message arrives</a:t>
            </a:r>
          </a:p>
          <a:p>
            <a:pPr lvl="1">
              <a:lnSpc>
                <a:spcPct val="90000"/>
              </a:lnSpc>
              <a:buFontTx/>
              <a:buNone/>
            </a:pPr>
            <a:r>
              <a:rPr lang="en-US"/>
              <a:t>(b) after message arrives</a:t>
            </a:r>
            <a:endParaRPr lang="en-US" sz="2000"/>
          </a:p>
        </p:txBody>
      </p:sp>
      <p:pic>
        <p:nvPicPr>
          <p:cNvPr id="125956" name="Picture 4" descr="2-15"/>
          <p:cNvPicPr>
            <a:picLocks noChangeAspect="1" noChangeArrowheads="1"/>
          </p:cNvPicPr>
          <p:nvPr/>
        </p:nvPicPr>
        <p:blipFill>
          <a:blip r:embed="rId3" cstate="print"/>
          <a:srcRect/>
          <a:stretch>
            <a:fillRect/>
          </a:stretch>
        </p:blipFill>
        <p:spPr bwMode="auto">
          <a:xfrm>
            <a:off x="1603375" y="1184275"/>
            <a:ext cx="6200775" cy="3889375"/>
          </a:xfrm>
          <a:prstGeom prst="rect">
            <a:avLst/>
          </a:prstGeom>
          <a:noFill/>
        </p:spPr>
      </p:pic>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43</a:t>
            </a:fld>
            <a:endParaRPr lang="en-US"/>
          </a:p>
        </p:txBody>
      </p:sp>
    </p:spTree>
    <p:extLst>
      <p:ext uri="{BB962C8B-B14F-4D97-AF65-F5344CB8AC3E}">
        <p14:creationId xmlns:p14="http://schemas.microsoft.com/office/powerpoint/2010/main" val="214026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90550" y="304800"/>
            <a:ext cx="7150100" cy="1143000"/>
          </a:xfrm>
        </p:spPr>
        <p:txBody>
          <a:bodyPr/>
          <a:lstStyle/>
          <a:p>
            <a:r>
              <a:rPr lang="en-US"/>
              <a:t>Pop-Up Threads</a:t>
            </a:r>
          </a:p>
        </p:txBody>
      </p:sp>
      <p:sp>
        <p:nvSpPr>
          <p:cNvPr id="208901" name="Rectangle 5"/>
          <p:cNvSpPr>
            <a:spLocks noGrp="1" noChangeArrowheads="1"/>
          </p:cNvSpPr>
          <p:nvPr>
            <p:ph idx="1"/>
          </p:nvPr>
        </p:nvSpPr>
        <p:spPr>
          <a:xfrm>
            <a:off x="588963" y="1590675"/>
            <a:ext cx="7151687" cy="3600450"/>
          </a:xfrm>
        </p:spPr>
        <p:txBody>
          <a:bodyPr/>
          <a:lstStyle/>
          <a:p>
            <a:r>
              <a:rPr lang="en-US"/>
              <a:t>Fast reacting to external events possible</a:t>
            </a:r>
          </a:p>
          <a:p>
            <a:pPr lvl="1"/>
            <a:r>
              <a:rPr lang="en-US"/>
              <a:t>Packet processing is meant to last a short time</a:t>
            </a:r>
          </a:p>
          <a:p>
            <a:pPr lvl="1"/>
            <a:r>
              <a:rPr lang="en-US"/>
              <a:t>Packets may arrive frequently</a:t>
            </a:r>
          </a:p>
          <a:p>
            <a:pPr lvl="1"/>
            <a:endParaRPr lang="en-US"/>
          </a:p>
          <a:p>
            <a:r>
              <a:rPr lang="en-US"/>
              <a:t>Questions with pop-up threads</a:t>
            </a:r>
          </a:p>
          <a:p>
            <a:pPr lvl="1"/>
            <a:r>
              <a:rPr lang="en-US"/>
              <a:t>How to guarantee processing order without loosing efficiency?</a:t>
            </a:r>
          </a:p>
          <a:p>
            <a:pPr lvl="1"/>
            <a:r>
              <a:rPr lang="en-US"/>
              <a:t>How to manage time slices? (process accounting)</a:t>
            </a:r>
          </a:p>
          <a:p>
            <a:pPr lvl="1"/>
            <a:r>
              <a:rPr lang="en-US"/>
              <a:t>How do schedule these threads efficiently?</a:t>
            </a:r>
          </a:p>
          <a:p>
            <a:pPr lvl="1"/>
            <a:endParaRPr lang="en-US"/>
          </a:p>
        </p:txBody>
      </p:sp>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11"/>
          </p:nvPr>
        </p:nvSpPr>
        <p:spPr>
          <a:prstGeom prst="rect">
            <a:avLst/>
          </a:prstGeom>
        </p:spPr>
        <p:txBody>
          <a:bodyPr/>
          <a:lstStyle/>
          <a:p>
            <a:fld id="{919DBCD4-77E7-4AAB-8D3F-D13DC55CDBA1}" type="slidenum">
              <a:rPr lang="en-US" smtClean="0"/>
              <a:pPr/>
              <a:t>44</a:t>
            </a:fld>
            <a:endParaRPr lang="en-US"/>
          </a:p>
        </p:txBody>
      </p:sp>
    </p:spTree>
    <p:extLst>
      <p:ext uri="{BB962C8B-B14F-4D97-AF65-F5344CB8AC3E}">
        <p14:creationId xmlns:p14="http://schemas.microsoft.com/office/powerpoint/2010/main" val="1947830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590550" y="371475"/>
            <a:ext cx="7150100" cy="1143000"/>
          </a:xfrm>
        </p:spPr>
        <p:txBody>
          <a:bodyPr/>
          <a:lstStyle/>
          <a:p>
            <a:r>
              <a:rPr lang="en-US"/>
              <a:t>Existing Thread Packages</a:t>
            </a:r>
          </a:p>
        </p:txBody>
      </p:sp>
      <p:sp>
        <p:nvSpPr>
          <p:cNvPr id="226307" name="Rectangle 3"/>
          <p:cNvSpPr>
            <a:spLocks noGrp="1" noChangeArrowheads="1"/>
          </p:cNvSpPr>
          <p:nvPr>
            <p:ph type="body" idx="1"/>
          </p:nvPr>
        </p:nvSpPr>
        <p:spPr>
          <a:xfrm>
            <a:off x="588963" y="1657350"/>
            <a:ext cx="7151687" cy="3600450"/>
          </a:xfrm>
        </p:spPr>
        <p:txBody>
          <a:bodyPr/>
          <a:lstStyle/>
          <a:p>
            <a:r>
              <a:rPr lang="en-US"/>
              <a:t>All have</a:t>
            </a:r>
          </a:p>
          <a:p>
            <a:pPr lvl="1"/>
            <a:r>
              <a:rPr lang="en-US"/>
              <a:t>Thread creation and destruction</a:t>
            </a:r>
          </a:p>
          <a:p>
            <a:pPr lvl="1"/>
            <a:r>
              <a:rPr lang="en-US"/>
              <a:t>Switching between threads</a:t>
            </a:r>
          </a:p>
          <a:p>
            <a:r>
              <a:rPr lang="en-US"/>
              <a:t>All specify mutual exclusion mechanisms</a:t>
            </a:r>
          </a:p>
          <a:p>
            <a:pPr lvl="1"/>
            <a:r>
              <a:rPr lang="en-US"/>
              <a:t>Semaphores, mutexes, condition variables, monitors</a:t>
            </a:r>
          </a:p>
          <a:p>
            <a:pPr lvl="1"/>
            <a:endParaRPr lang="en-US"/>
          </a:p>
          <a:p>
            <a:r>
              <a:rPr lang="en-US"/>
              <a:t>Why do they belong together?</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45</a:t>
            </a:fld>
            <a:endParaRPr lang="en-US"/>
          </a:p>
        </p:txBody>
      </p:sp>
    </p:spTree>
    <p:extLst>
      <p:ext uri="{BB962C8B-B14F-4D97-AF65-F5344CB8AC3E}">
        <p14:creationId xmlns:p14="http://schemas.microsoft.com/office/powerpoint/2010/main" val="1712071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90550" y="304800"/>
            <a:ext cx="7150100" cy="1143000"/>
          </a:xfrm>
        </p:spPr>
        <p:txBody>
          <a:bodyPr/>
          <a:lstStyle/>
          <a:p>
            <a:r>
              <a:rPr lang="en-US"/>
              <a:t>Some existing thread packages</a:t>
            </a:r>
          </a:p>
        </p:txBody>
      </p:sp>
      <p:sp>
        <p:nvSpPr>
          <p:cNvPr id="83971" name="Rectangle 3"/>
          <p:cNvSpPr>
            <a:spLocks noGrp="1" noChangeArrowheads="1"/>
          </p:cNvSpPr>
          <p:nvPr>
            <p:ph type="body" idx="1"/>
          </p:nvPr>
        </p:nvSpPr>
        <p:spPr>
          <a:xfrm>
            <a:off x="609600" y="1066800"/>
            <a:ext cx="7151687" cy="3600450"/>
          </a:xfrm>
        </p:spPr>
        <p:txBody>
          <a:bodyPr/>
          <a:lstStyle/>
          <a:p>
            <a:r>
              <a:rPr lang="en-US" sz="2000" dirty="0"/>
              <a:t>POSIX Pthreads (IEEE 1003.1c) for all/most platforms</a:t>
            </a:r>
          </a:p>
          <a:p>
            <a:pPr lvl="1"/>
            <a:r>
              <a:rPr lang="en-US" sz="2000" dirty="0"/>
              <a:t>Some implementations may be user level, kernel level or hybrid</a:t>
            </a:r>
          </a:p>
          <a:p>
            <a:r>
              <a:rPr lang="en-US" sz="2000" dirty="0"/>
              <a:t>GNU PTH</a:t>
            </a:r>
          </a:p>
          <a:p>
            <a:r>
              <a:rPr lang="en-US" sz="2000" dirty="0"/>
              <a:t>Linux</a:t>
            </a:r>
          </a:p>
          <a:p>
            <a:r>
              <a:rPr lang="en-US" sz="2000" dirty="0"/>
              <a:t>JAVA for all platforms</a:t>
            </a:r>
          </a:p>
          <a:p>
            <a:pPr lvl="1"/>
            <a:r>
              <a:rPr lang="en-US" sz="2000" dirty="0"/>
              <a:t>User level, but can use OS time slicing</a:t>
            </a:r>
          </a:p>
          <a:p>
            <a:r>
              <a:rPr lang="en-US" sz="2000" dirty="0"/>
              <a:t>Win32 for Win95/98 and NT</a:t>
            </a:r>
          </a:p>
          <a:p>
            <a:pPr lvl="1"/>
            <a:r>
              <a:rPr lang="en-US" sz="2000" dirty="0"/>
              <a:t>kernel level thread package</a:t>
            </a:r>
          </a:p>
          <a:p>
            <a:r>
              <a:rPr lang="en-US" sz="2000" dirty="0"/>
              <a:t>OS/2</a:t>
            </a:r>
          </a:p>
          <a:p>
            <a:pPr lvl="1"/>
            <a:r>
              <a:rPr lang="en-US" sz="2000" dirty="0"/>
              <a:t>kernel level</a:t>
            </a:r>
          </a:p>
          <a:p>
            <a:r>
              <a:rPr lang="en-US" sz="2000" dirty="0"/>
              <a:t>Basic idea in most packages</a:t>
            </a:r>
          </a:p>
          <a:p>
            <a:pPr lvl="1"/>
            <a:r>
              <a:rPr lang="en-US" sz="2000" dirty="0"/>
              <a:t>Simplicity, fancy functions can be built using simpler ones</a:t>
            </a:r>
          </a:p>
        </p:txBody>
      </p:sp>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Tree>
    <p:extLst>
      <p:ext uri="{BB962C8B-B14F-4D97-AF65-F5344CB8AC3E}">
        <p14:creationId xmlns:p14="http://schemas.microsoft.com/office/powerpoint/2010/main" val="57469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10-1. The layers in a Linux system.</a:t>
            </a:r>
          </a:p>
        </p:txBody>
      </p:sp>
      <p:sp>
        <p:nvSpPr>
          <p:cNvPr id="102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Interfaces to Linux</a:t>
            </a:r>
          </a:p>
        </p:txBody>
      </p:sp>
      <p:sp>
        <p:nvSpPr>
          <p:cNvPr id="102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0246" name="Picture 6" descr="D:\b\b4\IBM\1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492250"/>
            <a:ext cx="7391400" cy="373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26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6110288"/>
            <a:ext cx="91440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10-3. Structure of the Linux kernel</a:t>
            </a:r>
          </a:p>
        </p:txBody>
      </p:sp>
      <p:sp>
        <p:nvSpPr>
          <p:cNvPr id="18435" name="Rectangle 3"/>
          <p:cNvSpPr>
            <a:spLocks noChangeArrowheads="1"/>
          </p:cNvSpPr>
          <p:nvPr/>
        </p:nvSpPr>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Kernel Structure</a:t>
            </a:r>
          </a:p>
        </p:txBody>
      </p:sp>
      <p:sp>
        <p:nvSpPr>
          <p:cNvPr id="1843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8438" name="Picture 6" descr="D:\b\b4\IBM\1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1157288"/>
            <a:ext cx="6550025" cy="453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941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73870" y="381000"/>
            <a:ext cx="7150100" cy="1143000"/>
          </a:xfrm>
        </p:spPr>
        <p:txBody>
          <a:bodyPr/>
          <a:lstStyle/>
          <a:p>
            <a:r>
              <a:rPr lang="en-US" dirty="0"/>
              <a:t>The Thread Model (recap)</a:t>
            </a:r>
          </a:p>
        </p:txBody>
      </p:sp>
      <p:sp>
        <p:nvSpPr>
          <p:cNvPr id="2" name="Date Placeholder 1"/>
          <p:cNvSpPr>
            <a:spLocks noGrp="1"/>
          </p:cNvSpPr>
          <p:nvPr>
            <p:ph type="dt" sz="half" idx="10"/>
          </p:nvPr>
        </p:nvSpPr>
        <p:spPr/>
        <p:txBody>
          <a:bodyPr/>
          <a:lstStyle/>
          <a:p>
            <a:r>
              <a:rPr lang="en-US" dirty="0"/>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49</a:t>
            </a:fld>
            <a:endParaRPr lang="en-US" dirty="0"/>
          </a:p>
        </p:txBody>
      </p:sp>
      <p:pic>
        <p:nvPicPr>
          <p:cNvPr id="8" name="Picture 4" descr="2-13"/>
          <p:cNvPicPr>
            <a:picLocks noChangeAspect="1" noChangeArrowheads="1"/>
          </p:cNvPicPr>
          <p:nvPr/>
        </p:nvPicPr>
        <p:blipFill>
          <a:blip r:embed="rId3" cstate="print"/>
          <a:srcRect/>
          <a:stretch>
            <a:fillRect/>
          </a:stretch>
        </p:blipFill>
        <p:spPr bwMode="auto">
          <a:xfrm>
            <a:off x="2144452" y="1447800"/>
            <a:ext cx="4203700" cy="4441825"/>
          </a:xfrm>
          <a:prstGeom prst="rect">
            <a:avLst/>
          </a:prstGeom>
          <a:noFill/>
        </p:spPr>
      </p:pic>
    </p:spTree>
    <p:extLst>
      <p:ext uri="{BB962C8B-B14F-4D97-AF65-F5344CB8AC3E}">
        <p14:creationId xmlns:p14="http://schemas.microsoft.com/office/powerpoint/2010/main" val="16523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73870" y="381000"/>
            <a:ext cx="7150100" cy="1143000"/>
          </a:xfrm>
        </p:spPr>
        <p:txBody>
          <a:bodyPr/>
          <a:lstStyle/>
          <a:p>
            <a:r>
              <a:rPr lang="en-US" dirty="0"/>
              <a:t>The Thread Model (3)</a:t>
            </a:r>
          </a:p>
        </p:txBody>
      </p:sp>
      <p:sp>
        <p:nvSpPr>
          <p:cNvPr id="116739" name="Rectangle 3"/>
          <p:cNvSpPr>
            <a:spLocks noGrp="1" noChangeArrowheads="1"/>
          </p:cNvSpPr>
          <p:nvPr>
            <p:ph type="body" idx="1"/>
          </p:nvPr>
        </p:nvSpPr>
        <p:spPr>
          <a:xfrm>
            <a:off x="685800" y="5483225"/>
            <a:ext cx="7772400" cy="612775"/>
          </a:xfrm>
        </p:spPr>
        <p:txBody>
          <a:bodyPr/>
          <a:lstStyle/>
          <a:p>
            <a:pPr algn="ctr">
              <a:lnSpc>
                <a:spcPct val="90000"/>
              </a:lnSpc>
              <a:buFontTx/>
              <a:buNone/>
            </a:pPr>
            <a:r>
              <a:rPr lang="en-US"/>
              <a:t>Each thread has its own stack</a:t>
            </a:r>
          </a:p>
        </p:txBody>
      </p:sp>
      <p:pic>
        <p:nvPicPr>
          <p:cNvPr id="116740" name="Picture 4" descr="2-8"/>
          <p:cNvPicPr>
            <a:picLocks noChangeAspect="1" noChangeArrowheads="1"/>
          </p:cNvPicPr>
          <p:nvPr/>
        </p:nvPicPr>
        <p:blipFill>
          <a:blip r:embed="rId3" cstate="print"/>
          <a:srcRect/>
          <a:stretch>
            <a:fillRect/>
          </a:stretch>
        </p:blipFill>
        <p:spPr bwMode="auto">
          <a:xfrm>
            <a:off x="1281113" y="1524000"/>
            <a:ext cx="6499225" cy="3641725"/>
          </a:xfrm>
          <a:prstGeom prst="rect">
            <a:avLst/>
          </a:prstGeom>
          <a:noFill/>
        </p:spPr>
      </p:pic>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5</a:t>
            </a:fld>
            <a:endParaRPr lang="en-US"/>
          </a:p>
        </p:txBody>
      </p:sp>
    </p:spTree>
    <p:extLst>
      <p:ext uri="{BB962C8B-B14F-4D97-AF65-F5344CB8AC3E}">
        <p14:creationId xmlns:p14="http://schemas.microsoft.com/office/powerpoint/2010/main" val="2272607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150100" cy="609600"/>
          </a:xfrm>
        </p:spPr>
        <p:txBody>
          <a:bodyPr/>
          <a:lstStyle/>
          <a:p>
            <a:r>
              <a:rPr lang="en-US" dirty="0"/>
              <a:t>Linux Process/ Threads</a:t>
            </a:r>
          </a:p>
        </p:txBody>
      </p:sp>
      <p:sp>
        <p:nvSpPr>
          <p:cNvPr id="3" name="Content Placeholder 2"/>
          <p:cNvSpPr>
            <a:spLocks noGrp="1"/>
          </p:cNvSpPr>
          <p:nvPr>
            <p:ph idx="1"/>
          </p:nvPr>
        </p:nvSpPr>
        <p:spPr>
          <a:xfrm>
            <a:off x="228600" y="685800"/>
            <a:ext cx="7696199" cy="5394325"/>
          </a:xfrm>
        </p:spPr>
        <p:txBody>
          <a:bodyPr/>
          <a:lstStyle/>
          <a:p>
            <a:r>
              <a:rPr lang="en-US" dirty="0"/>
              <a:t>Linux takes a unique approach to implementing the process and thread abstractions. In Linux, all threads are simply processes that might share certain resources. Instead of being something different than a thread or a group of threads, a process in Linux is simply a group of threads that share something called a thread group ID (TGID) and whatever resources are necessary.</a:t>
            </a:r>
          </a:p>
          <a:p>
            <a:r>
              <a:rPr lang="en-US" dirty="0"/>
              <a:t>It is worth mentioning that this model, combined with certain tricks like a COW (Copy On Write) forking algorithm causes process and thread spawning to be very fast and efficient in Linux, whereas spawning a process is much more expensive than spawning threads on many other operating systems […] </a:t>
            </a:r>
          </a:p>
          <a:p>
            <a:r>
              <a:rPr lang="en-US" dirty="0"/>
              <a:t>It is only important to know that Linux considers processes to be merely groups of threads and does not differentiate between the two. Because of this, Linux schedules threads only, essentially ignoring what POSIX processes they belong to.</a:t>
            </a:r>
          </a:p>
          <a:p>
            <a:r>
              <a:rPr lang="en-US" dirty="0"/>
              <a:t>Source: </a:t>
            </a:r>
            <a:r>
              <a:rPr lang="en-US" i="1" dirty="0"/>
              <a:t>Understanding the Linux 2.6.8.1 CPU Scheduler</a:t>
            </a:r>
            <a:r>
              <a:rPr lang="en-US" dirty="0"/>
              <a:t>, Josh </a:t>
            </a:r>
            <a:r>
              <a:rPr lang="en-US" dirty="0" err="1"/>
              <a:t>Aas</a:t>
            </a:r>
            <a:r>
              <a:rPr lang="en-US" dirty="0"/>
              <a:t>, 2005.</a:t>
            </a:r>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50</a:t>
            </a:fld>
            <a:endParaRPr lang="nb-NO" dirty="0"/>
          </a:p>
        </p:txBody>
      </p:sp>
    </p:spTree>
    <p:extLst>
      <p:ext uri="{BB962C8B-B14F-4D97-AF65-F5344CB8AC3E}">
        <p14:creationId xmlns:p14="http://schemas.microsoft.com/office/powerpoint/2010/main" val="3707984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10-4. Process creation in Linux.</a:t>
            </a:r>
          </a:p>
        </p:txBody>
      </p:sp>
      <p:sp>
        <p:nvSpPr>
          <p:cNvPr id="2048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Processes in Linux</a:t>
            </a:r>
          </a:p>
        </p:txBody>
      </p:sp>
      <p:sp>
        <p:nvSpPr>
          <p:cNvPr id="2048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D:\b\b4\IBM\1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2241550"/>
            <a:ext cx="7721600" cy="210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22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540702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dirty="0">
                <a:latin typeface="Arial" charset="0"/>
              </a:rPr>
              <a:t>Figure 10-6. Some system calls relating to processes. </a:t>
            </a:r>
          </a:p>
        </p:txBody>
      </p:sp>
      <p:sp>
        <p:nvSpPr>
          <p:cNvPr id="24579" name="Rectangle 3"/>
          <p:cNvSpPr>
            <a:spLocks noChangeArrowheads="1"/>
          </p:cNvSpPr>
          <p:nvPr/>
        </p:nvSpPr>
        <p:spPr bwMode="auto">
          <a:xfrm>
            <a:off x="0" y="0"/>
            <a:ext cx="91440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dirty="0">
                <a:solidFill>
                  <a:srgbClr val="FF0000"/>
                </a:solidFill>
                <a:latin typeface="Arial" charset="0"/>
              </a:rPr>
              <a:t>Process Management </a:t>
            </a:r>
            <a:br>
              <a:rPr lang="en-US" sz="3600" dirty="0">
                <a:solidFill>
                  <a:srgbClr val="FF0000"/>
                </a:solidFill>
                <a:latin typeface="Arial" charset="0"/>
              </a:rPr>
            </a:br>
            <a:r>
              <a:rPr lang="en-US" sz="3600" dirty="0">
                <a:solidFill>
                  <a:srgbClr val="FF0000"/>
                </a:solidFill>
                <a:latin typeface="Arial" charset="0"/>
              </a:rPr>
              <a:t>System Calls in Linux</a:t>
            </a:r>
          </a:p>
        </p:txBody>
      </p:sp>
      <p:sp>
        <p:nvSpPr>
          <p:cNvPr id="2458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dirty="0" err="1">
                <a:solidFill>
                  <a:srgbClr val="898989"/>
                </a:solidFill>
              </a:rPr>
              <a:t>Tanenbaum</a:t>
            </a:r>
            <a:r>
              <a:rPr lang="en-US" sz="1200" dirty="0">
                <a:solidFill>
                  <a:srgbClr val="898989"/>
                </a:solidFill>
              </a:rPr>
              <a:t>, Modern Operating Systems 3 e, (c) 2008 Prentice-Hall, Inc. All rights reserved. 0-13-</a:t>
            </a:r>
            <a:r>
              <a:rPr lang="en-US" sz="1200" b="1" dirty="0">
                <a:solidFill>
                  <a:srgbClr val="898989"/>
                </a:solidFill>
              </a:rPr>
              <a:t>6006639</a:t>
            </a:r>
          </a:p>
        </p:txBody>
      </p:sp>
      <p:pic>
        <p:nvPicPr>
          <p:cNvPr id="24582" name="Picture 6" descr="D:\b\b4\IBM\1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257300"/>
            <a:ext cx="7675562"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9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355600"/>
            <a:ext cx="91440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Processes and Threads </a:t>
            </a:r>
          </a:p>
          <a:p>
            <a:pPr eaLnBrk="0" hangingPunct="0"/>
            <a:endParaRPr lang="en-US" sz="3600">
              <a:solidFill>
                <a:srgbClr val="FF0000"/>
              </a:solidFill>
              <a:latin typeface="Arial" charset="0"/>
            </a:endParaRPr>
          </a:p>
          <a:p>
            <a:pPr eaLnBrk="0" hangingPunct="0"/>
            <a:endParaRPr lang="en-US" sz="3600">
              <a:solidFill>
                <a:srgbClr val="FF0000"/>
              </a:solidFill>
              <a:latin typeface="Arial" charset="0"/>
            </a:endParaRPr>
          </a:p>
        </p:txBody>
      </p:sp>
      <p:sp>
        <p:nvSpPr>
          <p:cNvPr id="28675" name="Rectangle 3"/>
          <p:cNvSpPr>
            <a:spLocks noChangeArrowheads="1"/>
          </p:cNvSpPr>
          <p:nvPr/>
        </p:nvSpPr>
        <p:spPr bwMode="auto">
          <a:xfrm>
            <a:off x="341313" y="896938"/>
            <a:ext cx="8380412"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eaLnBrk="0" hangingPunct="0">
              <a:spcBef>
                <a:spcPct val="20000"/>
              </a:spcBef>
            </a:pPr>
            <a:r>
              <a:rPr lang="en-US" sz="2400" dirty="0">
                <a:latin typeface="Arial" charset="0"/>
              </a:rPr>
              <a:t>Categories of information in the process descriptor</a:t>
            </a:r>
            <a:r>
              <a:rPr lang="en-US" sz="1600" dirty="0">
                <a:latin typeface="Arial" charset="0"/>
              </a:rPr>
              <a:t>:</a:t>
            </a:r>
          </a:p>
          <a:p>
            <a:pPr marL="609600" indent="-609600" algn="l" eaLnBrk="0" hangingPunct="0">
              <a:spcBef>
                <a:spcPct val="20000"/>
              </a:spcBef>
              <a:buClr>
                <a:schemeClr val="accent2"/>
              </a:buClr>
              <a:buFontTx/>
              <a:buChar char="•"/>
            </a:pPr>
            <a:r>
              <a:rPr lang="en-US" sz="2400" dirty="0">
                <a:latin typeface="Arial" charset="0"/>
              </a:rPr>
              <a:t>Scheduling parameters</a:t>
            </a:r>
          </a:p>
          <a:p>
            <a:pPr marL="609600" indent="-609600" algn="l" eaLnBrk="0" hangingPunct="0">
              <a:spcBef>
                <a:spcPct val="20000"/>
              </a:spcBef>
              <a:buClr>
                <a:schemeClr val="accent2"/>
              </a:buClr>
              <a:buFontTx/>
              <a:buChar char="•"/>
            </a:pPr>
            <a:r>
              <a:rPr lang="en-US" sz="2400" dirty="0">
                <a:latin typeface="Arial" charset="0"/>
              </a:rPr>
              <a:t>Memory image</a:t>
            </a:r>
          </a:p>
          <a:p>
            <a:pPr marL="609600" indent="-609600" algn="l" eaLnBrk="0" hangingPunct="0">
              <a:spcBef>
                <a:spcPct val="20000"/>
              </a:spcBef>
              <a:buClr>
                <a:schemeClr val="accent2"/>
              </a:buClr>
              <a:buFontTx/>
              <a:buChar char="•"/>
            </a:pPr>
            <a:r>
              <a:rPr lang="en-US" sz="2400" dirty="0">
                <a:latin typeface="Arial" charset="0"/>
              </a:rPr>
              <a:t>Signals</a:t>
            </a:r>
          </a:p>
          <a:p>
            <a:pPr marL="609600" indent="-609600" algn="l" eaLnBrk="0" hangingPunct="0">
              <a:spcBef>
                <a:spcPct val="20000"/>
              </a:spcBef>
              <a:buClr>
                <a:schemeClr val="accent2"/>
              </a:buClr>
              <a:buFontTx/>
              <a:buChar char="•"/>
            </a:pPr>
            <a:r>
              <a:rPr lang="en-US" sz="2400" dirty="0">
                <a:latin typeface="Arial" charset="0"/>
              </a:rPr>
              <a:t>Machine registers</a:t>
            </a:r>
            <a:br>
              <a:rPr lang="en-US" sz="1600" dirty="0">
                <a:latin typeface="Arial" charset="0"/>
              </a:rPr>
            </a:br>
            <a:r>
              <a:rPr lang="en-US" sz="2400" dirty="0">
                <a:latin typeface="Arial" charset="0"/>
              </a:rPr>
              <a:t>System call state</a:t>
            </a:r>
          </a:p>
          <a:p>
            <a:pPr marL="609600" indent="-609600" algn="l" eaLnBrk="0" hangingPunct="0">
              <a:spcBef>
                <a:spcPct val="20000"/>
              </a:spcBef>
              <a:buClr>
                <a:schemeClr val="accent2"/>
              </a:buClr>
              <a:buFontTx/>
              <a:buChar char="•"/>
            </a:pPr>
            <a:r>
              <a:rPr lang="en-US" sz="2400" dirty="0">
                <a:latin typeface="Arial" charset="0"/>
              </a:rPr>
              <a:t>File descriptor table</a:t>
            </a:r>
          </a:p>
          <a:p>
            <a:pPr marL="609600" indent="-609600" algn="l" eaLnBrk="0" hangingPunct="0">
              <a:spcBef>
                <a:spcPct val="20000"/>
              </a:spcBef>
              <a:buClr>
                <a:schemeClr val="accent2"/>
              </a:buClr>
              <a:buFontTx/>
              <a:buChar char="•"/>
            </a:pPr>
            <a:r>
              <a:rPr lang="en-US" sz="2400" dirty="0">
                <a:latin typeface="Arial" charset="0"/>
              </a:rPr>
              <a:t>Accounting</a:t>
            </a:r>
          </a:p>
          <a:p>
            <a:pPr marL="609600" indent="-609600" algn="l" eaLnBrk="0" hangingPunct="0">
              <a:spcBef>
                <a:spcPct val="20000"/>
              </a:spcBef>
              <a:buClr>
                <a:schemeClr val="accent2"/>
              </a:buClr>
              <a:buFontTx/>
              <a:buChar char="•"/>
            </a:pPr>
            <a:r>
              <a:rPr lang="en-US" sz="2400" dirty="0">
                <a:latin typeface="Arial" charset="0"/>
              </a:rPr>
              <a:t>Kernel stack</a:t>
            </a:r>
          </a:p>
          <a:p>
            <a:pPr marL="609600" indent="-609600" algn="l" eaLnBrk="0" hangingPunct="0">
              <a:spcBef>
                <a:spcPct val="20000"/>
              </a:spcBef>
              <a:buClr>
                <a:schemeClr val="accent2"/>
              </a:buClr>
              <a:buFontTx/>
              <a:buChar char="•"/>
            </a:pPr>
            <a:r>
              <a:rPr lang="en-US" sz="2400" dirty="0">
                <a:latin typeface="Arial" charset="0"/>
              </a:rPr>
              <a:t>Miscellaneous</a:t>
            </a:r>
          </a:p>
          <a:p>
            <a:pPr marL="609600" indent="-609600" algn="l" eaLnBrk="0" hangingPunct="0">
              <a:spcBef>
                <a:spcPct val="20000"/>
              </a:spcBef>
              <a:buClr>
                <a:schemeClr val="accent2"/>
              </a:buClr>
              <a:buFontTx/>
              <a:buChar char="•"/>
            </a:pPr>
            <a:endParaRPr lang="en-US" sz="1600" dirty="0">
              <a:latin typeface="Arial" charset="0"/>
            </a:endParaRPr>
          </a:p>
        </p:txBody>
      </p:sp>
      <p:sp>
        <p:nvSpPr>
          <p:cNvPr id="2867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576004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10-8. The steps in executing the command</a:t>
            </a:r>
            <a:br>
              <a:rPr lang="en-US" sz="2400">
                <a:latin typeface="Arial" charset="0"/>
              </a:rPr>
            </a:br>
            <a:r>
              <a:rPr lang="en-US" sz="2400">
                <a:latin typeface="Arial" charset="0"/>
              </a:rPr>
              <a:t> </a:t>
            </a:r>
            <a:r>
              <a:rPr lang="en-US" sz="2400" i="1">
                <a:latin typeface="Arial" charset="0"/>
              </a:rPr>
              <a:t>ls</a:t>
            </a:r>
            <a:r>
              <a:rPr lang="en-US" sz="2400">
                <a:latin typeface="Arial" charset="0"/>
              </a:rPr>
              <a:t> typed to the shell.</a:t>
            </a:r>
          </a:p>
        </p:txBody>
      </p:sp>
      <p:sp>
        <p:nvSpPr>
          <p:cNvPr id="32771" name="Rectangle 3"/>
          <p:cNvSpPr>
            <a:spLocks noChangeArrowheads="1"/>
          </p:cNvSpPr>
          <p:nvPr/>
        </p:nvSpPr>
        <p:spPr bwMode="auto">
          <a:xfrm>
            <a:off x="0" y="0"/>
            <a:ext cx="9144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Exec</a:t>
            </a:r>
          </a:p>
        </p:txBody>
      </p:sp>
      <p:sp>
        <p:nvSpPr>
          <p:cNvPr id="3277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2774" name="Picture 6" descr="D:\b\b4\IBM\1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204913"/>
            <a:ext cx="7035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978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10-9. Bits in the sharing_flags bitmap.</a:t>
            </a:r>
          </a:p>
        </p:txBody>
      </p:sp>
      <p:sp>
        <p:nvSpPr>
          <p:cNvPr id="34819"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The Clone System Call</a:t>
            </a:r>
          </a:p>
        </p:txBody>
      </p:sp>
      <p:sp>
        <p:nvSpPr>
          <p:cNvPr id="3482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4822" name="Picture 6" descr="D:\b\b4\IBM\1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27275"/>
            <a:ext cx="8559800" cy="254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9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04800"/>
            <a:ext cx="7150100" cy="685800"/>
          </a:xfrm>
        </p:spPr>
        <p:txBody>
          <a:bodyPr/>
          <a:lstStyle/>
          <a:p>
            <a:r>
              <a:rPr lang="en-US" dirty="0"/>
              <a:t>The </a:t>
            </a:r>
            <a:r>
              <a:rPr lang="en-US" dirty="0" err="1"/>
              <a:t>futex</a:t>
            </a:r>
            <a:r>
              <a:rPr lang="en-US" dirty="0"/>
              <a:t> System Call</a:t>
            </a:r>
          </a:p>
        </p:txBody>
      </p:sp>
      <p:sp>
        <p:nvSpPr>
          <p:cNvPr id="6" name="Content Placeholder 5"/>
          <p:cNvSpPr>
            <a:spLocks noGrp="1"/>
          </p:cNvSpPr>
          <p:nvPr>
            <p:ph idx="1"/>
          </p:nvPr>
        </p:nvSpPr>
        <p:spPr>
          <a:xfrm>
            <a:off x="609600" y="990600"/>
            <a:ext cx="7151687" cy="4800600"/>
          </a:xfrm>
        </p:spPr>
        <p:txBody>
          <a:bodyPr/>
          <a:lstStyle/>
          <a:p>
            <a:r>
              <a:rPr lang="en-US" dirty="0"/>
              <a:t>The </a:t>
            </a:r>
            <a:r>
              <a:rPr lang="en-US" b="1" dirty="0" err="1"/>
              <a:t>futex</a:t>
            </a:r>
            <a:r>
              <a:rPr lang="en-US" dirty="0"/>
              <a:t>() system call provides a method for a program to wait for a value at a given address to change, and a method to wake up anyone waiting on a particular address (while the addresses for the same memory in separate processes may not be equal, the kernel maps them internally so the same memory mapped in different locations will correspond for </a:t>
            </a:r>
            <a:r>
              <a:rPr lang="en-US" b="1" dirty="0" err="1"/>
              <a:t>futex</a:t>
            </a:r>
            <a:r>
              <a:rPr lang="en-US" dirty="0"/>
              <a:t>() calls). This system call is typically used to implement the contended case of a lock in shared memory, as described in </a:t>
            </a:r>
            <a:r>
              <a:rPr lang="en-US" dirty="0" err="1">
                <a:hlinkClick r:id="rId2"/>
              </a:rPr>
              <a:t>futex</a:t>
            </a:r>
            <a:r>
              <a:rPr lang="en-US" dirty="0">
                <a:hlinkClick r:id="rId2"/>
              </a:rPr>
              <a:t>(7)</a:t>
            </a:r>
            <a:r>
              <a:rPr lang="en-US" dirty="0"/>
              <a:t>. </a:t>
            </a:r>
          </a:p>
          <a:p>
            <a:r>
              <a:rPr lang="en-US" dirty="0"/>
              <a:t>When a </a:t>
            </a:r>
            <a:r>
              <a:rPr lang="en-US" dirty="0" err="1">
                <a:hlinkClick r:id="rId2"/>
              </a:rPr>
              <a:t>futex</a:t>
            </a:r>
            <a:r>
              <a:rPr lang="en-US" dirty="0">
                <a:hlinkClick r:id="rId2"/>
              </a:rPr>
              <a:t>(7)</a:t>
            </a:r>
            <a:r>
              <a:rPr lang="en-US" dirty="0"/>
              <a:t> operation did not finish uncontended in </a:t>
            </a:r>
            <a:r>
              <a:rPr lang="en-US" dirty="0" err="1"/>
              <a:t>userspace</a:t>
            </a:r>
            <a:r>
              <a:rPr lang="en-US" dirty="0"/>
              <a:t>, a call needs to be made to the kernel to arbitrate. Arbitration can either mean putting the calling process to sleep or, conversely, waking a waiting process. </a:t>
            </a:r>
          </a:p>
          <a:p>
            <a:r>
              <a:rPr lang="en-US" dirty="0"/>
              <a:t>Source: </a:t>
            </a:r>
            <a:r>
              <a:rPr lang="en-US" dirty="0" err="1"/>
              <a:t>futex</a:t>
            </a:r>
            <a:r>
              <a:rPr lang="en-US" dirty="0"/>
              <a:t>(2) man page</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04.04.2019</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56</a:t>
            </a:fld>
            <a:endParaRPr lang="nb-NO" dirty="0"/>
          </a:p>
        </p:txBody>
      </p:sp>
    </p:spTree>
    <p:extLst>
      <p:ext uri="{BB962C8B-B14F-4D97-AF65-F5344CB8AC3E}">
        <p14:creationId xmlns:p14="http://schemas.microsoft.com/office/powerpoint/2010/main" val="901379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11-3. The Win32 API allows programs to run </a:t>
            </a:r>
            <a:br>
              <a:rPr lang="en-US" sz="2400">
                <a:latin typeface="Arial" charset="0"/>
              </a:rPr>
            </a:br>
            <a:r>
              <a:rPr lang="en-US" sz="2400">
                <a:latin typeface="Arial" charset="0"/>
              </a:rPr>
              <a:t>on almost all versions of Windows.</a:t>
            </a:r>
          </a:p>
        </p:txBody>
      </p:sp>
      <p:sp>
        <p:nvSpPr>
          <p:cNvPr id="102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2000s: NT-based Windows (2)</a:t>
            </a:r>
          </a:p>
        </p:txBody>
      </p:sp>
      <p:sp>
        <p:nvSpPr>
          <p:cNvPr id="102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024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225" y="1887538"/>
            <a:ext cx="8328025"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774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11-6. The programming layers in Windows.</a:t>
            </a:r>
          </a:p>
        </p:txBody>
      </p:sp>
      <p:sp>
        <p:nvSpPr>
          <p:cNvPr id="135171"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Programming Windows Vista</a:t>
            </a:r>
          </a:p>
        </p:txBody>
      </p:sp>
      <p:sp>
        <p:nvSpPr>
          <p:cNvPr id="13517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35173"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763" y="1285875"/>
            <a:ext cx="8593137"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286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5849938"/>
            <a:ext cx="91440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11-7. The components used to build NT subsystems.</a:t>
            </a:r>
          </a:p>
        </p:txBody>
      </p:sp>
      <p:sp>
        <p:nvSpPr>
          <p:cNvPr id="18436" name="Rectangle 4"/>
          <p:cNvSpPr>
            <a:spLocks noChangeArrowheads="1"/>
          </p:cNvSpPr>
          <p:nvPr/>
        </p:nvSpPr>
        <p:spPr bwMode="auto">
          <a:xfrm>
            <a:off x="1109663" y="0"/>
            <a:ext cx="69786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Programming Windows Vista (2)</a:t>
            </a:r>
          </a:p>
        </p:txBody>
      </p:sp>
      <p:sp>
        <p:nvSpPr>
          <p:cNvPr id="18437" name="Rectangle 5"/>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8438" name="Picture 6" descr="D:\b\b4\IBM\11-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114425"/>
            <a:ext cx="699135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7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09600" y="274638"/>
            <a:ext cx="7150100" cy="1143000"/>
          </a:xfrm>
        </p:spPr>
        <p:txBody>
          <a:bodyPr/>
          <a:lstStyle/>
          <a:p>
            <a:r>
              <a:rPr lang="en-US" dirty="0"/>
              <a:t>Thread Usage (1)</a:t>
            </a:r>
          </a:p>
        </p:txBody>
      </p:sp>
      <p:sp>
        <p:nvSpPr>
          <p:cNvPr id="117763" name="Rectangle 3"/>
          <p:cNvSpPr>
            <a:spLocks noGrp="1" noChangeArrowheads="1"/>
          </p:cNvSpPr>
          <p:nvPr>
            <p:ph type="body" idx="1"/>
          </p:nvPr>
        </p:nvSpPr>
        <p:spPr>
          <a:xfrm>
            <a:off x="685800" y="5548313"/>
            <a:ext cx="7772400" cy="547687"/>
          </a:xfrm>
        </p:spPr>
        <p:txBody>
          <a:bodyPr/>
          <a:lstStyle/>
          <a:p>
            <a:pPr algn="ctr">
              <a:lnSpc>
                <a:spcPct val="90000"/>
              </a:lnSpc>
              <a:buFontTx/>
              <a:buNone/>
            </a:pPr>
            <a:r>
              <a:rPr lang="en-US"/>
              <a:t>A word processor with three threads</a:t>
            </a:r>
            <a:endParaRPr lang="en-US" sz="2000"/>
          </a:p>
        </p:txBody>
      </p:sp>
      <p:pic>
        <p:nvPicPr>
          <p:cNvPr id="117764" name="Picture 4" descr="2-9"/>
          <p:cNvPicPr>
            <a:picLocks noChangeAspect="1" noChangeArrowheads="1"/>
          </p:cNvPicPr>
          <p:nvPr/>
        </p:nvPicPr>
        <p:blipFill>
          <a:blip r:embed="rId3" cstate="print"/>
          <a:srcRect/>
          <a:stretch>
            <a:fillRect/>
          </a:stretch>
        </p:blipFill>
        <p:spPr bwMode="auto">
          <a:xfrm>
            <a:off x="742950" y="1417638"/>
            <a:ext cx="7607300" cy="3824287"/>
          </a:xfrm>
          <a:prstGeom prst="rect">
            <a:avLst/>
          </a:prstGeom>
          <a:noFill/>
        </p:spPr>
      </p:pic>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6</a:t>
            </a:fld>
            <a:endParaRPr lang="en-US"/>
          </a:p>
        </p:txBody>
      </p:sp>
    </p:spTree>
    <p:extLst>
      <p:ext uri="{BB962C8B-B14F-4D97-AF65-F5344CB8AC3E}">
        <p14:creationId xmlns:p14="http://schemas.microsoft.com/office/powerpoint/2010/main" val="1664416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715000"/>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000" dirty="0">
                <a:latin typeface="Arial" charset="0"/>
              </a:rPr>
              <a:t>Figure 11-8. Common categories of kernel-mode object types.</a:t>
            </a:r>
          </a:p>
        </p:txBody>
      </p:sp>
      <p:sp>
        <p:nvSpPr>
          <p:cNvPr id="20483" name="Rectangle 3"/>
          <p:cNvSpPr>
            <a:spLocks noChangeArrowheads="1"/>
          </p:cNvSpPr>
          <p:nvPr/>
        </p:nvSpPr>
        <p:spPr bwMode="auto">
          <a:xfrm>
            <a:off x="0" y="0"/>
            <a:ext cx="914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The Native NT Application </a:t>
            </a:r>
            <a:br>
              <a:rPr lang="en-US" sz="3600">
                <a:solidFill>
                  <a:srgbClr val="FF0000"/>
                </a:solidFill>
                <a:latin typeface="Arial" charset="0"/>
              </a:rPr>
            </a:br>
            <a:r>
              <a:rPr lang="en-US" sz="3600">
                <a:solidFill>
                  <a:srgbClr val="FF0000"/>
                </a:solidFill>
                <a:latin typeface="Arial" charset="0"/>
              </a:rPr>
              <a:t>Programming Interface (1)</a:t>
            </a:r>
          </a:p>
        </p:txBody>
      </p:sp>
      <p:sp>
        <p:nvSpPr>
          <p:cNvPr id="2048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D:\b\b4\IBM\11-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574925"/>
            <a:ext cx="7429500" cy="170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962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11-9. Examples of native NT API calls that use handles to manipulate objects across process boundaries.</a:t>
            </a:r>
          </a:p>
        </p:txBody>
      </p:sp>
      <p:sp>
        <p:nvSpPr>
          <p:cNvPr id="22531" name="Rectangle 3"/>
          <p:cNvSpPr>
            <a:spLocks noChangeArrowheads="1"/>
          </p:cNvSpPr>
          <p:nvPr/>
        </p:nvSpPr>
        <p:spPr bwMode="auto">
          <a:xfrm>
            <a:off x="0" y="0"/>
            <a:ext cx="914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The Native NT Application </a:t>
            </a:r>
            <a:br>
              <a:rPr lang="en-US" sz="3600">
                <a:solidFill>
                  <a:srgbClr val="FF0000"/>
                </a:solidFill>
                <a:latin typeface="Arial" charset="0"/>
              </a:rPr>
            </a:br>
            <a:r>
              <a:rPr lang="en-US" sz="3600">
                <a:solidFill>
                  <a:srgbClr val="FF0000"/>
                </a:solidFill>
                <a:latin typeface="Arial" charset="0"/>
              </a:rPr>
              <a:t>Programming Interface (2)</a:t>
            </a:r>
          </a:p>
        </p:txBody>
      </p:sp>
      <p:sp>
        <p:nvSpPr>
          <p:cNvPr id="2253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2533"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38" y="2116138"/>
            <a:ext cx="875982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248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11-13. Windows kernel-mode organization.</a:t>
            </a:r>
          </a:p>
        </p:txBody>
      </p:sp>
      <p:sp>
        <p:nvSpPr>
          <p:cNvPr id="14336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Operating System Structure</a:t>
            </a:r>
          </a:p>
        </p:txBody>
      </p:sp>
      <p:sp>
        <p:nvSpPr>
          <p:cNvPr id="14336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4336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438" y="1222375"/>
            <a:ext cx="8251825"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778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0" y="5715000"/>
            <a:ext cx="9144000" cy="838200"/>
          </a:xfrm>
          <a:prstGeom prst="rect">
            <a:avLst/>
          </a:prstGeom>
          <a:solidFill>
            <a:schemeClr val="bg1"/>
          </a:solidFill>
          <a:ln>
            <a:noFill/>
          </a:ln>
          <a:effectLst/>
          <a:extLst/>
        </p:spPr>
        <p:txBody>
          <a:bodyPr lIns="92075" tIns="46038" rIns="92075" bIns="46038"/>
          <a:lstStyle/>
          <a:p>
            <a:pPr marL="609600" indent="-609600">
              <a:spcBef>
                <a:spcPct val="20000"/>
              </a:spcBef>
            </a:pPr>
            <a:r>
              <a:rPr lang="en-US" sz="2400" dirty="0">
                <a:latin typeface="Arial" charset="0"/>
              </a:rPr>
              <a:t>Figure 11-14. Some of the hardware functions the HAL manages.</a:t>
            </a:r>
          </a:p>
        </p:txBody>
      </p:sp>
      <p:sp>
        <p:nvSpPr>
          <p:cNvPr id="145411"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The Kernel Layer</a:t>
            </a:r>
          </a:p>
        </p:txBody>
      </p:sp>
      <p:sp>
        <p:nvSpPr>
          <p:cNvPr id="14541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45413"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388" y="1408113"/>
            <a:ext cx="8529637"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599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5002213"/>
            <a:ext cx="9144000" cy="1169987"/>
          </a:xfrm>
          <a:prstGeom prst="rect">
            <a:avLst/>
          </a:prstGeom>
          <a:solidFill>
            <a:schemeClr val="bg1"/>
          </a:solidFill>
          <a:ln>
            <a:noFill/>
          </a:ln>
          <a:effectLst/>
          <a:extLst/>
        </p:spPr>
        <p:txBody>
          <a:bodyPr lIns="92075" tIns="46038" rIns="92075" bIns="46038"/>
          <a:lstStyle/>
          <a:p>
            <a:pPr marL="609600" indent="-609600">
              <a:spcBef>
                <a:spcPct val="20000"/>
              </a:spcBef>
            </a:pPr>
            <a:r>
              <a:rPr lang="en-US" sz="2400" dirty="0">
                <a:latin typeface="Arial" charset="0"/>
              </a:rPr>
              <a:t>Figure 11-24. The relationship between jobs, processes, threads and fibers. Jobs and fibers are optional; not all processes are in jobs or contain fibers.</a:t>
            </a:r>
          </a:p>
        </p:txBody>
      </p:sp>
      <p:sp>
        <p:nvSpPr>
          <p:cNvPr id="159747"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400">
                <a:solidFill>
                  <a:srgbClr val="FF0000"/>
                </a:solidFill>
                <a:latin typeface="Arial" charset="0"/>
              </a:rPr>
              <a:t>Processes and Threads in Windows Vista (1)</a:t>
            </a:r>
          </a:p>
        </p:txBody>
      </p:sp>
      <p:sp>
        <p:nvSpPr>
          <p:cNvPr id="159748"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59750" name="Picture 6" descr="D:\b\b4\IBM\11-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595438"/>
            <a:ext cx="8372475" cy="291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823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11-25. Basic concepts used for CPU </a:t>
            </a:r>
            <a:br>
              <a:rPr lang="en-US" sz="2400">
                <a:latin typeface="Arial" charset="0"/>
              </a:rPr>
            </a:br>
            <a:r>
              <a:rPr lang="en-US" sz="2400">
                <a:latin typeface="Arial" charset="0"/>
              </a:rPr>
              <a:t>and resource management.</a:t>
            </a:r>
          </a:p>
        </p:txBody>
      </p:sp>
      <p:sp>
        <p:nvSpPr>
          <p:cNvPr id="55299" name="Rectangle 3"/>
          <p:cNvSpPr>
            <a:spLocks noChangeArrowheads="1"/>
          </p:cNvSpPr>
          <p:nvPr/>
        </p:nvSpPr>
        <p:spPr bwMode="auto">
          <a:xfrm>
            <a:off x="0" y="0"/>
            <a:ext cx="9144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400">
                <a:solidFill>
                  <a:srgbClr val="FF0000"/>
                </a:solidFill>
                <a:latin typeface="Arial" charset="0"/>
              </a:rPr>
              <a:t>Processes and Threads in Windows Vista (2)</a:t>
            </a:r>
          </a:p>
        </p:txBody>
      </p:sp>
      <p:sp>
        <p:nvSpPr>
          <p:cNvPr id="5530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5302" name="Picture 6" descr="D:\b\b4\IBM\11-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344738"/>
            <a:ext cx="8343900" cy="216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35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(1)</a:t>
            </a:r>
          </a:p>
        </p:txBody>
      </p:sp>
      <p:sp>
        <p:nvSpPr>
          <p:cNvPr id="161795" name="Rectangle 3"/>
          <p:cNvSpPr>
            <a:spLocks noChangeArrowheads="1"/>
          </p:cNvSpPr>
          <p:nvPr/>
        </p:nvSpPr>
        <p:spPr bwMode="auto">
          <a:xfrm>
            <a:off x="315913" y="1587500"/>
            <a:ext cx="7685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2"/>
              </a:buClr>
              <a:buFont typeface="Arial" pitchFamily="34" charset="0"/>
              <a:buChar char="•"/>
            </a:pPr>
            <a:r>
              <a:rPr lang="en-US" sz="2400" dirty="0">
                <a:latin typeface="Arial" charset="0"/>
              </a:rPr>
              <a:t>Actual search path for finding program to execute buried in library code for Win32, but managed more explicitly in UNIX.</a:t>
            </a:r>
          </a:p>
          <a:p>
            <a:pPr marL="342900" indent="-342900" algn="l">
              <a:lnSpc>
                <a:spcPct val="80000"/>
              </a:lnSpc>
              <a:spcBef>
                <a:spcPct val="20000"/>
              </a:spcBef>
              <a:buClr>
                <a:schemeClr val="accent2"/>
              </a:buClr>
              <a:buFont typeface="Arial" pitchFamily="34" charset="0"/>
              <a:buChar char="•"/>
            </a:pPr>
            <a:r>
              <a:rPr lang="en-US" sz="2400" dirty="0">
                <a:latin typeface="Arial" charset="0"/>
              </a:rPr>
              <a:t>Current working directory is kernel-mode concept in UNIX but user-mode string in Windows. </a:t>
            </a:r>
          </a:p>
          <a:p>
            <a:pPr marL="342900" indent="-342900" algn="l">
              <a:lnSpc>
                <a:spcPct val="80000"/>
              </a:lnSpc>
              <a:spcBef>
                <a:spcPct val="20000"/>
              </a:spcBef>
              <a:buClr>
                <a:schemeClr val="accent2"/>
              </a:buClr>
              <a:buFont typeface="Arial" pitchFamily="34" charset="0"/>
              <a:buChar char="•"/>
            </a:pPr>
            <a:r>
              <a:rPr lang="en-US" sz="2400" dirty="0">
                <a:latin typeface="Arial" charset="0"/>
              </a:rPr>
              <a:t>UNIX parses command line and passes an array of parameters, Win32 leaves argument parsing up to individual program.</a:t>
            </a:r>
          </a:p>
          <a:p>
            <a:pPr marL="342900" indent="-342900" algn="l">
              <a:lnSpc>
                <a:spcPct val="80000"/>
              </a:lnSpc>
              <a:spcBef>
                <a:spcPct val="20000"/>
              </a:spcBef>
              <a:buClr>
                <a:schemeClr val="accent2"/>
              </a:buClr>
              <a:buFont typeface="Arial" pitchFamily="34" charset="0"/>
              <a:buChar char="•"/>
            </a:pPr>
            <a:r>
              <a:rPr lang="en-US" sz="2400" dirty="0">
                <a:latin typeface="Arial" charset="0"/>
              </a:rPr>
              <a:t>Whether file descriptors can be inherited in UNIX is property of handle. In Windows it is property of both handle and parameter to process creation.</a:t>
            </a:r>
          </a:p>
          <a:p>
            <a:pPr marL="342900" indent="-342900" algn="l">
              <a:lnSpc>
                <a:spcPct val="80000"/>
              </a:lnSpc>
              <a:spcBef>
                <a:spcPct val="20000"/>
              </a:spcBef>
              <a:buClr>
                <a:schemeClr val="accent2"/>
              </a:buClr>
              <a:buFont typeface="Arial" pitchFamily="34" charset="0"/>
              <a:buChar char="•"/>
            </a:pPr>
            <a:r>
              <a:rPr lang="en-US" sz="2400" dirty="0">
                <a:latin typeface="Arial" charset="0"/>
              </a:rPr>
              <a:t>Win32 is GUI-oriented, new processes directly passed information about their primary window</a:t>
            </a:r>
          </a:p>
          <a:p>
            <a:pPr marL="609600" indent="-609600" algn="l">
              <a:spcBef>
                <a:spcPct val="20000"/>
              </a:spcBef>
              <a:buClr>
                <a:schemeClr val="accent2"/>
              </a:buClr>
              <a:buFontTx/>
              <a:buChar char="•"/>
            </a:pPr>
            <a:endParaRPr lang="en-US" sz="2400" dirty="0">
              <a:latin typeface="Arial" charset="0"/>
            </a:endParaRPr>
          </a:p>
          <a:p>
            <a:pPr marL="609600" indent="-609600" algn="l">
              <a:spcBef>
                <a:spcPct val="20000"/>
              </a:spcBef>
              <a:buClr>
                <a:schemeClr val="accent2"/>
              </a:buClr>
              <a:buFontTx/>
              <a:buChar char="•"/>
            </a:pPr>
            <a:endParaRPr lang="en-US" sz="2400" dirty="0">
              <a:latin typeface="Arial" charset="0"/>
            </a:endParaRPr>
          </a:p>
        </p:txBody>
      </p:sp>
      <p:sp>
        <p:nvSpPr>
          <p:cNvPr id="16179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5370367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(2)</a:t>
            </a:r>
          </a:p>
        </p:txBody>
      </p:sp>
      <p:sp>
        <p:nvSpPr>
          <p:cNvPr id="61443" name="Rectangle 3"/>
          <p:cNvSpPr>
            <a:spLocks noChangeArrowheads="1"/>
          </p:cNvSpPr>
          <p:nvPr/>
        </p:nvSpPr>
        <p:spPr bwMode="auto">
          <a:xfrm>
            <a:off x="533400" y="1277938"/>
            <a:ext cx="74676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Windows has no SETUID bit as  property of executable, one process can create a process that runs as a different user, as long as it can obtain a token with that user’s credentials.</a:t>
            </a:r>
          </a:p>
          <a:p>
            <a:pPr marL="609600" indent="-609600" algn="l">
              <a:spcBef>
                <a:spcPct val="20000"/>
              </a:spcBef>
              <a:buClr>
                <a:schemeClr val="accent2"/>
              </a:buClr>
              <a:buFontTx/>
              <a:buChar char="•"/>
            </a:pPr>
            <a:r>
              <a:rPr lang="en-US" sz="2800" dirty="0">
                <a:latin typeface="Arial" charset="0"/>
              </a:rPr>
              <a:t>Process and thread handle returned from Windows can be used to modify the new process/thread in many substantive ways.  UNIX just makes modifications to new process between fork and exec calls.</a:t>
            </a:r>
          </a:p>
          <a:p>
            <a:pPr marL="609600" indent="-609600" algn="l">
              <a:spcBef>
                <a:spcPct val="20000"/>
              </a:spcBef>
              <a:buClr>
                <a:schemeClr val="accent2"/>
              </a:buClr>
              <a:buFontTx/>
              <a:buChar char="•"/>
            </a:pPr>
            <a:endParaRPr lang="en-US" sz="2800" dirty="0">
              <a:latin typeface="Arial" charset="0"/>
            </a:endParaRPr>
          </a:p>
        </p:txBody>
      </p:sp>
      <p:sp>
        <p:nvSpPr>
          <p:cNvPr id="614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306161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11-26. Some of the Win32 calls for </a:t>
            </a:r>
            <a:br>
              <a:rPr lang="en-US" sz="2400">
                <a:latin typeface="Arial" charset="0"/>
              </a:rPr>
            </a:br>
            <a:r>
              <a:rPr lang="en-US" sz="2400">
                <a:latin typeface="Arial" charset="0"/>
              </a:rPr>
              <a:t>managing processes, threads, and fibers.</a:t>
            </a:r>
          </a:p>
        </p:txBody>
      </p:sp>
      <p:sp>
        <p:nvSpPr>
          <p:cNvPr id="1638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Synchronization</a:t>
            </a:r>
          </a:p>
        </p:txBody>
      </p:sp>
      <p:sp>
        <p:nvSpPr>
          <p:cNvPr id="1638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63846" name="Picture 6" descr="D:\b\b4\IBM\11-2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988" y="889000"/>
            <a:ext cx="5826125"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20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04800"/>
            <a:ext cx="7150100" cy="1143000"/>
          </a:xfrm>
        </p:spPr>
        <p:txBody>
          <a:bodyPr/>
          <a:lstStyle/>
          <a:p>
            <a:r>
              <a:rPr lang="en-US" dirty="0"/>
              <a:t>Outline (reverse order)</a:t>
            </a:r>
          </a:p>
        </p:txBody>
      </p:sp>
      <p:sp>
        <p:nvSpPr>
          <p:cNvPr id="5" name="Content Placeholder 4"/>
          <p:cNvSpPr>
            <a:spLocks noGrp="1"/>
          </p:cNvSpPr>
          <p:nvPr>
            <p:ph idx="1"/>
          </p:nvPr>
        </p:nvSpPr>
        <p:spPr>
          <a:xfrm>
            <a:off x="588963" y="1143000"/>
            <a:ext cx="7151687" cy="5165725"/>
          </a:xfrm>
        </p:spPr>
        <p:txBody>
          <a:bodyPr/>
          <a:lstStyle/>
          <a:p>
            <a:r>
              <a:rPr lang="en-US" sz="2400" dirty="0"/>
              <a:t>Programming languages</a:t>
            </a:r>
          </a:p>
          <a:p>
            <a:pPr lvl="1"/>
            <a:r>
              <a:rPr lang="en-US" sz="2000" dirty="0"/>
              <a:t>Java</a:t>
            </a:r>
          </a:p>
          <a:p>
            <a:pPr lvl="1"/>
            <a:r>
              <a:rPr lang="en-US" sz="2000" dirty="0"/>
              <a:t>Python</a:t>
            </a:r>
          </a:p>
          <a:p>
            <a:pPr lvl="1"/>
            <a:r>
              <a:rPr lang="en-US" sz="2000" dirty="0"/>
              <a:t>JavaScript</a:t>
            </a:r>
          </a:p>
          <a:p>
            <a:r>
              <a:rPr lang="en-US" sz="2400" b="1" dirty="0"/>
              <a:t>Thread libraries</a:t>
            </a:r>
          </a:p>
          <a:p>
            <a:pPr lvl="1"/>
            <a:r>
              <a:rPr lang="en-US" sz="2000" dirty="0"/>
              <a:t>Pthreads</a:t>
            </a:r>
          </a:p>
          <a:p>
            <a:pPr lvl="1"/>
            <a:r>
              <a:rPr lang="en-US" sz="2000" dirty="0" err="1"/>
              <a:t>OpenMP</a:t>
            </a:r>
            <a:endParaRPr lang="en-US" sz="2000" dirty="0"/>
          </a:p>
          <a:p>
            <a:r>
              <a:rPr lang="en-US" sz="2400" dirty="0"/>
              <a:t>Operating system threads</a:t>
            </a:r>
          </a:p>
          <a:p>
            <a:pPr lvl="1"/>
            <a:r>
              <a:rPr lang="en-US" sz="2200" dirty="0"/>
              <a:t>Design choices</a:t>
            </a:r>
          </a:p>
          <a:p>
            <a:pPr lvl="1"/>
            <a:r>
              <a:rPr lang="en-US" sz="2000" dirty="0"/>
              <a:t>Linux</a:t>
            </a:r>
          </a:p>
          <a:p>
            <a:pPr lvl="1"/>
            <a:r>
              <a:rPr lang="en-US" sz="2000" dirty="0"/>
              <a:t>Windows</a:t>
            </a:r>
          </a:p>
          <a:p>
            <a:r>
              <a:rPr lang="en-US" sz="2400" dirty="0"/>
              <a:t>Hardware support</a:t>
            </a:r>
          </a:p>
          <a:p>
            <a:pPr lvl="1"/>
            <a:r>
              <a:rPr lang="en-US" sz="2000" dirty="0"/>
              <a:t>Simultaneous multi-threading</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04.04.2019</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69</a:t>
            </a:fld>
            <a:endParaRPr lang="nb-NO" dirty="0"/>
          </a:p>
        </p:txBody>
      </p:sp>
    </p:spTree>
    <p:extLst>
      <p:ext uri="{BB962C8B-B14F-4D97-AF65-F5344CB8AC3E}">
        <p14:creationId xmlns:p14="http://schemas.microsoft.com/office/powerpoint/2010/main" val="13355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304800"/>
            <a:ext cx="7150100" cy="1143000"/>
          </a:xfrm>
        </p:spPr>
        <p:txBody>
          <a:bodyPr/>
          <a:lstStyle/>
          <a:p>
            <a:r>
              <a:rPr lang="en-US" dirty="0"/>
              <a:t>Thread Usage (2)</a:t>
            </a:r>
          </a:p>
        </p:txBody>
      </p:sp>
      <p:sp>
        <p:nvSpPr>
          <p:cNvPr id="118787" name="Rectangle 3"/>
          <p:cNvSpPr>
            <a:spLocks noGrp="1" noChangeArrowheads="1"/>
          </p:cNvSpPr>
          <p:nvPr>
            <p:ph type="body" idx="1"/>
          </p:nvPr>
        </p:nvSpPr>
        <p:spPr>
          <a:xfrm>
            <a:off x="730250" y="5864225"/>
            <a:ext cx="7772400" cy="771525"/>
          </a:xfrm>
        </p:spPr>
        <p:txBody>
          <a:bodyPr/>
          <a:lstStyle/>
          <a:p>
            <a:pPr algn="ctr">
              <a:buFontTx/>
              <a:buNone/>
            </a:pPr>
            <a:r>
              <a:rPr lang="en-US" dirty="0"/>
              <a:t>A multithreaded Web server</a:t>
            </a:r>
          </a:p>
        </p:txBody>
      </p:sp>
      <p:pic>
        <p:nvPicPr>
          <p:cNvPr id="118788" name="Picture 4" descr="2-10"/>
          <p:cNvPicPr>
            <a:picLocks noChangeAspect="1" noChangeArrowheads="1"/>
          </p:cNvPicPr>
          <p:nvPr/>
        </p:nvPicPr>
        <p:blipFill>
          <a:blip r:embed="rId3" cstate="print"/>
          <a:srcRect/>
          <a:stretch>
            <a:fillRect/>
          </a:stretch>
        </p:blipFill>
        <p:spPr bwMode="auto">
          <a:xfrm>
            <a:off x="1479550" y="1266825"/>
            <a:ext cx="6527800" cy="4325938"/>
          </a:xfrm>
          <a:prstGeom prst="rect">
            <a:avLst/>
          </a:prstGeom>
          <a:noFill/>
        </p:spPr>
      </p:pic>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7</a:t>
            </a:fld>
            <a:endParaRPr lang="en-US"/>
          </a:p>
        </p:txBody>
      </p:sp>
    </p:spTree>
    <p:extLst>
      <p:ext uri="{BB962C8B-B14F-4D97-AF65-F5344CB8AC3E}">
        <p14:creationId xmlns:p14="http://schemas.microsoft.com/office/powerpoint/2010/main" val="2686132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POSIX Threads (Pthreads)</a:t>
            </a:r>
            <a:br>
              <a:rPr lang="en-US" dirty="0"/>
            </a:br>
            <a:endParaRPr lang="en-US" dirty="0"/>
          </a:p>
        </p:txBody>
      </p:sp>
      <p:sp>
        <p:nvSpPr>
          <p:cNvPr id="3" name="Content Placeholder 2"/>
          <p:cNvSpPr>
            <a:spLocks noGrp="1"/>
          </p:cNvSpPr>
          <p:nvPr>
            <p:ph idx="1"/>
          </p:nvPr>
        </p:nvSpPr>
        <p:spPr>
          <a:xfrm>
            <a:off x="609600" y="914400"/>
            <a:ext cx="7151687" cy="5257800"/>
          </a:xfrm>
        </p:spPr>
        <p:txBody>
          <a:bodyPr/>
          <a:lstStyle/>
          <a:p>
            <a:r>
              <a:rPr lang="en-US" dirty="0" err="1"/>
              <a:t>Threadig</a:t>
            </a:r>
            <a:r>
              <a:rPr lang="en-US" dirty="0"/>
              <a:t> for C/C++ programmers</a:t>
            </a:r>
          </a:p>
          <a:p>
            <a:r>
              <a:rPr lang="en-US" dirty="0"/>
              <a:t>Standardized thread programming interface</a:t>
            </a:r>
          </a:p>
          <a:p>
            <a:pPr lvl="1"/>
            <a:r>
              <a:rPr lang="en-US" dirty="0"/>
              <a:t>Low-level operations</a:t>
            </a:r>
          </a:p>
          <a:p>
            <a:r>
              <a:rPr lang="en-US" dirty="0"/>
              <a:t>De-facto standard on Linux</a:t>
            </a:r>
          </a:p>
          <a:p>
            <a:r>
              <a:rPr lang="en-US" dirty="0"/>
              <a:t>Implemented on top of OS system calls</a:t>
            </a:r>
          </a:p>
          <a:p>
            <a:r>
              <a:rPr lang="en-US" dirty="0"/>
              <a:t>Available as C library</a:t>
            </a:r>
          </a:p>
          <a:p>
            <a:pPr lvl="1"/>
            <a:r>
              <a:rPr lang="en-US" dirty="0"/>
              <a:t>Usage: </a:t>
            </a:r>
            <a:r>
              <a:rPr lang="en-US" i="1" dirty="0" err="1"/>
              <a:t>gcc</a:t>
            </a:r>
            <a:r>
              <a:rPr lang="en-US" i="1" dirty="0"/>
              <a:t> –</a:t>
            </a:r>
            <a:r>
              <a:rPr lang="en-US" i="1" dirty="0" err="1"/>
              <a:t>lpthread</a:t>
            </a:r>
            <a:r>
              <a:rPr lang="en-US" i="1" dirty="0"/>
              <a:t>  </a:t>
            </a:r>
            <a:r>
              <a:rPr lang="en-US" i="1" dirty="0" err="1"/>
              <a:t>foo.c</a:t>
            </a:r>
            <a:endParaRPr lang="en-US" i="1" dirty="0"/>
          </a:p>
          <a:p>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70</a:t>
            </a:fld>
            <a:endParaRPr lang="nb-NO" dirty="0"/>
          </a:p>
        </p:txBody>
      </p:sp>
    </p:spTree>
    <p:extLst>
      <p:ext uri="{BB962C8B-B14F-4D97-AF65-F5344CB8AC3E}">
        <p14:creationId xmlns:p14="http://schemas.microsoft.com/office/powerpoint/2010/main" val="15021493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314325"/>
            <a:ext cx="7150100" cy="600075"/>
          </a:xfrm>
        </p:spPr>
        <p:txBody>
          <a:bodyPr/>
          <a:lstStyle/>
          <a:p>
            <a:r>
              <a:rPr lang="en-US" dirty="0"/>
              <a:t>Thread Model</a:t>
            </a:r>
          </a:p>
        </p:txBody>
      </p:sp>
      <p:sp>
        <p:nvSpPr>
          <p:cNvPr id="3" name="Content Placeholder 2"/>
          <p:cNvSpPr>
            <a:spLocks noGrp="1"/>
          </p:cNvSpPr>
          <p:nvPr>
            <p:ph idx="1"/>
          </p:nvPr>
        </p:nvSpPr>
        <p:spPr>
          <a:xfrm>
            <a:off x="588963" y="914400"/>
            <a:ext cx="7151687" cy="4286250"/>
          </a:xfrm>
        </p:spPr>
        <p:txBody>
          <a:bodyPr/>
          <a:lstStyle/>
          <a:p>
            <a:r>
              <a:rPr lang="en-US" dirty="0"/>
              <a:t>One process can have multiple threads</a:t>
            </a:r>
          </a:p>
          <a:p>
            <a:r>
              <a:rPr lang="en-US" dirty="0"/>
              <a:t>A thread has a private stack and can also have private global variables (explicitly declared)</a:t>
            </a:r>
          </a:p>
          <a:p>
            <a:r>
              <a:rPr lang="en-US" dirty="0"/>
              <a:t>All threads created within a process share address space, file handlers, etc…</a:t>
            </a:r>
          </a:p>
          <a:p>
            <a:r>
              <a:rPr lang="en-US" dirty="0"/>
              <a:t>Pthreads are implemented as Linux  kernel-level threads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71</a:t>
            </a:fld>
            <a:endParaRPr lang="nb-NO" dirty="0"/>
          </a:p>
        </p:txBody>
      </p:sp>
      <p:pic>
        <p:nvPicPr>
          <p:cNvPr id="7" name="Picture 4" descr="2-13"/>
          <p:cNvPicPr>
            <a:picLocks noChangeAspect="1" noChangeArrowheads="1"/>
          </p:cNvPicPr>
          <p:nvPr/>
        </p:nvPicPr>
        <p:blipFill>
          <a:blip r:embed="rId2" cstate="print"/>
          <a:srcRect/>
          <a:stretch>
            <a:fillRect/>
          </a:stretch>
        </p:blipFill>
        <p:spPr bwMode="auto">
          <a:xfrm>
            <a:off x="2155825" y="3200400"/>
            <a:ext cx="3101975" cy="3277691"/>
          </a:xfrm>
          <a:prstGeom prst="rect">
            <a:avLst/>
          </a:prstGeom>
          <a:noFill/>
        </p:spPr>
      </p:pic>
    </p:spTree>
    <p:extLst>
      <p:ext uri="{BB962C8B-B14F-4D97-AF65-F5344CB8AC3E}">
        <p14:creationId xmlns:p14="http://schemas.microsoft.com/office/powerpoint/2010/main" val="2390100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err="1"/>
              <a:t>Pthread</a:t>
            </a:r>
            <a:r>
              <a:rPr lang="en-US" dirty="0"/>
              <a:t> API</a:t>
            </a:r>
            <a:br>
              <a:rPr lang="en-US" dirty="0"/>
            </a:br>
            <a:endParaRPr lang="en-US" dirty="0"/>
          </a:p>
        </p:txBody>
      </p:sp>
      <p:sp>
        <p:nvSpPr>
          <p:cNvPr id="3" name="Content Placeholder 2"/>
          <p:cNvSpPr>
            <a:spLocks noGrp="1"/>
          </p:cNvSpPr>
          <p:nvPr>
            <p:ph idx="1"/>
          </p:nvPr>
        </p:nvSpPr>
        <p:spPr>
          <a:xfrm>
            <a:off x="609600" y="914400"/>
            <a:ext cx="7151687" cy="5257800"/>
          </a:xfrm>
        </p:spPr>
        <p:txBody>
          <a:bodyPr/>
          <a:lstStyle/>
          <a:p>
            <a:r>
              <a:rPr lang="en-US" dirty="0"/>
              <a:t>Can be </a:t>
            </a:r>
            <a:r>
              <a:rPr lang="en-US" dirty="0" err="1"/>
              <a:t>divded</a:t>
            </a:r>
            <a:r>
              <a:rPr lang="en-US" dirty="0"/>
              <a:t> into four major groups:</a:t>
            </a:r>
          </a:p>
          <a:p>
            <a:pPr marL="457200" indent="-457200">
              <a:buFont typeface="+mj-lt"/>
              <a:buAutoNum type="arabicPeriod"/>
            </a:pPr>
            <a:r>
              <a:rPr lang="en-US" dirty="0"/>
              <a:t>Thread management :</a:t>
            </a:r>
          </a:p>
          <a:p>
            <a:pPr marL="857250" lvl="1" indent="-457200"/>
            <a:r>
              <a:rPr lang="en-US" dirty="0" err="1"/>
              <a:t>pthread_create</a:t>
            </a:r>
            <a:r>
              <a:rPr lang="en-US" dirty="0"/>
              <a:t>, </a:t>
            </a:r>
            <a:r>
              <a:rPr lang="en-US" dirty="0" err="1"/>
              <a:t>pthread_detach</a:t>
            </a:r>
            <a:r>
              <a:rPr lang="en-US" dirty="0"/>
              <a:t>, </a:t>
            </a:r>
            <a:r>
              <a:rPr lang="en-US" dirty="0" err="1"/>
              <a:t>pthread_join</a:t>
            </a:r>
            <a:r>
              <a:rPr lang="en-US" dirty="0"/>
              <a:t>, </a:t>
            </a:r>
            <a:r>
              <a:rPr lang="en-US" dirty="0" err="1"/>
              <a:t>pthread_self</a:t>
            </a:r>
            <a:r>
              <a:rPr lang="en-US" dirty="0"/>
              <a:t>, …</a:t>
            </a:r>
          </a:p>
          <a:p>
            <a:pPr marL="457200" indent="-457200">
              <a:buFont typeface="+mj-lt"/>
              <a:buAutoNum type="arabicPeriod"/>
            </a:pPr>
            <a:r>
              <a:rPr lang="en-US" dirty="0" err="1"/>
              <a:t>Mutexes</a:t>
            </a:r>
            <a:r>
              <a:rPr lang="en-US" dirty="0"/>
              <a:t>:</a:t>
            </a:r>
          </a:p>
          <a:p>
            <a:pPr marL="857250" lvl="1" indent="-457200"/>
            <a:r>
              <a:rPr lang="en-US" dirty="0" err="1"/>
              <a:t>pthread_mutex_lock</a:t>
            </a:r>
            <a:r>
              <a:rPr lang="en-US" dirty="0"/>
              <a:t>, </a:t>
            </a:r>
            <a:r>
              <a:rPr lang="en-US" dirty="0" err="1"/>
              <a:t>pthread_mutex_unlock</a:t>
            </a:r>
            <a:r>
              <a:rPr lang="en-US" dirty="0"/>
              <a:t>, </a:t>
            </a:r>
            <a:r>
              <a:rPr lang="en-US" dirty="0" err="1"/>
              <a:t>pthread_mutex_init</a:t>
            </a:r>
            <a:r>
              <a:rPr lang="en-US" dirty="0"/>
              <a:t>, </a:t>
            </a:r>
            <a:r>
              <a:rPr lang="en-US" dirty="0" err="1"/>
              <a:t>pthread_mutex_trylock</a:t>
            </a:r>
            <a:r>
              <a:rPr lang="en-US" dirty="0"/>
              <a:t>, …</a:t>
            </a:r>
          </a:p>
          <a:p>
            <a:pPr marL="457200" indent="-457200">
              <a:buFont typeface="+mj-lt"/>
              <a:buAutoNum type="arabicPeriod"/>
            </a:pPr>
            <a:r>
              <a:rPr lang="en-US" dirty="0"/>
              <a:t>Condition variables:</a:t>
            </a:r>
          </a:p>
          <a:p>
            <a:pPr marL="857250" lvl="1" indent="-457200"/>
            <a:r>
              <a:rPr lang="en-US" dirty="0" err="1"/>
              <a:t>pthread_cond_wait</a:t>
            </a:r>
            <a:r>
              <a:rPr lang="en-US" dirty="0"/>
              <a:t>, </a:t>
            </a:r>
            <a:r>
              <a:rPr lang="en-US" dirty="0" err="1"/>
              <a:t>pthread_cond_signal</a:t>
            </a:r>
            <a:r>
              <a:rPr lang="en-US" dirty="0"/>
              <a:t>, </a:t>
            </a:r>
            <a:r>
              <a:rPr lang="en-US" dirty="0" err="1"/>
              <a:t>pthread_cond_broadcast</a:t>
            </a:r>
            <a:r>
              <a:rPr lang="en-US" dirty="0"/>
              <a:t>, </a:t>
            </a:r>
            <a:r>
              <a:rPr lang="en-US" dirty="0" err="1"/>
              <a:t>pthread_cond_init</a:t>
            </a:r>
            <a:r>
              <a:rPr lang="en-US" dirty="0"/>
              <a:t>, </a:t>
            </a:r>
            <a:r>
              <a:rPr lang="en-US" dirty="0" err="1"/>
              <a:t>pthread_cond_destroy</a:t>
            </a:r>
            <a:r>
              <a:rPr lang="en-US" dirty="0"/>
              <a:t>, …</a:t>
            </a:r>
          </a:p>
          <a:p>
            <a:pPr marL="457200" indent="-457200">
              <a:buFont typeface="+mj-lt"/>
              <a:buAutoNum type="arabicPeriod"/>
            </a:pPr>
            <a:r>
              <a:rPr lang="en-US" dirty="0"/>
              <a:t>Synchronization</a:t>
            </a:r>
          </a:p>
          <a:p>
            <a:pPr marL="857250" lvl="1" indent="-457200"/>
            <a:r>
              <a:rPr lang="en-US" dirty="0" err="1"/>
              <a:t>pthread_barrier</a:t>
            </a:r>
            <a:r>
              <a:rPr lang="en-US" dirty="0"/>
              <a:t>, …</a:t>
            </a:r>
          </a:p>
          <a:p>
            <a:pPr marL="857250" lvl="1" indent="-457200"/>
            <a:r>
              <a:rPr lang="en-US" dirty="0" err="1"/>
              <a:t>pthread_rwlock</a:t>
            </a:r>
            <a:r>
              <a:rPr lang="en-US" dirty="0"/>
              <a:t>, …</a:t>
            </a:r>
          </a:p>
          <a:p>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72</a:t>
            </a:fld>
            <a:endParaRPr lang="nb-NO" dirty="0"/>
          </a:p>
        </p:txBody>
      </p:sp>
    </p:spTree>
    <p:extLst>
      <p:ext uri="{BB962C8B-B14F-4D97-AF65-F5344CB8AC3E}">
        <p14:creationId xmlns:p14="http://schemas.microsoft.com/office/powerpoint/2010/main" val="26225007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238125"/>
            <a:ext cx="7150100" cy="600075"/>
          </a:xfrm>
        </p:spPr>
        <p:txBody>
          <a:bodyPr/>
          <a:lstStyle/>
          <a:p>
            <a:r>
              <a:rPr lang="en-US" dirty="0" err="1"/>
              <a:t>Pthread</a:t>
            </a:r>
            <a:r>
              <a:rPr lang="en-US" dirty="0"/>
              <a:t> Code Example</a:t>
            </a:r>
          </a:p>
        </p:txBody>
      </p:sp>
      <p:sp>
        <p:nvSpPr>
          <p:cNvPr id="3" name="Content Placeholder 2"/>
          <p:cNvSpPr>
            <a:spLocks noGrp="1"/>
          </p:cNvSpPr>
          <p:nvPr>
            <p:ph idx="1"/>
          </p:nvPr>
        </p:nvSpPr>
        <p:spPr>
          <a:xfrm>
            <a:off x="609600" y="914400"/>
            <a:ext cx="7151687" cy="5257800"/>
          </a:xfrm>
        </p:spPr>
        <p:txBody>
          <a:bodyPr/>
          <a:lstStyle/>
          <a:p>
            <a:r>
              <a:rPr lang="en-US" dirty="0">
                <a:hlinkClick r:id="rId2" action="ppaction://hlinkfile"/>
              </a:rPr>
              <a:t>thread examples\</a:t>
            </a:r>
            <a:r>
              <a:rPr lang="en-US" dirty="0" err="1">
                <a:hlinkClick r:id="rId2" action="ppaction://hlinkfile"/>
              </a:rPr>
              <a:t>pthread_example.c</a:t>
            </a:r>
            <a:endParaRPr lang="en-US" dirty="0"/>
          </a:p>
          <a:p>
            <a:r>
              <a:rPr lang="en-US" dirty="0"/>
              <a:t>From: </a:t>
            </a:r>
            <a:r>
              <a:rPr lang="en-US" dirty="0">
                <a:hlinkClick r:id="rId3"/>
              </a:rPr>
              <a:t>https://computing.llnl.gov/tutorials/pthreads/</a:t>
            </a:r>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73</a:t>
            </a:fld>
            <a:endParaRPr lang="nb-NO" dirty="0"/>
          </a:p>
        </p:txBody>
      </p:sp>
    </p:spTree>
    <p:extLst>
      <p:ext uri="{BB962C8B-B14F-4D97-AF65-F5344CB8AC3E}">
        <p14:creationId xmlns:p14="http://schemas.microsoft.com/office/powerpoint/2010/main" val="2761757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err="1"/>
              <a:t>OpenMP</a:t>
            </a:r>
            <a:endParaRPr lang="en-US" dirty="0"/>
          </a:p>
        </p:txBody>
      </p:sp>
      <p:sp>
        <p:nvSpPr>
          <p:cNvPr id="3" name="Content Placeholder 2"/>
          <p:cNvSpPr>
            <a:spLocks noGrp="1"/>
          </p:cNvSpPr>
          <p:nvPr>
            <p:ph idx="1"/>
          </p:nvPr>
        </p:nvSpPr>
        <p:spPr>
          <a:xfrm>
            <a:off x="533400" y="914400"/>
            <a:ext cx="7227887" cy="2133600"/>
          </a:xfrm>
        </p:spPr>
        <p:txBody>
          <a:bodyPr/>
          <a:lstStyle/>
          <a:p>
            <a:r>
              <a:rPr lang="en-US" dirty="0"/>
              <a:t>API for shared-memory programming in C/C++ and Fortran</a:t>
            </a:r>
          </a:p>
          <a:p>
            <a:r>
              <a:rPr lang="en-US" dirty="0"/>
              <a:t>Often used in high-performance computing (supercomputing)</a:t>
            </a:r>
          </a:p>
          <a:p>
            <a:pPr lvl="1"/>
            <a:r>
              <a:rPr lang="en-US" dirty="0"/>
              <a:t>Portable code</a:t>
            </a:r>
          </a:p>
          <a:p>
            <a:r>
              <a:rPr lang="en-US" dirty="0"/>
              <a:t>Also used by automatic parallelizing compilers</a:t>
            </a:r>
          </a:p>
          <a:p>
            <a:pPr lvl="1"/>
            <a:r>
              <a:rPr lang="en-US" dirty="0" err="1"/>
              <a:t>gcc</a:t>
            </a:r>
            <a:r>
              <a:rPr lang="en-US" dirty="0"/>
              <a:t> 4.7 supports </a:t>
            </a:r>
            <a:r>
              <a:rPr lang="en-US" dirty="0" err="1"/>
              <a:t>OpenMP</a:t>
            </a:r>
            <a:r>
              <a:rPr lang="en-US" dirty="0"/>
              <a:t> 3.1</a:t>
            </a:r>
          </a:p>
          <a:p>
            <a:pPr lvl="1"/>
            <a:r>
              <a:rPr lang="en-US" i="1" dirty="0" err="1"/>
              <a:t>gcc</a:t>
            </a:r>
            <a:r>
              <a:rPr lang="en-US" i="1" dirty="0"/>
              <a:t>  -</a:t>
            </a:r>
            <a:r>
              <a:rPr lang="en-US" i="1" dirty="0" err="1"/>
              <a:t>ftree</a:t>
            </a:r>
            <a:r>
              <a:rPr lang="en-US" i="1" dirty="0"/>
              <a:t>-parallelize-loops </a:t>
            </a:r>
            <a:r>
              <a:rPr lang="en-US" i="1" dirty="0" err="1"/>
              <a:t>foo.c</a:t>
            </a:r>
            <a:endParaRPr lang="en-US" i="1" dirty="0"/>
          </a:p>
          <a:p>
            <a:r>
              <a:rPr lang="en-US" dirty="0" err="1"/>
              <a:t>OpenMP</a:t>
            </a:r>
            <a:r>
              <a:rPr lang="en-US" dirty="0"/>
              <a:t> threads maps to kernel threads</a:t>
            </a:r>
          </a:p>
          <a:p>
            <a:r>
              <a:rPr lang="en-US" dirty="0"/>
              <a:t>Fork-join programming model</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74</a:t>
            </a:fld>
            <a:endParaRPr lang="nb-NO"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513" y="3911579"/>
            <a:ext cx="58744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46913" y="5939230"/>
            <a:ext cx="4610558" cy="307777"/>
          </a:xfrm>
          <a:prstGeom prst="rect">
            <a:avLst/>
          </a:prstGeom>
          <a:noFill/>
        </p:spPr>
        <p:txBody>
          <a:bodyPr wrap="none" rtlCol="0">
            <a:spAutoFit/>
          </a:bodyPr>
          <a:lstStyle/>
          <a:p>
            <a:r>
              <a:rPr lang="en-US" sz="1400" dirty="0"/>
              <a:t>Figure from: https://computing.llnl.gov/tutorials/openMP/</a:t>
            </a:r>
          </a:p>
        </p:txBody>
      </p:sp>
    </p:spTree>
    <p:extLst>
      <p:ext uri="{BB962C8B-B14F-4D97-AF65-F5344CB8AC3E}">
        <p14:creationId xmlns:p14="http://schemas.microsoft.com/office/powerpoint/2010/main" val="36739530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600075"/>
          </a:xfrm>
        </p:spPr>
        <p:txBody>
          <a:bodyPr/>
          <a:lstStyle/>
          <a:p>
            <a:r>
              <a:rPr lang="en-US" dirty="0"/>
              <a:t>Data sharing attribute clauses</a:t>
            </a:r>
          </a:p>
        </p:txBody>
      </p:sp>
      <p:sp>
        <p:nvSpPr>
          <p:cNvPr id="3" name="Content Placeholder 2"/>
          <p:cNvSpPr>
            <a:spLocks noGrp="1"/>
          </p:cNvSpPr>
          <p:nvPr>
            <p:ph idx="1"/>
          </p:nvPr>
        </p:nvSpPr>
        <p:spPr>
          <a:xfrm>
            <a:off x="609600" y="990600"/>
            <a:ext cx="7151687" cy="4343400"/>
          </a:xfrm>
        </p:spPr>
        <p:txBody>
          <a:bodyPr/>
          <a:lstStyle/>
          <a:p>
            <a:r>
              <a:rPr lang="en-US" i="1" dirty="0"/>
              <a:t>shared</a:t>
            </a:r>
            <a:r>
              <a:rPr lang="en-US" dirty="0"/>
              <a:t>: the data within a parallel region is shared, which means visible and accessible by all threads simultaneously.</a:t>
            </a:r>
          </a:p>
          <a:p>
            <a:r>
              <a:rPr lang="en-US" i="1" dirty="0"/>
              <a:t>private</a:t>
            </a:r>
            <a:r>
              <a:rPr lang="en-US" dirty="0"/>
              <a:t>: the data within a parallel region is private to each thread, which means each thread will have a local copy and use it as a temporary variable. </a:t>
            </a:r>
          </a:p>
          <a:p>
            <a:r>
              <a:rPr lang="en-US" i="1" dirty="0"/>
              <a:t>default</a:t>
            </a:r>
            <a:r>
              <a:rPr lang="en-US" dirty="0"/>
              <a:t>: allows the programmer to state that the default data scoping within a parallel region will be either </a:t>
            </a:r>
            <a:r>
              <a:rPr lang="en-US" i="1" dirty="0"/>
              <a:t>shared</a:t>
            </a:r>
            <a:r>
              <a:rPr lang="en-US" dirty="0"/>
              <a:t>, </a:t>
            </a:r>
            <a:r>
              <a:rPr lang="en-US" i="1" dirty="0"/>
              <a:t>none</a:t>
            </a:r>
            <a:r>
              <a:rPr lang="en-US" dirty="0"/>
              <a:t>, </a:t>
            </a:r>
            <a:r>
              <a:rPr lang="en-US" i="1" dirty="0" err="1"/>
              <a:t>firstprivate</a:t>
            </a:r>
            <a:r>
              <a:rPr lang="en-US" dirty="0"/>
              <a:t>, or </a:t>
            </a:r>
            <a:r>
              <a:rPr lang="en-US" i="1" dirty="0"/>
              <a:t>private</a:t>
            </a:r>
          </a:p>
          <a:p>
            <a:r>
              <a:rPr lang="en-US" i="1" dirty="0" err="1"/>
              <a:t>firstprivate</a:t>
            </a:r>
            <a:r>
              <a:rPr lang="en-US" dirty="0"/>
              <a:t>: like </a:t>
            </a:r>
            <a:r>
              <a:rPr lang="en-US" i="1" dirty="0"/>
              <a:t>private</a:t>
            </a:r>
            <a:r>
              <a:rPr lang="en-US" dirty="0"/>
              <a:t> except initialized to original value.</a:t>
            </a:r>
          </a:p>
          <a:p>
            <a:r>
              <a:rPr lang="en-US" i="1" dirty="0" err="1"/>
              <a:t>lastprivate</a:t>
            </a:r>
            <a:r>
              <a:rPr lang="en-US" dirty="0"/>
              <a:t>: like </a:t>
            </a:r>
            <a:r>
              <a:rPr lang="en-US" i="1" dirty="0"/>
              <a:t>private</a:t>
            </a:r>
            <a:r>
              <a:rPr lang="en-US" dirty="0"/>
              <a:t> except original value is updated after construct.</a:t>
            </a:r>
          </a:p>
          <a:p>
            <a:r>
              <a:rPr lang="en-US" i="1" dirty="0"/>
              <a:t>reduction</a:t>
            </a:r>
            <a:r>
              <a:rPr lang="en-US" dirty="0"/>
              <a:t>: a safe way of joining work from all threads after construct.</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75</a:t>
            </a:fld>
            <a:endParaRPr lang="nb-NO" dirty="0"/>
          </a:p>
        </p:txBody>
      </p:sp>
      <p:sp>
        <p:nvSpPr>
          <p:cNvPr id="6" name="TextBox 5"/>
          <p:cNvSpPr txBox="1"/>
          <p:nvPr/>
        </p:nvSpPr>
        <p:spPr>
          <a:xfrm>
            <a:off x="2133600" y="5939229"/>
            <a:ext cx="3866123" cy="307777"/>
          </a:xfrm>
          <a:prstGeom prst="rect">
            <a:avLst/>
          </a:prstGeom>
          <a:noFill/>
        </p:spPr>
        <p:txBody>
          <a:bodyPr wrap="none" rtlCol="0">
            <a:spAutoFit/>
          </a:bodyPr>
          <a:lstStyle/>
          <a:p>
            <a:r>
              <a:rPr lang="en-US" sz="1400" dirty="0"/>
              <a:t>Text from: http://en.wikipedia.org/wiki/OpenMP</a:t>
            </a:r>
          </a:p>
        </p:txBody>
      </p:sp>
    </p:spTree>
    <p:extLst>
      <p:ext uri="{BB962C8B-B14F-4D97-AF65-F5344CB8AC3E}">
        <p14:creationId xmlns:p14="http://schemas.microsoft.com/office/powerpoint/2010/main" val="3197178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600075"/>
          </a:xfrm>
        </p:spPr>
        <p:txBody>
          <a:bodyPr/>
          <a:lstStyle/>
          <a:p>
            <a:r>
              <a:rPr lang="en-US" dirty="0"/>
              <a:t>Synchronization clauses</a:t>
            </a:r>
          </a:p>
        </p:txBody>
      </p:sp>
      <p:sp>
        <p:nvSpPr>
          <p:cNvPr id="3" name="Content Placeholder 2"/>
          <p:cNvSpPr>
            <a:spLocks noGrp="1"/>
          </p:cNvSpPr>
          <p:nvPr>
            <p:ph idx="1"/>
          </p:nvPr>
        </p:nvSpPr>
        <p:spPr>
          <a:xfrm>
            <a:off x="609600" y="990600"/>
            <a:ext cx="7151687" cy="4495800"/>
          </a:xfrm>
        </p:spPr>
        <p:txBody>
          <a:bodyPr/>
          <a:lstStyle/>
          <a:p>
            <a:r>
              <a:rPr lang="en-US" i="1" dirty="0"/>
              <a:t>critical</a:t>
            </a:r>
            <a:r>
              <a:rPr lang="en-US" dirty="0"/>
              <a:t>: the enclosed code block will be executed by only one thread at a time, and not simultaneously executed by multiple threads. </a:t>
            </a:r>
          </a:p>
          <a:p>
            <a:r>
              <a:rPr lang="en-US" i="1" dirty="0"/>
              <a:t>atomic</a:t>
            </a:r>
            <a:r>
              <a:rPr lang="en-US" dirty="0"/>
              <a:t>: the memory update (write, or read-modify-write) in the next instruction will be performed atomically. It does not make the entire statement atomic; only the memory update is atomic. </a:t>
            </a:r>
          </a:p>
          <a:p>
            <a:r>
              <a:rPr lang="en-US" i="1" dirty="0"/>
              <a:t>ordered</a:t>
            </a:r>
            <a:r>
              <a:rPr lang="en-US" dirty="0"/>
              <a:t>: the structured block is executed in the order in which iterations would be executed in a sequential loop</a:t>
            </a:r>
          </a:p>
          <a:p>
            <a:r>
              <a:rPr lang="en-US" i="1" dirty="0"/>
              <a:t>barrier</a:t>
            </a:r>
            <a:r>
              <a:rPr lang="en-US" dirty="0"/>
              <a:t>: each thread waits until all of the other threads of a team have reached this point. </a:t>
            </a:r>
          </a:p>
          <a:p>
            <a:r>
              <a:rPr lang="en-US" i="1" dirty="0" err="1"/>
              <a:t>nowait</a:t>
            </a:r>
            <a:r>
              <a:rPr lang="en-US" dirty="0"/>
              <a:t>: specifies that threads completing assigned work can proceed without waiting for all threads in the team to finish. </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76</a:t>
            </a:fld>
            <a:endParaRPr lang="nb-NO" dirty="0"/>
          </a:p>
        </p:txBody>
      </p:sp>
      <p:sp>
        <p:nvSpPr>
          <p:cNvPr id="6" name="TextBox 5"/>
          <p:cNvSpPr txBox="1"/>
          <p:nvPr/>
        </p:nvSpPr>
        <p:spPr>
          <a:xfrm>
            <a:off x="2133600" y="5939229"/>
            <a:ext cx="3866123" cy="307777"/>
          </a:xfrm>
          <a:prstGeom prst="rect">
            <a:avLst/>
          </a:prstGeom>
          <a:noFill/>
        </p:spPr>
        <p:txBody>
          <a:bodyPr wrap="none" rtlCol="0">
            <a:spAutoFit/>
          </a:bodyPr>
          <a:lstStyle/>
          <a:p>
            <a:r>
              <a:rPr lang="en-US" sz="1400" dirty="0"/>
              <a:t>Text from: http://en.wikipedia.org/wiki/OpenMP</a:t>
            </a:r>
          </a:p>
        </p:txBody>
      </p:sp>
    </p:spTree>
    <p:extLst>
      <p:ext uri="{BB962C8B-B14F-4D97-AF65-F5344CB8AC3E}">
        <p14:creationId xmlns:p14="http://schemas.microsoft.com/office/powerpoint/2010/main" val="2925130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600075"/>
          </a:xfrm>
        </p:spPr>
        <p:txBody>
          <a:bodyPr/>
          <a:lstStyle/>
          <a:p>
            <a:r>
              <a:rPr lang="en-US" dirty="0"/>
              <a:t>Scheduling clauses</a:t>
            </a:r>
          </a:p>
        </p:txBody>
      </p:sp>
      <p:sp>
        <p:nvSpPr>
          <p:cNvPr id="3" name="Content Placeholder 2"/>
          <p:cNvSpPr>
            <a:spLocks noGrp="1"/>
          </p:cNvSpPr>
          <p:nvPr>
            <p:ph idx="1"/>
          </p:nvPr>
        </p:nvSpPr>
        <p:spPr>
          <a:xfrm>
            <a:off x="609600" y="990600"/>
            <a:ext cx="7151687" cy="4210050"/>
          </a:xfrm>
        </p:spPr>
        <p:txBody>
          <a:bodyPr/>
          <a:lstStyle/>
          <a:p>
            <a:pPr marL="0" indent="0">
              <a:buNone/>
            </a:pPr>
            <a:r>
              <a:rPr lang="en-US" i="1" dirty="0"/>
              <a:t>schedule(type, chunk)</a:t>
            </a:r>
            <a:r>
              <a:rPr lang="en-US" dirty="0"/>
              <a:t>: This is useful if the work sharing construct is a do-loop or for-loop. The iteration(s) in the work sharing construct are assigned to threads according to the scheduling method defined by this clause. The three types of scheduling are:</a:t>
            </a:r>
          </a:p>
          <a:p>
            <a:r>
              <a:rPr lang="en-US" i="1" dirty="0"/>
              <a:t>static</a:t>
            </a:r>
            <a:r>
              <a:rPr lang="en-US" dirty="0"/>
              <a:t>: The iterations are divided among threads equally by default. </a:t>
            </a:r>
          </a:p>
          <a:p>
            <a:r>
              <a:rPr lang="en-US" i="1" dirty="0"/>
              <a:t>dynamic</a:t>
            </a:r>
            <a:r>
              <a:rPr lang="en-US" dirty="0"/>
              <a:t>: The iterations are allocated to a smaller number of threads. Once a particular thread finishes its allocated iteration, it returns to get another one from the iterations that are left. </a:t>
            </a:r>
          </a:p>
          <a:p>
            <a:r>
              <a:rPr lang="en-US" i="1" dirty="0"/>
              <a:t>guided</a:t>
            </a:r>
            <a:r>
              <a:rPr lang="en-US" dirty="0"/>
              <a:t>: A large chunk of contiguous iterations are allocated to each thread dynamically (as above). </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77</a:t>
            </a:fld>
            <a:endParaRPr lang="nb-NO" dirty="0"/>
          </a:p>
        </p:txBody>
      </p:sp>
      <p:sp>
        <p:nvSpPr>
          <p:cNvPr id="6" name="TextBox 5"/>
          <p:cNvSpPr txBox="1"/>
          <p:nvPr/>
        </p:nvSpPr>
        <p:spPr>
          <a:xfrm>
            <a:off x="2133600" y="5939229"/>
            <a:ext cx="4669163" cy="307777"/>
          </a:xfrm>
          <a:prstGeom prst="rect">
            <a:avLst/>
          </a:prstGeom>
          <a:noFill/>
        </p:spPr>
        <p:txBody>
          <a:bodyPr wrap="none" rtlCol="0">
            <a:spAutoFit/>
          </a:bodyPr>
          <a:lstStyle/>
          <a:p>
            <a:r>
              <a:rPr lang="en-US" sz="1400" dirty="0"/>
              <a:t>Based on text from: http://en.wikipedia.org/wiki/OpenMP</a:t>
            </a:r>
          </a:p>
        </p:txBody>
      </p:sp>
    </p:spTree>
    <p:extLst>
      <p:ext uri="{BB962C8B-B14F-4D97-AF65-F5344CB8AC3E}">
        <p14:creationId xmlns:p14="http://schemas.microsoft.com/office/powerpoint/2010/main" val="29251300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600075"/>
          </a:xfrm>
        </p:spPr>
        <p:txBody>
          <a:bodyPr/>
          <a:lstStyle/>
          <a:p>
            <a:r>
              <a:rPr lang="en-US" dirty="0" err="1"/>
              <a:t>OpenMP</a:t>
            </a:r>
            <a:r>
              <a:rPr lang="en-US" dirty="0"/>
              <a:t> Hello World Example</a:t>
            </a:r>
          </a:p>
        </p:txBody>
      </p:sp>
      <p:sp>
        <p:nvSpPr>
          <p:cNvPr id="3" name="Content Placeholder 2"/>
          <p:cNvSpPr>
            <a:spLocks noGrp="1"/>
          </p:cNvSpPr>
          <p:nvPr>
            <p:ph idx="1"/>
          </p:nvPr>
        </p:nvSpPr>
        <p:spPr>
          <a:xfrm>
            <a:off x="609600" y="990600"/>
            <a:ext cx="7151687" cy="4210050"/>
          </a:xfrm>
        </p:spPr>
        <p:txBody>
          <a:bodyPr/>
          <a:lstStyle/>
          <a:p>
            <a:r>
              <a:rPr lang="en-US" dirty="0">
                <a:hlinkClick r:id="rId2" action="ppaction://hlinkfile"/>
              </a:rPr>
              <a:t>thread examples\</a:t>
            </a:r>
            <a:r>
              <a:rPr lang="en-US" dirty="0" err="1">
                <a:hlinkClick r:id="rId2" action="ppaction://hlinkfile"/>
              </a:rPr>
              <a:t>openmp_helloworld.c</a:t>
            </a:r>
            <a:endParaRPr lang="en-US" dirty="0"/>
          </a:p>
          <a:p>
            <a:r>
              <a:rPr lang="en-US" dirty="0"/>
              <a:t>Example from: </a:t>
            </a:r>
            <a:r>
              <a:rPr lang="en-US" dirty="0">
                <a:hlinkClick r:id="rId3"/>
              </a:rPr>
              <a:t>https://computing.llnl.gov/tutorials/openMP/</a:t>
            </a:r>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78</a:t>
            </a:fld>
            <a:endParaRPr lang="nb-NO" dirty="0"/>
          </a:p>
        </p:txBody>
      </p:sp>
    </p:spTree>
    <p:extLst>
      <p:ext uri="{BB962C8B-B14F-4D97-AF65-F5344CB8AC3E}">
        <p14:creationId xmlns:p14="http://schemas.microsoft.com/office/powerpoint/2010/main" val="2925130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04800"/>
            <a:ext cx="7150100" cy="1143000"/>
          </a:xfrm>
        </p:spPr>
        <p:txBody>
          <a:bodyPr/>
          <a:lstStyle/>
          <a:p>
            <a:r>
              <a:rPr lang="en-US" dirty="0"/>
              <a:t>Outline (reverse order)</a:t>
            </a:r>
          </a:p>
        </p:txBody>
      </p:sp>
      <p:sp>
        <p:nvSpPr>
          <p:cNvPr id="5" name="Content Placeholder 4"/>
          <p:cNvSpPr>
            <a:spLocks noGrp="1"/>
          </p:cNvSpPr>
          <p:nvPr>
            <p:ph idx="1"/>
          </p:nvPr>
        </p:nvSpPr>
        <p:spPr>
          <a:xfrm>
            <a:off x="588963" y="1143000"/>
            <a:ext cx="7151687" cy="5165725"/>
          </a:xfrm>
        </p:spPr>
        <p:txBody>
          <a:bodyPr/>
          <a:lstStyle/>
          <a:p>
            <a:r>
              <a:rPr lang="en-US" sz="2400" b="1" dirty="0"/>
              <a:t>Programming languages</a:t>
            </a:r>
          </a:p>
          <a:p>
            <a:pPr lvl="1"/>
            <a:r>
              <a:rPr lang="en-US" sz="2000" dirty="0"/>
              <a:t>Python</a:t>
            </a:r>
          </a:p>
          <a:p>
            <a:pPr lvl="1"/>
            <a:r>
              <a:rPr lang="en-US" sz="2000" dirty="0"/>
              <a:t>Java</a:t>
            </a:r>
          </a:p>
          <a:p>
            <a:pPr lvl="1"/>
            <a:r>
              <a:rPr lang="en-US" sz="2000" dirty="0"/>
              <a:t>HTML5 (JavaScript)</a:t>
            </a:r>
          </a:p>
          <a:p>
            <a:r>
              <a:rPr lang="en-US" sz="2400" dirty="0"/>
              <a:t>Thread libraries</a:t>
            </a:r>
          </a:p>
          <a:p>
            <a:pPr lvl="1"/>
            <a:r>
              <a:rPr lang="en-US" sz="2000" dirty="0"/>
              <a:t>Pthreads</a:t>
            </a:r>
          </a:p>
          <a:p>
            <a:pPr lvl="1"/>
            <a:r>
              <a:rPr lang="en-US" sz="2000" dirty="0" err="1"/>
              <a:t>OpenMP</a:t>
            </a:r>
            <a:endParaRPr lang="en-US" sz="2000" dirty="0"/>
          </a:p>
          <a:p>
            <a:r>
              <a:rPr lang="en-US" sz="2400" dirty="0"/>
              <a:t>Operating system threads</a:t>
            </a:r>
          </a:p>
          <a:p>
            <a:pPr lvl="1"/>
            <a:r>
              <a:rPr lang="en-US" sz="2200" dirty="0"/>
              <a:t>Design choices</a:t>
            </a:r>
          </a:p>
          <a:p>
            <a:pPr lvl="1"/>
            <a:r>
              <a:rPr lang="en-US" sz="2000" dirty="0"/>
              <a:t>Linux</a:t>
            </a:r>
          </a:p>
          <a:p>
            <a:pPr lvl="1"/>
            <a:r>
              <a:rPr lang="en-US" sz="2000" dirty="0"/>
              <a:t>Windows</a:t>
            </a:r>
          </a:p>
          <a:p>
            <a:r>
              <a:rPr lang="en-US" sz="2400" dirty="0"/>
              <a:t>Hardware support</a:t>
            </a:r>
          </a:p>
          <a:p>
            <a:pPr lvl="1"/>
            <a:r>
              <a:rPr lang="en-US" sz="2000" dirty="0"/>
              <a:t>Simultaneous multi-threading</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04.04.2019</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79</a:t>
            </a:fld>
            <a:endParaRPr lang="nb-NO" dirty="0"/>
          </a:p>
        </p:txBody>
      </p:sp>
    </p:spTree>
    <p:extLst>
      <p:ext uri="{BB962C8B-B14F-4D97-AF65-F5344CB8AC3E}">
        <p14:creationId xmlns:p14="http://schemas.microsoft.com/office/powerpoint/2010/main" val="195262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19481" y="304800"/>
            <a:ext cx="7150100" cy="1143000"/>
          </a:xfrm>
        </p:spPr>
        <p:txBody>
          <a:bodyPr/>
          <a:lstStyle/>
          <a:p>
            <a:r>
              <a:rPr lang="en-US" dirty="0"/>
              <a:t>Thread Usage (3)</a:t>
            </a:r>
          </a:p>
        </p:txBody>
      </p:sp>
      <p:sp>
        <p:nvSpPr>
          <p:cNvPr id="119811" name="Rectangle 3"/>
          <p:cNvSpPr>
            <a:spLocks noGrp="1" noChangeArrowheads="1"/>
          </p:cNvSpPr>
          <p:nvPr>
            <p:ph type="body" idx="1"/>
          </p:nvPr>
        </p:nvSpPr>
        <p:spPr>
          <a:xfrm>
            <a:off x="685800" y="4354513"/>
            <a:ext cx="7772400" cy="1741487"/>
          </a:xfrm>
        </p:spPr>
        <p:txBody>
          <a:bodyPr/>
          <a:lstStyle/>
          <a:p>
            <a:pPr>
              <a:lnSpc>
                <a:spcPct val="90000"/>
              </a:lnSpc>
            </a:pPr>
            <a:r>
              <a:rPr lang="en-US"/>
              <a:t>Rough outline of code for previous slide</a:t>
            </a:r>
          </a:p>
          <a:p>
            <a:pPr lvl="1">
              <a:lnSpc>
                <a:spcPct val="90000"/>
              </a:lnSpc>
              <a:buFontTx/>
              <a:buNone/>
            </a:pPr>
            <a:r>
              <a:rPr lang="en-US"/>
              <a:t>(a) Dispatcher thread</a:t>
            </a:r>
          </a:p>
          <a:p>
            <a:pPr lvl="1">
              <a:lnSpc>
                <a:spcPct val="90000"/>
              </a:lnSpc>
              <a:buFontTx/>
              <a:buNone/>
            </a:pPr>
            <a:r>
              <a:rPr lang="en-US"/>
              <a:t>(b) Worker thread</a:t>
            </a:r>
          </a:p>
        </p:txBody>
      </p:sp>
      <p:pic>
        <p:nvPicPr>
          <p:cNvPr id="119812" name="Picture 4"/>
          <p:cNvPicPr>
            <a:picLocks noChangeAspect="1" noChangeArrowheads="1"/>
          </p:cNvPicPr>
          <p:nvPr/>
        </p:nvPicPr>
        <p:blipFill>
          <a:blip r:embed="rId3" cstate="print"/>
          <a:srcRect/>
          <a:stretch>
            <a:fillRect/>
          </a:stretch>
        </p:blipFill>
        <p:spPr bwMode="auto">
          <a:xfrm>
            <a:off x="652463" y="1785938"/>
            <a:ext cx="7439025" cy="1976437"/>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a:t>16.2.11</a:t>
            </a:r>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8</a:t>
            </a:fld>
            <a:endParaRPr lang="en-US"/>
          </a:p>
        </p:txBody>
      </p:sp>
    </p:spTree>
    <p:extLst>
      <p:ext uri="{BB962C8B-B14F-4D97-AF65-F5344CB8AC3E}">
        <p14:creationId xmlns:p14="http://schemas.microsoft.com/office/powerpoint/2010/main" val="936488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Python</a:t>
            </a:r>
          </a:p>
        </p:txBody>
      </p:sp>
      <p:sp>
        <p:nvSpPr>
          <p:cNvPr id="3" name="Content Placeholder 2"/>
          <p:cNvSpPr>
            <a:spLocks noGrp="1"/>
          </p:cNvSpPr>
          <p:nvPr>
            <p:ph idx="1"/>
          </p:nvPr>
        </p:nvSpPr>
        <p:spPr>
          <a:xfrm>
            <a:off x="381000" y="914400"/>
            <a:ext cx="7467600" cy="5715000"/>
          </a:xfrm>
          <a:solidFill>
            <a:schemeClr val="bg1"/>
          </a:solidFill>
        </p:spPr>
        <p:txBody>
          <a:bodyPr/>
          <a:lstStyle/>
          <a:p>
            <a:r>
              <a:rPr lang="en-US" dirty="0"/>
              <a:t>Provided by threading and thread module</a:t>
            </a:r>
          </a:p>
          <a:p>
            <a:r>
              <a:rPr lang="en-US" dirty="0"/>
              <a:t>Thread module implemented using </a:t>
            </a:r>
            <a:r>
              <a:rPr lang="en-US" dirty="0" err="1"/>
              <a:t>Pthreads</a:t>
            </a:r>
            <a:r>
              <a:rPr lang="en-US" dirty="0"/>
              <a:t> in Linux</a:t>
            </a:r>
          </a:p>
          <a:p>
            <a:pPr lvl="1"/>
            <a:r>
              <a:rPr lang="en-US" dirty="0"/>
              <a:t>This is a low-level module typically not used by application programmers</a:t>
            </a:r>
          </a:p>
          <a:p>
            <a:r>
              <a:rPr lang="en-US" dirty="0"/>
              <a:t>Threading module builds on thread module:</a:t>
            </a:r>
          </a:p>
          <a:p>
            <a:pPr lvl="1"/>
            <a:r>
              <a:rPr lang="en-US" dirty="0"/>
              <a:t>But be aware of the Global Interpreter Lock!</a:t>
            </a:r>
          </a:p>
          <a:p>
            <a:pPr lvl="1"/>
            <a:r>
              <a:rPr lang="en-US" dirty="0"/>
              <a:t>An alternative multiprocessing interface for “threading using processes”</a:t>
            </a:r>
          </a:p>
          <a:p>
            <a:pPr lvl="1"/>
            <a:r>
              <a:rPr lang="en-US" dirty="0"/>
              <a:t>Another alternative: c extension modules</a:t>
            </a:r>
          </a:p>
          <a:p>
            <a:r>
              <a:rPr lang="en-US" dirty="0"/>
              <a:t>Inspired by Java Threading</a:t>
            </a:r>
          </a:p>
          <a:p>
            <a:pPr lvl="1"/>
            <a:r>
              <a:rPr lang="en-US" dirty="0"/>
              <a:t>But synchronization is explicit!</a:t>
            </a:r>
          </a:p>
          <a:p>
            <a:r>
              <a:rPr lang="en-US" dirty="0"/>
              <a:t>Python thread operations map well to </a:t>
            </a:r>
            <a:r>
              <a:rPr lang="en-US" dirty="0" err="1"/>
              <a:t>Pthread</a:t>
            </a:r>
            <a:r>
              <a:rPr lang="en-US" dirty="0"/>
              <a:t> operations</a:t>
            </a:r>
          </a:p>
          <a:p>
            <a:pPr lvl="1"/>
            <a:r>
              <a:rPr lang="en-US" dirty="0"/>
              <a:t>Thread management: Thread objects</a:t>
            </a:r>
          </a:p>
          <a:p>
            <a:pPr lvl="1"/>
            <a:r>
              <a:rPr lang="en-US" dirty="0" err="1"/>
              <a:t>Mutex</a:t>
            </a:r>
            <a:r>
              <a:rPr lang="en-US" dirty="0"/>
              <a:t>: Lock objects (and </a:t>
            </a:r>
            <a:r>
              <a:rPr lang="en-US" dirty="0" err="1"/>
              <a:t>RLock</a:t>
            </a:r>
            <a:r>
              <a:rPr lang="en-US" dirty="0"/>
              <a:t> objects)</a:t>
            </a:r>
          </a:p>
          <a:p>
            <a:pPr lvl="1"/>
            <a:r>
              <a:rPr lang="en-US" dirty="0"/>
              <a:t>Condition variables: Condition objects</a:t>
            </a:r>
          </a:p>
          <a:p>
            <a:pPr lvl="1"/>
            <a:r>
              <a:rPr lang="en-US" dirty="0"/>
              <a:t>Other synchronization: Semaphore objects, Event objects,  </a:t>
            </a:r>
          </a:p>
          <a:p>
            <a:pPr lvl="1"/>
            <a:endParaRPr lang="en-US" dirty="0"/>
          </a:p>
          <a:p>
            <a:pPr lvl="2"/>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80</a:t>
            </a:fld>
            <a:endParaRPr lang="nb-NO" dirty="0"/>
          </a:p>
        </p:txBody>
      </p:sp>
    </p:spTree>
    <p:extLst>
      <p:ext uri="{BB962C8B-B14F-4D97-AF65-F5344CB8AC3E}">
        <p14:creationId xmlns:p14="http://schemas.microsoft.com/office/powerpoint/2010/main" val="36739530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Python </a:t>
            </a:r>
            <a:r>
              <a:rPr lang="en-US" dirty="0" err="1"/>
              <a:t>Exampe</a:t>
            </a:r>
            <a:endParaRPr lang="en-US" dirty="0"/>
          </a:p>
        </p:txBody>
      </p:sp>
      <p:sp>
        <p:nvSpPr>
          <p:cNvPr id="3" name="Content Placeholder 2"/>
          <p:cNvSpPr>
            <a:spLocks noGrp="1"/>
          </p:cNvSpPr>
          <p:nvPr>
            <p:ph idx="1"/>
          </p:nvPr>
        </p:nvSpPr>
        <p:spPr>
          <a:xfrm>
            <a:off x="381000" y="914400"/>
            <a:ext cx="7467600" cy="5715000"/>
          </a:xfrm>
          <a:solidFill>
            <a:schemeClr val="bg1"/>
          </a:solidFill>
        </p:spPr>
        <p:txBody>
          <a:bodyPr/>
          <a:lstStyle/>
          <a:p>
            <a:pPr lvl="1"/>
            <a:r>
              <a:rPr lang="en-US" dirty="0">
                <a:hlinkClick r:id="rId2" action="ppaction://hlinkfile"/>
              </a:rPr>
              <a:t>thread examples\python_example.py</a:t>
            </a:r>
            <a:endParaRPr lang="en-US" dirty="0"/>
          </a:p>
          <a:p>
            <a:pPr lvl="1"/>
            <a:r>
              <a:rPr lang="en-US" dirty="0"/>
              <a:t>Example from: </a:t>
            </a:r>
            <a:r>
              <a:rPr lang="en-US" dirty="0">
                <a:hlinkClick r:id="rId3"/>
              </a:rPr>
              <a:t>http://docs.python.org/tutorial</a:t>
            </a:r>
            <a:endParaRPr lang="en-US" dirty="0"/>
          </a:p>
          <a:p>
            <a:pPr lvl="2"/>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81</a:t>
            </a:fld>
            <a:endParaRPr lang="nb-NO" dirty="0"/>
          </a:p>
        </p:txBody>
      </p:sp>
    </p:spTree>
    <p:extLst>
      <p:ext uri="{BB962C8B-B14F-4D97-AF65-F5344CB8AC3E}">
        <p14:creationId xmlns:p14="http://schemas.microsoft.com/office/powerpoint/2010/main" val="1735498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Java</a:t>
            </a:r>
          </a:p>
        </p:txBody>
      </p:sp>
      <p:sp>
        <p:nvSpPr>
          <p:cNvPr id="3" name="Content Placeholder 2"/>
          <p:cNvSpPr>
            <a:spLocks noGrp="1"/>
          </p:cNvSpPr>
          <p:nvPr>
            <p:ph idx="1"/>
          </p:nvPr>
        </p:nvSpPr>
        <p:spPr>
          <a:xfrm>
            <a:off x="609600" y="914400"/>
            <a:ext cx="7151687" cy="5257800"/>
          </a:xfrm>
        </p:spPr>
        <p:txBody>
          <a:bodyPr/>
          <a:lstStyle/>
          <a:p>
            <a:r>
              <a:rPr lang="en-US" dirty="0"/>
              <a:t>Threading is deeply integrated in the language</a:t>
            </a:r>
          </a:p>
          <a:p>
            <a:pPr lvl="1"/>
            <a:r>
              <a:rPr lang="en-US" dirty="0"/>
              <a:t>Implicit synchronization</a:t>
            </a:r>
          </a:p>
          <a:p>
            <a:pPr lvl="1"/>
            <a:r>
              <a:rPr lang="en-US" dirty="0"/>
              <a:t>Collection data structures are thread safe</a:t>
            </a:r>
          </a:p>
          <a:p>
            <a:pPr lvl="1"/>
            <a:r>
              <a:rPr lang="en-US" dirty="0"/>
              <a:t>Concurrency optimized data structures</a:t>
            </a:r>
          </a:p>
          <a:p>
            <a:pPr lvl="1"/>
            <a:r>
              <a:rPr lang="en-US" dirty="0"/>
              <a:t>May make it hard to understand performance</a:t>
            </a:r>
          </a:p>
          <a:p>
            <a:r>
              <a:rPr lang="en-US" dirty="0"/>
              <a:t>Threads are represented by objects that implement the Runnable interface</a:t>
            </a:r>
          </a:p>
          <a:p>
            <a:pPr lvl="1"/>
            <a:r>
              <a:rPr lang="en-US" dirty="0"/>
              <a:t>Used similarly to Python example in previous slide</a:t>
            </a:r>
          </a:p>
          <a:p>
            <a:r>
              <a:rPr lang="en-US" dirty="0"/>
              <a:t>Implicit synchronization:</a:t>
            </a:r>
          </a:p>
          <a:p>
            <a:pPr lvl="1"/>
            <a:r>
              <a:rPr lang="en-US" dirty="0"/>
              <a:t>Implemented as monitor</a:t>
            </a:r>
          </a:p>
          <a:p>
            <a:pPr lvl="1"/>
            <a:r>
              <a:rPr lang="en-US" dirty="0"/>
              <a:t>Example: </a:t>
            </a:r>
            <a:r>
              <a:rPr lang="en-US" dirty="0">
                <a:hlinkClick r:id="rId2" action="ppaction://hlinkfile"/>
              </a:rPr>
              <a:t>thread examples\java_syncronized.java</a:t>
            </a:r>
            <a:endParaRPr lang="en-US" dirty="0"/>
          </a:p>
          <a:p>
            <a:pPr lvl="2"/>
            <a:r>
              <a:rPr lang="en-US" dirty="0"/>
              <a:t>Source: </a:t>
            </a:r>
            <a:r>
              <a:rPr lang="en-US" dirty="0">
                <a:hlinkClick r:id="rId3"/>
              </a:rPr>
              <a:t>http://docs.oracle.com/javase/tutorial/essential/concurrency/</a:t>
            </a:r>
            <a:r>
              <a:rPr lang="en-US" dirty="0"/>
              <a:t> </a:t>
            </a:r>
          </a:p>
          <a:p>
            <a:pPr lvl="1"/>
            <a:r>
              <a:rPr lang="en-US" dirty="0"/>
              <a:t>Note! Design is broken; do not use it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82</a:t>
            </a:fld>
            <a:endParaRPr lang="nb-NO" dirty="0"/>
          </a:p>
        </p:txBody>
      </p:sp>
    </p:spTree>
    <p:extLst>
      <p:ext uri="{BB962C8B-B14F-4D97-AF65-F5344CB8AC3E}">
        <p14:creationId xmlns:p14="http://schemas.microsoft.com/office/powerpoint/2010/main" val="36739530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609600"/>
          </a:xfrm>
        </p:spPr>
        <p:txBody>
          <a:bodyPr/>
          <a:lstStyle/>
          <a:p>
            <a:r>
              <a:rPr lang="en-US" dirty="0"/>
              <a:t>Java High Level Concurrency Objects</a:t>
            </a:r>
          </a:p>
        </p:txBody>
      </p:sp>
      <p:sp>
        <p:nvSpPr>
          <p:cNvPr id="3" name="Content Placeholder 2"/>
          <p:cNvSpPr>
            <a:spLocks noGrp="1"/>
          </p:cNvSpPr>
          <p:nvPr>
            <p:ph idx="1"/>
          </p:nvPr>
        </p:nvSpPr>
        <p:spPr>
          <a:xfrm>
            <a:off x="588963" y="1066800"/>
            <a:ext cx="7151687" cy="5241925"/>
          </a:xfrm>
        </p:spPr>
        <p:txBody>
          <a:bodyPr/>
          <a:lstStyle/>
          <a:p>
            <a:r>
              <a:rPr lang="en-US" dirty="0"/>
              <a:t>Locks package:</a:t>
            </a:r>
          </a:p>
          <a:p>
            <a:pPr lvl="1"/>
            <a:r>
              <a:rPr lang="en-US" dirty="0" err="1"/>
              <a:t>Mutex</a:t>
            </a:r>
            <a:r>
              <a:rPr lang="en-US" dirty="0"/>
              <a:t>/lock</a:t>
            </a:r>
          </a:p>
          <a:p>
            <a:pPr lvl="1"/>
            <a:r>
              <a:rPr lang="en-US" dirty="0"/>
              <a:t>Condition variable</a:t>
            </a:r>
          </a:p>
          <a:p>
            <a:pPr lvl="1"/>
            <a:r>
              <a:rPr lang="en-US" dirty="0"/>
              <a:t>Read/write lock</a:t>
            </a:r>
          </a:p>
          <a:p>
            <a:r>
              <a:rPr lang="en-US" dirty="0"/>
              <a:t>Concurrent collections:</a:t>
            </a:r>
          </a:p>
          <a:p>
            <a:pPr lvl="1"/>
            <a:r>
              <a:rPr lang="en-US" dirty="0"/>
              <a:t>Blocking queue</a:t>
            </a:r>
          </a:p>
          <a:p>
            <a:pPr lvl="1"/>
            <a:r>
              <a:rPr lang="en-US" dirty="0" err="1"/>
              <a:t>ConcurrentMap</a:t>
            </a:r>
            <a:r>
              <a:rPr lang="en-US" dirty="0"/>
              <a:t> (multiple-readers)</a:t>
            </a:r>
          </a:p>
          <a:p>
            <a:r>
              <a:rPr lang="en-US" dirty="0"/>
              <a:t>Executors:</a:t>
            </a:r>
          </a:p>
          <a:p>
            <a:pPr lvl="1"/>
            <a:r>
              <a:rPr lang="en-US" dirty="0"/>
              <a:t>Thread pools</a:t>
            </a:r>
          </a:p>
          <a:p>
            <a:pPr lvl="1"/>
            <a:r>
              <a:rPr lang="en-US" dirty="0"/>
              <a:t>Fork/join (similar to </a:t>
            </a:r>
            <a:r>
              <a:rPr lang="en-US" dirty="0" err="1"/>
              <a:t>OpenMP</a:t>
            </a:r>
            <a:r>
              <a:rPr lang="en-US" dirty="0"/>
              <a:t>)</a:t>
            </a:r>
          </a:p>
          <a:p>
            <a:r>
              <a:rPr lang="en-US" dirty="0"/>
              <a:t>Atomic variables</a:t>
            </a:r>
          </a:p>
          <a:p>
            <a:r>
              <a:rPr lang="en-US" dirty="0"/>
              <a:t>Example:</a:t>
            </a:r>
            <a:br>
              <a:rPr lang="en-US" dirty="0"/>
            </a:br>
            <a:r>
              <a:rPr lang="en-US" dirty="0">
                <a:hlinkClick r:id="rId2" action="ppaction://hlinkfile"/>
              </a:rPr>
              <a:t>C:\Users\larsab\workspace\DistributedSpell\src\edu\princeton\function\distspell\SearchWorkerThread.java</a:t>
            </a:r>
            <a:br>
              <a:rPr lang="en-US" dirty="0"/>
            </a:br>
            <a:r>
              <a:rPr lang="en-US" dirty="0"/>
              <a:t>(code not publically available)</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83</a:t>
            </a:fld>
            <a:endParaRPr lang="nb-NO" dirty="0"/>
          </a:p>
        </p:txBody>
      </p:sp>
    </p:spTree>
    <p:extLst>
      <p:ext uri="{BB962C8B-B14F-4D97-AF65-F5344CB8AC3E}">
        <p14:creationId xmlns:p14="http://schemas.microsoft.com/office/powerpoint/2010/main" val="39565585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HTML5 JavaScript</a:t>
            </a:r>
          </a:p>
        </p:txBody>
      </p:sp>
      <p:sp>
        <p:nvSpPr>
          <p:cNvPr id="3" name="Content Placeholder 2"/>
          <p:cNvSpPr>
            <a:spLocks noGrp="1"/>
          </p:cNvSpPr>
          <p:nvPr>
            <p:ph idx="1"/>
          </p:nvPr>
        </p:nvSpPr>
        <p:spPr>
          <a:xfrm>
            <a:off x="609600" y="914400"/>
            <a:ext cx="7151687" cy="5257800"/>
          </a:xfrm>
        </p:spPr>
        <p:txBody>
          <a:bodyPr/>
          <a:lstStyle/>
          <a:p>
            <a:r>
              <a:rPr lang="en-US" dirty="0"/>
              <a:t>HTML5 is a language for presenting and structuring WWW content</a:t>
            </a:r>
          </a:p>
          <a:p>
            <a:pPr lvl="1"/>
            <a:r>
              <a:rPr lang="en-US" dirty="0"/>
              <a:t>Includes JavaScript</a:t>
            </a:r>
          </a:p>
          <a:p>
            <a:r>
              <a:rPr lang="en-US" dirty="0"/>
              <a:t>JavaScript:</a:t>
            </a:r>
          </a:p>
          <a:p>
            <a:pPr lvl="1"/>
            <a:r>
              <a:rPr lang="en-US" dirty="0"/>
              <a:t>Scripting language for web applications </a:t>
            </a:r>
          </a:p>
          <a:p>
            <a:pPr lvl="1"/>
            <a:r>
              <a:rPr lang="en-US" dirty="0"/>
              <a:t>Code runs in web-browser</a:t>
            </a:r>
          </a:p>
          <a:p>
            <a:pPr lvl="1"/>
            <a:r>
              <a:rPr lang="en-US" dirty="0"/>
              <a:t>Typically used to implement GUI that communicates with application logic run on server side</a:t>
            </a:r>
          </a:p>
          <a:p>
            <a:pPr lvl="1"/>
            <a:r>
              <a:rPr lang="en-US" dirty="0"/>
              <a:t>HTML5 introduces many new features to make JavaScript more powerful:</a:t>
            </a:r>
          </a:p>
          <a:p>
            <a:pPr lvl="2"/>
            <a:r>
              <a:rPr lang="en-US" dirty="0"/>
              <a:t>Multi-threading</a:t>
            </a:r>
          </a:p>
          <a:p>
            <a:pPr lvl="2"/>
            <a:r>
              <a:rPr lang="en-US" dirty="0"/>
              <a:t>GPU support, canvas…</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84</a:t>
            </a:fld>
            <a:endParaRPr lang="nb-NO" dirty="0"/>
          </a:p>
        </p:txBody>
      </p:sp>
    </p:spTree>
    <p:extLst>
      <p:ext uri="{BB962C8B-B14F-4D97-AF65-F5344CB8AC3E}">
        <p14:creationId xmlns:p14="http://schemas.microsoft.com/office/powerpoint/2010/main" val="3673953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609600"/>
          </a:xfrm>
        </p:spPr>
        <p:txBody>
          <a:bodyPr/>
          <a:lstStyle/>
          <a:p>
            <a:r>
              <a:rPr lang="en-US" dirty="0"/>
              <a:t>JavaScript Web Worker Threads</a:t>
            </a:r>
          </a:p>
        </p:txBody>
      </p:sp>
      <p:sp>
        <p:nvSpPr>
          <p:cNvPr id="3" name="Content Placeholder 2"/>
          <p:cNvSpPr>
            <a:spLocks noGrp="1"/>
          </p:cNvSpPr>
          <p:nvPr>
            <p:ph idx="1"/>
          </p:nvPr>
        </p:nvSpPr>
        <p:spPr>
          <a:xfrm>
            <a:off x="588963" y="1066800"/>
            <a:ext cx="7151687" cy="5241925"/>
          </a:xfrm>
        </p:spPr>
        <p:txBody>
          <a:bodyPr/>
          <a:lstStyle/>
          <a:p>
            <a:r>
              <a:rPr lang="en-US" dirty="0"/>
              <a:t>JavaScript is single-threaded event based programming model</a:t>
            </a:r>
          </a:p>
          <a:p>
            <a:pPr lvl="1"/>
            <a:r>
              <a:rPr lang="en-US" dirty="0"/>
              <a:t>A single thread handles events</a:t>
            </a:r>
          </a:p>
          <a:p>
            <a:pPr lvl="1"/>
            <a:r>
              <a:rPr lang="en-US" dirty="0"/>
              <a:t>Events: mouse-clicks, keyboard press, etc…</a:t>
            </a:r>
          </a:p>
          <a:p>
            <a:pPr lvl="1"/>
            <a:r>
              <a:rPr lang="en-US" dirty="0"/>
              <a:t>Remote procedure calls are asynchronous</a:t>
            </a:r>
          </a:p>
          <a:p>
            <a:pPr lvl="2"/>
            <a:r>
              <a:rPr lang="en-US" dirty="0"/>
              <a:t>Send request</a:t>
            </a:r>
          </a:p>
          <a:p>
            <a:pPr lvl="2"/>
            <a:r>
              <a:rPr lang="en-US" dirty="0"/>
              <a:t>Continue with other work</a:t>
            </a:r>
          </a:p>
          <a:p>
            <a:pPr lvl="2"/>
            <a:r>
              <a:rPr lang="en-US" dirty="0"/>
              <a:t>Receive event when procedure call returns</a:t>
            </a:r>
          </a:p>
          <a:p>
            <a:r>
              <a:rPr lang="en-US" dirty="0"/>
              <a:t>Web Worker:</a:t>
            </a:r>
          </a:p>
          <a:p>
            <a:pPr lvl="1"/>
            <a:r>
              <a:rPr lang="en-US" dirty="0"/>
              <a:t>An API for running scripts in the background independently of any user interface scripts.</a:t>
            </a:r>
          </a:p>
          <a:p>
            <a:pPr lvl="2"/>
            <a:r>
              <a:rPr lang="en-US" dirty="0"/>
              <a:t>Avoid blocking GUI for computation or I/O intensive work</a:t>
            </a:r>
          </a:p>
          <a:p>
            <a:r>
              <a:rPr lang="en-US" dirty="0"/>
              <a:t>Web Worker programming model:</a:t>
            </a:r>
          </a:p>
          <a:p>
            <a:pPr lvl="1"/>
            <a:r>
              <a:rPr lang="en-US" dirty="0"/>
              <a:t>Create new worker thread</a:t>
            </a:r>
          </a:p>
          <a:p>
            <a:pPr lvl="1"/>
            <a:r>
              <a:rPr lang="en-US" dirty="0"/>
              <a:t>Worker thread posts results to GUI thread</a:t>
            </a:r>
          </a:p>
          <a:p>
            <a:pPr lvl="1"/>
            <a:r>
              <a:rPr lang="en-US" dirty="0"/>
              <a:t>GUI thread handles event</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85</a:t>
            </a:fld>
            <a:endParaRPr lang="nb-NO" dirty="0"/>
          </a:p>
        </p:txBody>
      </p:sp>
    </p:spTree>
    <p:extLst>
      <p:ext uri="{BB962C8B-B14F-4D97-AF65-F5344CB8AC3E}">
        <p14:creationId xmlns:p14="http://schemas.microsoft.com/office/powerpoint/2010/main" val="2127481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609600"/>
          </a:xfrm>
        </p:spPr>
        <p:txBody>
          <a:bodyPr/>
          <a:lstStyle/>
          <a:p>
            <a:r>
              <a:rPr lang="en-US" dirty="0"/>
              <a:t>JavaScript Example: HTML page</a:t>
            </a:r>
          </a:p>
        </p:txBody>
      </p:sp>
      <p:sp>
        <p:nvSpPr>
          <p:cNvPr id="3" name="Content Placeholder 2"/>
          <p:cNvSpPr>
            <a:spLocks noGrp="1"/>
          </p:cNvSpPr>
          <p:nvPr>
            <p:ph idx="1"/>
          </p:nvPr>
        </p:nvSpPr>
        <p:spPr>
          <a:xfrm>
            <a:off x="228600" y="914400"/>
            <a:ext cx="7619999" cy="5394325"/>
          </a:xfrm>
        </p:spPr>
        <p:txBody>
          <a:bodyPr/>
          <a:lstStyle/>
          <a:p>
            <a:pPr marL="0" indent="0">
              <a:buNone/>
            </a:pPr>
            <a:r>
              <a:rPr lang="en-US" sz="1600" dirty="0">
                <a:latin typeface="Courier New" pitchFamily="49" charset="0"/>
                <a:cs typeface="Courier New" pitchFamily="49" charset="0"/>
              </a:rPr>
              <a:t>&lt;!DOCTYPE HTML&gt;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&lt;title&gt;Shared workers: demo 2&lt;/title&gt;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&lt;pre id="log"&gt;Log:&lt;/pre&gt;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&lt;script&gt;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worker = new </a:t>
            </a:r>
            <a:r>
              <a:rPr lang="en-US" sz="1600" dirty="0" err="1">
                <a:latin typeface="Courier New" pitchFamily="49" charset="0"/>
                <a:cs typeface="Courier New" pitchFamily="49" charset="0"/>
              </a:rPr>
              <a:t>SharedWorker</a:t>
            </a:r>
            <a:r>
              <a:rPr lang="en-US" sz="1600" dirty="0">
                <a:latin typeface="Courier New" pitchFamily="49" charset="0"/>
                <a:cs typeface="Courier New" pitchFamily="49" charset="0"/>
              </a:rPr>
              <a:t>('test.js');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log = </a:t>
            </a:r>
            <a:r>
              <a:rPr lang="en-US" sz="1600" dirty="0" err="1">
                <a:latin typeface="Courier New" pitchFamily="49" charset="0"/>
                <a:cs typeface="Courier New" pitchFamily="49" charset="0"/>
              </a:rPr>
              <a:t>document.getElementById</a:t>
            </a:r>
            <a:r>
              <a:rPr lang="en-US" sz="1600" dirty="0">
                <a:latin typeface="Courier New" pitchFamily="49" charset="0"/>
                <a:cs typeface="Courier New" pitchFamily="49" charset="0"/>
              </a:rPr>
              <a:t>('log');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worker.port.addEventListener</a:t>
            </a:r>
            <a:r>
              <a:rPr lang="en-US" sz="1600" dirty="0">
                <a:latin typeface="Courier New" pitchFamily="49" charset="0"/>
                <a:cs typeface="Courier New" pitchFamily="49" charset="0"/>
              </a:rPr>
              <a:t>('message', function(e) {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log.textContent</a:t>
            </a:r>
            <a:r>
              <a:rPr lang="en-US" sz="1600" dirty="0">
                <a:latin typeface="Courier New" pitchFamily="49" charset="0"/>
                <a:cs typeface="Courier New" pitchFamily="49" charset="0"/>
              </a:rPr>
              <a:t> += '\n' + </a:t>
            </a:r>
            <a:r>
              <a:rPr lang="en-US" sz="1600" dirty="0" err="1">
                <a:latin typeface="Courier New" pitchFamily="49" charset="0"/>
                <a:cs typeface="Courier New" pitchFamily="49" charset="0"/>
              </a:rPr>
              <a:t>e.data</a:t>
            </a:r>
            <a:r>
              <a:rPr lang="en-US" sz="1600" dirty="0">
                <a:latin typeface="Courier New" pitchFamily="49" charset="0"/>
                <a:cs typeface="Courier New" pitchFamily="49" charset="0"/>
              </a:rPr>
              <a:t>;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 false);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worker.port.start</a:t>
            </a:r>
            <a:r>
              <a:rPr lang="en-US" sz="1600" dirty="0">
                <a:latin typeface="Courier New" pitchFamily="49" charset="0"/>
                <a:cs typeface="Courier New" pitchFamily="49" charset="0"/>
              </a:rPr>
              <a:t>(); // note: need this when using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worker.port.postMessage</a:t>
            </a:r>
            <a:r>
              <a:rPr lang="en-US" sz="1600" dirty="0">
                <a:latin typeface="Courier New" pitchFamily="49" charset="0"/>
                <a:cs typeface="Courier New" pitchFamily="49" charset="0"/>
              </a:rPr>
              <a:t>('ping');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&lt;/script&gt;</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86</a:t>
            </a:fld>
            <a:endParaRPr lang="nb-NO" dirty="0"/>
          </a:p>
        </p:txBody>
      </p:sp>
    </p:spTree>
    <p:extLst>
      <p:ext uri="{BB962C8B-B14F-4D97-AF65-F5344CB8AC3E}">
        <p14:creationId xmlns:p14="http://schemas.microsoft.com/office/powerpoint/2010/main" val="345012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609600"/>
          </a:xfrm>
        </p:spPr>
        <p:txBody>
          <a:bodyPr/>
          <a:lstStyle/>
          <a:p>
            <a:r>
              <a:rPr lang="en-US" dirty="0"/>
              <a:t>JavaScript Example: JavaScript</a:t>
            </a:r>
          </a:p>
        </p:txBody>
      </p:sp>
      <p:sp>
        <p:nvSpPr>
          <p:cNvPr id="3" name="Content Placeholder 2"/>
          <p:cNvSpPr>
            <a:spLocks noGrp="1"/>
          </p:cNvSpPr>
          <p:nvPr>
            <p:ph idx="1"/>
          </p:nvPr>
        </p:nvSpPr>
        <p:spPr>
          <a:xfrm>
            <a:off x="588963" y="914400"/>
            <a:ext cx="7151687" cy="5394325"/>
          </a:xfrm>
        </p:spPr>
        <p:txBody>
          <a:bodyPr/>
          <a:lstStyle/>
          <a:p>
            <a:pPr marL="0" indent="0">
              <a:buNone/>
            </a:pPr>
            <a:r>
              <a:rPr lang="en-US" dirty="0" err="1">
                <a:latin typeface="Courier New" pitchFamily="49" charset="0"/>
                <a:cs typeface="Courier New" pitchFamily="49" charset="0"/>
              </a:rPr>
              <a:t>onconnect</a:t>
            </a:r>
            <a:r>
              <a:rPr lang="en-US" dirty="0">
                <a:latin typeface="Courier New" pitchFamily="49" charset="0"/>
                <a:cs typeface="Courier New" pitchFamily="49" charset="0"/>
              </a:rPr>
              <a:t> = function(e) {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port = </a:t>
            </a:r>
            <a:r>
              <a:rPr lang="en-US" dirty="0" err="1">
                <a:latin typeface="Courier New" pitchFamily="49" charset="0"/>
                <a:cs typeface="Courier New" pitchFamily="49" charset="0"/>
              </a:rPr>
              <a:t>e.ports</a:t>
            </a:r>
            <a:r>
              <a:rPr lang="en-US" dirty="0">
                <a:latin typeface="Courier New" pitchFamily="49" charset="0"/>
                <a:cs typeface="Courier New" pitchFamily="49" charset="0"/>
              </a:rPr>
              <a:t>[0];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port.postMessage</a:t>
            </a:r>
            <a:r>
              <a:rPr lang="en-US" dirty="0">
                <a:latin typeface="Courier New" pitchFamily="49" charset="0"/>
                <a:cs typeface="Courier New" pitchFamily="49" charset="0"/>
              </a:rPr>
              <a:t>('Hello World!');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port.onmessage</a:t>
            </a:r>
            <a:r>
              <a:rPr lang="en-US" dirty="0">
                <a:latin typeface="Courier New" pitchFamily="49" charset="0"/>
                <a:cs typeface="Courier New" pitchFamily="49" charset="0"/>
              </a:rPr>
              <a:t> = function(e)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port.postMessage</a:t>
            </a:r>
            <a:r>
              <a:rPr lang="en-US" dirty="0">
                <a:latin typeface="Courier New" pitchFamily="49" charset="0"/>
                <a:cs typeface="Courier New" pitchFamily="49" charset="0"/>
              </a:rPr>
              <a:t>('pong');</a:t>
            </a:r>
            <a:br>
              <a:rPr lang="en-US" dirty="0">
                <a:latin typeface="Courier New" pitchFamily="49" charset="0"/>
                <a:cs typeface="Courier New" pitchFamily="49" charset="0"/>
              </a:rPr>
            </a:b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87</a:t>
            </a:fld>
            <a:endParaRPr lang="nb-NO" dirty="0"/>
          </a:p>
        </p:txBody>
      </p:sp>
    </p:spTree>
    <p:extLst>
      <p:ext uri="{BB962C8B-B14F-4D97-AF65-F5344CB8AC3E}">
        <p14:creationId xmlns:p14="http://schemas.microsoft.com/office/powerpoint/2010/main" val="576047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a:t>Summary</a:t>
            </a:r>
          </a:p>
        </p:txBody>
      </p:sp>
      <p:sp>
        <p:nvSpPr>
          <p:cNvPr id="3" name="Content Placeholder 2"/>
          <p:cNvSpPr>
            <a:spLocks noGrp="1"/>
          </p:cNvSpPr>
          <p:nvPr>
            <p:ph idx="1"/>
          </p:nvPr>
        </p:nvSpPr>
        <p:spPr>
          <a:xfrm>
            <a:off x="609600" y="914400"/>
            <a:ext cx="7151687" cy="5257800"/>
          </a:xfrm>
        </p:spPr>
        <p:txBody>
          <a:bodyPr/>
          <a:lstStyle/>
          <a:p>
            <a:r>
              <a:rPr lang="en-US" dirty="0"/>
              <a:t>Multi-threading in hardware to utilize processor core resources</a:t>
            </a:r>
          </a:p>
          <a:p>
            <a:r>
              <a:rPr lang="en-US" dirty="0"/>
              <a:t>Hardware provides simple primitives for implementing thread-packages</a:t>
            </a:r>
          </a:p>
          <a:p>
            <a:r>
              <a:rPr lang="en-US" dirty="0"/>
              <a:t>Kernel-level vs. user-level thread packages</a:t>
            </a:r>
          </a:p>
          <a:p>
            <a:pPr lvl="1"/>
            <a:r>
              <a:rPr lang="en-US" dirty="0"/>
              <a:t>Linux and Windows kernel-level thread package</a:t>
            </a:r>
          </a:p>
          <a:p>
            <a:pPr lvl="1"/>
            <a:r>
              <a:rPr lang="en-US" dirty="0"/>
              <a:t>System calls for implementing thread-packages</a:t>
            </a:r>
          </a:p>
          <a:p>
            <a:r>
              <a:rPr lang="en-US" dirty="0" err="1"/>
              <a:t>Pthreads</a:t>
            </a:r>
            <a:r>
              <a:rPr lang="en-US" dirty="0"/>
              <a:t>: low-level thread programming in C/C++</a:t>
            </a:r>
          </a:p>
          <a:p>
            <a:r>
              <a:rPr lang="en-US" dirty="0" err="1"/>
              <a:t>OpenMP</a:t>
            </a:r>
            <a:r>
              <a:rPr lang="en-US" dirty="0"/>
              <a:t>: automated threading</a:t>
            </a:r>
          </a:p>
          <a:p>
            <a:r>
              <a:rPr lang="en-US" dirty="0"/>
              <a:t>Python: low-level thread programming in Python</a:t>
            </a:r>
          </a:p>
          <a:p>
            <a:r>
              <a:rPr lang="en-US" dirty="0"/>
              <a:t>Java: language support for threading</a:t>
            </a:r>
          </a:p>
          <a:p>
            <a:r>
              <a:rPr lang="en-US" dirty="0"/>
              <a:t>JavaScript: threading to avoid blocking GUI</a:t>
            </a:r>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88</a:t>
            </a:fld>
            <a:endParaRPr lang="nb-NO" dirty="0"/>
          </a:p>
        </p:txBody>
      </p:sp>
    </p:spTree>
    <p:extLst>
      <p:ext uri="{BB962C8B-B14F-4D97-AF65-F5344CB8AC3E}">
        <p14:creationId xmlns:p14="http://schemas.microsoft.com/office/powerpoint/2010/main" val="36739530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150100" cy="609600"/>
          </a:xfrm>
        </p:spPr>
        <p:txBody>
          <a:bodyPr/>
          <a:lstStyle/>
          <a:p>
            <a:r>
              <a:rPr lang="en-US" dirty="0"/>
              <a:t>Learn more</a:t>
            </a:r>
          </a:p>
        </p:txBody>
      </p:sp>
      <p:sp>
        <p:nvSpPr>
          <p:cNvPr id="3" name="Content Placeholder 2"/>
          <p:cNvSpPr>
            <a:spLocks noGrp="1"/>
          </p:cNvSpPr>
          <p:nvPr>
            <p:ph idx="1"/>
          </p:nvPr>
        </p:nvSpPr>
        <p:spPr>
          <a:xfrm>
            <a:off x="588963" y="990600"/>
            <a:ext cx="7151687" cy="5318125"/>
          </a:xfrm>
        </p:spPr>
        <p:txBody>
          <a:bodyPr/>
          <a:lstStyle/>
          <a:p>
            <a:r>
              <a:rPr lang="en-US" dirty="0"/>
              <a:t>Deterministic execution was hot research topic</a:t>
            </a:r>
          </a:p>
          <a:p>
            <a:pPr lvl="1"/>
            <a:r>
              <a:rPr lang="en-US" dirty="0" err="1"/>
              <a:t>Dthreads</a:t>
            </a:r>
            <a:endParaRPr lang="en-US" dirty="0"/>
          </a:p>
          <a:p>
            <a:r>
              <a:rPr lang="en-US" dirty="0"/>
              <a:t>Automated race detection was hot research topic</a:t>
            </a:r>
          </a:p>
          <a:p>
            <a:pPr lvl="1"/>
            <a:r>
              <a:rPr lang="en-US" dirty="0" err="1"/>
              <a:t>RacerX</a:t>
            </a:r>
            <a:endParaRPr lang="en-US" dirty="0"/>
          </a:p>
          <a:p>
            <a:r>
              <a:rPr lang="en-US" dirty="0"/>
              <a:t>Automated parallelization has been promising approach for the last 30 years</a:t>
            </a:r>
          </a:p>
          <a:p>
            <a:pPr lvl="1"/>
            <a:r>
              <a:rPr lang="en-US" dirty="0"/>
              <a:t>Parallel Fortran</a:t>
            </a:r>
          </a:p>
          <a:p>
            <a:r>
              <a:rPr lang="en-US" dirty="0"/>
              <a:t>Lot of work to improve process creation and IPC</a:t>
            </a:r>
          </a:p>
          <a:p>
            <a:pPr lvl="1"/>
            <a:r>
              <a:rPr lang="en-US" dirty="0"/>
              <a:t>Thread vs. processes performance assumptions still true?</a:t>
            </a:r>
          </a:p>
          <a:p>
            <a:endParaRPr lang="en-US" dirty="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04.04.2019</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89</a:t>
            </a:fld>
            <a:endParaRPr lang="nb-NO" dirty="0"/>
          </a:p>
        </p:txBody>
      </p:sp>
    </p:spTree>
    <p:extLst>
      <p:ext uri="{BB962C8B-B14F-4D97-AF65-F5344CB8AC3E}">
        <p14:creationId xmlns:p14="http://schemas.microsoft.com/office/powerpoint/2010/main" val="28924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9600" y="304800"/>
            <a:ext cx="7150100" cy="1143000"/>
          </a:xfrm>
        </p:spPr>
        <p:txBody>
          <a:bodyPr/>
          <a:lstStyle/>
          <a:p>
            <a:r>
              <a:rPr lang="en-US" dirty="0"/>
              <a:t>Thread Usage (4)</a:t>
            </a:r>
          </a:p>
        </p:txBody>
      </p:sp>
      <p:sp>
        <p:nvSpPr>
          <p:cNvPr id="120835" name="Rectangle 3"/>
          <p:cNvSpPr>
            <a:spLocks noGrp="1" noChangeArrowheads="1"/>
          </p:cNvSpPr>
          <p:nvPr>
            <p:ph type="body" idx="1"/>
          </p:nvPr>
        </p:nvSpPr>
        <p:spPr>
          <a:xfrm>
            <a:off x="657225" y="4752975"/>
            <a:ext cx="7772400" cy="714375"/>
          </a:xfrm>
        </p:spPr>
        <p:txBody>
          <a:bodyPr/>
          <a:lstStyle/>
          <a:p>
            <a:pPr algn="ctr">
              <a:buFontTx/>
              <a:buNone/>
            </a:pPr>
            <a:r>
              <a:rPr lang="en-US"/>
              <a:t>Three ways to construct a server</a:t>
            </a:r>
          </a:p>
        </p:txBody>
      </p:sp>
      <p:pic>
        <p:nvPicPr>
          <p:cNvPr id="120836" name="Picture 4"/>
          <p:cNvPicPr>
            <a:picLocks noChangeAspect="1" noChangeArrowheads="1"/>
          </p:cNvPicPr>
          <p:nvPr/>
        </p:nvPicPr>
        <p:blipFill>
          <a:blip r:embed="rId3" cstate="print"/>
          <a:srcRect/>
          <a:stretch>
            <a:fillRect/>
          </a:stretch>
        </p:blipFill>
        <p:spPr bwMode="auto">
          <a:xfrm>
            <a:off x="722313" y="1709738"/>
            <a:ext cx="8039100" cy="1712912"/>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a:t>16.2.11</a:t>
            </a:r>
          </a:p>
        </p:txBody>
      </p:sp>
      <p:sp>
        <p:nvSpPr>
          <p:cNvPr id="3" name="Footer Placeholder 2"/>
          <p:cNvSpPr>
            <a:spLocks noGrp="1"/>
          </p:cNvSpPr>
          <p:nvPr>
            <p:ph type="ftr" sz="quarter" idx="11"/>
          </p:nvPr>
        </p:nvSpPr>
        <p:spPr/>
        <p:txBody>
          <a:bodyPr/>
          <a:lstStyle/>
          <a:p>
            <a:r>
              <a:rPr lang="nn-NO"/>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9</a:t>
            </a:fld>
            <a:endParaRPr lang="en-US"/>
          </a:p>
        </p:txBody>
      </p:sp>
    </p:spTree>
    <p:extLst>
      <p:ext uri="{BB962C8B-B14F-4D97-AF65-F5344CB8AC3E}">
        <p14:creationId xmlns:p14="http://schemas.microsoft.com/office/powerpoint/2010/main" val="2631947434"/>
      </p:ext>
    </p:extLst>
  </p:cSld>
  <p:clrMapOvr>
    <a:masterClrMapping/>
  </p:clrMapOvr>
</p:sld>
</file>

<file path=ppt/theme/theme1.xml><?xml version="1.0" encoding="utf-8"?>
<a:theme xmlns:a="http://schemas.openxmlformats.org/drawingml/2006/main" name="UiTEngelsk">
  <a:themeElements>
    <a:clrScheme name="UiT Blå_hv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e ark">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iT Blå_hv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iT Blå_hv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iT Blå_hv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iT Blå_hv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iT Blå_hv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iT Blå_hv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iT Blå_hvi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iT Blå_hv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iT Blå_hv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iT Blå_hv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iT Blå_hv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iT Blå_hv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UiTEngelsk</Template>
  <TotalTime>3213</TotalTime>
  <Words>5441</Words>
  <Application>Microsoft Office PowerPoint</Application>
  <PresentationFormat>On-screen Show (4:3)</PresentationFormat>
  <Paragraphs>878</Paragraphs>
  <Slides>89</Slides>
  <Notes>43</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Arial</vt:lpstr>
      <vt:lpstr>Courier</vt:lpstr>
      <vt:lpstr>Courier New</vt:lpstr>
      <vt:lpstr>Helvetica</vt:lpstr>
      <vt:lpstr>Myriad Pro</vt:lpstr>
      <vt:lpstr>Verdana</vt:lpstr>
      <vt:lpstr>Wingdings</vt:lpstr>
      <vt:lpstr>UiTEngelsk</vt:lpstr>
      <vt:lpstr>Thread Packages</vt:lpstr>
      <vt:lpstr>Acknowledgements</vt:lpstr>
      <vt:lpstr>Threads The Thread Model (1)</vt:lpstr>
      <vt:lpstr>The Thread Model (2)</vt:lpstr>
      <vt:lpstr>The Thread Model (3)</vt:lpstr>
      <vt:lpstr>Thread Usage (1)</vt:lpstr>
      <vt:lpstr>Thread Usage (2)</vt:lpstr>
      <vt:lpstr>Thread Usage (3)</vt:lpstr>
      <vt:lpstr>Thread Usage (4)</vt:lpstr>
      <vt:lpstr>PowerPoint Presentation</vt:lpstr>
      <vt:lpstr>Outline (reverse order)</vt:lpstr>
      <vt:lpstr>Hardware Support for Threading</vt:lpstr>
      <vt:lpstr>Hardware Support for Threading</vt:lpstr>
      <vt:lpstr>Hardware Support for Threading (2)</vt:lpstr>
      <vt:lpstr>Hardware Support for Threading(3)</vt:lpstr>
      <vt:lpstr>Simultaneous Multi-threading (SMT)</vt:lpstr>
      <vt:lpstr>Hardware support</vt:lpstr>
      <vt:lpstr>Outline (reverse order)</vt:lpstr>
      <vt:lpstr>Implementation of Thread Packages</vt:lpstr>
      <vt:lpstr>Implementation of Thread Packages</vt:lpstr>
      <vt:lpstr>Implementation of Threads</vt:lpstr>
      <vt:lpstr>User Level Thread Packages</vt:lpstr>
      <vt:lpstr>Implementing Threads in User Space</vt:lpstr>
      <vt:lpstr>User Level Thread Packages</vt:lpstr>
      <vt:lpstr>Implementing Threads in the Kernel</vt:lpstr>
      <vt:lpstr>Kernel Level Thread Packages</vt:lpstr>
      <vt:lpstr>Hybrid Implementations</vt:lpstr>
      <vt:lpstr>Scheduler Activations</vt:lpstr>
      <vt:lpstr>User-level threads on top of Scheduler Activations</vt:lpstr>
      <vt:lpstr>Scheduler Activations - I</vt:lpstr>
      <vt:lpstr>Scheduler Activations - II</vt:lpstr>
      <vt:lpstr>Scheduler Activations - III</vt:lpstr>
      <vt:lpstr>Scheduler Activations - IV</vt:lpstr>
      <vt:lpstr>Scheduler Activations in NetBSD</vt:lpstr>
      <vt:lpstr>Kernel Interface - I</vt:lpstr>
      <vt:lpstr>Kernel Interface - II</vt:lpstr>
      <vt:lpstr>Kernel Interface - III</vt:lpstr>
      <vt:lpstr>Kernel Implementation - I</vt:lpstr>
      <vt:lpstr>Kernel Implementation - II</vt:lpstr>
      <vt:lpstr>Kernel Implementation - III</vt:lpstr>
      <vt:lpstr>Thread Implementation</vt:lpstr>
      <vt:lpstr>Some Performance Numbers</vt:lpstr>
      <vt:lpstr>Pop-Up Threads</vt:lpstr>
      <vt:lpstr>Pop-Up Threads</vt:lpstr>
      <vt:lpstr>Existing Thread Packages</vt:lpstr>
      <vt:lpstr>Some existing thread packages</vt:lpstr>
      <vt:lpstr>PowerPoint Presentation</vt:lpstr>
      <vt:lpstr>PowerPoint Presentation</vt:lpstr>
      <vt:lpstr>The Thread Model (recap)</vt:lpstr>
      <vt:lpstr>Linux Process/ Threads</vt:lpstr>
      <vt:lpstr>PowerPoint Presentation</vt:lpstr>
      <vt:lpstr>PowerPoint Presentation</vt:lpstr>
      <vt:lpstr>PowerPoint Presentation</vt:lpstr>
      <vt:lpstr>PowerPoint Presentation</vt:lpstr>
      <vt:lpstr>PowerPoint Presentation</vt:lpstr>
      <vt:lpstr>The futex System 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(reverse order)</vt:lpstr>
      <vt:lpstr>POSIX Threads (Pthreads) </vt:lpstr>
      <vt:lpstr>Thread Model</vt:lpstr>
      <vt:lpstr>Pthread API </vt:lpstr>
      <vt:lpstr>Pthread Code Example</vt:lpstr>
      <vt:lpstr>OpenMP</vt:lpstr>
      <vt:lpstr>Data sharing attribute clauses</vt:lpstr>
      <vt:lpstr>Synchronization clauses</vt:lpstr>
      <vt:lpstr>Scheduling clauses</vt:lpstr>
      <vt:lpstr>OpenMP Hello World Example</vt:lpstr>
      <vt:lpstr>Outline (reverse order)</vt:lpstr>
      <vt:lpstr>Python</vt:lpstr>
      <vt:lpstr>Python Exampe</vt:lpstr>
      <vt:lpstr>Java</vt:lpstr>
      <vt:lpstr>Java High Level Concurrency Objects</vt:lpstr>
      <vt:lpstr>HTML5 JavaScript</vt:lpstr>
      <vt:lpstr>JavaScript Web Worker Threads</vt:lpstr>
      <vt:lpstr>JavaScript Example: HTML page</vt:lpstr>
      <vt:lpstr>JavaScript Example: JavaScript</vt:lpstr>
      <vt:lpstr>Summary</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61</cp:revision>
  <dcterms:created xsi:type="dcterms:W3CDTF">2012-02-19T19:07:01Z</dcterms:created>
  <dcterms:modified xsi:type="dcterms:W3CDTF">2019-04-04T11:13:56Z</dcterms:modified>
</cp:coreProperties>
</file>