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2"/>
  </p:notesMasterIdLst>
  <p:handoutMasterIdLst>
    <p:handoutMasterId r:id="rId63"/>
  </p:handoutMasterIdLst>
  <p:sldIdLst>
    <p:sldId id="256" r:id="rId2"/>
    <p:sldId id="257" r:id="rId3"/>
    <p:sldId id="31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13004800" cy="9753600"/>
  <p:notesSz cx="9928225" cy="6797675"/>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4684" autoAdjust="0"/>
  </p:normalViewPr>
  <p:slideViewPr>
    <p:cSldViewPr snapToGrid="0">
      <p:cViewPr>
        <p:scale>
          <a:sx n="59" d="100"/>
          <a:sy n="59" d="100"/>
        </p:scale>
        <p:origin x="1581" y="48"/>
      </p:cViewPr>
      <p:guideLst/>
    </p:cSldViewPr>
  </p:slideViewPr>
  <p:outlineViewPr>
    <p:cViewPr>
      <p:scale>
        <a:sx n="33" d="100"/>
        <a:sy n="33" d="100"/>
      </p:scale>
      <p:origin x="0" y="-596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C5F05414-13B5-4215-8F92-103B9F75917C}" type="datetimeFigureOut">
              <a:rPr lang="en-US" smtClean="0"/>
              <a:t>25-Mar-19</a:t>
            </a:fld>
            <a:endParaRPr 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CC2E5D54-C084-4BC7-8A0E-D89D4CA33A6D}" type="slidenum">
              <a:rPr lang="en-US" smtClean="0"/>
              <a:t>‹#›</a:t>
            </a:fld>
            <a:endParaRPr lang="en-US"/>
          </a:p>
        </p:txBody>
      </p:sp>
    </p:spTree>
    <p:extLst>
      <p:ext uri="{BB962C8B-B14F-4D97-AF65-F5344CB8AC3E}">
        <p14:creationId xmlns:p14="http://schemas.microsoft.com/office/powerpoint/2010/main" val="2009983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263900" y="509588"/>
            <a:ext cx="3400425" cy="2549525"/>
          </a:xfrm>
          <a:prstGeom prst="rect">
            <a:avLst/>
          </a:prstGeom>
        </p:spPr>
        <p:txBody>
          <a:bodyPr/>
          <a:lstStyle/>
          <a:p>
            <a:endParaRPr/>
          </a:p>
        </p:txBody>
      </p:sp>
      <p:sp>
        <p:nvSpPr>
          <p:cNvPr id="139" name="Shape 139"/>
          <p:cNvSpPr>
            <a:spLocks noGrp="1"/>
          </p:cNvSpPr>
          <p:nvPr>
            <p:ph type="body" sz="quarter" idx="1"/>
          </p:nvPr>
        </p:nvSpPr>
        <p:spPr>
          <a:xfrm>
            <a:off x="1323764" y="3228896"/>
            <a:ext cx="7280698" cy="3058954"/>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noRot="1" noChangeAspect="1"/>
          </p:cNvSpPr>
          <p:nvPr>
            <p:ph type="sldImg"/>
          </p:nvPr>
        </p:nvSpPr>
        <p:spPr>
          <a:prstGeom prst="rect">
            <a:avLst/>
          </a:prstGeom>
        </p:spPr>
        <p:txBody>
          <a:bodyPr/>
          <a:lstStyle/>
          <a:p>
            <a:endParaRPr/>
          </a:p>
        </p:txBody>
      </p:sp>
      <p:sp>
        <p:nvSpPr>
          <p:cNvPr id="193" name="Shape 193"/>
          <p:cNvSpPr>
            <a:spLocks noGrp="1"/>
          </p:cNvSpPr>
          <p:nvPr>
            <p:ph type="body" sz="quarter" idx="1"/>
          </p:nvPr>
        </p:nvSpPr>
        <p:spPr>
          <a:prstGeom prst="rect">
            <a:avLst/>
          </a:prstGeom>
        </p:spPr>
        <p:txBody>
          <a:bodyPr/>
          <a:lstStyle/>
          <a:p>
            <a:pPr>
              <a:defRPr sz="3000"/>
            </a:pPr>
            <a:r>
              <a:t>RED: page accessed and generate fault. Must be loaded.</a:t>
            </a:r>
          </a:p>
          <a:p>
            <a:pPr>
              <a:defRPr sz="3000"/>
            </a:pPr>
            <a:r>
              <a:t>BLACK: page accessed and is in memory.</a:t>
            </a:r>
          </a:p>
          <a:p>
            <a:pPr>
              <a:defRPr sz="3000"/>
            </a:pPr>
            <a:r>
              <a:t>Number represents which pages are accessed in which order.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lvl1pPr>
              <a:defRPr sz="3000"/>
            </a:lvl1pPr>
          </a:lstStyle>
          <a:p>
            <a:r>
              <a:t>Tilsvarende problemer også innenfor web proxies, web caches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r>
              <a:t>More and complex algorithms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pPr>
              <a:defRPr sz="3000"/>
            </a:pPr>
            <a:r>
              <a:t>PAE: Physical address Extension, for accessing more than 4GB memory on 32 bit architecture</a:t>
            </a:r>
          </a:p>
          <a:p>
            <a:pPr>
              <a:defRPr sz="3000"/>
            </a:pPr>
            <a:r>
              <a:t>        (Windows 8 still has limit to 4 GB in 32 bit version)</a:t>
            </a:r>
          </a:p>
          <a:p>
            <a:pPr>
              <a:defRPr sz="3000"/>
            </a:pPr>
            <a:r>
              <a:t>PSE: A feature of x86 processors that extends the physical memory addressing capabilities from </a:t>
            </a:r>
          </a:p>
          <a:p>
            <a:pPr>
              <a:defRPr sz="3000"/>
            </a:pPr>
            <a:r>
              <a:t>		32 bits to 36 bits, allowing addressing to up to 64 GB of memory</a:t>
            </a:r>
          </a:p>
          <a:p>
            <a:pPr>
              <a:defRPr sz="3000"/>
            </a:pPr>
            <a:r>
              <a:t>PG:  Enables page translation.</a:t>
            </a:r>
          </a:p>
          <a:p>
            <a:pPr>
              <a:defRPr sz="3000"/>
            </a:pPr>
            <a:r>
              <a:t>Remark: MIX OF 4KB and 4MB IS OK!!!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endParaRPr/>
          </a:p>
        </p:txBody>
      </p:sp>
      <p:sp>
        <p:nvSpPr>
          <p:cNvPr id="311" name="Shape 311"/>
          <p:cNvSpPr>
            <a:spLocks noGrp="1"/>
          </p:cNvSpPr>
          <p:nvPr>
            <p:ph type="body" sz="quarter" idx="1"/>
          </p:nvPr>
        </p:nvSpPr>
        <p:spPr>
          <a:prstGeom prst="rect">
            <a:avLst/>
          </a:prstGeom>
        </p:spPr>
        <p:txBody>
          <a:bodyPr/>
          <a:lstStyle/>
          <a:p>
            <a:pPr>
              <a:defRPr sz="3000"/>
            </a:pPr>
            <a:r>
              <a:t>Bemerk: Linux på ARM har ikke reference bits.</a:t>
            </a:r>
          </a:p>
          <a:p>
            <a:pPr>
              <a:defRPr sz="3000"/>
            </a:pPr>
            <a:r>
              <a:t>The lack of hardware functionality is made up for by providing two page tables – the processor-native page tables, with neither referenced bits nor dirty bits, and software-maintained page tables with the required bits present. The emulated bits in the software-maintained table are set by page faults. In order to get the page faults, clearing emulated bits in the second table revokes some of the access rights to the corresponding page, which is implemented by altering the native table.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noRot="1" noChangeAspect="1"/>
          </p:cNvSpPr>
          <p:nvPr>
            <p:ph type="sldImg"/>
          </p:nvPr>
        </p:nvSpPr>
        <p:spPr>
          <a:prstGeom prst="rect">
            <a:avLst/>
          </a:prstGeom>
        </p:spPr>
        <p:txBody>
          <a:bodyPr/>
          <a:lstStyle/>
          <a:p>
            <a:endParaRPr/>
          </a:p>
        </p:txBody>
      </p:sp>
      <p:sp>
        <p:nvSpPr>
          <p:cNvPr id="324" name="Shape 324"/>
          <p:cNvSpPr>
            <a:spLocks noGrp="1"/>
          </p:cNvSpPr>
          <p:nvPr>
            <p:ph type="body" sz="quarter" idx="1"/>
          </p:nvPr>
        </p:nvSpPr>
        <p:spPr>
          <a:prstGeom prst="rect">
            <a:avLst/>
          </a:prstGeom>
        </p:spPr>
        <p:txBody>
          <a:bodyPr/>
          <a:lstStyle/>
          <a:p>
            <a:r>
              <a:t>Processes may also want to share pages explicitly. «</a:t>
            </a:r>
            <a:r>
              <a:rPr i="1"/>
              <a:t>mmap()</a:t>
            </a:r>
            <a:r>
              <a:t>» does this.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Shape 362"/>
          <p:cNvSpPr>
            <a:spLocks noGrp="1" noRot="1" noChangeAspect="1"/>
          </p:cNvSpPr>
          <p:nvPr>
            <p:ph type="sldImg"/>
          </p:nvPr>
        </p:nvSpPr>
        <p:spPr>
          <a:prstGeom prst="rect">
            <a:avLst/>
          </a:prstGeom>
        </p:spPr>
        <p:txBody>
          <a:bodyPr/>
          <a:lstStyle/>
          <a:p>
            <a:endParaRPr/>
          </a:p>
        </p:txBody>
      </p:sp>
      <p:sp>
        <p:nvSpPr>
          <p:cNvPr id="363" name="Shape 363"/>
          <p:cNvSpPr>
            <a:spLocks noGrp="1"/>
          </p:cNvSpPr>
          <p:nvPr>
            <p:ph type="body" sz="quarter" idx="1"/>
          </p:nvPr>
        </p:nvSpPr>
        <p:spPr>
          <a:prstGeom prst="rect">
            <a:avLst/>
          </a:prstGeom>
        </p:spPr>
        <p:txBody>
          <a:bodyPr/>
          <a:lstStyle/>
          <a:p>
            <a:r>
              <a:t>pgd( Page Global Directory), pmd(Page Middle Directories), PTE(Page Table Entries).</a:t>
            </a:r>
          </a:p>
          <a:p>
            <a:endParaRPr/>
          </a:p>
          <a:p>
            <a:r>
              <a:t>The primary benefit of implementing a page table with a multiway tree instead of a linear array is that the former takes up space that is proportional only to the virtual address space actually in use, instead of being proportional to the maximum size of the virtual address space.</a:t>
            </a:r>
          </a:p>
          <a:p>
            <a:r>
              <a:t>Another benefit of multiway trees is that each node (directory) in the tree has a fixed- size (usually a page).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tel og undertittel">
    <p:spTree>
      <p:nvGrpSpPr>
        <p:cNvPr id="1" name=""/>
        <p:cNvGrpSpPr/>
        <p:nvPr/>
      </p:nvGrpSpPr>
      <p:grpSpPr>
        <a:xfrm>
          <a:off x="0" y="0"/>
          <a:ext cx="0" cy="0"/>
          <a:chOff x="0" y="0"/>
          <a:chExt cx="0" cy="0"/>
        </a:xfrm>
      </p:grpSpPr>
      <p:sp>
        <p:nvSpPr>
          <p:cNvPr id="12" name="Shape 12"/>
          <p:cNvSpPr>
            <a:spLocks noGrp="1"/>
          </p:cNvSpPr>
          <p:nvPr>
            <p:ph type="title"/>
          </p:nvPr>
        </p:nvSpPr>
        <p:spPr>
          <a:xfrm>
            <a:off x="1270000" y="1638300"/>
            <a:ext cx="10464800" cy="3302000"/>
          </a:xfrm>
          <a:prstGeom prst="rect">
            <a:avLst/>
          </a:prstGeom>
        </p:spPr>
        <p:txBody>
          <a:bodyPr anchor="b"/>
          <a:lstStyle/>
          <a:p>
            <a:r>
              <a:t>Title Text</a:t>
            </a:r>
          </a:p>
        </p:txBody>
      </p:sp>
      <p:sp>
        <p:nvSpPr>
          <p:cNvPr id="13" name="Shape 13"/>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4" name="Shape 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itat">
    <p:spTree>
      <p:nvGrpSpPr>
        <p:cNvPr id="1" name=""/>
        <p:cNvGrpSpPr/>
        <p:nvPr/>
      </p:nvGrpSpPr>
      <p:grpSpPr>
        <a:xfrm>
          <a:off x="0" y="0"/>
          <a:ext cx="0" cy="0"/>
          <a:chOff x="0" y="0"/>
          <a:chExt cx="0" cy="0"/>
        </a:xfrm>
      </p:grpSpPr>
      <p:sp>
        <p:nvSpPr>
          <p:cNvPr id="94" name="Shape 94"/>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 Johnny Appleseed</a:t>
            </a:r>
          </a:p>
        </p:txBody>
      </p:sp>
      <p:sp>
        <p:nvSpPr>
          <p:cNvPr id="95" name="Shape 95"/>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«Skriv et sitat her.»</a:t>
            </a:r>
          </a:p>
        </p:txBody>
      </p:sp>
      <p:sp>
        <p:nvSpPr>
          <p:cNvPr id="96" name="Shape 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ilde">
    <p:spTree>
      <p:nvGrpSpPr>
        <p:cNvPr id="1" name=""/>
        <p:cNvGrpSpPr/>
        <p:nvPr/>
      </p:nvGrpSpPr>
      <p:grpSpPr>
        <a:xfrm>
          <a:off x="0" y="0"/>
          <a:ext cx="0" cy="0"/>
          <a:chOff x="0" y="0"/>
          <a:chExt cx="0" cy="0"/>
        </a:xfrm>
      </p:grpSpPr>
      <p:sp>
        <p:nvSpPr>
          <p:cNvPr id="103" name="Shape 103"/>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4" name="Shape 1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om">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18" name="Shape 118"/>
          <p:cNvSpPr>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25" name="Shape 125"/>
          <p:cNvSpPr>
            <a:spLocks noGrp="1"/>
          </p:cNvSpPr>
          <p:nvPr>
            <p:ph type="sldNum" sz="quarter" idx="2"/>
          </p:nvPr>
        </p:nvSpPr>
        <p:spPr>
          <a:xfrm>
            <a:off x="9320107" y="9040141"/>
            <a:ext cx="3034454" cy="498349"/>
          </a:xfrm>
          <a:prstGeom prst="rect">
            <a:avLst/>
          </a:prstGeom>
        </p:spPr>
        <p:txBody>
          <a:bodyPr wrap="square" lIns="65023" tIns="65023" rIns="65023" bIns="65023"/>
          <a:lstStyle>
            <a:lvl1pPr algn="l" defTabSz="914400">
              <a:defRPr sz="24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32" name="Shape 132"/>
          <p:cNvSpPr>
            <a:spLocks noGrp="1"/>
          </p:cNvSpPr>
          <p:nvPr>
            <p:ph type="sldNum" sz="quarter" idx="2"/>
          </p:nvPr>
        </p:nvSpPr>
        <p:spPr>
          <a:xfrm>
            <a:off x="9320107" y="9040141"/>
            <a:ext cx="3034454" cy="498349"/>
          </a:xfrm>
          <a:prstGeom prst="rect">
            <a:avLst/>
          </a:prstGeom>
        </p:spPr>
        <p:txBody>
          <a:bodyPr wrap="square" lIns="65023" tIns="65023" rIns="65023" bIns="65023"/>
          <a:lstStyle>
            <a:lvl1pPr algn="l" defTabSz="914400">
              <a:defRPr sz="24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ilde – horisontalt">
    <p:spTree>
      <p:nvGrpSpPr>
        <p:cNvPr id="1" name=""/>
        <p:cNvGrpSpPr/>
        <p:nvPr/>
      </p:nvGrpSpPr>
      <p:grpSpPr>
        <a:xfrm>
          <a:off x="0" y="0"/>
          <a:ext cx="0" cy="0"/>
          <a:chOff x="0" y="0"/>
          <a:chExt cx="0" cy="0"/>
        </a:xfrm>
      </p:grpSpPr>
      <p:sp>
        <p:nvSpPr>
          <p:cNvPr id="21" name="Shape 21"/>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2" name="Shape 22"/>
          <p:cNvSpPr>
            <a:spLocks noGrp="1"/>
          </p:cNvSpPr>
          <p:nvPr>
            <p:ph type="title"/>
          </p:nvPr>
        </p:nvSpPr>
        <p:spPr>
          <a:xfrm>
            <a:off x="1270000" y="6718300"/>
            <a:ext cx="10464800" cy="1422400"/>
          </a:xfrm>
          <a:prstGeom prst="rect">
            <a:avLst/>
          </a:prstGeom>
        </p:spPr>
        <p:txBody>
          <a:bodyPr anchor="b"/>
          <a:lstStyle/>
          <a:p>
            <a:r>
              <a:t>Title Text</a:t>
            </a:r>
          </a:p>
        </p:txBody>
      </p:sp>
      <p:sp>
        <p:nvSpPr>
          <p:cNvPr id="23" name="Shape 23"/>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tel – sentrert">
    <p:spTree>
      <p:nvGrpSpPr>
        <p:cNvPr id="1" name=""/>
        <p:cNvGrpSpPr/>
        <p:nvPr/>
      </p:nvGrpSpPr>
      <p:grpSpPr>
        <a:xfrm>
          <a:off x="0" y="0"/>
          <a:ext cx="0" cy="0"/>
          <a:chOff x="0" y="0"/>
          <a:chExt cx="0" cy="0"/>
        </a:xfrm>
      </p:grpSpPr>
      <p:sp>
        <p:nvSpPr>
          <p:cNvPr id="31" name="Shape 31"/>
          <p:cNvSpPr>
            <a:spLocks noGrp="1"/>
          </p:cNvSpPr>
          <p:nvPr>
            <p:ph type="title"/>
          </p:nvPr>
        </p:nvSpPr>
        <p:spPr>
          <a:xfrm>
            <a:off x="1270000" y="3225800"/>
            <a:ext cx="10464800" cy="3302000"/>
          </a:xfrm>
          <a:prstGeom prst="rect">
            <a:avLst/>
          </a:prstGeom>
        </p:spPr>
        <p:txBody>
          <a:bodyPr/>
          <a:lstStyle/>
          <a:p>
            <a:r>
              <a:t>Title Text</a:t>
            </a:r>
          </a:p>
        </p:txBody>
      </p:sp>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ilde – vertikalt">
    <p:spTree>
      <p:nvGrpSpPr>
        <p:cNvPr id="1" name=""/>
        <p:cNvGrpSpPr/>
        <p:nvPr/>
      </p:nvGrpSpPr>
      <p:grpSpPr>
        <a:xfrm>
          <a:off x="0" y="0"/>
          <a:ext cx="0" cy="0"/>
          <a:chOff x="0" y="0"/>
          <a:chExt cx="0" cy="0"/>
        </a:xfrm>
      </p:grpSpPr>
      <p:sp>
        <p:nvSpPr>
          <p:cNvPr id="39" name="Shape 39"/>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40" name="Shape 40"/>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1" name="Shape 41"/>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tel – øverst">
    <p:spTree>
      <p:nvGrpSpPr>
        <p:cNvPr id="1" name=""/>
        <p:cNvGrpSpPr/>
        <p:nvPr/>
      </p:nvGrpSpPr>
      <p:grpSpPr>
        <a:xfrm>
          <a:off x="0" y="0"/>
          <a:ext cx="0" cy="0"/>
          <a:chOff x="0" y="0"/>
          <a:chExt cx="0" cy="0"/>
        </a:xfrm>
      </p:grpSpPr>
      <p:sp>
        <p:nvSpPr>
          <p:cNvPr id="49" name="Shape 49"/>
          <p:cNvSpPr>
            <a:spLocks noGrp="1"/>
          </p:cNvSpPr>
          <p:nvPr>
            <p:ph type="title"/>
          </p:nvPr>
        </p:nvSpPr>
        <p:spPr>
          <a:prstGeom prst="rect">
            <a:avLst/>
          </a:prstGeom>
        </p:spPr>
        <p:txBody>
          <a:bodyPr/>
          <a:lstStyle/>
          <a:p>
            <a:r>
              <a:t>Title Text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tel og punkttegn">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body" idx="1"/>
          </p:nvPr>
        </p:nvSpPr>
        <p:spPr>
          <a:prstGeom prst="rect">
            <a:avLst/>
          </a:prstGeom>
        </p:spPr>
        <p:txBody>
          <a:bodyPr/>
          <a:lstStyle>
            <a:lvl1pPr>
              <a:spcBef>
                <a:spcPts val="1700"/>
              </a:spcBef>
            </a:lvl1pPr>
            <a:lvl2pPr>
              <a:spcBef>
                <a:spcPts val="1700"/>
              </a:spcBef>
            </a:lvl2pPr>
            <a:lvl3pPr>
              <a:spcBef>
                <a:spcPts val="1700"/>
              </a:spcBef>
            </a:lvl3pPr>
            <a:lvl4pPr>
              <a:spcBef>
                <a:spcPts val="1700"/>
              </a:spcBef>
            </a:lvl4pPr>
            <a:lvl5pPr>
              <a:spcBef>
                <a:spcPts val="1700"/>
              </a:spcBef>
            </a:lvl5pPr>
          </a:lstStyle>
          <a:p>
            <a:r>
              <a:t>Body Level One</a:t>
            </a:r>
          </a:p>
          <a:p>
            <a:pPr lvl="1"/>
            <a:r>
              <a:t>Body Level Two</a:t>
            </a:r>
          </a:p>
          <a:p>
            <a:pPr lvl="2"/>
            <a:r>
              <a:t>Body Level Three</a:t>
            </a:r>
          </a:p>
          <a:p>
            <a:pPr lvl="3"/>
            <a:r>
              <a:t>Body Level Four</a:t>
            </a:r>
          </a:p>
          <a:p>
            <a:pPr lvl="4"/>
            <a:r>
              <a:t>Body Level Five</a:t>
            </a:r>
          </a:p>
        </p:txBody>
      </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tel, punkttegn og bilde">
    <p:spTree>
      <p:nvGrpSpPr>
        <p:cNvPr id="1" name=""/>
        <p:cNvGrpSpPr/>
        <p:nvPr/>
      </p:nvGrpSpPr>
      <p:grpSpPr>
        <a:xfrm>
          <a:off x="0" y="0"/>
          <a:ext cx="0" cy="0"/>
          <a:chOff x="0" y="0"/>
          <a:chExt cx="0" cy="0"/>
        </a:xfrm>
      </p:grpSpPr>
      <p:sp>
        <p:nvSpPr>
          <p:cNvPr id="66" name="Shape 66"/>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7" name="Shape 67"/>
          <p:cNvSpPr>
            <a:spLocks noGrp="1"/>
          </p:cNvSpPr>
          <p:nvPr>
            <p:ph type="title"/>
          </p:nvPr>
        </p:nvSpPr>
        <p:spPr>
          <a:prstGeom prst="rect">
            <a:avLst/>
          </a:prstGeom>
        </p:spPr>
        <p:txBody>
          <a:bodyPr/>
          <a:lstStyle/>
          <a:p>
            <a:r>
              <a:t>Title Text</a:t>
            </a:r>
          </a:p>
        </p:txBody>
      </p:sp>
      <p:sp>
        <p:nvSpPr>
          <p:cNvPr id="68" name="Shape 68"/>
          <p:cNvSpPr>
            <a:spLocks noGrp="1"/>
          </p:cNvSpPr>
          <p:nvPr>
            <p:ph type="body" sz="half" idx="1"/>
          </p:nvPr>
        </p:nvSpPr>
        <p:spPr>
          <a:xfrm>
            <a:off x="952500" y="2603500"/>
            <a:ext cx="5334000" cy="6286500"/>
          </a:xfrm>
          <a:prstGeom prst="rect">
            <a:avLst/>
          </a:prstGeom>
        </p:spPr>
        <p:txBody>
          <a:bodyPr/>
          <a:lstStyle>
            <a:lvl1pPr marL="342900" indent="-342900">
              <a:spcBef>
                <a:spcPts val="1700"/>
              </a:spcBef>
              <a:defRPr sz="2800"/>
            </a:lvl1pPr>
            <a:lvl2pPr marL="685800" indent="-342900">
              <a:spcBef>
                <a:spcPts val="1700"/>
              </a:spcBef>
              <a:defRPr sz="2800"/>
            </a:lvl2pPr>
            <a:lvl3pPr marL="1028700" indent="-342900">
              <a:spcBef>
                <a:spcPts val="1700"/>
              </a:spcBef>
              <a:defRPr sz="2800"/>
            </a:lvl3pPr>
            <a:lvl4pPr marL="1371600" indent="-342900">
              <a:spcBef>
                <a:spcPts val="1700"/>
              </a:spcBef>
              <a:defRPr sz="2800"/>
            </a:lvl4pPr>
            <a:lvl5pPr marL="1714500" indent="-342900">
              <a:spcBef>
                <a:spcPts val="1700"/>
              </a:spcBef>
              <a:defRPr sz="2800"/>
            </a:lvl5pPr>
          </a:lstStyle>
          <a:p>
            <a:r>
              <a:t>Body Level One</a:t>
            </a:r>
          </a:p>
          <a:p>
            <a:pPr lvl="1"/>
            <a:r>
              <a:t>Body Level Two</a:t>
            </a:r>
          </a:p>
          <a:p>
            <a:pPr lvl="2"/>
            <a:r>
              <a:t>Body Level Three</a:t>
            </a:r>
          </a:p>
          <a:p>
            <a:pPr lvl="3"/>
            <a:r>
              <a:t>Body Level Four</a:t>
            </a:r>
          </a:p>
          <a:p>
            <a:pPr lvl="4"/>
            <a:r>
              <a:t>Body Level Five</a:t>
            </a:r>
          </a:p>
        </p:txBody>
      </p:sp>
      <p:sp>
        <p:nvSpPr>
          <p:cNvPr id="69" name="Shape 6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tegn">
    <p:spTree>
      <p:nvGrpSpPr>
        <p:cNvPr id="1" name=""/>
        <p:cNvGrpSpPr/>
        <p:nvPr/>
      </p:nvGrpSpPr>
      <p:grpSpPr>
        <a:xfrm>
          <a:off x="0" y="0"/>
          <a:ext cx="0" cy="0"/>
          <a:chOff x="0" y="0"/>
          <a:chExt cx="0" cy="0"/>
        </a:xfrm>
      </p:grpSpPr>
      <p:sp>
        <p:nvSpPr>
          <p:cNvPr id="76" name="Shape 76"/>
          <p:cNvSpPr>
            <a:spLocks noGrp="1"/>
          </p:cNvSpPr>
          <p:nvPr>
            <p:ph type="body" idx="1"/>
          </p:nvPr>
        </p:nvSpPr>
        <p:spPr>
          <a:xfrm>
            <a:off x="952500" y="1270000"/>
            <a:ext cx="11099800" cy="7213600"/>
          </a:xfrm>
          <a:prstGeom prst="rect">
            <a:avLst/>
          </a:prstGeom>
        </p:spPr>
        <p:txBody>
          <a:bodyPr/>
          <a:lstStyle>
            <a:lvl1pPr>
              <a:spcBef>
                <a:spcPts val="1700"/>
              </a:spcBef>
            </a:lvl1pPr>
            <a:lvl2pPr>
              <a:spcBef>
                <a:spcPts val="1700"/>
              </a:spcBef>
            </a:lvl2pPr>
            <a:lvl3pPr>
              <a:spcBef>
                <a:spcPts val="1700"/>
              </a:spcBef>
            </a:lvl3pPr>
            <a:lvl4pPr>
              <a:spcBef>
                <a:spcPts val="1700"/>
              </a:spcBef>
            </a:lvl4pPr>
            <a:lvl5pPr>
              <a:spcBef>
                <a:spcPts val="1700"/>
              </a:spcBef>
            </a:lvl5pPr>
          </a:lstStyle>
          <a:p>
            <a:r>
              <a:t>Body Level One</a:t>
            </a:r>
          </a:p>
          <a:p>
            <a:pPr lvl="1"/>
            <a:r>
              <a:t>Body Level Two</a:t>
            </a:r>
          </a:p>
          <a:p>
            <a:pPr lvl="2"/>
            <a:r>
              <a:t>Body Level Three</a:t>
            </a:r>
          </a:p>
          <a:p>
            <a:pPr lvl="3"/>
            <a:r>
              <a:t>Body Level Four</a:t>
            </a:r>
          </a:p>
          <a:p>
            <a:pPr lvl="4"/>
            <a:r>
              <a:t>Body Level Five</a:t>
            </a:r>
          </a:p>
        </p:txBody>
      </p:sp>
      <p:sp>
        <p:nvSpPr>
          <p:cNvPr id="77" name="Shape 7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lde – 3 per side">
    <p:spTree>
      <p:nvGrpSpPr>
        <p:cNvPr id="1" name=""/>
        <p:cNvGrpSpPr/>
        <p:nvPr/>
      </p:nvGrpSpPr>
      <p:grpSpPr>
        <a:xfrm>
          <a:off x="0" y="0"/>
          <a:ext cx="0" cy="0"/>
          <a:chOff x="0" y="0"/>
          <a:chExt cx="0" cy="0"/>
        </a:xfrm>
      </p:grpSpPr>
      <p:sp>
        <p:nvSpPr>
          <p:cNvPr id="84" name="Shape 84"/>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5" name="Shape 85"/>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6" name="Shape 86"/>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7" name="Shape 8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p:nvPr/>
        </p:nvSpPr>
        <p:spPr>
          <a:xfrm>
            <a:off x="10185214" y="9264649"/>
            <a:ext cx="2754326" cy="355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700"/>
            </a:lvl1pPr>
          </a:lstStyle>
          <a:p>
            <a:r>
              <a:t>INF-2201-2015, B. Fjukstad</a:t>
            </a:r>
          </a:p>
        </p:txBody>
      </p:sp>
      <p:sp>
        <p:nvSpPr>
          <p:cNvPr id="4" name="Shape 4"/>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hf hd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ard.fjukstad@uit.no" TargetMode="External"/><Relationship Id="rId2" Type="http://schemas.openxmlformats.org/officeDocument/2006/relationships/hyperlink" Target="mailto:larsab@cs.uit.no" TargetMode="External"/><Relationship Id="rId1" Type="http://schemas.openxmlformats.org/officeDocument/2006/relationships/slideLayout" Target="../slideLayouts/slideLayout1.xml"/><Relationship Id="rId4" Type="http://schemas.openxmlformats.org/officeDocument/2006/relationships/hyperlink" Target="mailto:daniel@norut.n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www.pearsonhighered.com/samplechapter/0130610143.pdf" TargetMode="External"/><Relationship Id="rId2" Type="http://schemas.openxmlformats.org/officeDocument/2006/relationships/image" Target="../media/image2.tif"/><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2.tif"/><Relationship Id="rId2" Type="http://schemas.openxmlformats.org/officeDocument/2006/relationships/image" Target="../media/image31.tif"/><Relationship Id="rId1" Type="http://schemas.openxmlformats.org/officeDocument/2006/relationships/slideLayout" Target="../slideLayouts/slideLayout5.xml"/><Relationship Id="rId4" Type="http://schemas.openxmlformats.org/officeDocument/2006/relationships/hyperlink" Target="http://en.wikipedia.org/wiki/Physical_Address_Extension"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3.ti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www.pearsonhighered.com/samplechapter/0130610143.pdf"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0.tif"/><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www.pearsonhighered.com/samplechapter/0130610143.pdf"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www.pearsonhighered.com/samplechapter/0130610143.pdf" TargetMode="External"/><Relationship Id="rId2" Type="http://schemas.openxmlformats.org/officeDocument/2006/relationships/image" Target="../media/image2.tif"/><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ctrTitle"/>
          </p:nvPr>
        </p:nvSpPr>
        <p:spPr>
          <a:xfrm>
            <a:off x="1270000" y="520561"/>
            <a:ext cx="10464800" cy="3302001"/>
          </a:xfrm>
          <a:prstGeom prst="rect">
            <a:avLst/>
          </a:prstGeom>
        </p:spPr>
        <p:txBody>
          <a:bodyPr/>
          <a:lstStyle>
            <a:lvl1pPr defTabSz="525779">
              <a:defRPr sz="7200"/>
            </a:lvl1pPr>
          </a:lstStyle>
          <a:p>
            <a:r>
              <a:t>Virtual Memory, Address-Translation and Paging</a:t>
            </a:r>
          </a:p>
        </p:txBody>
      </p:sp>
      <p:sp>
        <p:nvSpPr>
          <p:cNvPr id="142" name="Shape 142"/>
          <p:cNvSpPr>
            <a:spLocks noGrp="1"/>
          </p:cNvSpPr>
          <p:nvPr>
            <p:ph type="subTitle" idx="1"/>
          </p:nvPr>
        </p:nvSpPr>
        <p:spPr>
          <a:xfrm>
            <a:off x="1270000" y="4384189"/>
            <a:ext cx="10464800" cy="4876100"/>
          </a:xfrm>
          <a:prstGeom prst="rect">
            <a:avLst/>
          </a:prstGeom>
        </p:spPr>
        <p:txBody>
          <a:bodyPr>
            <a:normAutofit/>
          </a:bodyPr>
          <a:lstStyle/>
          <a:p>
            <a:pPr defTabSz="461518">
              <a:defRPr sz="2528"/>
            </a:pPr>
            <a:r>
              <a:rPr dirty="0"/>
              <a:t>INF-2201 Operating Systems Fundamentals – Spring 201</a:t>
            </a:r>
            <a:r>
              <a:rPr lang="en-US" dirty="0"/>
              <a:t>9</a:t>
            </a:r>
            <a:endParaRPr dirty="0"/>
          </a:p>
          <a:p>
            <a:pPr defTabSz="461518">
              <a:defRPr sz="2528"/>
            </a:pPr>
            <a:endParaRPr dirty="0"/>
          </a:p>
          <a:p>
            <a:pPr defTabSz="461518">
              <a:defRPr sz="2528"/>
            </a:pPr>
            <a:r>
              <a:rPr lang="en-US" dirty="0"/>
              <a:t>Lars Ailo Bongo, </a:t>
            </a:r>
            <a:r>
              <a:rPr lang="en-US" u="sng" dirty="0">
                <a:hlinkClick r:id="rId2"/>
              </a:rPr>
              <a:t>larsab@cs.uit.no</a:t>
            </a:r>
            <a:endParaRPr u="sng" dirty="0">
              <a:hlinkClick r:id="rId3"/>
            </a:endParaRPr>
          </a:p>
          <a:p>
            <a:pPr defTabSz="461518">
              <a:defRPr sz="1817"/>
            </a:pPr>
            <a:endParaRPr u="sng" dirty="0">
              <a:hlinkClick r:id="rId3"/>
            </a:endParaRPr>
          </a:p>
          <a:p>
            <a:pPr defTabSz="461518">
              <a:defRPr sz="1817"/>
            </a:pPr>
            <a:endParaRPr u="sng" dirty="0">
              <a:hlinkClick r:id="rId3"/>
            </a:endParaRPr>
          </a:p>
          <a:p>
            <a:pPr defTabSz="461518">
              <a:defRPr sz="1817"/>
            </a:pPr>
            <a:endParaRPr u="sng" dirty="0">
              <a:hlinkClick r:id="rId3"/>
            </a:endParaRPr>
          </a:p>
          <a:p>
            <a:pPr defTabSz="461518">
              <a:defRPr sz="1817"/>
            </a:pPr>
            <a:r>
              <a:rPr dirty="0"/>
              <a:t>Based on presentations created by</a:t>
            </a:r>
          </a:p>
          <a:p>
            <a:pPr defTabSz="461518">
              <a:defRPr sz="1817" b="1">
                <a:latin typeface="Helvetica"/>
                <a:ea typeface="Helvetica"/>
                <a:cs typeface="Helvetica"/>
                <a:sym typeface="Helvetica"/>
              </a:defRPr>
            </a:pPr>
            <a:r>
              <a:rPr lang="en-US" dirty="0"/>
              <a:t>Bård Fjukstad, </a:t>
            </a:r>
            <a:r>
              <a:rPr dirty="0"/>
              <a:t>Daniel Stødle</a:t>
            </a:r>
            <a:endParaRPr u="sng" dirty="0">
              <a:hlinkClick r:id="rId4"/>
            </a:endParaRPr>
          </a:p>
          <a:p>
            <a:pPr defTabSz="461518">
              <a:defRPr sz="1817"/>
            </a:pPr>
            <a:endParaRPr u="sng" dirty="0">
              <a:hlinkClick r:id="rId4"/>
            </a:endParaRPr>
          </a:p>
          <a:p>
            <a:pPr defTabSz="461518">
              <a:defRPr sz="1817" b="1">
                <a:latin typeface="Helvetica"/>
                <a:ea typeface="Helvetica"/>
                <a:cs typeface="Helvetica"/>
                <a:sym typeface="Helvetica"/>
              </a:defRPr>
            </a:pPr>
            <a:r>
              <a:rPr dirty="0"/>
              <a:t>And Kai Li and Andy </a:t>
            </a:r>
            <a:r>
              <a:rPr dirty="0" err="1"/>
              <a:t>Bavier</a:t>
            </a:r>
            <a:r>
              <a:rPr dirty="0"/>
              <a:t>, Princeton</a:t>
            </a:r>
          </a:p>
          <a:p>
            <a:pPr defTabSz="461518">
              <a:defRPr sz="1817"/>
            </a:pPr>
            <a:r>
              <a:rPr dirty="0"/>
              <a:t>(http://www.cs.princeton.edu/courses/cos318/) </a:t>
            </a:r>
          </a:p>
          <a:p>
            <a:pPr defTabSz="461518">
              <a:defRPr sz="1817"/>
            </a:pPr>
            <a:endParaRPr dirty="0"/>
          </a:p>
          <a:p>
            <a:pPr defTabSz="461518">
              <a:defRPr sz="1817" b="1">
                <a:latin typeface="Helvetica"/>
                <a:ea typeface="Helvetica"/>
                <a:cs typeface="Helvetica"/>
                <a:sym typeface="Helvetica"/>
              </a:defRPr>
            </a:pPr>
            <a:r>
              <a:rPr dirty="0"/>
              <a:t>Tanenbaum &amp; </a:t>
            </a:r>
            <a:r>
              <a:rPr dirty="0" err="1"/>
              <a:t>Bo,Modern</a:t>
            </a:r>
            <a:r>
              <a:rPr dirty="0"/>
              <a:t>  Operating Systems:4th ed.</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p>
            <a:r>
              <a:t>Virtual Memory Issues</a:t>
            </a:r>
          </a:p>
        </p:txBody>
      </p:sp>
      <p:sp>
        <p:nvSpPr>
          <p:cNvPr id="172" name="Shape 172"/>
          <p:cNvSpPr>
            <a:spLocks noGrp="1"/>
          </p:cNvSpPr>
          <p:nvPr>
            <p:ph type="body" idx="1"/>
          </p:nvPr>
        </p:nvSpPr>
        <p:spPr>
          <a:prstGeom prst="rect">
            <a:avLst/>
          </a:prstGeom>
        </p:spPr>
        <p:txBody>
          <a:bodyPr/>
          <a:lstStyle/>
          <a:p>
            <a:r>
              <a:t>How to switch a process after a fault?</a:t>
            </a:r>
          </a:p>
          <a:p>
            <a:pPr marL="839611" lvl="1" indent="-395111">
              <a:spcBef>
                <a:spcPts val="500"/>
              </a:spcBef>
              <a:buClr>
                <a:srgbClr val="9FB8CD"/>
              </a:buClr>
              <a:defRPr sz="3200">
                <a:solidFill>
                  <a:srgbClr val="464653"/>
                </a:solidFill>
              </a:defRPr>
            </a:pPr>
            <a:r>
              <a:t>Need to save state and resume</a:t>
            </a:r>
          </a:p>
          <a:p>
            <a:pPr marL="839611" lvl="1" indent="-395111">
              <a:spcBef>
                <a:spcPts val="500"/>
              </a:spcBef>
              <a:buClr>
                <a:srgbClr val="9FB8CD"/>
              </a:buClr>
              <a:defRPr sz="3200">
                <a:solidFill>
                  <a:srgbClr val="464653"/>
                </a:solidFill>
              </a:defRPr>
            </a:pPr>
            <a:r>
              <a:t>Is it the same as an interrupt?</a:t>
            </a:r>
          </a:p>
          <a:p>
            <a:r>
              <a:t>What to page in?</a:t>
            </a:r>
          </a:p>
          <a:p>
            <a:pPr marL="839611" lvl="1" indent="-395111">
              <a:spcBef>
                <a:spcPts val="500"/>
              </a:spcBef>
              <a:buClr>
                <a:srgbClr val="9FB8CD"/>
              </a:buClr>
              <a:defRPr sz="3200">
                <a:solidFill>
                  <a:srgbClr val="464653"/>
                </a:solidFill>
              </a:defRPr>
            </a:pPr>
            <a:r>
              <a:t>Just the faulting page or more?</a:t>
            </a:r>
          </a:p>
          <a:p>
            <a:pPr marL="839611" lvl="1" indent="-395111">
              <a:spcBef>
                <a:spcPts val="500"/>
              </a:spcBef>
              <a:buClr>
                <a:srgbClr val="9FB8CD"/>
              </a:buClr>
              <a:defRPr sz="3200">
                <a:solidFill>
                  <a:srgbClr val="464653"/>
                </a:solidFill>
              </a:defRPr>
            </a:pPr>
            <a:r>
              <a:t>Want to know the future…</a:t>
            </a:r>
          </a:p>
          <a:p>
            <a:r>
              <a:t>What to replace?</a:t>
            </a:r>
          </a:p>
          <a:p>
            <a:pPr marL="839611" lvl="1" indent="-395111">
              <a:spcBef>
                <a:spcPts val="500"/>
              </a:spcBef>
              <a:buClr>
                <a:srgbClr val="9FB8CD"/>
              </a:buClr>
              <a:defRPr sz="3200">
                <a:solidFill>
                  <a:srgbClr val="464653"/>
                </a:solidFill>
              </a:defRPr>
            </a:pPr>
            <a:r>
              <a:t>Cache always too small, which page to replace?</a:t>
            </a:r>
          </a:p>
          <a:p>
            <a:pPr marL="839611" lvl="1" indent="-395111">
              <a:spcBef>
                <a:spcPts val="500"/>
              </a:spcBef>
              <a:buClr>
                <a:srgbClr val="9FB8CD"/>
              </a:buClr>
              <a:defRPr sz="3200">
                <a:solidFill>
                  <a:srgbClr val="464653"/>
                </a:solidFill>
              </a:defRPr>
            </a:pPr>
            <a:r>
              <a:t>Want to know the future...</a:t>
            </a:r>
          </a:p>
        </p:txBody>
      </p:sp>
      <p:sp>
        <p:nvSpPr>
          <p:cNvPr id="2" name="Slide Number Placeholder 1"/>
          <p:cNvSpPr>
            <a:spLocks noGrp="1"/>
          </p:cNvSpPr>
          <p:nvPr>
            <p:ph type="sldNum" sz="quarter" idx="2"/>
          </p:nvPr>
        </p:nvSpPr>
        <p:spPr/>
        <p:txBody>
          <a:bodyPr/>
          <a:lstStyle/>
          <a:p>
            <a:fld id="{86CB4B4D-7CA3-9044-876B-883B54F8677D}" type="slidenum">
              <a:rPr lang="en-US" smtClean="0"/>
              <a:t>10</a:t>
            </a:fld>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xfrm>
            <a:off x="952500" y="444500"/>
            <a:ext cx="11099800" cy="1403446"/>
          </a:xfrm>
          <a:prstGeom prst="rect">
            <a:avLst/>
          </a:prstGeom>
        </p:spPr>
        <p:txBody>
          <a:bodyPr>
            <a:normAutofit/>
          </a:bodyPr>
          <a:lstStyle>
            <a:lvl1pPr defTabSz="496570">
              <a:defRPr sz="6800"/>
            </a:lvl1pPr>
          </a:lstStyle>
          <a:p>
            <a:r>
              <a:rPr dirty="0"/>
              <a:t>How Does Page Fault Work?</a:t>
            </a:r>
          </a:p>
        </p:txBody>
      </p:sp>
      <p:sp>
        <p:nvSpPr>
          <p:cNvPr id="175" name="Shape 175"/>
          <p:cNvSpPr>
            <a:spLocks noGrp="1"/>
          </p:cNvSpPr>
          <p:nvPr>
            <p:ph type="body" sz="half" idx="1"/>
          </p:nvPr>
        </p:nvSpPr>
        <p:spPr>
          <a:xfrm>
            <a:off x="952500" y="4902494"/>
            <a:ext cx="11099800" cy="3987506"/>
          </a:xfrm>
          <a:prstGeom prst="rect">
            <a:avLst/>
          </a:prstGeom>
        </p:spPr>
        <p:txBody>
          <a:bodyPr/>
          <a:lstStyle/>
          <a:p>
            <a:pPr marL="440055" indent="-440055" defTabSz="578358">
              <a:spcBef>
                <a:spcPts val="1600"/>
              </a:spcBef>
              <a:defRPr sz="3564"/>
            </a:pPr>
            <a:r>
              <a:rPr dirty="0"/>
              <a:t>User program should not be aware of the page fault</a:t>
            </a:r>
          </a:p>
          <a:p>
            <a:pPr marL="440055" indent="-440055" defTabSz="578358">
              <a:spcBef>
                <a:spcPts val="1600"/>
              </a:spcBef>
              <a:defRPr sz="3564"/>
            </a:pPr>
            <a:r>
              <a:rPr dirty="0"/>
              <a:t>Fault may have happened in the middle of the instruction!</a:t>
            </a:r>
          </a:p>
          <a:p>
            <a:pPr marL="440055" indent="-440055" defTabSz="578358">
              <a:spcBef>
                <a:spcPts val="1600"/>
              </a:spcBef>
              <a:defRPr sz="3564"/>
            </a:pPr>
            <a:r>
              <a:rPr dirty="0"/>
              <a:t>Can we skip the faulting instruction?</a:t>
            </a:r>
          </a:p>
          <a:p>
            <a:pPr marL="440055" indent="-440055" defTabSz="578358">
              <a:spcBef>
                <a:spcPts val="1600"/>
              </a:spcBef>
              <a:defRPr sz="3564"/>
            </a:pPr>
            <a:r>
              <a:rPr dirty="0"/>
              <a:t>Is a faulting instruction always </a:t>
            </a:r>
            <a:r>
              <a:rPr dirty="0" err="1"/>
              <a:t>restartable</a:t>
            </a:r>
            <a:r>
              <a:rPr dirty="0"/>
              <a:t>?</a:t>
            </a:r>
          </a:p>
        </p:txBody>
      </p:sp>
      <p:pic>
        <p:nvPicPr>
          <p:cNvPr id="176" name="image17.png"/>
          <p:cNvPicPr>
            <a:picLocks noChangeAspect="1"/>
          </p:cNvPicPr>
          <p:nvPr/>
        </p:nvPicPr>
        <p:blipFill>
          <a:blip r:embed="rId2">
            <a:extLst/>
          </a:blip>
          <a:stretch>
            <a:fillRect/>
          </a:stretch>
        </p:blipFill>
        <p:spPr>
          <a:xfrm>
            <a:off x="2763519" y="2167466"/>
            <a:ext cx="7477761" cy="256032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11</a:t>
            </a:fld>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title"/>
          </p:nvPr>
        </p:nvSpPr>
        <p:spPr>
          <a:prstGeom prst="rect">
            <a:avLst/>
          </a:prstGeom>
        </p:spPr>
        <p:txBody>
          <a:bodyPr/>
          <a:lstStyle/>
          <a:p>
            <a:r>
              <a:t>What to Page In?</a:t>
            </a:r>
          </a:p>
        </p:txBody>
      </p:sp>
      <p:sp>
        <p:nvSpPr>
          <p:cNvPr id="179" name="Shape 179"/>
          <p:cNvSpPr>
            <a:spLocks noGrp="1"/>
          </p:cNvSpPr>
          <p:nvPr>
            <p:ph type="body" idx="1"/>
          </p:nvPr>
        </p:nvSpPr>
        <p:spPr>
          <a:prstGeom prst="rect">
            <a:avLst/>
          </a:prstGeom>
        </p:spPr>
        <p:txBody>
          <a:bodyPr/>
          <a:lstStyle/>
          <a:p>
            <a:r>
              <a:t>Page in the faulting page</a:t>
            </a:r>
          </a:p>
          <a:p>
            <a:pPr marL="839611" lvl="1" indent="-395111">
              <a:spcBef>
                <a:spcPts val="500"/>
              </a:spcBef>
              <a:buClr>
                <a:srgbClr val="9FB8CD"/>
              </a:buClr>
              <a:defRPr sz="3200">
                <a:solidFill>
                  <a:srgbClr val="464653"/>
                </a:solidFill>
              </a:defRPr>
            </a:pPr>
            <a:r>
              <a:t>Simplest, but each “page in” has substantial overhead</a:t>
            </a:r>
          </a:p>
          <a:p>
            <a:r>
              <a:t>Page in more pages each time</a:t>
            </a:r>
          </a:p>
          <a:p>
            <a:pPr marL="839611" lvl="1" indent="-395111">
              <a:spcBef>
                <a:spcPts val="500"/>
              </a:spcBef>
              <a:buClr>
                <a:srgbClr val="9FB8CD"/>
              </a:buClr>
              <a:defRPr sz="3200">
                <a:solidFill>
                  <a:srgbClr val="464653"/>
                </a:solidFill>
              </a:defRPr>
            </a:pPr>
            <a:r>
              <a:t>May reduce page faults if the additional pages are used</a:t>
            </a:r>
          </a:p>
          <a:p>
            <a:pPr marL="839611" lvl="1" indent="-395111">
              <a:spcBef>
                <a:spcPts val="500"/>
              </a:spcBef>
              <a:buClr>
                <a:srgbClr val="9FB8CD"/>
              </a:buClr>
              <a:defRPr sz="3200">
                <a:solidFill>
                  <a:srgbClr val="464653"/>
                </a:solidFill>
              </a:defRPr>
            </a:pPr>
            <a:r>
              <a:t>Waste space and time if they are not used</a:t>
            </a:r>
          </a:p>
          <a:p>
            <a:pPr marL="839611" lvl="1" indent="-395111">
              <a:spcBef>
                <a:spcPts val="500"/>
              </a:spcBef>
              <a:buClr>
                <a:srgbClr val="9FB8CD"/>
              </a:buClr>
              <a:defRPr sz="3200">
                <a:solidFill>
                  <a:srgbClr val="464653"/>
                </a:solidFill>
              </a:defRPr>
            </a:pPr>
            <a:r>
              <a:t>Real systems do some kind of prefetching</a:t>
            </a:r>
          </a:p>
          <a:p>
            <a:r>
              <a:t>Applications control what to page in</a:t>
            </a:r>
          </a:p>
          <a:p>
            <a:pPr marL="839611" lvl="1" indent="-395111">
              <a:spcBef>
                <a:spcPts val="500"/>
              </a:spcBef>
              <a:buClr>
                <a:srgbClr val="9FB8CD"/>
              </a:buClr>
              <a:defRPr sz="3200">
                <a:solidFill>
                  <a:srgbClr val="464653"/>
                </a:solidFill>
              </a:defRPr>
            </a:pPr>
            <a:r>
              <a:t>Some systems support for user-controlled prefetching</a:t>
            </a:r>
          </a:p>
          <a:p>
            <a:pPr marL="839611" lvl="1" indent="-395111">
              <a:spcBef>
                <a:spcPts val="500"/>
              </a:spcBef>
              <a:buClr>
                <a:srgbClr val="9FB8CD"/>
              </a:buClr>
              <a:defRPr sz="3200">
                <a:solidFill>
                  <a:srgbClr val="464653"/>
                </a:solidFill>
              </a:defRPr>
            </a:pPr>
            <a:r>
              <a:t>But, many applications do not always know</a:t>
            </a:r>
          </a:p>
        </p:txBody>
      </p:sp>
      <p:sp>
        <p:nvSpPr>
          <p:cNvPr id="2" name="Slide Number Placeholder 1"/>
          <p:cNvSpPr>
            <a:spLocks noGrp="1"/>
          </p:cNvSpPr>
          <p:nvPr>
            <p:ph type="sldNum" sz="quarter" idx="2"/>
          </p:nvPr>
        </p:nvSpPr>
        <p:spPr/>
        <p:txBody>
          <a:bodyPr/>
          <a:lstStyle/>
          <a:p>
            <a:fld id="{86CB4B4D-7CA3-9044-876B-883B54F8677D}" type="slidenum">
              <a:rPr lang="en-US" smtClean="0"/>
              <a:t>12</a:t>
            </a:fld>
            <a:endParaRPr 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p:cNvSpPr>
          <p:nvPr>
            <p:ph type="title"/>
          </p:nvPr>
        </p:nvSpPr>
        <p:spPr>
          <a:prstGeom prst="rect">
            <a:avLst/>
          </a:prstGeom>
        </p:spPr>
        <p:txBody>
          <a:bodyPr/>
          <a:lstStyle/>
          <a:p>
            <a:r>
              <a:t>VM Page Replacement</a:t>
            </a:r>
          </a:p>
        </p:txBody>
      </p:sp>
      <p:sp>
        <p:nvSpPr>
          <p:cNvPr id="182" name="Shape 182"/>
          <p:cNvSpPr>
            <a:spLocks noGrp="1"/>
          </p:cNvSpPr>
          <p:nvPr>
            <p:ph type="body" idx="1"/>
          </p:nvPr>
        </p:nvSpPr>
        <p:spPr>
          <a:prstGeom prst="rect">
            <a:avLst/>
          </a:prstGeom>
        </p:spPr>
        <p:txBody>
          <a:bodyPr/>
          <a:lstStyle/>
          <a:p>
            <a:pPr marL="374072" indent="-374072">
              <a:lnSpc>
                <a:spcPct val="80000"/>
              </a:lnSpc>
              <a:defRPr sz="3000"/>
            </a:pPr>
            <a:r>
              <a:t>Things are not always available when you want them</a:t>
            </a:r>
          </a:p>
          <a:p>
            <a:pPr marL="819885" lvl="1" indent="-375385">
              <a:lnSpc>
                <a:spcPct val="80000"/>
              </a:lnSpc>
              <a:spcBef>
                <a:spcPts val="500"/>
              </a:spcBef>
              <a:buClr>
                <a:srgbClr val="9FB8CD"/>
              </a:buClr>
              <a:defRPr sz="2600">
                <a:solidFill>
                  <a:srgbClr val="464653"/>
                </a:solidFill>
              </a:defRPr>
            </a:pPr>
            <a:r>
              <a:t>It is possible that no unused page frame is available</a:t>
            </a:r>
          </a:p>
          <a:p>
            <a:pPr marL="819885" lvl="1" indent="-375385">
              <a:lnSpc>
                <a:spcPct val="80000"/>
              </a:lnSpc>
              <a:spcBef>
                <a:spcPts val="500"/>
              </a:spcBef>
              <a:buClr>
                <a:srgbClr val="9FB8CD"/>
              </a:buClr>
              <a:defRPr sz="2600">
                <a:solidFill>
                  <a:srgbClr val="464653"/>
                </a:solidFill>
              </a:defRPr>
            </a:pPr>
            <a:r>
              <a:t>VM needs to do page replacement</a:t>
            </a:r>
          </a:p>
          <a:p>
            <a:pPr marL="374072" indent="-374072">
              <a:lnSpc>
                <a:spcPct val="80000"/>
              </a:lnSpc>
              <a:defRPr sz="3000"/>
            </a:pPr>
            <a:r>
              <a:t>On a page fault</a:t>
            </a:r>
          </a:p>
          <a:p>
            <a:pPr marL="819885" lvl="1" indent="-375385">
              <a:lnSpc>
                <a:spcPct val="80000"/>
              </a:lnSpc>
              <a:spcBef>
                <a:spcPts val="500"/>
              </a:spcBef>
              <a:buClr>
                <a:srgbClr val="9FB8CD"/>
              </a:buClr>
              <a:defRPr sz="2600">
                <a:solidFill>
                  <a:srgbClr val="464653"/>
                </a:solidFill>
              </a:defRPr>
            </a:pPr>
            <a:r>
              <a:t>If there is an unused frame, get it</a:t>
            </a:r>
          </a:p>
          <a:p>
            <a:pPr marL="819885" lvl="1" indent="-375385">
              <a:lnSpc>
                <a:spcPct val="80000"/>
              </a:lnSpc>
              <a:spcBef>
                <a:spcPts val="500"/>
              </a:spcBef>
              <a:buClr>
                <a:srgbClr val="9FB8CD"/>
              </a:buClr>
              <a:defRPr sz="2600">
                <a:solidFill>
                  <a:srgbClr val="464653"/>
                </a:solidFill>
              </a:defRPr>
            </a:pPr>
            <a:r>
              <a:rPr b="1">
                <a:latin typeface="Helvetica"/>
                <a:ea typeface="Helvetica"/>
                <a:cs typeface="Helvetica"/>
                <a:sym typeface="Helvetica"/>
              </a:rPr>
              <a:t>If no unused page frame available,</a:t>
            </a:r>
          </a:p>
          <a:p>
            <a:pPr marL="1211729" lvl="2" indent="-322729">
              <a:lnSpc>
                <a:spcPct val="80000"/>
              </a:lnSpc>
              <a:spcBef>
                <a:spcPts val="500"/>
              </a:spcBef>
              <a:buClr>
                <a:srgbClr val="BABABA"/>
              </a:buClr>
              <a:defRPr sz="2400"/>
            </a:pPr>
            <a:r>
              <a:rPr b="1">
                <a:latin typeface="Helvetica"/>
                <a:ea typeface="Helvetica"/>
                <a:cs typeface="Helvetica"/>
                <a:sym typeface="Helvetica"/>
              </a:rPr>
              <a:t>Find a used page frame</a:t>
            </a:r>
          </a:p>
          <a:p>
            <a:pPr marL="1211729" lvl="2" indent="-322729">
              <a:lnSpc>
                <a:spcPct val="80000"/>
              </a:lnSpc>
              <a:spcBef>
                <a:spcPts val="500"/>
              </a:spcBef>
              <a:buClr>
                <a:srgbClr val="BABABA"/>
              </a:buClr>
              <a:defRPr sz="2400"/>
            </a:pPr>
            <a:r>
              <a:rPr b="1">
                <a:latin typeface="Helvetica"/>
                <a:ea typeface="Helvetica"/>
                <a:cs typeface="Helvetica"/>
                <a:sym typeface="Helvetica"/>
              </a:rPr>
              <a:t>If it has been modified, write it to disk</a:t>
            </a:r>
          </a:p>
          <a:p>
            <a:pPr marL="1211729" lvl="2" indent="-322729">
              <a:lnSpc>
                <a:spcPct val="80000"/>
              </a:lnSpc>
              <a:spcBef>
                <a:spcPts val="500"/>
              </a:spcBef>
              <a:buClr>
                <a:srgbClr val="BABABA"/>
              </a:buClr>
              <a:defRPr sz="2400"/>
            </a:pPr>
            <a:r>
              <a:rPr b="1">
                <a:latin typeface="Helvetica"/>
                <a:ea typeface="Helvetica"/>
                <a:cs typeface="Helvetica"/>
                <a:sym typeface="Helvetica"/>
              </a:rPr>
              <a:t>Invalidate its current PTE and TLB entry</a:t>
            </a:r>
          </a:p>
          <a:p>
            <a:pPr marL="819885" lvl="1" indent="-375385">
              <a:lnSpc>
                <a:spcPct val="80000"/>
              </a:lnSpc>
              <a:spcBef>
                <a:spcPts val="500"/>
              </a:spcBef>
              <a:buClr>
                <a:srgbClr val="9FB8CD"/>
              </a:buClr>
              <a:defRPr sz="2600">
                <a:solidFill>
                  <a:srgbClr val="464653"/>
                </a:solidFill>
              </a:defRPr>
            </a:pPr>
            <a:r>
              <a:t>Load the new page from disk</a:t>
            </a:r>
          </a:p>
          <a:p>
            <a:pPr marL="819885" lvl="1" indent="-375385">
              <a:lnSpc>
                <a:spcPct val="80000"/>
              </a:lnSpc>
              <a:spcBef>
                <a:spcPts val="500"/>
              </a:spcBef>
              <a:buClr>
                <a:srgbClr val="9FB8CD"/>
              </a:buClr>
              <a:defRPr sz="2600">
                <a:solidFill>
                  <a:srgbClr val="464653"/>
                </a:solidFill>
              </a:defRPr>
            </a:pPr>
            <a:r>
              <a:t>Update the faulting PTE and remove its TLB entry</a:t>
            </a:r>
          </a:p>
          <a:p>
            <a:pPr marL="819885" lvl="1" indent="-375385">
              <a:lnSpc>
                <a:spcPct val="80000"/>
              </a:lnSpc>
              <a:spcBef>
                <a:spcPts val="500"/>
              </a:spcBef>
              <a:buClr>
                <a:srgbClr val="9FB8CD"/>
              </a:buClr>
              <a:defRPr sz="2600">
                <a:solidFill>
                  <a:srgbClr val="464653"/>
                </a:solidFill>
              </a:defRPr>
            </a:pPr>
            <a:r>
              <a:t>Restart the faulting instruction</a:t>
            </a:r>
          </a:p>
          <a:p>
            <a:pPr marL="374072" indent="-374072">
              <a:lnSpc>
                <a:spcPct val="80000"/>
              </a:lnSpc>
              <a:defRPr sz="3000"/>
            </a:pPr>
            <a:r>
              <a:t>General data structures</a:t>
            </a:r>
          </a:p>
          <a:p>
            <a:pPr marL="819885" lvl="1" indent="-375385">
              <a:lnSpc>
                <a:spcPct val="80000"/>
              </a:lnSpc>
              <a:spcBef>
                <a:spcPts val="500"/>
              </a:spcBef>
              <a:buClr>
                <a:srgbClr val="9FB8CD"/>
              </a:buClr>
              <a:defRPr sz="2600">
                <a:solidFill>
                  <a:srgbClr val="464653"/>
                </a:solidFill>
              </a:defRPr>
            </a:pPr>
            <a:r>
              <a:t>A list of unused page frames</a:t>
            </a:r>
          </a:p>
          <a:p>
            <a:pPr marL="819885" lvl="1" indent="-375385">
              <a:lnSpc>
                <a:spcPct val="80000"/>
              </a:lnSpc>
              <a:spcBef>
                <a:spcPts val="500"/>
              </a:spcBef>
              <a:buClr>
                <a:srgbClr val="9FB8CD"/>
              </a:buClr>
              <a:defRPr sz="2600">
                <a:solidFill>
                  <a:srgbClr val="464653"/>
                </a:solidFill>
              </a:defRPr>
            </a:pPr>
            <a:r>
              <a:t>A table to map page frames to PID and virtual pages, why?</a:t>
            </a:r>
          </a:p>
        </p:txBody>
      </p:sp>
      <p:sp>
        <p:nvSpPr>
          <p:cNvPr id="183" name="Shape 183"/>
          <p:cNvSpPr/>
          <p:nvPr/>
        </p:nvSpPr>
        <p:spPr>
          <a:xfrm>
            <a:off x="8314290" y="5068708"/>
            <a:ext cx="390145" cy="10837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290"/>
                  <a:pt x="10800" y="648"/>
                </a:cubicBezTo>
                <a:lnTo>
                  <a:pt x="10800" y="10152"/>
                </a:lnTo>
                <a:cubicBezTo>
                  <a:pt x="10800" y="10510"/>
                  <a:pt x="15635" y="10800"/>
                  <a:pt x="21600" y="10800"/>
                </a:cubicBezTo>
                <a:cubicBezTo>
                  <a:pt x="15635" y="10800"/>
                  <a:pt x="10800" y="11090"/>
                  <a:pt x="10800" y="11448"/>
                </a:cubicBezTo>
                <a:lnTo>
                  <a:pt x="10800" y="20952"/>
                </a:lnTo>
                <a:cubicBezTo>
                  <a:pt x="10800" y="21310"/>
                  <a:pt x="5965" y="21600"/>
                  <a:pt x="0" y="21600"/>
                </a:cubicBezTo>
              </a:path>
            </a:pathLst>
          </a:custGeom>
          <a:ln w="25400">
            <a:solidFill>
              <a:srgbClr val="000000"/>
            </a:solidFill>
            <a:bevel/>
          </a:ln>
        </p:spPr>
        <p:txBody>
          <a:bodyPr lIns="50800" tIns="50800" rIns="50800" bIns="50800" anchor="ctr"/>
          <a:lstStyle/>
          <a:p>
            <a:pPr>
              <a:defRPr sz="2400">
                <a:solidFill>
                  <a:srgbClr val="FFFFFF"/>
                </a:solidFill>
              </a:defRPr>
            </a:pPr>
            <a:endParaRPr/>
          </a:p>
        </p:txBody>
      </p:sp>
      <p:sp>
        <p:nvSpPr>
          <p:cNvPr id="184" name="Shape 184"/>
          <p:cNvSpPr/>
          <p:nvPr/>
        </p:nvSpPr>
        <p:spPr>
          <a:xfrm>
            <a:off x="8769796" y="5286724"/>
            <a:ext cx="402773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defRPr b="0">
                <a:latin typeface="+mn-lt"/>
                <a:ea typeface="+mn-ea"/>
                <a:cs typeface="+mn-cs"/>
                <a:sym typeface="Helvetica Light"/>
              </a:defRPr>
            </a:pPr>
            <a:r>
              <a:rPr b="1">
                <a:latin typeface="Helvetica"/>
                <a:ea typeface="Helvetica"/>
                <a:cs typeface="Helvetica"/>
                <a:sym typeface="Helvetica"/>
              </a:rPr>
              <a:t>Page replacement</a:t>
            </a:r>
          </a:p>
        </p:txBody>
      </p:sp>
      <p:sp>
        <p:nvSpPr>
          <p:cNvPr id="2" name="Slide Number Placeholder 1"/>
          <p:cNvSpPr>
            <a:spLocks noGrp="1"/>
          </p:cNvSpPr>
          <p:nvPr>
            <p:ph type="sldNum" sz="quarter" idx="2"/>
          </p:nvPr>
        </p:nvSpPr>
        <p:spPr/>
        <p:txBody>
          <a:bodyPr/>
          <a:lstStyle/>
          <a:p>
            <a:fld id="{86CB4B4D-7CA3-9044-876B-883B54F8677D}" type="slidenum">
              <a:rPr lang="en-US" smtClean="0"/>
              <a:t>13</a:t>
            </a:fld>
            <a:endParaRPr 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prstGeom prst="rect">
            <a:avLst/>
          </a:prstGeom>
        </p:spPr>
        <p:txBody>
          <a:bodyPr/>
          <a:lstStyle>
            <a:lvl1pPr defTabSz="490727">
              <a:defRPr sz="6719"/>
            </a:lvl1pPr>
          </a:lstStyle>
          <a:p>
            <a:r>
              <a:t>Which “Used” Page Frame To Replace?</a:t>
            </a:r>
          </a:p>
        </p:txBody>
      </p:sp>
      <p:sp>
        <p:nvSpPr>
          <p:cNvPr id="187" name="Shape 187"/>
          <p:cNvSpPr>
            <a:spLocks noGrp="1"/>
          </p:cNvSpPr>
          <p:nvPr>
            <p:ph type="body" idx="1"/>
          </p:nvPr>
        </p:nvSpPr>
        <p:spPr>
          <a:prstGeom prst="rect">
            <a:avLst/>
          </a:prstGeom>
        </p:spPr>
        <p:txBody>
          <a:bodyPr/>
          <a:lstStyle/>
          <a:p>
            <a:pPr marL="355600" indent="-355600" defTabSz="467359">
              <a:lnSpc>
                <a:spcPct val="90000"/>
              </a:lnSpc>
              <a:spcBef>
                <a:spcPts val="1300"/>
              </a:spcBef>
              <a:defRPr sz="2880"/>
            </a:pPr>
            <a:r>
              <a:t>Random</a:t>
            </a:r>
          </a:p>
          <a:p>
            <a:pPr marL="355600" indent="-355600" defTabSz="467359">
              <a:lnSpc>
                <a:spcPct val="90000"/>
              </a:lnSpc>
              <a:spcBef>
                <a:spcPts val="1300"/>
              </a:spcBef>
              <a:defRPr sz="2880"/>
            </a:pPr>
            <a:r>
              <a:t>Optimal or MIN algorithm</a:t>
            </a:r>
          </a:p>
          <a:p>
            <a:pPr marL="355600" indent="-355600" defTabSz="467359">
              <a:lnSpc>
                <a:spcPct val="90000"/>
              </a:lnSpc>
              <a:spcBef>
                <a:spcPts val="1300"/>
              </a:spcBef>
              <a:defRPr sz="2880"/>
            </a:pPr>
            <a:r>
              <a:t>NRU (Not Recently Used)</a:t>
            </a:r>
          </a:p>
          <a:p>
            <a:pPr marL="355600" indent="-355600" defTabSz="467359">
              <a:lnSpc>
                <a:spcPct val="90000"/>
              </a:lnSpc>
              <a:spcBef>
                <a:spcPts val="1300"/>
              </a:spcBef>
              <a:defRPr sz="2880"/>
            </a:pPr>
            <a:r>
              <a:t>FIFO (First-In-First-Out)</a:t>
            </a:r>
          </a:p>
          <a:p>
            <a:pPr marL="355600" indent="-355600" defTabSz="467359">
              <a:lnSpc>
                <a:spcPct val="90000"/>
              </a:lnSpc>
              <a:spcBef>
                <a:spcPts val="1300"/>
              </a:spcBef>
              <a:defRPr sz="2880"/>
            </a:pPr>
            <a:r>
              <a:t>FIFO with second chance</a:t>
            </a:r>
          </a:p>
          <a:p>
            <a:pPr marL="355600" indent="-355600" defTabSz="467359">
              <a:lnSpc>
                <a:spcPct val="90000"/>
              </a:lnSpc>
              <a:spcBef>
                <a:spcPts val="1300"/>
              </a:spcBef>
              <a:defRPr sz="2880"/>
            </a:pPr>
            <a:r>
              <a:t>Clock</a:t>
            </a:r>
          </a:p>
          <a:p>
            <a:pPr marL="355600" indent="-355600" defTabSz="467359">
              <a:lnSpc>
                <a:spcPct val="90000"/>
              </a:lnSpc>
              <a:spcBef>
                <a:spcPts val="1300"/>
              </a:spcBef>
              <a:defRPr sz="2880"/>
            </a:pPr>
            <a:r>
              <a:t>LRU (Least Recently Used)</a:t>
            </a:r>
          </a:p>
          <a:p>
            <a:pPr marL="355600" indent="-355600" defTabSz="467359">
              <a:lnSpc>
                <a:spcPct val="90000"/>
              </a:lnSpc>
              <a:spcBef>
                <a:spcPts val="1300"/>
              </a:spcBef>
              <a:defRPr sz="2880"/>
            </a:pPr>
            <a:r>
              <a:t>NFU (Not Frequently Used)</a:t>
            </a:r>
          </a:p>
          <a:p>
            <a:pPr marL="355600" indent="-355600" defTabSz="467359">
              <a:lnSpc>
                <a:spcPct val="90000"/>
              </a:lnSpc>
              <a:spcBef>
                <a:spcPts val="1300"/>
              </a:spcBef>
              <a:defRPr sz="2880"/>
            </a:pPr>
            <a:r>
              <a:t>Aging (approximate LRU)</a:t>
            </a:r>
          </a:p>
          <a:p>
            <a:pPr marL="355600" indent="-355600" defTabSz="467359">
              <a:lnSpc>
                <a:spcPct val="90000"/>
              </a:lnSpc>
              <a:spcBef>
                <a:spcPts val="1300"/>
              </a:spcBef>
              <a:defRPr sz="2880"/>
            </a:pPr>
            <a:r>
              <a:t>Working Set</a:t>
            </a:r>
          </a:p>
          <a:p>
            <a:pPr marL="355600" indent="-355600" defTabSz="467359">
              <a:lnSpc>
                <a:spcPct val="90000"/>
              </a:lnSpc>
              <a:spcBef>
                <a:spcPts val="1300"/>
              </a:spcBef>
              <a:defRPr sz="2880"/>
            </a:pPr>
            <a:r>
              <a:t>WSClock</a:t>
            </a:r>
          </a:p>
        </p:txBody>
      </p:sp>
      <p:sp>
        <p:nvSpPr>
          <p:cNvPr id="2" name="Slide Number Placeholder 1"/>
          <p:cNvSpPr>
            <a:spLocks noGrp="1"/>
          </p:cNvSpPr>
          <p:nvPr>
            <p:ph type="sldNum" sz="quarter" idx="2"/>
          </p:nvPr>
        </p:nvSpPr>
        <p:spPr/>
        <p:txBody>
          <a:bodyPr/>
          <a:lstStyle/>
          <a:p>
            <a:fld id="{86CB4B4D-7CA3-9044-876B-883B54F8677D}" type="slidenum">
              <a:rPr lang="en-US" smtClean="0"/>
              <a:t>14</a:t>
            </a:fld>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p:spPr>
        <p:txBody>
          <a:bodyPr/>
          <a:lstStyle/>
          <a:p>
            <a:r>
              <a:t>Optimal or MIN</a:t>
            </a:r>
          </a:p>
        </p:txBody>
      </p:sp>
      <p:sp>
        <p:nvSpPr>
          <p:cNvPr id="190" name="Shape 190"/>
          <p:cNvSpPr>
            <a:spLocks noGrp="1"/>
          </p:cNvSpPr>
          <p:nvPr>
            <p:ph type="body" idx="1"/>
          </p:nvPr>
        </p:nvSpPr>
        <p:spPr>
          <a:prstGeom prst="rect">
            <a:avLst/>
          </a:prstGeom>
        </p:spPr>
        <p:txBody>
          <a:bodyPr/>
          <a:lstStyle/>
          <a:p>
            <a:pPr marL="386715" indent="-386715" defTabSz="508254">
              <a:spcBef>
                <a:spcPts val="1400"/>
              </a:spcBef>
              <a:defRPr sz="3132"/>
            </a:pPr>
            <a:r>
              <a:t>Algorithm:</a:t>
            </a:r>
          </a:p>
          <a:p>
            <a:pPr marL="730461" lvl="1" indent="-343746" defTabSz="508254">
              <a:spcBef>
                <a:spcPts val="400"/>
              </a:spcBef>
              <a:buClr>
                <a:srgbClr val="9FB8CD"/>
              </a:buClr>
              <a:defRPr sz="2784">
                <a:solidFill>
                  <a:srgbClr val="464653"/>
                </a:solidFill>
              </a:defRPr>
            </a:pPr>
            <a:r>
              <a:t>Replace the page that won’t be used for the longest time</a:t>
            </a:r>
            <a:br/>
            <a:r>
              <a:t>(Know all references in the future)</a:t>
            </a:r>
          </a:p>
          <a:p>
            <a:pPr marL="386715" indent="-386715" defTabSz="508254">
              <a:spcBef>
                <a:spcPts val="1400"/>
              </a:spcBef>
              <a:defRPr sz="3132"/>
            </a:pPr>
            <a:r>
              <a:t>Example</a:t>
            </a:r>
          </a:p>
          <a:p>
            <a:pPr marL="730461" lvl="1" indent="-343746" defTabSz="508254">
              <a:spcBef>
                <a:spcPts val="400"/>
              </a:spcBef>
              <a:buClr>
                <a:srgbClr val="9FB8CD"/>
              </a:buClr>
              <a:defRPr sz="2784">
                <a:solidFill>
                  <a:srgbClr val="464653"/>
                </a:solidFill>
              </a:defRPr>
            </a:pPr>
            <a:r>
              <a:t>Reference string:</a:t>
            </a:r>
          </a:p>
          <a:p>
            <a:pPr marL="730461" lvl="1" indent="-343746" defTabSz="508254">
              <a:spcBef>
                <a:spcPts val="400"/>
              </a:spcBef>
              <a:buClr>
                <a:srgbClr val="9FB8CD"/>
              </a:buClr>
              <a:defRPr sz="2784">
                <a:solidFill>
                  <a:srgbClr val="464653"/>
                </a:solidFill>
              </a:defRPr>
            </a:pPr>
            <a:r>
              <a:t>4 page frames, 5 virtual pages</a:t>
            </a:r>
          </a:p>
          <a:p>
            <a:pPr marL="730461" lvl="1" indent="-343746" defTabSz="508254">
              <a:spcBef>
                <a:spcPts val="400"/>
              </a:spcBef>
              <a:buClr>
                <a:srgbClr val="9FB8CD"/>
              </a:buClr>
              <a:defRPr sz="2784">
                <a:solidFill>
                  <a:srgbClr val="464653"/>
                </a:solidFill>
              </a:defRPr>
            </a:pPr>
            <a:r>
              <a:t>6 faults</a:t>
            </a:r>
          </a:p>
          <a:p>
            <a:pPr marL="386715" indent="-386715" defTabSz="508254">
              <a:spcBef>
                <a:spcPts val="1400"/>
              </a:spcBef>
              <a:defRPr sz="3132"/>
            </a:pPr>
            <a:r>
              <a:t>Pros</a:t>
            </a:r>
          </a:p>
          <a:p>
            <a:pPr marL="730461" lvl="1" indent="-343746" defTabSz="508254">
              <a:spcBef>
                <a:spcPts val="400"/>
              </a:spcBef>
              <a:buClr>
                <a:srgbClr val="9FB8CD"/>
              </a:buClr>
              <a:defRPr sz="2784">
                <a:solidFill>
                  <a:srgbClr val="464653"/>
                </a:solidFill>
              </a:defRPr>
            </a:pPr>
            <a:r>
              <a:t>Optimal solution and can be used as an off-line analysis method</a:t>
            </a:r>
          </a:p>
          <a:p>
            <a:pPr marL="386715" indent="-386715" defTabSz="508254">
              <a:spcBef>
                <a:spcPts val="1400"/>
              </a:spcBef>
              <a:defRPr sz="3132"/>
            </a:pPr>
            <a:r>
              <a:t>Cons</a:t>
            </a:r>
          </a:p>
          <a:p>
            <a:pPr marL="730461" lvl="1" indent="-343746" defTabSz="508254">
              <a:spcBef>
                <a:spcPts val="400"/>
              </a:spcBef>
              <a:buClr>
                <a:srgbClr val="9FB8CD"/>
              </a:buClr>
              <a:defRPr sz="2784">
                <a:solidFill>
                  <a:srgbClr val="464653"/>
                </a:solidFill>
              </a:defRPr>
            </a:pPr>
            <a:r>
              <a:t>No on-line implementation</a:t>
            </a:r>
          </a:p>
        </p:txBody>
      </p:sp>
      <p:pic>
        <p:nvPicPr>
          <p:cNvPr id="191" name="image18.png"/>
          <p:cNvPicPr>
            <a:picLocks noChangeAspect="1"/>
          </p:cNvPicPr>
          <p:nvPr/>
        </p:nvPicPr>
        <p:blipFill>
          <a:blip r:embed="rId3">
            <a:extLst/>
          </a:blip>
          <a:stretch>
            <a:fillRect/>
          </a:stretch>
        </p:blipFill>
        <p:spPr>
          <a:xfrm>
            <a:off x="7482934" y="4876651"/>
            <a:ext cx="5161282" cy="62314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15</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p:cNvSpPr>
          <p:nvPr>
            <p:ph type="title"/>
          </p:nvPr>
        </p:nvSpPr>
        <p:spPr>
          <a:prstGeom prst="rect">
            <a:avLst/>
          </a:prstGeom>
        </p:spPr>
        <p:txBody>
          <a:bodyPr>
            <a:normAutofit/>
          </a:bodyPr>
          <a:lstStyle>
            <a:lvl1pPr defTabSz="514095">
              <a:defRPr sz="7040"/>
            </a:lvl1pPr>
          </a:lstStyle>
          <a:p>
            <a:r>
              <a:t>Revisit TLB and Page Table</a:t>
            </a:r>
          </a:p>
        </p:txBody>
      </p:sp>
      <p:sp>
        <p:nvSpPr>
          <p:cNvPr id="196" name="Shape 196"/>
          <p:cNvSpPr>
            <a:spLocks noGrp="1"/>
          </p:cNvSpPr>
          <p:nvPr>
            <p:ph type="body" sz="half" idx="1"/>
          </p:nvPr>
        </p:nvSpPr>
        <p:spPr>
          <a:xfrm>
            <a:off x="952500" y="2603500"/>
            <a:ext cx="4642032" cy="6286500"/>
          </a:xfrm>
          <a:prstGeom prst="rect">
            <a:avLst/>
          </a:prstGeom>
        </p:spPr>
        <p:txBody>
          <a:bodyPr/>
          <a:lstStyle/>
          <a:p>
            <a:pPr marL="419805" indent="-419805">
              <a:defRPr sz="3400"/>
            </a:pPr>
            <a:r>
              <a:t>Important bits for paging</a:t>
            </a:r>
          </a:p>
          <a:p>
            <a:pPr marL="790222" lvl="1" indent="-345722">
              <a:spcBef>
                <a:spcPts val="500"/>
              </a:spcBef>
              <a:buClr>
                <a:srgbClr val="9FB8CD"/>
              </a:buClr>
              <a:defRPr sz="3200">
                <a:solidFill>
                  <a:srgbClr val="464653"/>
                </a:solidFill>
              </a:defRPr>
            </a:pPr>
            <a:r>
              <a:rPr sz="2800" b="1">
                <a:latin typeface="Helvetica"/>
                <a:ea typeface="Helvetica"/>
                <a:cs typeface="Helvetica"/>
                <a:sym typeface="Helvetica"/>
              </a:rPr>
              <a:t>Reference: </a:t>
            </a:r>
            <a:r>
              <a:rPr sz="2800"/>
              <a:t>Set when referencing a location in the page</a:t>
            </a:r>
          </a:p>
          <a:p>
            <a:pPr marL="790222" lvl="1" indent="-345722">
              <a:spcBef>
                <a:spcPts val="500"/>
              </a:spcBef>
              <a:buClr>
                <a:srgbClr val="9FB8CD"/>
              </a:buClr>
              <a:defRPr sz="3200">
                <a:solidFill>
                  <a:srgbClr val="464653"/>
                </a:solidFill>
              </a:defRPr>
            </a:pPr>
            <a:r>
              <a:rPr sz="2800" b="1">
                <a:latin typeface="Helvetica"/>
                <a:ea typeface="Helvetica"/>
                <a:cs typeface="Helvetica"/>
                <a:sym typeface="Helvetica"/>
              </a:rPr>
              <a:t>Modify: </a:t>
            </a:r>
            <a:r>
              <a:rPr sz="2800"/>
              <a:t>Set when writing to a location in the page</a:t>
            </a:r>
          </a:p>
        </p:txBody>
      </p:sp>
      <p:pic>
        <p:nvPicPr>
          <p:cNvPr id="197" name="image19.png"/>
          <p:cNvPicPr>
            <a:picLocks noChangeAspect="1"/>
          </p:cNvPicPr>
          <p:nvPr/>
        </p:nvPicPr>
        <p:blipFill>
          <a:blip r:embed="rId2">
            <a:extLst/>
          </a:blip>
          <a:stretch>
            <a:fillRect/>
          </a:stretch>
        </p:blipFill>
        <p:spPr>
          <a:xfrm>
            <a:off x="5461187" y="3493261"/>
            <a:ext cx="7502947" cy="4506979"/>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16</a:t>
            </a:fld>
            <a:endParaRPr 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title"/>
          </p:nvPr>
        </p:nvSpPr>
        <p:spPr>
          <a:prstGeom prst="rect">
            <a:avLst/>
          </a:prstGeom>
        </p:spPr>
        <p:txBody>
          <a:bodyPr/>
          <a:lstStyle>
            <a:lvl1pPr defTabSz="549148">
              <a:defRPr sz="7519"/>
            </a:lvl1pPr>
          </a:lstStyle>
          <a:p>
            <a:r>
              <a:t>Not Recently Used (NRU)</a:t>
            </a:r>
          </a:p>
        </p:txBody>
      </p:sp>
      <p:sp>
        <p:nvSpPr>
          <p:cNvPr id="200" name="Shape 200"/>
          <p:cNvSpPr>
            <a:spLocks noGrp="1"/>
          </p:cNvSpPr>
          <p:nvPr>
            <p:ph type="body" idx="1"/>
          </p:nvPr>
        </p:nvSpPr>
        <p:spPr>
          <a:prstGeom prst="rect">
            <a:avLst/>
          </a:prstGeom>
        </p:spPr>
        <p:txBody>
          <a:bodyPr/>
          <a:lstStyle/>
          <a:p>
            <a:pPr marL="362850" indent="-362850" defTabSz="566674">
              <a:lnSpc>
                <a:spcPct val="80000"/>
              </a:lnSpc>
              <a:spcBef>
                <a:spcPts val="1600"/>
              </a:spcBef>
              <a:defRPr sz="2910"/>
            </a:pPr>
            <a:r>
              <a:t>Algorithm</a:t>
            </a:r>
          </a:p>
          <a:p>
            <a:pPr marL="795288" lvl="1" indent="-364123" defTabSz="566674">
              <a:lnSpc>
                <a:spcPct val="80000"/>
              </a:lnSpc>
              <a:spcBef>
                <a:spcPts val="400"/>
              </a:spcBef>
              <a:buClr>
                <a:srgbClr val="9FB8CD"/>
              </a:buClr>
              <a:defRPr sz="2522">
                <a:solidFill>
                  <a:srgbClr val="464653"/>
                </a:solidFill>
              </a:defRPr>
            </a:pPr>
            <a:r>
              <a:t>Randomly pick a page from the following (in this order)</a:t>
            </a:r>
          </a:p>
          <a:p>
            <a:pPr marL="1175377" lvl="2" indent="-313047" defTabSz="566674">
              <a:lnSpc>
                <a:spcPct val="80000"/>
              </a:lnSpc>
              <a:spcBef>
                <a:spcPts val="400"/>
              </a:spcBef>
              <a:buClr>
                <a:srgbClr val="BABABA"/>
              </a:buClr>
              <a:defRPr sz="2328"/>
            </a:pPr>
            <a:r>
              <a:t>Not referenced and not modified</a:t>
            </a:r>
          </a:p>
          <a:p>
            <a:pPr marL="1175377" lvl="2" indent="-313047" defTabSz="566674">
              <a:lnSpc>
                <a:spcPct val="80000"/>
              </a:lnSpc>
              <a:spcBef>
                <a:spcPts val="400"/>
              </a:spcBef>
              <a:buClr>
                <a:srgbClr val="BABABA"/>
              </a:buClr>
              <a:defRPr sz="2328"/>
            </a:pPr>
            <a:r>
              <a:t>Not referenced and modified</a:t>
            </a:r>
          </a:p>
          <a:p>
            <a:pPr marL="1175377" lvl="2" indent="-313047" defTabSz="566674">
              <a:lnSpc>
                <a:spcPct val="80000"/>
              </a:lnSpc>
              <a:spcBef>
                <a:spcPts val="400"/>
              </a:spcBef>
              <a:buClr>
                <a:srgbClr val="BABABA"/>
              </a:buClr>
              <a:defRPr sz="2328"/>
            </a:pPr>
            <a:r>
              <a:t>Referenced and not modified</a:t>
            </a:r>
          </a:p>
          <a:p>
            <a:pPr marL="1175377" lvl="2" indent="-313047" defTabSz="566674">
              <a:lnSpc>
                <a:spcPct val="80000"/>
              </a:lnSpc>
              <a:spcBef>
                <a:spcPts val="400"/>
              </a:spcBef>
              <a:buClr>
                <a:srgbClr val="BABABA"/>
              </a:buClr>
              <a:defRPr sz="2328"/>
            </a:pPr>
            <a:r>
              <a:t>Referenced and modified</a:t>
            </a:r>
          </a:p>
          <a:p>
            <a:pPr marL="795288" lvl="1" indent="-364123" defTabSz="566674">
              <a:lnSpc>
                <a:spcPct val="80000"/>
              </a:lnSpc>
              <a:spcBef>
                <a:spcPts val="400"/>
              </a:spcBef>
              <a:buClr>
                <a:srgbClr val="9FB8CD"/>
              </a:buClr>
              <a:defRPr sz="2522">
                <a:solidFill>
                  <a:srgbClr val="464653"/>
                </a:solidFill>
              </a:defRPr>
            </a:pPr>
            <a:r>
              <a:t>Clear reference bits</a:t>
            </a:r>
          </a:p>
          <a:p>
            <a:pPr marL="362850" indent="-362850" defTabSz="566674">
              <a:lnSpc>
                <a:spcPct val="80000"/>
              </a:lnSpc>
              <a:spcBef>
                <a:spcPts val="1600"/>
              </a:spcBef>
              <a:defRPr sz="2910"/>
            </a:pPr>
            <a:r>
              <a:t>Example</a:t>
            </a:r>
          </a:p>
          <a:p>
            <a:pPr marL="795288" lvl="1" indent="-364123" defTabSz="566674">
              <a:lnSpc>
                <a:spcPct val="80000"/>
              </a:lnSpc>
              <a:spcBef>
                <a:spcPts val="400"/>
              </a:spcBef>
              <a:buClr>
                <a:srgbClr val="9FB8CD"/>
              </a:buClr>
              <a:defRPr sz="2522">
                <a:solidFill>
                  <a:srgbClr val="464653"/>
                </a:solidFill>
              </a:defRPr>
            </a:pPr>
            <a:r>
              <a:t>4 page frames</a:t>
            </a:r>
          </a:p>
          <a:p>
            <a:pPr marL="795288" lvl="1" indent="-364123" defTabSz="566674">
              <a:lnSpc>
                <a:spcPct val="80000"/>
              </a:lnSpc>
              <a:spcBef>
                <a:spcPts val="400"/>
              </a:spcBef>
              <a:buClr>
                <a:srgbClr val="9FB8CD"/>
              </a:buClr>
              <a:defRPr sz="2522">
                <a:solidFill>
                  <a:srgbClr val="464653"/>
                </a:solidFill>
              </a:defRPr>
            </a:pPr>
            <a:r>
              <a:t>Reference string</a:t>
            </a:r>
          </a:p>
          <a:p>
            <a:pPr marL="795288" lvl="1" indent="-364123" defTabSz="566674">
              <a:lnSpc>
                <a:spcPct val="80000"/>
              </a:lnSpc>
              <a:spcBef>
                <a:spcPts val="400"/>
              </a:spcBef>
              <a:buClr>
                <a:srgbClr val="9FB8CD"/>
              </a:buClr>
              <a:defRPr sz="2522">
                <a:solidFill>
                  <a:srgbClr val="464653"/>
                </a:solidFill>
              </a:defRPr>
            </a:pPr>
            <a:r>
              <a:t>8 page faults</a:t>
            </a:r>
          </a:p>
          <a:p>
            <a:pPr marL="362850" indent="-362850" defTabSz="566674">
              <a:lnSpc>
                <a:spcPct val="80000"/>
              </a:lnSpc>
              <a:spcBef>
                <a:spcPts val="1600"/>
              </a:spcBef>
              <a:defRPr sz="2910"/>
            </a:pPr>
            <a:r>
              <a:t>Pros</a:t>
            </a:r>
          </a:p>
          <a:p>
            <a:pPr marL="795288" lvl="1" indent="-364123" defTabSz="566674">
              <a:lnSpc>
                <a:spcPct val="80000"/>
              </a:lnSpc>
              <a:spcBef>
                <a:spcPts val="400"/>
              </a:spcBef>
              <a:buClr>
                <a:srgbClr val="9FB8CD"/>
              </a:buClr>
              <a:defRPr sz="2522">
                <a:solidFill>
                  <a:srgbClr val="464653"/>
                </a:solidFill>
              </a:defRPr>
            </a:pPr>
            <a:r>
              <a:t>Implementable</a:t>
            </a:r>
          </a:p>
          <a:p>
            <a:pPr marL="362850" indent="-362850" defTabSz="566674">
              <a:lnSpc>
                <a:spcPct val="80000"/>
              </a:lnSpc>
              <a:spcBef>
                <a:spcPts val="1600"/>
              </a:spcBef>
              <a:defRPr sz="2910"/>
            </a:pPr>
            <a:r>
              <a:t>Cons</a:t>
            </a:r>
          </a:p>
          <a:p>
            <a:pPr marL="795288" lvl="1" indent="-364123" defTabSz="566674">
              <a:lnSpc>
                <a:spcPct val="80000"/>
              </a:lnSpc>
              <a:spcBef>
                <a:spcPts val="400"/>
              </a:spcBef>
              <a:buClr>
                <a:srgbClr val="9FB8CD"/>
              </a:buClr>
              <a:defRPr sz="2522">
                <a:solidFill>
                  <a:srgbClr val="464653"/>
                </a:solidFill>
              </a:defRPr>
            </a:pPr>
            <a:r>
              <a:t>Require scanning through reference bits and modified bits</a:t>
            </a:r>
          </a:p>
        </p:txBody>
      </p:sp>
      <p:pic>
        <p:nvPicPr>
          <p:cNvPr id="201" name="image20.png"/>
          <p:cNvPicPr>
            <a:picLocks noChangeAspect="1"/>
          </p:cNvPicPr>
          <p:nvPr/>
        </p:nvPicPr>
        <p:blipFill>
          <a:blip r:embed="rId2">
            <a:extLst/>
          </a:blip>
          <a:stretch>
            <a:fillRect/>
          </a:stretch>
        </p:blipFill>
        <p:spPr>
          <a:xfrm>
            <a:off x="5800559" y="5608954"/>
            <a:ext cx="5296748" cy="65024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17</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p:cNvSpPr>
          <p:nvPr>
            <p:ph type="title"/>
          </p:nvPr>
        </p:nvSpPr>
        <p:spPr>
          <a:prstGeom prst="rect">
            <a:avLst/>
          </a:prstGeom>
        </p:spPr>
        <p:txBody>
          <a:bodyPr/>
          <a:lstStyle/>
          <a:p>
            <a:r>
              <a:t>First-In-First-Out (FIFO)</a:t>
            </a:r>
          </a:p>
        </p:txBody>
      </p:sp>
      <p:sp>
        <p:nvSpPr>
          <p:cNvPr id="204" name="Shape 204"/>
          <p:cNvSpPr>
            <a:spLocks noGrp="1"/>
          </p:cNvSpPr>
          <p:nvPr>
            <p:ph type="body" idx="1"/>
          </p:nvPr>
        </p:nvSpPr>
        <p:spPr>
          <a:prstGeom prst="rect">
            <a:avLst/>
          </a:prstGeom>
        </p:spPr>
        <p:txBody>
          <a:bodyPr/>
          <a:lstStyle/>
          <a:p>
            <a:pPr marL="384048" indent="-384048">
              <a:lnSpc>
                <a:spcPct val="80000"/>
              </a:lnSpc>
              <a:defRPr sz="2800"/>
            </a:pPr>
            <a:r>
              <a:t>Algorithm</a:t>
            </a:r>
          </a:p>
          <a:p>
            <a:pPr marL="831775" lvl="1" indent="-387275">
              <a:lnSpc>
                <a:spcPct val="80000"/>
              </a:lnSpc>
              <a:spcBef>
                <a:spcPts val="500"/>
              </a:spcBef>
              <a:buClr>
                <a:srgbClr val="9FB8CD"/>
              </a:buClr>
              <a:defRPr sz="2400">
                <a:solidFill>
                  <a:srgbClr val="464653"/>
                </a:solidFill>
              </a:defRPr>
            </a:pPr>
            <a:r>
              <a:t>Throw out the oldest page</a:t>
            </a:r>
          </a:p>
          <a:p>
            <a:pPr marL="384048" indent="-384048">
              <a:lnSpc>
                <a:spcPct val="80000"/>
              </a:lnSpc>
              <a:defRPr sz="2800"/>
            </a:pPr>
            <a:r>
              <a:t> Example</a:t>
            </a:r>
          </a:p>
          <a:p>
            <a:pPr marL="831775" lvl="1" indent="-387275">
              <a:lnSpc>
                <a:spcPct val="80000"/>
              </a:lnSpc>
              <a:spcBef>
                <a:spcPts val="500"/>
              </a:spcBef>
              <a:buClr>
                <a:srgbClr val="9FB8CD"/>
              </a:buClr>
              <a:defRPr sz="2400">
                <a:solidFill>
                  <a:srgbClr val="464653"/>
                </a:solidFill>
              </a:defRPr>
            </a:pPr>
            <a:r>
              <a:t>4 page frames</a:t>
            </a:r>
          </a:p>
          <a:p>
            <a:pPr marL="831775" lvl="1" indent="-387275">
              <a:lnSpc>
                <a:spcPct val="80000"/>
              </a:lnSpc>
              <a:spcBef>
                <a:spcPts val="500"/>
              </a:spcBef>
              <a:buClr>
                <a:srgbClr val="9FB8CD"/>
              </a:buClr>
              <a:defRPr sz="2400">
                <a:solidFill>
                  <a:srgbClr val="464653"/>
                </a:solidFill>
              </a:defRPr>
            </a:pPr>
            <a:r>
              <a:t>Reference string</a:t>
            </a:r>
          </a:p>
          <a:p>
            <a:pPr marL="831775" lvl="1" indent="-387275">
              <a:lnSpc>
                <a:spcPct val="80000"/>
              </a:lnSpc>
              <a:spcBef>
                <a:spcPts val="500"/>
              </a:spcBef>
              <a:buClr>
                <a:srgbClr val="9FB8CD"/>
              </a:buClr>
              <a:defRPr sz="2400">
                <a:solidFill>
                  <a:srgbClr val="464653"/>
                </a:solidFill>
              </a:defRPr>
            </a:pPr>
            <a:r>
              <a:t>10 page faults</a:t>
            </a:r>
          </a:p>
          <a:p>
            <a:pPr marL="384048" indent="-384048">
              <a:lnSpc>
                <a:spcPct val="80000"/>
              </a:lnSpc>
              <a:defRPr sz="2800"/>
            </a:pPr>
            <a:r>
              <a:t>Pros</a:t>
            </a:r>
          </a:p>
          <a:p>
            <a:pPr marL="831775" lvl="1" indent="-387275">
              <a:lnSpc>
                <a:spcPct val="80000"/>
              </a:lnSpc>
              <a:spcBef>
                <a:spcPts val="500"/>
              </a:spcBef>
              <a:buClr>
                <a:srgbClr val="9FB8CD"/>
              </a:buClr>
              <a:defRPr sz="2400">
                <a:solidFill>
                  <a:srgbClr val="464653"/>
                </a:solidFill>
              </a:defRPr>
            </a:pPr>
            <a:r>
              <a:t>Low-overhead implementation</a:t>
            </a:r>
          </a:p>
          <a:p>
            <a:pPr marL="384048" indent="-384048">
              <a:lnSpc>
                <a:spcPct val="80000"/>
              </a:lnSpc>
              <a:defRPr sz="2800"/>
            </a:pPr>
            <a:r>
              <a:t>Cons</a:t>
            </a:r>
          </a:p>
          <a:p>
            <a:pPr marL="831775" lvl="1" indent="-387275">
              <a:lnSpc>
                <a:spcPct val="80000"/>
              </a:lnSpc>
              <a:spcBef>
                <a:spcPts val="500"/>
              </a:spcBef>
              <a:buClr>
                <a:srgbClr val="9FB8CD"/>
              </a:buClr>
              <a:defRPr sz="2400">
                <a:solidFill>
                  <a:srgbClr val="464653"/>
                </a:solidFill>
              </a:defRPr>
            </a:pPr>
            <a:r>
              <a:t>May replace the heavily used pages</a:t>
            </a:r>
          </a:p>
        </p:txBody>
      </p:sp>
      <p:pic>
        <p:nvPicPr>
          <p:cNvPr id="205" name="image21.png"/>
          <p:cNvPicPr>
            <a:picLocks noChangeAspect="1"/>
          </p:cNvPicPr>
          <p:nvPr/>
        </p:nvPicPr>
        <p:blipFill>
          <a:blip r:embed="rId2">
            <a:extLst/>
          </a:blip>
          <a:stretch>
            <a:fillRect/>
          </a:stretch>
        </p:blipFill>
        <p:spPr>
          <a:xfrm>
            <a:off x="6903070" y="4531359"/>
            <a:ext cx="5269655" cy="690881"/>
          </a:xfrm>
          <a:prstGeom prst="rect">
            <a:avLst/>
          </a:prstGeom>
          <a:ln w="12700">
            <a:miter lim="400000"/>
          </a:ln>
        </p:spPr>
      </p:pic>
      <p:pic>
        <p:nvPicPr>
          <p:cNvPr id="206" name="image22.png"/>
          <p:cNvPicPr>
            <a:picLocks noChangeAspect="1"/>
          </p:cNvPicPr>
          <p:nvPr/>
        </p:nvPicPr>
        <p:blipFill>
          <a:blip r:embed="rId3">
            <a:extLst/>
          </a:blip>
          <a:stretch>
            <a:fillRect/>
          </a:stretch>
        </p:blipFill>
        <p:spPr>
          <a:xfrm>
            <a:off x="2235199" y="2411306"/>
            <a:ext cx="8277015" cy="94826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18</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xfrm>
            <a:off x="952500" y="444500"/>
            <a:ext cx="11099800" cy="1641038"/>
          </a:xfrm>
          <a:prstGeom prst="rect">
            <a:avLst/>
          </a:prstGeom>
        </p:spPr>
        <p:txBody>
          <a:bodyPr>
            <a:normAutofit/>
          </a:bodyPr>
          <a:lstStyle>
            <a:lvl1pPr defTabSz="385572">
              <a:defRPr sz="5280"/>
            </a:lvl1pPr>
          </a:lstStyle>
          <a:p>
            <a:r>
              <a:t>More Frames → Fewer Page Faults?</a:t>
            </a:r>
          </a:p>
        </p:txBody>
      </p:sp>
      <p:sp>
        <p:nvSpPr>
          <p:cNvPr id="209" name="Shape 209"/>
          <p:cNvSpPr>
            <a:spLocks noGrp="1"/>
          </p:cNvSpPr>
          <p:nvPr>
            <p:ph type="body" idx="1"/>
          </p:nvPr>
        </p:nvSpPr>
        <p:spPr>
          <a:xfrm>
            <a:off x="952500" y="2288875"/>
            <a:ext cx="11099800" cy="6601125"/>
          </a:xfrm>
          <a:prstGeom prst="rect">
            <a:avLst/>
          </a:prstGeom>
        </p:spPr>
        <p:txBody>
          <a:bodyPr/>
          <a:lstStyle/>
          <a:p>
            <a:r>
              <a:t>Consider the following with 4 page frames</a:t>
            </a:r>
          </a:p>
          <a:p>
            <a:pPr marL="839611" lvl="1" indent="-395111">
              <a:spcBef>
                <a:spcPts val="500"/>
              </a:spcBef>
              <a:buClr>
                <a:srgbClr val="9FB8CD"/>
              </a:buClr>
              <a:defRPr sz="3200">
                <a:solidFill>
                  <a:srgbClr val="464653"/>
                </a:solidFill>
              </a:defRPr>
            </a:pPr>
            <a:r>
              <a:t>Algorithm: FIFO replacement</a:t>
            </a:r>
          </a:p>
          <a:p>
            <a:pPr marL="839611" lvl="1" indent="-395111">
              <a:spcBef>
                <a:spcPts val="500"/>
              </a:spcBef>
              <a:buClr>
                <a:srgbClr val="9FB8CD"/>
              </a:buClr>
              <a:defRPr sz="3200">
                <a:solidFill>
                  <a:srgbClr val="464653"/>
                </a:solidFill>
              </a:defRPr>
            </a:pPr>
            <a:r>
              <a:t>Reference string:</a:t>
            </a:r>
          </a:p>
          <a:p>
            <a:pPr marL="839611" lvl="1" indent="-395111">
              <a:spcBef>
                <a:spcPts val="500"/>
              </a:spcBef>
              <a:buClr>
                <a:srgbClr val="9FB8CD"/>
              </a:buClr>
              <a:defRPr sz="3200">
                <a:solidFill>
                  <a:srgbClr val="464653"/>
                </a:solidFill>
              </a:defRPr>
            </a:pPr>
            <a:r>
              <a:t>10 page faults</a:t>
            </a:r>
          </a:p>
          <a:p>
            <a:r>
              <a:t>Same string with 3 page frames</a:t>
            </a:r>
          </a:p>
          <a:p>
            <a:pPr marL="839611" lvl="1" indent="-395111">
              <a:spcBef>
                <a:spcPts val="500"/>
              </a:spcBef>
              <a:buClr>
                <a:srgbClr val="9FB8CD"/>
              </a:buClr>
              <a:defRPr sz="3200">
                <a:solidFill>
                  <a:srgbClr val="464653"/>
                </a:solidFill>
              </a:defRPr>
            </a:pPr>
            <a:r>
              <a:t>Algorithm: FIFO replacement</a:t>
            </a:r>
          </a:p>
          <a:p>
            <a:pPr marL="839611" lvl="1" indent="-395111">
              <a:spcBef>
                <a:spcPts val="500"/>
              </a:spcBef>
              <a:buClr>
                <a:srgbClr val="9FB8CD"/>
              </a:buClr>
              <a:defRPr sz="3200">
                <a:solidFill>
                  <a:srgbClr val="464653"/>
                </a:solidFill>
              </a:defRPr>
            </a:pPr>
            <a:r>
              <a:t>Reference string:</a:t>
            </a:r>
          </a:p>
          <a:p>
            <a:pPr marL="839611" lvl="1" indent="-395111">
              <a:spcBef>
                <a:spcPts val="500"/>
              </a:spcBef>
              <a:buClr>
                <a:srgbClr val="9FB8CD"/>
              </a:buClr>
              <a:defRPr sz="3200">
                <a:solidFill>
                  <a:srgbClr val="464653"/>
                </a:solidFill>
              </a:defRPr>
            </a:pPr>
            <a:r>
              <a:rPr b="1">
                <a:latin typeface="Helvetica"/>
                <a:ea typeface="Helvetica"/>
                <a:cs typeface="Helvetica"/>
                <a:sym typeface="Helvetica"/>
              </a:rPr>
              <a:t>9 page faults!</a:t>
            </a:r>
          </a:p>
          <a:p>
            <a:r>
              <a:t>This is so called “Belady’s anomaly” (Belady, Nelson, Shedler 1969)</a:t>
            </a:r>
          </a:p>
        </p:txBody>
      </p:sp>
      <p:pic>
        <p:nvPicPr>
          <p:cNvPr id="210" name="image23.png"/>
          <p:cNvPicPr>
            <a:picLocks noChangeAspect="1"/>
          </p:cNvPicPr>
          <p:nvPr/>
        </p:nvPicPr>
        <p:blipFill>
          <a:blip r:embed="rId2">
            <a:extLst/>
          </a:blip>
          <a:stretch>
            <a:fillRect/>
          </a:stretch>
        </p:blipFill>
        <p:spPr>
          <a:xfrm>
            <a:off x="6849992" y="3819531"/>
            <a:ext cx="5269655" cy="609601"/>
          </a:xfrm>
          <a:prstGeom prst="rect">
            <a:avLst/>
          </a:prstGeom>
          <a:ln w="12700">
            <a:miter lim="400000"/>
          </a:ln>
        </p:spPr>
      </p:pic>
      <p:pic>
        <p:nvPicPr>
          <p:cNvPr id="211" name="image24.png"/>
          <p:cNvPicPr>
            <a:picLocks noChangeAspect="1"/>
          </p:cNvPicPr>
          <p:nvPr/>
        </p:nvPicPr>
        <p:blipFill>
          <a:blip r:embed="rId3">
            <a:extLst/>
          </a:blip>
          <a:stretch>
            <a:fillRect/>
          </a:stretch>
        </p:blipFill>
        <p:spPr>
          <a:xfrm>
            <a:off x="6897406" y="6528544"/>
            <a:ext cx="5174827" cy="63669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19</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Summary – Part 1</a:t>
            </a:r>
          </a:p>
        </p:txBody>
      </p:sp>
      <p:sp>
        <p:nvSpPr>
          <p:cNvPr id="145" name="Shape 145"/>
          <p:cNvSpPr>
            <a:spLocks noGrp="1"/>
          </p:cNvSpPr>
          <p:nvPr>
            <p:ph type="body" idx="1"/>
          </p:nvPr>
        </p:nvSpPr>
        <p:spPr>
          <a:prstGeom prst="rect">
            <a:avLst/>
          </a:prstGeom>
        </p:spPr>
        <p:txBody>
          <a:bodyPr>
            <a:normAutofit lnSpcReduction="10000"/>
          </a:bodyPr>
          <a:lstStyle/>
          <a:p>
            <a:pPr marL="440055" indent="-440055" defTabSz="578358">
              <a:spcBef>
                <a:spcPts val="1600"/>
              </a:spcBef>
              <a:defRPr sz="3564"/>
            </a:pPr>
            <a:r>
              <a:t>Virtual Memory</a:t>
            </a:r>
          </a:p>
          <a:p>
            <a:pPr marL="831215" lvl="1" indent="-391160" defTabSz="578358">
              <a:spcBef>
                <a:spcPts val="400"/>
              </a:spcBef>
              <a:buClr>
                <a:srgbClr val="9FB8CD"/>
              </a:buClr>
              <a:defRPr sz="3168">
                <a:solidFill>
                  <a:srgbClr val="464653"/>
                </a:solidFill>
              </a:defRPr>
            </a:pPr>
            <a:r>
              <a:t>Virtualization makes software development easier and enables memory resource utilization better</a:t>
            </a:r>
          </a:p>
          <a:p>
            <a:pPr marL="831215" lvl="1" indent="-391160" defTabSz="578358">
              <a:spcBef>
                <a:spcPts val="400"/>
              </a:spcBef>
              <a:buClr>
                <a:srgbClr val="9FB8CD"/>
              </a:buClr>
              <a:defRPr sz="3168">
                <a:solidFill>
                  <a:srgbClr val="464653"/>
                </a:solidFill>
              </a:defRPr>
            </a:pPr>
            <a:r>
              <a:t>Separate address spaces provide protection and isolate faults</a:t>
            </a:r>
          </a:p>
          <a:p>
            <a:pPr marL="440055" indent="-440055" defTabSz="578358">
              <a:spcBef>
                <a:spcPts val="1600"/>
              </a:spcBef>
              <a:defRPr sz="3564"/>
            </a:pPr>
            <a:r>
              <a:t>Address translation</a:t>
            </a:r>
          </a:p>
          <a:p>
            <a:pPr marL="831215" lvl="1" indent="-391160" defTabSz="578358">
              <a:spcBef>
                <a:spcPts val="400"/>
              </a:spcBef>
              <a:buClr>
                <a:srgbClr val="9FB8CD"/>
              </a:buClr>
              <a:defRPr sz="3168">
                <a:solidFill>
                  <a:srgbClr val="464653"/>
                </a:solidFill>
              </a:defRPr>
            </a:pPr>
            <a:r>
              <a:t>Base and bound: very simple but limited</a:t>
            </a:r>
          </a:p>
          <a:p>
            <a:pPr marL="831215" lvl="1" indent="-391160" defTabSz="578358">
              <a:spcBef>
                <a:spcPts val="400"/>
              </a:spcBef>
              <a:buClr>
                <a:srgbClr val="9FB8CD"/>
              </a:buClr>
              <a:defRPr sz="3168">
                <a:solidFill>
                  <a:srgbClr val="464653"/>
                </a:solidFill>
              </a:defRPr>
            </a:pPr>
            <a:r>
              <a:t>Segmentation: useful but complex</a:t>
            </a:r>
          </a:p>
          <a:p>
            <a:pPr marL="440055" indent="-440055" defTabSz="578358">
              <a:spcBef>
                <a:spcPts val="1600"/>
              </a:spcBef>
              <a:defRPr sz="3564"/>
            </a:pPr>
            <a:r>
              <a:t>Paging</a:t>
            </a:r>
          </a:p>
          <a:p>
            <a:pPr marL="831215" lvl="1" indent="-391160" defTabSz="578358">
              <a:spcBef>
                <a:spcPts val="400"/>
              </a:spcBef>
              <a:buClr>
                <a:srgbClr val="9FB8CD"/>
              </a:buClr>
              <a:defRPr sz="3168">
                <a:solidFill>
                  <a:srgbClr val="464653"/>
                </a:solidFill>
              </a:defRPr>
            </a:pPr>
            <a:r>
              <a:t>TLB: fast translation for paging</a:t>
            </a:r>
          </a:p>
          <a:p>
            <a:pPr marL="831215" lvl="1" indent="-391160" defTabSz="578358">
              <a:spcBef>
                <a:spcPts val="400"/>
              </a:spcBef>
              <a:buClr>
                <a:srgbClr val="9FB8CD"/>
              </a:buClr>
              <a:defRPr sz="3168">
                <a:solidFill>
                  <a:srgbClr val="464653"/>
                </a:solidFill>
              </a:defRPr>
            </a:pPr>
            <a:r>
              <a:t>VM needs to take care of TLB consistency issues</a:t>
            </a:r>
          </a:p>
        </p:txBody>
      </p:sp>
      <p:sp>
        <p:nvSpPr>
          <p:cNvPr id="2" name="Slide Number Placeholder 1"/>
          <p:cNvSpPr>
            <a:spLocks noGrp="1"/>
          </p:cNvSpPr>
          <p:nvPr>
            <p:ph type="sldNum" sz="quarter" idx="2"/>
          </p:nvPr>
        </p:nvSpPr>
        <p:spPr/>
        <p:txBody>
          <a:bodyPr/>
          <a:lstStyle/>
          <a:p>
            <a:fld id="{86CB4B4D-7CA3-9044-876B-883B54F8677D}" type="slidenum">
              <a:rPr lang="en-US" smtClean="0"/>
              <a:t>2</a:t>
            </a:fld>
            <a:endParaRPr 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xfrm>
            <a:off x="952500" y="444500"/>
            <a:ext cx="11099800" cy="1368153"/>
          </a:xfrm>
          <a:prstGeom prst="rect">
            <a:avLst/>
          </a:prstGeom>
        </p:spPr>
        <p:txBody>
          <a:bodyPr/>
          <a:lstStyle/>
          <a:p>
            <a:r>
              <a:t>FIFO with 2nd Chance</a:t>
            </a:r>
          </a:p>
        </p:txBody>
      </p:sp>
      <p:sp>
        <p:nvSpPr>
          <p:cNvPr id="214" name="Shape 214"/>
          <p:cNvSpPr>
            <a:spLocks noGrp="1"/>
          </p:cNvSpPr>
          <p:nvPr>
            <p:ph type="body" idx="1"/>
          </p:nvPr>
        </p:nvSpPr>
        <p:spPr>
          <a:xfrm>
            <a:off x="952500" y="3560574"/>
            <a:ext cx="11099800" cy="5329426"/>
          </a:xfrm>
          <a:prstGeom prst="rect">
            <a:avLst/>
          </a:prstGeom>
        </p:spPr>
        <p:txBody>
          <a:bodyPr/>
          <a:lstStyle/>
          <a:p>
            <a:pPr marL="380207" indent="-380207" defTabSz="578358">
              <a:lnSpc>
                <a:spcPct val="80000"/>
              </a:lnSpc>
              <a:spcBef>
                <a:spcPts val="1600"/>
              </a:spcBef>
              <a:defRPr sz="2772"/>
            </a:pPr>
            <a:r>
              <a:t>Algorithm</a:t>
            </a:r>
          </a:p>
          <a:p>
            <a:pPr marL="823457" lvl="1" indent="-383402" defTabSz="578358">
              <a:lnSpc>
                <a:spcPct val="80000"/>
              </a:lnSpc>
              <a:spcBef>
                <a:spcPts val="400"/>
              </a:spcBef>
              <a:buClr>
                <a:srgbClr val="9FB8CD"/>
              </a:buClr>
              <a:defRPr sz="2376">
                <a:solidFill>
                  <a:srgbClr val="464653"/>
                </a:solidFill>
              </a:defRPr>
            </a:pPr>
            <a:r>
              <a:t>Check the reference-bit of the oldest page</a:t>
            </a:r>
          </a:p>
          <a:p>
            <a:pPr marL="823457" lvl="1" indent="-383402" defTabSz="578358">
              <a:lnSpc>
                <a:spcPct val="80000"/>
              </a:lnSpc>
              <a:spcBef>
                <a:spcPts val="400"/>
              </a:spcBef>
              <a:buClr>
                <a:srgbClr val="9FB8CD"/>
              </a:buClr>
              <a:defRPr sz="2376">
                <a:solidFill>
                  <a:srgbClr val="464653"/>
                </a:solidFill>
              </a:defRPr>
            </a:pPr>
            <a:r>
              <a:t>If it is 0, then replace it</a:t>
            </a:r>
          </a:p>
          <a:p>
            <a:pPr marL="823457" lvl="1" indent="-383402" defTabSz="578358">
              <a:lnSpc>
                <a:spcPct val="80000"/>
              </a:lnSpc>
              <a:spcBef>
                <a:spcPts val="400"/>
              </a:spcBef>
              <a:buClr>
                <a:srgbClr val="9FB8CD"/>
              </a:buClr>
              <a:defRPr sz="2376">
                <a:solidFill>
                  <a:srgbClr val="464653"/>
                </a:solidFill>
              </a:defRPr>
            </a:pPr>
            <a:r>
              <a:t>If it is 1, clear the referent-bit, put it to the end of the list, and continue searching</a:t>
            </a:r>
          </a:p>
          <a:p>
            <a:pPr marL="380207" indent="-380207" defTabSz="578358">
              <a:lnSpc>
                <a:spcPct val="80000"/>
              </a:lnSpc>
              <a:spcBef>
                <a:spcPts val="1600"/>
              </a:spcBef>
              <a:defRPr sz="2772"/>
            </a:pPr>
            <a:r>
              <a:t>Example</a:t>
            </a:r>
          </a:p>
          <a:p>
            <a:pPr marL="823457" lvl="1" indent="-383402" defTabSz="578358">
              <a:lnSpc>
                <a:spcPct val="80000"/>
              </a:lnSpc>
              <a:spcBef>
                <a:spcPts val="400"/>
              </a:spcBef>
              <a:buClr>
                <a:srgbClr val="9FB8CD"/>
              </a:buClr>
              <a:defRPr sz="2376">
                <a:solidFill>
                  <a:srgbClr val="464653"/>
                </a:solidFill>
              </a:defRPr>
            </a:pPr>
            <a:r>
              <a:t>4 page frames</a:t>
            </a:r>
          </a:p>
          <a:p>
            <a:pPr marL="823457" lvl="1" indent="-383402" defTabSz="578358">
              <a:lnSpc>
                <a:spcPct val="80000"/>
              </a:lnSpc>
              <a:spcBef>
                <a:spcPts val="400"/>
              </a:spcBef>
              <a:buClr>
                <a:srgbClr val="9FB8CD"/>
              </a:buClr>
              <a:defRPr sz="2376">
                <a:solidFill>
                  <a:srgbClr val="464653"/>
                </a:solidFill>
              </a:defRPr>
            </a:pPr>
            <a:r>
              <a:t>Reference string:</a:t>
            </a:r>
          </a:p>
          <a:p>
            <a:pPr marL="823457" lvl="1" indent="-383402" defTabSz="578358">
              <a:lnSpc>
                <a:spcPct val="80000"/>
              </a:lnSpc>
              <a:spcBef>
                <a:spcPts val="400"/>
              </a:spcBef>
              <a:buClr>
                <a:srgbClr val="9FB8CD"/>
              </a:buClr>
              <a:defRPr sz="2376">
                <a:solidFill>
                  <a:srgbClr val="464653"/>
                </a:solidFill>
              </a:defRPr>
            </a:pPr>
            <a:r>
              <a:t>8 page faults</a:t>
            </a:r>
          </a:p>
          <a:p>
            <a:pPr marL="380207" indent="-380207" defTabSz="578358">
              <a:lnSpc>
                <a:spcPct val="80000"/>
              </a:lnSpc>
              <a:spcBef>
                <a:spcPts val="1600"/>
              </a:spcBef>
              <a:defRPr sz="2772"/>
            </a:pPr>
            <a:r>
              <a:t>Pros</a:t>
            </a:r>
          </a:p>
          <a:p>
            <a:pPr marL="823457" lvl="1" indent="-383402" defTabSz="578358">
              <a:lnSpc>
                <a:spcPct val="80000"/>
              </a:lnSpc>
              <a:spcBef>
                <a:spcPts val="400"/>
              </a:spcBef>
              <a:buClr>
                <a:srgbClr val="9FB8CD"/>
              </a:buClr>
              <a:defRPr sz="2376">
                <a:solidFill>
                  <a:srgbClr val="464653"/>
                </a:solidFill>
              </a:defRPr>
            </a:pPr>
            <a:r>
              <a:t>Simple to implement</a:t>
            </a:r>
          </a:p>
          <a:p>
            <a:pPr marL="380207" indent="-380207" defTabSz="578358">
              <a:lnSpc>
                <a:spcPct val="80000"/>
              </a:lnSpc>
              <a:spcBef>
                <a:spcPts val="1600"/>
              </a:spcBef>
              <a:defRPr sz="2772"/>
            </a:pPr>
            <a:r>
              <a:t>Cons</a:t>
            </a:r>
          </a:p>
          <a:p>
            <a:pPr marL="823457" lvl="1" indent="-383402" defTabSz="578358">
              <a:lnSpc>
                <a:spcPct val="80000"/>
              </a:lnSpc>
              <a:spcBef>
                <a:spcPts val="400"/>
              </a:spcBef>
              <a:buClr>
                <a:srgbClr val="9FB8CD"/>
              </a:buClr>
              <a:defRPr sz="2376">
                <a:solidFill>
                  <a:srgbClr val="464653"/>
                </a:solidFill>
              </a:defRPr>
            </a:pPr>
            <a:r>
              <a:t>The worst case may take a long time</a:t>
            </a:r>
          </a:p>
        </p:txBody>
      </p:sp>
      <p:pic>
        <p:nvPicPr>
          <p:cNvPr id="215" name="image25.png"/>
          <p:cNvPicPr>
            <a:picLocks noChangeAspect="1"/>
          </p:cNvPicPr>
          <p:nvPr/>
        </p:nvPicPr>
        <p:blipFill>
          <a:blip r:embed="rId2">
            <a:extLst/>
          </a:blip>
          <a:stretch>
            <a:fillRect/>
          </a:stretch>
        </p:blipFill>
        <p:spPr>
          <a:xfrm>
            <a:off x="2810934" y="1950719"/>
            <a:ext cx="7382934" cy="1219201"/>
          </a:xfrm>
          <a:prstGeom prst="rect">
            <a:avLst/>
          </a:prstGeom>
          <a:ln w="12700">
            <a:miter lim="400000"/>
          </a:ln>
        </p:spPr>
      </p:pic>
      <p:pic>
        <p:nvPicPr>
          <p:cNvPr id="216" name="image26.png"/>
          <p:cNvPicPr>
            <a:picLocks noChangeAspect="1"/>
          </p:cNvPicPr>
          <p:nvPr/>
        </p:nvPicPr>
        <p:blipFill>
          <a:blip r:embed="rId3">
            <a:extLst/>
          </a:blip>
          <a:stretch>
            <a:fillRect/>
          </a:stretch>
        </p:blipFill>
        <p:spPr>
          <a:xfrm>
            <a:off x="6979065" y="5920487"/>
            <a:ext cx="5215468" cy="6096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20</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p:nvPr>
        </p:nvSpPr>
        <p:spPr>
          <a:prstGeom prst="rect">
            <a:avLst/>
          </a:prstGeom>
        </p:spPr>
        <p:txBody>
          <a:bodyPr/>
          <a:lstStyle/>
          <a:p>
            <a:r>
              <a:t>Clock</a:t>
            </a:r>
          </a:p>
        </p:txBody>
      </p:sp>
      <p:sp>
        <p:nvSpPr>
          <p:cNvPr id="219" name="Shape 219"/>
          <p:cNvSpPr>
            <a:spLocks noGrp="1"/>
          </p:cNvSpPr>
          <p:nvPr>
            <p:ph type="body" sz="half" idx="1"/>
          </p:nvPr>
        </p:nvSpPr>
        <p:spPr>
          <a:xfrm>
            <a:off x="952500" y="2603500"/>
            <a:ext cx="8051073" cy="6286500"/>
          </a:xfrm>
          <a:prstGeom prst="rect">
            <a:avLst/>
          </a:prstGeom>
        </p:spPr>
        <p:txBody>
          <a:bodyPr/>
          <a:lstStyle/>
          <a:p>
            <a:pPr marL="384733" indent="-384733" defTabSz="578358">
              <a:lnSpc>
                <a:spcPct val="90000"/>
              </a:lnSpc>
              <a:spcBef>
                <a:spcPts val="1600"/>
              </a:spcBef>
              <a:defRPr sz="3366"/>
            </a:pPr>
            <a:r>
              <a:t>FIFO clock algorithm</a:t>
            </a:r>
          </a:p>
          <a:p>
            <a:pPr marL="802157" lvl="1" indent="-362102" defTabSz="578358">
              <a:lnSpc>
                <a:spcPct val="90000"/>
              </a:lnSpc>
              <a:spcBef>
                <a:spcPts val="400"/>
              </a:spcBef>
              <a:buClr>
                <a:srgbClr val="9FB8CD"/>
              </a:buClr>
              <a:defRPr sz="2772">
                <a:solidFill>
                  <a:srgbClr val="464653"/>
                </a:solidFill>
              </a:defRPr>
            </a:pPr>
            <a:r>
              <a:t>Hand points to the oldest page</a:t>
            </a:r>
          </a:p>
          <a:p>
            <a:pPr marL="802157" lvl="1" indent="-362102" defTabSz="578358">
              <a:lnSpc>
                <a:spcPct val="90000"/>
              </a:lnSpc>
              <a:spcBef>
                <a:spcPts val="400"/>
              </a:spcBef>
              <a:buClr>
                <a:srgbClr val="9FB8CD"/>
              </a:buClr>
              <a:defRPr sz="2772">
                <a:solidFill>
                  <a:srgbClr val="464653"/>
                </a:solidFill>
              </a:defRPr>
            </a:pPr>
            <a:r>
              <a:t>On a page fault, follow the hand to inspect pages</a:t>
            </a:r>
          </a:p>
          <a:p>
            <a:pPr marL="384733" indent="-384733" defTabSz="578358">
              <a:lnSpc>
                <a:spcPct val="90000"/>
              </a:lnSpc>
              <a:spcBef>
                <a:spcPts val="1600"/>
              </a:spcBef>
              <a:defRPr sz="3366"/>
            </a:pPr>
            <a:r>
              <a:t>Second chance</a:t>
            </a:r>
          </a:p>
          <a:p>
            <a:pPr marL="802157" lvl="1" indent="-362102" defTabSz="578358">
              <a:lnSpc>
                <a:spcPct val="90000"/>
              </a:lnSpc>
              <a:spcBef>
                <a:spcPts val="400"/>
              </a:spcBef>
              <a:buClr>
                <a:srgbClr val="9FB8CD"/>
              </a:buClr>
              <a:defRPr sz="2772">
                <a:solidFill>
                  <a:srgbClr val="464653"/>
                </a:solidFill>
              </a:defRPr>
            </a:pPr>
            <a:r>
              <a:t>If the reference bit is 1, set it to 0 and advance the hand</a:t>
            </a:r>
          </a:p>
          <a:p>
            <a:pPr marL="802157" lvl="1" indent="-362102" defTabSz="578358">
              <a:lnSpc>
                <a:spcPct val="90000"/>
              </a:lnSpc>
              <a:spcBef>
                <a:spcPts val="400"/>
              </a:spcBef>
              <a:buClr>
                <a:srgbClr val="9FB8CD"/>
              </a:buClr>
              <a:defRPr sz="2772">
                <a:solidFill>
                  <a:srgbClr val="464653"/>
                </a:solidFill>
              </a:defRPr>
            </a:pPr>
            <a:r>
              <a:t>If the reference bit is 0, use it for replacement</a:t>
            </a:r>
          </a:p>
          <a:p>
            <a:pPr marL="384733" indent="-384733" defTabSz="578358">
              <a:lnSpc>
                <a:spcPct val="90000"/>
              </a:lnSpc>
              <a:spcBef>
                <a:spcPts val="1600"/>
              </a:spcBef>
              <a:defRPr sz="3366"/>
            </a:pPr>
            <a:r>
              <a:t>Compare with the FIFO with 2</a:t>
            </a:r>
            <a:r>
              <a:rPr baseline="30573"/>
              <a:t>nd</a:t>
            </a:r>
            <a:r>
              <a:t> chance</a:t>
            </a:r>
          </a:p>
          <a:p>
            <a:pPr marL="802157" lvl="1" indent="-362102" defTabSz="578358">
              <a:lnSpc>
                <a:spcPct val="90000"/>
              </a:lnSpc>
              <a:spcBef>
                <a:spcPts val="400"/>
              </a:spcBef>
              <a:buClr>
                <a:srgbClr val="9FB8CD"/>
              </a:buClr>
              <a:defRPr sz="2772">
                <a:solidFill>
                  <a:srgbClr val="464653"/>
                </a:solidFill>
              </a:defRPr>
            </a:pPr>
            <a:r>
              <a:t>What’s the difference?</a:t>
            </a:r>
          </a:p>
          <a:p>
            <a:pPr marL="384733" indent="-384733" defTabSz="578358">
              <a:lnSpc>
                <a:spcPct val="90000"/>
              </a:lnSpc>
              <a:spcBef>
                <a:spcPts val="1600"/>
              </a:spcBef>
              <a:defRPr sz="3366"/>
            </a:pPr>
            <a:r>
              <a:t>What if memory is very large</a:t>
            </a:r>
          </a:p>
          <a:p>
            <a:pPr marL="802157" lvl="1" indent="-362102" defTabSz="578358">
              <a:lnSpc>
                <a:spcPct val="90000"/>
              </a:lnSpc>
              <a:spcBef>
                <a:spcPts val="400"/>
              </a:spcBef>
              <a:buClr>
                <a:srgbClr val="9FB8CD"/>
              </a:buClr>
              <a:defRPr sz="2772">
                <a:solidFill>
                  <a:srgbClr val="464653"/>
                </a:solidFill>
              </a:defRPr>
            </a:pPr>
            <a:r>
              <a:t>Take a long time to go around?</a:t>
            </a:r>
          </a:p>
        </p:txBody>
      </p:sp>
      <p:pic>
        <p:nvPicPr>
          <p:cNvPr id="220" name="image27.png"/>
          <p:cNvPicPr>
            <a:picLocks noChangeAspect="1"/>
          </p:cNvPicPr>
          <p:nvPr/>
        </p:nvPicPr>
        <p:blipFill>
          <a:blip r:embed="rId2">
            <a:extLst/>
          </a:blip>
          <a:stretch>
            <a:fillRect/>
          </a:stretch>
        </p:blipFill>
        <p:spPr>
          <a:xfrm>
            <a:off x="9035626" y="3054774"/>
            <a:ext cx="3535681" cy="364405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21</a:t>
            </a:fld>
            <a:endParaRPr lang="en-US"/>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xfrm>
            <a:off x="952500" y="444500"/>
            <a:ext cx="11099800" cy="988088"/>
          </a:xfrm>
          <a:prstGeom prst="rect">
            <a:avLst/>
          </a:prstGeom>
        </p:spPr>
        <p:txBody>
          <a:bodyPr>
            <a:normAutofit fontScale="90000"/>
          </a:bodyPr>
          <a:lstStyle>
            <a:lvl1pPr defTabSz="426466">
              <a:defRPr sz="5840"/>
            </a:lvl1pPr>
          </a:lstStyle>
          <a:p>
            <a:r>
              <a:t>Least Recently Used (LRU)</a:t>
            </a:r>
          </a:p>
        </p:txBody>
      </p:sp>
      <p:sp>
        <p:nvSpPr>
          <p:cNvPr id="223" name="Shape 223"/>
          <p:cNvSpPr>
            <a:spLocks noGrp="1"/>
          </p:cNvSpPr>
          <p:nvPr>
            <p:ph type="body" idx="1"/>
          </p:nvPr>
        </p:nvSpPr>
        <p:spPr>
          <a:xfrm>
            <a:off x="952500" y="3703773"/>
            <a:ext cx="11099800" cy="5186227"/>
          </a:xfrm>
          <a:prstGeom prst="rect">
            <a:avLst/>
          </a:prstGeom>
        </p:spPr>
        <p:txBody>
          <a:bodyPr/>
          <a:lstStyle/>
          <a:p>
            <a:pPr marL="384048" indent="-384048">
              <a:lnSpc>
                <a:spcPct val="80000"/>
              </a:lnSpc>
              <a:defRPr sz="2800"/>
            </a:pPr>
            <a:r>
              <a:t>Algorithm</a:t>
            </a:r>
          </a:p>
          <a:p>
            <a:pPr marL="831775" lvl="1" indent="-387275">
              <a:lnSpc>
                <a:spcPct val="80000"/>
              </a:lnSpc>
              <a:spcBef>
                <a:spcPts val="500"/>
              </a:spcBef>
              <a:buClr>
                <a:srgbClr val="9FB8CD"/>
              </a:buClr>
              <a:defRPr sz="2400">
                <a:solidFill>
                  <a:srgbClr val="464653"/>
                </a:solidFill>
              </a:defRPr>
            </a:pPr>
            <a:r>
              <a:t>Replace page that hasn’t been used for the longest time</a:t>
            </a:r>
          </a:p>
          <a:p>
            <a:pPr marL="1193800" lvl="2" indent="-304800">
              <a:lnSpc>
                <a:spcPct val="80000"/>
              </a:lnSpc>
              <a:spcBef>
                <a:spcPts val="500"/>
              </a:spcBef>
              <a:buClr>
                <a:srgbClr val="BABABA"/>
              </a:buClr>
              <a:defRPr sz="2000"/>
            </a:pPr>
            <a:r>
              <a:t>Order the pages by time of reference</a:t>
            </a:r>
          </a:p>
          <a:p>
            <a:pPr marL="1193800" lvl="2" indent="-304800">
              <a:lnSpc>
                <a:spcPct val="80000"/>
              </a:lnSpc>
              <a:spcBef>
                <a:spcPts val="500"/>
              </a:spcBef>
              <a:buClr>
                <a:srgbClr val="BABABA"/>
              </a:buClr>
              <a:defRPr sz="2000"/>
            </a:pPr>
            <a:r>
              <a:t>Timestamp for each referenced page</a:t>
            </a:r>
          </a:p>
          <a:p>
            <a:pPr marL="384048" indent="-384048">
              <a:lnSpc>
                <a:spcPct val="80000"/>
              </a:lnSpc>
              <a:defRPr sz="2800"/>
            </a:pPr>
            <a:r>
              <a:t>Example</a:t>
            </a:r>
          </a:p>
          <a:p>
            <a:pPr marL="831775" lvl="1" indent="-387275">
              <a:lnSpc>
                <a:spcPct val="80000"/>
              </a:lnSpc>
              <a:spcBef>
                <a:spcPts val="500"/>
              </a:spcBef>
              <a:buClr>
                <a:srgbClr val="9FB8CD"/>
              </a:buClr>
              <a:defRPr sz="2400">
                <a:solidFill>
                  <a:srgbClr val="464653"/>
                </a:solidFill>
              </a:defRPr>
            </a:pPr>
            <a:r>
              <a:t>4 page frames</a:t>
            </a:r>
          </a:p>
          <a:p>
            <a:pPr marL="831775" lvl="1" indent="-387275">
              <a:lnSpc>
                <a:spcPct val="80000"/>
              </a:lnSpc>
              <a:spcBef>
                <a:spcPts val="500"/>
              </a:spcBef>
              <a:buClr>
                <a:srgbClr val="9FB8CD"/>
              </a:buClr>
              <a:defRPr sz="2400">
                <a:solidFill>
                  <a:srgbClr val="464653"/>
                </a:solidFill>
              </a:defRPr>
            </a:pPr>
            <a:r>
              <a:t>Reference string:</a:t>
            </a:r>
          </a:p>
          <a:p>
            <a:pPr marL="831775" lvl="1" indent="-387275">
              <a:lnSpc>
                <a:spcPct val="80000"/>
              </a:lnSpc>
              <a:spcBef>
                <a:spcPts val="500"/>
              </a:spcBef>
              <a:buClr>
                <a:srgbClr val="9FB8CD"/>
              </a:buClr>
              <a:defRPr sz="2400">
                <a:solidFill>
                  <a:srgbClr val="464653"/>
                </a:solidFill>
              </a:defRPr>
            </a:pPr>
            <a:r>
              <a:t>8 page faults</a:t>
            </a:r>
          </a:p>
          <a:p>
            <a:pPr marL="384048" indent="-384048">
              <a:lnSpc>
                <a:spcPct val="80000"/>
              </a:lnSpc>
              <a:defRPr sz="2800"/>
            </a:pPr>
            <a:r>
              <a:t>Pros</a:t>
            </a:r>
          </a:p>
          <a:p>
            <a:pPr marL="831775" lvl="1" indent="-387275">
              <a:lnSpc>
                <a:spcPct val="80000"/>
              </a:lnSpc>
              <a:spcBef>
                <a:spcPts val="500"/>
              </a:spcBef>
              <a:buClr>
                <a:srgbClr val="9FB8CD"/>
              </a:buClr>
              <a:defRPr sz="2400">
                <a:solidFill>
                  <a:srgbClr val="464653"/>
                </a:solidFill>
              </a:defRPr>
            </a:pPr>
            <a:r>
              <a:t>Good to approximate MIN</a:t>
            </a:r>
          </a:p>
          <a:p>
            <a:pPr marL="384048" indent="-384048">
              <a:lnSpc>
                <a:spcPct val="80000"/>
              </a:lnSpc>
              <a:defRPr sz="2800"/>
            </a:pPr>
            <a:r>
              <a:t>Cons</a:t>
            </a:r>
          </a:p>
          <a:p>
            <a:pPr marL="831775" lvl="1" indent="-387275">
              <a:lnSpc>
                <a:spcPct val="80000"/>
              </a:lnSpc>
              <a:spcBef>
                <a:spcPts val="500"/>
              </a:spcBef>
              <a:buClr>
                <a:srgbClr val="9FB8CD"/>
              </a:buClr>
              <a:defRPr sz="2400">
                <a:solidFill>
                  <a:srgbClr val="464653"/>
                </a:solidFill>
              </a:defRPr>
            </a:pPr>
            <a:r>
              <a:t>Difficult to implement</a:t>
            </a:r>
          </a:p>
        </p:txBody>
      </p:sp>
      <p:pic>
        <p:nvPicPr>
          <p:cNvPr id="224" name="image28.png"/>
          <p:cNvPicPr>
            <a:picLocks noChangeAspect="1"/>
          </p:cNvPicPr>
          <p:nvPr/>
        </p:nvPicPr>
        <p:blipFill>
          <a:blip r:embed="rId2">
            <a:extLst/>
          </a:blip>
          <a:stretch>
            <a:fillRect/>
          </a:stretch>
        </p:blipFill>
        <p:spPr>
          <a:xfrm>
            <a:off x="2844800" y="2125625"/>
            <a:ext cx="7315200" cy="1178561"/>
          </a:xfrm>
          <a:prstGeom prst="rect">
            <a:avLst/>
          </a:prstGeom>
          <a:ln w="12700">
            <a:miter lim="400000"/>
          </a:ln>
        </p:spPr>
      </p:pic>
      <p:pic>
        <p:nvPicPr>
          <p:cNvPr id="225" name="image29.png"/>
          <p:cNvPicPr>
            <a:picLocks noChangeAspect="1"/>
          </p:cNvPicPr>
          <p:nvPr/>
        </p:nvPicPr>
        <p:blipFill>
          <a:blip r:embed="rId3">
            <a:extLst/>
          </a:blip>
          <a:stretch>
            <a:fillRect/>
          </a:stretch>
        </p:blipFill>
        <p:spPr>
          <a:xfrm>
            <a:off x="7352124" y="5877571"/>
            <a:ext cx="5283201" cy="6096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22</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p:cNvSpPr>
          <p:nvPr>
            <p:ph type="title"/>
          </p:nvPr>
        </p:nvSpPr>
        <p:spPr>
          <a:xfrm>
            <a:off x="952500" y="444500"/>
            <a:ext cx="11099800" cy="1299282"/>
          </a:xfrm>
          <a:prstGeom prst="rect">
            <a:avLst/>
          </a:prstGeom>
        </p:spPr>
        <p:txBody>
          <a:bodyPr/>
          <a:lstStyle>
            <a:lvl1pPr defTabSz="572516">
              <a:defRPr sz="7840"/>
            </a:lvl1pPr>
          </a:lstStyle>
          <a:p>
            <a:r>
              <a:t>Approximation of LRU</a:t>
            </a:r>
          </a:p>
        </p:txBody>
      </p:sp>
      <p:sp>
        <p:nvSpPr>
          <p:cNvPr id="228" name="Shape 228"/>
          <p:cNvSpPr>
            <a:spLocks noGrp="1"/>
          </p:cNvSpPr>
          <p:nvPr>
            <p:ph type="body" sz="half" idx="1"/>
          </p:nvPr>
        </p:nvSpPr>
        <p:spPr>
          <a:xfrm>
            <a:off x="952500" y="2603500"/>
            <a:ext cx="4235132" cy="6286500"/>
          </a:xfrm>
          <a:prstGeom prst="rect">
            <a:avLst/>
          </a:prstGeom>
        </p:spPr>
        <p:txBody>
          <a:bodyPr/>
          <a:lstStyle/>
          <a:p>
            <a:pPr>
              <a:lnSpc>
                <a:spcPct val="90000"/>
              </a:lnSpc>
            </a:pPr>
            <a:r>
              <a:t>Use CPU ticks</a:t>
            </a:r>
          </a:p>
          <a:p>
            <a:pPr marL="839611" lvl="1" indent="-395111">
              <a:lnSpc>
                <a:spcPct val="90000"/>
              </a:lnSpc>
              <a:spcBef>
                <a:spcPts val="500"/>
              </a:spcBef>
              <a:buClr>
                <a:srgbClr val="9FB8CD"/>
              </a:buClr>
              <a:defRPr sz="3200">
                <a:solidFill>
                  <a:srgbClr val="464653"/>
                </a:solidFill>
              </a:defRPr>
            </a:pPr>
            <a:r>
              <a:t>For each memory reference, store the ticks in its PTE</a:t>
            </a:r>
          </a:p>
          <a:p>
            <a:pPr marL="839611" lvl="1" indent="-395111">
              <a:lnSpc>
                <a:spcPct val="90000"/>
              </a:lnSpc>
              <a:spcBef>
                <a:spcPts val="500"/>
              </a:spcBef>
              <a:buClr>
                <a:srgbClr val="9FB8CD"/>
              </a:buClr>
              <a:defRPr sz="3200">
                <a:solidFill>
                  <a:srgbClr val="464653"/>
                </a:solidFill>
              </a:defRPr>
            </a:pPr>
            <a:r>
              <a:t>Find the page with minimal ticks value to replace</a:t>
            </a:r>
          </a:p>
          <a:p>
            <a:pPr>
              <a:lnSpc>
                <a:spcPct val="90000"/>
              </a:lnSpc>
            </a:pPr>
            <a:r>
              <a:t>Use a smaller counter</a:t>
            </a:r>
          </a:p>
        </p:txBody>
      </p:sp>
      <p:pic>
        <p:nvPicPr>
          <p:cNvPr id="229" name="image30.png"/>
          <p:cNvPicPr>
            <a:picLocks noChangeAspect="1"/>
          </p:cNvPicPr>
          <p:nvPr/>
        </p:nvPicPr>
        <p:blipFill>
          <a:blip r:embed="rId2">
            <a:extLst/>
          </a:blip>
          <a:stretch>
            <a:fillRect/>
          </a:stretch>
        </p:blipFill>
        <p:spPr>
          <a:xfrm>
            <a:off x="5230706" y="4103875"/>
            <a:ext cx="7710242" cy="3285750"/>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23</a:t>
            </a:fld>
            <a:endParaRPr 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title"/>
          </p:nvPr>
        </p:nvSpPr>
        <p:spPr>
          <a:xfrm>
            <a:off x="952500" y="444500"/>
            <a:ext cx="11099800" cy="1733974"/>
          </a:xfrm>
          <a:prstGeom prst="rect">
            <a:avLst/>
          </a:prstGeom>
        </p:spPr>
        <p:txBody>
          <a:bodyPr/>
          <a:lstStyle>
            <a:lvl1pPr defTabSz="408940">
              <a:defRPr sz="5600"/>
            </a:lvl1pPr>
          </a:lstStyle>
          <a:p>
            <a:r>
              <a:t>Aging: Not Frequently Used (NFU)</a:t>
            </a:r>
          </a:p>
        </p:txBody>
      </p:sp>
      <p:sp>
        <p:nvSpPr>
          <p:cNvPr id="232" name="Shape 232"/>
          <p:cNvSpPr>
            <a:spLocks noGrp="1"/>
          </p:cNvSpPr>
          <p:nvPr>
            <p:ph type="body" sz="half" idx="1"/>
          </p:nvPr>
        </p:nvSpPr>
        <p:spPr>
          <a:xfrm>
            <a:off x="952500" y="2616200"/>
            <a:ext cx="4792465" cy="6273800"/>
          </a:xfrm>
          <a:prstGeom prst="rect">
            <a:avLst/>
          </a:prstGeom>
        </p:spPr>
        <p:txBody>
          <a:bodyPr/>
          <a:lstStyle/>
          <a:p>
            <a:pPr marL="280554" indent="-280554" defTabSz="438150">
              <a:lnSpc>
                <a:spcPct val="80000"/>
              </a:lnSpc>
              <a:spcBef>
                <a:spcPts val="1200"/>
              </a:spcBef>
              <a:defRPr sz="2250"/>
            </a:pPr>
            <a:r>
              <a:t>Algorithm</a:t>
            </a:r>
          </a:p>
          <a:p>
            <a:pPr marL="614913" lvl="1" indent="-281538" defTabSz="438150">
              <a:lnSpc>
                <a:spcPct val="80000"/>
              </a:lnSpc>
              <a:spcBef>
                <a:spcPts val="300"/>
              </a:spcBef>
              <a:buClr>
                <a:srgbClr val="9FB8CD"/>
              </a:buClr>
              <a:defRPr sz="1950">
                <a:solidFill>
                  <a:srgbClr val="464653"/>
                </a:solidFill>
              </a:defRPr>
            </a:pPr>
            <a:r>
              <a:t>Shift reference bits into counters</a:t>
            </a:r>
          </a:p>
          <a:p>
            <a:pPr marL="614913" lvl="1" indent="-281538" defTabSz="438150">
              <a:lnSpc>
                <a:spcPct val="80000"/>
              </a:lnSpc>
              <a:spcBef>
                <a:spcPts val="300"/>
              </a:spcBef>
              <a:buClr>
                <a:srgbClr val="9FB8CD"/>
              </a:buClr>
              <a:defRPr sz="1950">
                <a:solidFill>
                  <a:srgbClr val="464653"/>
                </a:solidFill>
              </a:defRPr>
            </a:pPr>
            <a:r>
              <a:t>Pick the page with the smallest counter to replace</a:t>
            </a:r>
          </a:p>
          <a:p>
            <a:pPr marL="280554" indent="-280554" defTabSz="438150">
              <a:lnSpc>
                <a:spcPct val="80000"/>
              </a:lnSpc>
              <a:spcBef>
                <a:spcPts val="1200"/>
              </a:spcBef>
              <a:defRPr sz="2250"/>
            </a:pPr>
            <a:endParaRPr/>
          </a:p>
          <a:p>
            <a:pPr marL="280554" indent="-280554" defTabSz="438150">
              <a:lnSpc>
                <a:spcPct val="80000"/>
              </a:lnSpc>
              <a:spcBef>
                <a:spcPts val="1200"/>
              </a:spcBef>
              <a:defRPr sz="2250"/>
            </a:pPr>
            <a:endParaRPr/>
          </a:p>
          <a:p>
            <a:pPr marL="280554" indent="-280554" defTabSz="438150">
              <a:lnSpc>
                <a:spcPct val="80000"/>
              </a:lnSpc>
              <a:spcBef>
                <a:spcPts val="1200"/>
              </a:spcBef>
              <a:defRPr sz="2250"/>
            </a:pPr>
            <a:endParaRPr/>
          </a:p>
          <a:p>
            <a:pPr marL="280554" indent="-280554" defTabSz="438150">
              <a:lnSpc>
                <a:spcPct val="80000"/>
              </a:lnSpc>
              <a:spcBef>
                <a:spcPts val="1200"/>
              </a:spcBef>
              <a:defRPr sz="2250"/>
            </a:pPr>
            <a:endParaRPr/>
          </a:p>
          <a:p>
            <a:pPr marL="280554" indent="-280554" defTabSz="438150">
              <a:lnSpc>
                <a:spcPct val="80000"/>
              </a:lnSpc>
              <a:spcBef>
                <a:spcPts val="1200"/>
              </a:spcBef>
              <a:defRPr sz="2250"/>
            </a:pPr>
            <a:r>
              <a:t>Old example</a:t>
            </a:r>
          </a:p>
          <a:p>
            <a:pPr marL="614913" lvl="1" indent="-281538" defTabSz="438150">
              <a:lnSpc>
                <a:spcPct val="80000"/>
              </a:lnSpc>
              <a:spcBef>
                <a:spcPts val="300"/>
              </a:spcBef>
              <a:buClr>
                <a:srgbClr val="9FB8CD"/>
              </a:buClr>
              <a:defRPr sz="1950">
                <a:solidFill>
                  <a:srgbClr val="464653"/>
                </a:solidFill>
              </a:defRPr>
            </a:pPr>
            <a:r>
              <a:t>4 page frames</a:t>
            </a:r>
          </a:p>
          <a:p>
            <a:pPr marL="614913" lvl="1" indent="-281538" defTabSz="438150">
              <a:lnSpc>
                <a:spcPct val="80000"/>
              </a:lnSpc>
              <a:spcBef>
                <a:spcPts val="300"/>
              </a:spcBef>
              <a:buClr>
                <a:srgbClr val="9FB8CD"/>
              </a:buClr>
              <a:defRPr sz="1950">
                <a:solidFill>
                  <a:srgbClr val="464653"/>
                </a:solidFill>
              </a:defRPr>
            </a:pPr>
            <a:r>
              <a:t>Reference string:</a:t>
            </a:r>
          </a:p>
          <a:p>
            <a:pPr marL="614913" lvl="1" indent="-281538" defTabSz="438150">
              <a:lnSpc>
                <a:spcPct val="80000"/>
              </a:lnSpc>
              <a:spcBef>
                <a:spcPts val="300"/>
              </a:spcBef>
              <a:buClr>
                <a:srgbClr val="9FB8CD"/>
              </a:buClr>
              <a:defRPr sz="1950">
                <a:solidFill>
                  <a:srgbClr val="464653"/>
                </a:solidFill>
              </a:defRPr>
            </a:pPr>
            <a:r>
              <a:t>8 page faults</a:t>
            </a:r>
          </a:p>
          <a:p>
            <a:pPr marL="280554" indent="-280554" defTabSz="438150">
              <a:lnSpc>
                <a:spcPct val="80000"/>
              </a:lnSpc>
              <a:spcBef>
                <a:spcPts val="1200"/>
              </a:spcBef>
              <a:defRPr sz="2250"/>
            </a:pPr>
            <a:r>
              <a:t>Main difference between NFU and LRU?</a:t>
            </a:r>
          </a:p>
          <a:p>
            <a:pPr marL="614913" lvl="1" indent="-281538" defTabSz="438150">
              <a:lnSpc>
                <a:spcPct val="80000"/>
              </a:lnSpc>
              <a:spcBef>
                <a:spcPts val="300"/>
              </a:spcBef>
              <a:buClr>
                <a:srgbClr val="9FB8CD"/>
              </a:buClr>
              <a:defRPr sz="1950">
                <a:solidFill>
                  <a:srgbClr val="464653"/>
                </a:solidFill>
              </a:defRPr>
            </a:pPr>
            <a:r>
              <a:t>NFU has a short history (counter length)</a:t>
            </a:r>
          </a:p>
          <a:p>
            <a:pPr marL="280554" indent="-280554" defTabSz="438150">
              <a:lnSpc>
                <a:spcPct val="80000"/>
              </a:lnSpc>
              <a:spcBef>
                <a:spcPts val="1200"/>
              </a:spcBef>
              <a:defRPr sz="2250"/>
            </a:pPr>
            <a:r>
              <a:t>How many bits are enough?</a:t>
            </a:r>
          </a:p>
          <a:p>
            <a:pPr marL="614913" lvl="1" indent="-281538" defTabSz="438150">
              <a:lnSpc>
                <a:spcPct val="80000"/>
              </a:lnSpc>
              <a:spcBef>
                <a:spcPts val="300"/>
              </a:spcBef>
              <a:buClr>
                <a:srgbClr val="9FB8CD"/>
              </a:buClr>
              <a:defRPr sz="1950">
                <a:solidFill>
                  <a:srgbClr val="464653"/>
                </a:solidFill>
              </a:defRPr>
            </a:pPr>
            <a:r>
              <a:t>In practice 8 bits are quite good</a:t>
            </a:r>
          </a:p>
        </p:txBody>
      </p:sp>
      <p:pic>
        <p:nvPicPr>
          <p:cNvPr id="233" name="image31.png"/>
          <p:cNvPicPr>
            <a:picLocks noChangeAspect="1"/>
          </p:cNvPicPr>
          <p:nvPr/>
        </p:nvPicPr>
        <p:blipFill>
          <a:blip r:embed="rId2">
            <a:extLst/>
          </a:blip>
          <a:stretch>
            <a:fillRect/>
          </a:stretch>
        </p:blipFill>
        <p:spPr>
          <a:xfrm>
            <a:off x="7231887" y="6011836"/>
            <a:ext cx="5283201" cy="582508"/>
          </a:xfrm>
          <a:prstGeom prst="rect">
            <a:avLst/>
          </a:prstGeom>
          <a:ln w="12700">
            <a:miter lim="400000"/>
          </a:ln>
        </p:spPr>
      </p:pic>
      <p:pic>
        <p:nvPicPr>
          <p:cNvPr id="234" name="image32.png"/>
          <p:cNvPicPr>
            <a:picLocks noChangeAspect="1"/>
          </p:cNvPicPr>
          <p:nvPr/>
        </p:nvPicPr>
        <p:blipFill>
          <a:blip r:embed="rId3">
            <a:extLst/>
          </a:blip>
          <a:stretch>
            <a:fillRect/>
          </a:stretch>
        </p:blipFill>
        <p:spPr>
          <a:xfrm>
            <a:off x="5697462" y="2646821"/>
            <a:ext cx="7143374" cy="155502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24</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title"/>
          </p:nvPr>
        </p:nvSpPr>
        <p:spPr>
          <a:xfrm>
            <a:off x="952500" y="444500"/>
            <a:ext cx="11099800" cy="1613230"/>
          </a:xfrm>
          <a:prstGeom prst="rect">
            <a:avLst/>
          </a:prstGeom>
        </p:spPr>
        <p:txBody>
          <a:bodyPr/>
          <a:lstStyle>
            <a:lvl1pPr defTabSz="408940">
              <a:defRPr sz="5600"/>
            </a:lvl1pPr>
          </a:lstStyle>
          <a:p>
            <a:r>
              <a:t>Program Behavior (Denning 1968)</a:t>
            </a:r>
          </a:p>
        </p:txBody>
      </p:sp>
      <p:sp>
        <p:nvSpPr>
          <p:cNvPr id="237" name="Shape 237"/>
          <p:cNvSpPr>
            <a:spLocks noGrp="1"/>
          </p:cNvSpPr>
          <p:nvPr>
            <p:ph type="body" idx="1"/>
          </p:nvPr>
        </p:nvSpPr>
        <p:spPr>
          <a:prstGeom prst="rect">
            <a:avLst/>
          </a:prstGeom>
        </p:spPr>
        <p:txBody>
          <a:bodyPr/>
          <a:lstStyle/>
          <a:p>
            <a:r>
              <a:t>80/20 rule</a:t>
            </a:r>
          </a:p>
          <a:p>
            <a:pPr marL="839611" lvl="1" indent="-395111">
              <a:spcBef>
                <a:spcPts val="500"/>
              </a:spcBef>
              <a:buClr>
                <a:srgbClr val="9FB8CD"/>
              </a:buClr>
              <a:defRPr sz="3200">
                <a:solidFill>
                  <a:srgbClr val="464653"/>
                </a:solidFill>
              </a:defRPr>
            </a:pPr>
            <a:r>
              <a:t>&gt; 80% memory references are within &lt;20% of memory space</a:t>
            </a:r>
          </a:p>
          <a:p>
            <a:pPr marL="839611" lvl="1" indent="-395111">
              <a:spcBef>
                <a:spcPts val="500"/>
              </a:spcBef>
              <a:buClr>
                <a:srgbClr val="9FB8CD"/>
              </a:buClr>
              <a:defRPr sz="3200">
                <a:solidFill>
                  <a:srgbClr val="464653"/>
                </a:solidFill>
              </a:defRPr>
            </a:pPr>
            <a:r>
              <a:t>&gt; 80% memory references are made by &lt; 20% of code</a:t>
            </a:r>
          </a:p>
          <a:p>
            <a:r>
              <a:t>Spatial locality</a:t>
            </a:r>
          </a:p>
          <a:p>
            <a:pPr marL="839611" lvl="1" indent="-395111">
              <a:spcBef>
                <a:spcPts val="500"/>
              </a:spcBef>
              <a:buClr>
                <a:srgbClr val="9FB8CD"/>
              </a:buClr>
              <a:defRPr sz="3200">
                <a:solidFill>
                  <a:srgbClr val="464653"/>
                </a:solidFill>
              </a:defRPr>
            </a:pPr>
            <a:r>
              <a:t>Neighbors are likely to be accessed</a:t>
            </a:r>
          </a:p>
          <a:p>
            <a:r>
              <a:t>Temporal locality</a:t>
            </a:r>
          </a:p>
          <a:p>
            <a:pPr marL="839611" lvl="1" indent="-395111">
              <a:spcBef>
                <a:spcPts val="500"/>
              </a:spcBef>
              <a:buClr>
                <a:srgbClr val="9FB8CD"/>
              </a:buClr>
              <a:defRPr sz="3200">
                <a:solidFill>
                  <a:srgbClr val="464653"/>
                </a:solidFill>
              </a:defRPr>
            </a:pPr>
            <a:r>
              <a:t>The same page is likely to be accessed again in the near future</a:t>
            </a:r>
          </a:p>
        </p:txBody>
      </p:sp>
      <p:pic>
        <p:nvPicPr>
          <p:cNvPr id="238" name="image33.png"/>
          <p:cNvPicPr>
            <a:picLocks noChangeAspect="1"/>
          </p:cNvPicPr>
          <p:nvPr/>
        </p:nvPicPr>
        <p:blipFill>
          <a:blip r:embed="rId2">
            <a:extLst/>
          </a:blip>
          <a:stretch>
            <a:fillRect/>
          </a:stretch>
        </p:blipFill>
        <p:spPr>
          <a:xfrm>
            <a:off x="8540667" y="2492586"/>
            <a:ext cx="4355760" cy="452458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25</a:t>
            </a:fld>
            <a:endParaRPr 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p:cNvSpPr>
          <p:nvPr>
            <p:ph type="title"/>
          </p:nvPr>
        </p:nvSpPr>
        <p:spPr>
          <a:xfrm>
            <a:off x="952500" y="444500"/>
            <a:ext cx="11099800" cy="1664220"/>
          </a:xfrm>
          <a:prstGeom prst="rect">
            <a:avLst/>
          </a:prstGeom>
        </p:spPr>
        <p:txBody>
          <a:bodyPr/>
          <a:lstStyle/>
          <a:p>
            <a:r>
              <a:t>Working Set</a:t>
            </a:r>
          </a:p>
        </p:txBody>
      </p:sp>
      <p:sp>
        <p:nvSpPr>
          <p:cNvPr id="241" name="Shape 241"/>
          <p:cNvSpPr>
            <a:spLocks noGrp="1"/>
          </p:cNvSpPr>
          <p:nvPr>
            <p:ph type="body" idx="1"/>
          </p:nvPr>
        </p:nvSpPr>
        <p:spPr>
          <a:prstGeom prst="rect">
            <a:avLst/>
          </a:prstGeom>
        </p:spPr>
        <p:txBody>
          <a:bodyPr/>
          <a:lstStyle/>
          <a:p>
            <a:pPr marL="369188" indent="-369188" defTabSz="554990">
              <a:lnSpc>
                <a:spcPct val="90000"/>
              </a:lnSpc>
              <a:spcBef>
                <a:spcPts val="1600"/>
              </a:spcBef>
              <a:defRPr sz="3230"/>
            </a:pPr>
            <a:r>
              <a:t>Main idea (Denning 1968, 1970)</a:t>
            </a:r>
          </a:p>
          <a:p>
            <a:pPr marL="769747" lvl="1" indent="-347472" defTabSz="554990">
              <a:lnSpc>
                <a:spcPct val="90000"/>
              </a:lnSpc>
              <a:spcBef>
                <a:spcPts val="400"/>
              </a:spcBef>
              <a:buClr>
                <a:srgbClr val="9FB8CD"/>
              </a:buClr>
              <a:defRPr sz="2660">
                <a:solidFill>
                  <a:srgbClr val="464653"/>
                </a:solidFill>
              </a:defRPr>
            </a:pPr>
            <a:r>
              <a:t>Define a working set as the set of pages in the most recent K page references</a:t>
            </a:r>
          </a:p>
          <a:p>
            <a:pPr marL="769747" lvl="1" indent="-347472" defTabSz="554990">
              <a:lnSpc>
                <a:spcPct val="90000"/>
              </a:lnSpc>
              <a:spcBef>
                <a:spcPts val="400"/>
              </a:spcBef>
              <a:buClr>
                <a:srgbClr val="9FB8CD"/>
              </a:buClr>
              <a:defRPr sz="2660">
                <a:solidFill>
                  <a:srgbClr val="464653"/>
                </a:solidFill>
              </a:defRPr>
            </a:pPr>
            <a:r>
              <a:t>Keep the working set in memory will reduce page faults significantly</a:t>
            </a:r>
          </a:p>
          <a:p>
            <a:pPr marL="369188" indent="-369188" defTabSz="554990">
              <a:lnSpc>
                <a:spcPct val="90000"/>
              </a:lnSpc>
              <a:spcBef>
                <a:spcPts val="1600"/>
              </a:spcBef>
              <a:defRPr sz="3230"/>
            </a:pPr>
            <a:r>
              <a:t>Approximate working set</a:t>
            </a:r>
          </a:p>
          <a:p>
            <a:pPr marL="769747" lvl="1" indent="-347472" defTabSz="554990">
              <a:lnSpc>
                <a:spcPct val="90000"/>
              </a:lnSpc>
              <a:spcBef>
                <a:spcPts val="400"/>
              </a:spcBef>
              <a:buClr>
                <a:srgbClr val="9FB8CD"/>
              </a:buClr>
              <a:defRPr sz="2660">
                <a:solidFill>
                  <a:srgbClr val="464653"/>
                </a:solidFill>
              </a:defRPr>
            </a:pPr>
            <a:r>
              <a:t>The set of pages of a process used in the last T seconds</a:t>
            </a:r>
          </a:p>
          <a:p>
            <a:pPr marL="369188" indent="-369188" defTabSz="554990">
              <a:lnSpc>
                <a:spcPct val="90000"/>
              </a:lnSpc>
              <a:spcBef>
                <a:spcPts val="1600"/>
              </a:spcBef>
              <a:defRPr sz="3230"/>
            </a:pPr>
            <a:r>
              <a:t>An algorithm</a:t>
            </a:r>
          </a:p>
          <a:p>
            <a:pPr marL="769747" lvl="1" indent="-347472" defTabSz="554990">
              <a:lnSpc>
                <a:spcPct val="90000"/>
              </a:lnSpc>
              <a:spcBef>
                <a:spcPts val="400"/>
              </a:spcBef>
              <a:buClr>
                <a:srgbClr val="9FB8CD"/>
              </a:buClr>
              <a:defRPr sz="2660">
                <a:solidFill>
                  <a:srgbClr val="464653"/>
                </a:solidFill>
              </a:defRPr>
            </a:pPr>
            <a:r>
              <a:t>On a page fault, scan through all pages of the process</a:t>
            </a:r>
          </a:p>
          <a:p>
            <a:pPr marL="769747" lvl="1" indent="-347472" defTabSz="554990">
              <a:lnSpc>
                <a:spcPct val="90000"/>
              </a:lnSpc>
              <a:spcBef>
                <a:spcPts val="400"/>
              </a:spcBef>
              <a:buClr>
                <a:srgbClr val="9FB8CD"/>
              </a:buClr>
              <a:defRPr sz="2660">
                <a:solidFill>
                  <a:srgbClr val="464653"/>
                </a:solidFill>
              </a:defRPr>
            </a:pPr>
            <a:r>
              <a:t>If the reference bit is 1, record the current time for the page</a:t>
            </a:r>
          </a:p>
          <a:p>
            <a:pPr marL="769747" lvl="1" indent="-347472" defTabSz="554990">
              <a:lnSpc>
                <a:spcPct val="90000"/>
              </a:lnSpc>
              <a:spcBef>
                <a:spcPts val="400"/>
              </a:spcBef>
              <a:buClr>
                <a:srgbClr val="9FB8CD"/>
              </a:buClr>
              <a:defRPr sz="2660">
                <a:solidFill>
                  <a:srgbClr val="464653"/>
                </a:solidFill>
              </a:defRPr>
            </a:pPr>
            <a:r>
              <a:t>If the reference bit is 0, check the “time of last use,”</a:t>
            </a:r>
          </a:p>
          <a:p>
            <a:pPr marL="1134109" lvl="2" indent="-289559" defTabSz="554990">
              <a:lnSpc>
                <a:spcPct val="90000"/>
              </a:lnSpc>
              <a:spcBef>
                <a:spcPts val="400"/>
              </a:spcBef>
              <a:buClr>
                <a:srgbClr val="BABABA"/>
              </a:buClr>
              <a:defRPr sz="2280"/>
            </a:pPr>
            <a:r>
              <a:t>If the page has not been used within T, replace the page</a:t>
            </a:r>
          </a:p>
          <a:p>
            <a:pPr marL="1134109" lvl="2" indent="-289559" defTabSz="554990">
              <a:lnSpc>
                <a:spcPct val="90000"/>
              </a:lnSpc>
              <a:spcBef>
                <a:spcPts val="400"/>
              </a:spcBef>
              <a:buClr>
                <a:srgbClr val="BABABA"/>
              </a:buClr>
              <a:defRPr sz="2280"/>
            </a:pPr>
            <a:r>
              <a:t>Otherwise, go to the next</a:t>
            </a:r>
          </a:p>
          <a:p>
            <a:pPr marL="769747" lvl="1" indent="-347472" defTabSz="554990">
              <a:lnSpc>
                <a:spcPct val="90000"/>
              </a:lnSpc>
              <a:spcBef>
                <a:spcPts val="400"/>
              </a:spcBef>
              <a:buClr>
                <a:srgbClr val="9FB8CD"/>
              </a:buClr>
              <a:defRPr sz="2660">
                <a:solidFill>
                  <a:srgbClr val="464653"/>
                </a:solidFill>
              </a:defRPr>
            </a:pPr>
            <a:r>
              <a:t>Add the faulting page to the working set</a:t>
            </a:r>
          </a:p>
        </p:txBody>
      </p:sp>
      <p:sp>
        <p:nvSpPr>
          <p:cNvPr id="2" name="Slide Number Placeholder 1"/>
          <p:cNvSpPr>
            <a:spLocks noGrp="1"/>
          </p:cNvSpPr>
          <p:nvPr>
            <p:ph type="sldNum" sz="quarter" idx="2"/>
          </p:nvPr>
        </p:nvSpPr>
        <p:spPr/>
        <p:txBody>
          <a:bodyPr/>
          <a:lstStyle/>
          <a:p>
            <a:fld id="{86CB4B4D-7CA3-9044-876B-883B54F8677D}" type="slidenum">
              <a:rPr lang="en-US" smtClean="0"/>
              <a:t>26</a:t>
            </a:fld>
            <a:endParaRPr lang="en-US"/>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p:cNvSpPr>
          <p:nvPr>
            <p:ph type="title"/>
          </p:nvPr>
        </p:nvSpPr>
        <p:spPr>
          <a:prstGeom prst="rect">
            <a:avLst/>
          </a:prstGeom>
        </p:spPr>
        <p:txBody>
          <a:bodyPr/>
          <a:lstStyle/>
          <a:p>
            <a:r>
              <a:t>WSClock</a:t>
            </a:r>
          </a:p>
        </p:txBody>
      </p:sp>
      <p:sp>
        <p:nvSpPr>
          <p:cNvPr id="244" name="Shape 244"/>
          <p:cNvSpPr>
            <a:spLocks noGrp="1"/>
          </p:cNvSpPr>
          <p:nvPr>
            <p:ph type="body" idx="1"/>
          </p:nvPr>
        </p:nvSpPr>
        <p:spPr>
          <a:prstGeom prst="rect">
            <a:avLst/>
          </a:prstGeom>
        </p:spPr>
        <p:txBody>
          <a:bodyPr/>
          <a:lstStyle/>
          <a:p>
            <a:pPr marL="431165" indent="-431165" defTabSz="566674">
              <a:spcBef>
                <a:spcPts val="1600"/>
              </a:spcBef>
              <a:defRPr sz="3492"/>
            </a:pPr>
            <a:r>
              <a:t>Follow the clock hand</a:t>
            </a:r>
          </a:p>
          <a:p>
            <a:pPr marL="431165" indent="-431165" defTabSz="566674">
              <a:spcBef>
                <a:spcPts val="1600"/>
              </a:spcBef>
              <a:defRPr sz="3492"/>
            </a:pPr>
            <a:r>
              <a:t>If the reference bit is 1</a:t>
            </a:r>
          </a:p>
          <a:p>
            <a:pPr marL="814422" lvl="1" indent="-383257" defTabSz="566674">
              <a:spcBef>
                <a:spcPts val="400"/>
              </a:spcBef>
              <a:buClr>
                <a:srgbClr val="9FB8CD"/>
              </a:buClr>
              <a:defRPr sz="3104">
                <a:solidFill>
                  <a:srgbClr val="464653"/>
                </a:solidFill>
              </a:defRPr>
            </a:pPr>
            <a:r>
              <a:t>Set reference bit to 0</a:t>
            </a:r>
          </a:p>
          <a:p>
            <a:pPr marL="814422" lvl="1" indent="-383257" defTabSz="566674">
              <a:spcBef>
                <a:spcPts val="400"/>
              </a:spcBef>
              <a:buClr>
                <a:srgbClr val="9FB8CD"/>
              </a:buClr>
              <a:defRPr sz="3104">
                <a:solidFill>
                  <a:srgbClr val="464653"/>
                </a:solidFill>
              </a:defRPr>
            </a:pPr>
            <a:r>
              <a:t>Set the current time for the page</a:t>
            </a:r>
          </a:p>
          <a:p>
            <a:pPr marL="814422" lvl="1" indent="-383257" defTabSz="566674">
              <a:spcBef>
                <a:spcPts val="400"/>
              </a:spcBef>
              <a:buClr>
                <a:srgbClr val="9FB8CD"/>
              </a:buClr>
              <a:defRPr sz="3104">
                <a:solidFill>
                  <a:srgbClr val="464653"/>
                </a:solidFill>
              </a:defRPr>
            </a:pPr>
            <a:r>
              <a:t>Advance the clock hand</a:t>
            </a:r>
          </a:p>
          <a:p>
            <a:pPr marL="431165" indent="-431165" defTabSz="566674">
              <a:spcBef>
                <a:spcPts val="1600"/>
              </a:spcBef>
              <a:defRPr sz="3492"/>
            </a:pPr>
            <a:r>
              <a:t>If the reference bit is 0, check “time of last use”</a:t>
            </a:r>
          </a:p>
          <a:p>
            <a:pPr marL="814422" lvl="1" indent="-383257" defTabSz="566674">
              <a:spcBef>
                <a:spcPts val="400"/>
              </a:spcBef>
              <a:buClr>
                <a:srgbClr val="9FB8CD"/>
              </a:buClr>
              <a:defRPr sz="3104">
                <a:solidFill>
                  <a:srgbClr val="464653"/>
                </a:solidFill>
              </a:defRPr>
            </a:pPr>
            <a:r>
              <a:t>If the page has been used within δ, go to the next</a:t>
            </a:r>
          </a:p>
          <a:p>
            <a:pPr marL="814422" lvl="1" indent="-383257" defTabSz="566674">
              <a:spcBef>
                <a:spcPts val="400"/>
              </a:spcBef>
              <a:buClr>
                <a:srgbClr val="9FB8CD"/>
              </a:buClr>
              <a:defRPr sz="3104">
                <a:solidFill>
                  <a:srgbClr val="464653"/>
                </a:solidFill>
              </a:defRPr>
            </a:pPr>
            <a:r>
              <a:t>If the page has not been used within δ and modify bit is 1</a:t>
            </a:r>
          </a:p>
          <a:p>
            <a:pPr marL="1197680" lvl="2" indent="-335350" defTabSz="566674">
              <a:spcBef>
                <a:spcPts val="400"/>
              </a:spcBef>
              <a:buClr>
                <a:srgbClr val="BABABA"/>
              </a:buClr>
              <a:defRPr sz="2716"/>
            </a:pPr>
            <a:r>
              <a:t>Schedule the page for page out and go to the next</a:t>
            </a:r>
          </a:p>
          <a:p>
            <a:pPr marL="814422" lvl="1" indent="-383257" defTabSz="566674">
              <a:spcBef>
                <a:spcPts val="400"/>
              </a:spcBef>
              <a:buClr>
                <a:srgbClr val="9FB8CD"/>
              </a:buClr>
              <a:defRPr sz="3104">
                <a:solidFill>
                  <a:srgbClr val="464653"/>
                </a:solidFill>
              </a:defRPr>
            </a:pPr>
            <a:r>
              <a:t>If the page has not been used within δ and modify bit is 0</a:t>
            </a:r>
          </a:p>
          <a:p>
            <a:pPr marL="1197680" lvl="2" indent="-335350" defTabSz="566674">
              <a:spcBef>
                <a:spcPts val="400"/>
              </a:spcBef>
              <a:buClr>
                <a:srgbClr val="BABABA"/>
              </a:buClr>
              <a:defRPr sz="2716"/>
            </a:pPr>
            <a:r>
              <a:t>Replace this page</a:t>
            </a:r>
          </a:p>
        </p:txBody>
      </p:sp>
      <p:pic>
        <p:nvPicPr>
          <p:cNvPr id="245" name="image27.png"/>
          <p:cNvPicPr>
            <a:picLocks noChangeAspect="1"/>
          </p:cNvPicPr>
          <p:nvPr/>
        </p:nvPicPr>
        <p:blipFill>
          <a:blip r:embed="rId2">
            <a:extLst/>
          </a:blip>
          <a:stretch>
            <a:fillRect/>
          </a:stretch>
        </p:blipFill>
        <p:spPr>
          <a:xfrm>
            <a:off x="9138566" y="1626476"/>
            <a:ext cx="3535681" cy="364405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27</a:t>
            </a:fld>
            <a:endParaRPr lang="en-US"/>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title"/>
          </p:nvPr>
        </p:nvSpPr>
        <p:spPr>
          <a:prstGeom prst="rect">
            <a:avLst/>
          </a:prstGeom>
        </p:spPr>
        <p:txBody>
          <a:bodyPr/>
          <a:lstStyle>
            <a:lvl1pPr defTabSz="572516">
              <a:defRPr sz="7840"/>
            </a:lvl1pPr>
          </a:lstStyle>
          <a:p>
            <a:r>
              <a:t>Replacement Algorithms</a:t>
            </a:r>
          </a:p>
        </p:txBody>
      </p:sp>
      <p:sp>
        <p:nvSpPr>
          <p:cNvPr id="248" name="Shape 248"/>
          <p:cNvSpPr>
            <a:spLocks noGrp="1"/>
          </p:cNvSpPr>
          <p:nvPr>
            <p:ph type="body" idx="1"/>
          </p:nvPr>
        </p:nvSpPr>
        <p:spPr>
          <a:prstGeom prst="rect">
            <a:avLst/>
          </a:prstGeom>
        </p:spPr>
        <p:txBody>
          <a:bodyPr/>
          <a:lstStyle/>
          <a:p>
            <a:pPr marL="388620" indent="-388620">
              <a:lnSpc>
                <a:spcPct val="90000"/>
              </a:lnSpc>
              <a:defRPr sz="3400"/>
            </a:pPr>
            <a:r>
              <a:t>The algorithms</a:t>
            </a:r>
          </a:p>
          <a:p>
            <a:pPr marL="810260" lvl="1" indent="-365760">
              <a:lnSpc>
                <a:spcPct val="90000"/>
              </a:lnSpc>
              <a:spcBef>
                <a:spcPts val="500"/>
              </a:spcBef>
              <a:buClr>
                <a:srgbClr val="9FB8CD"/>
              </a:buClr>
              <a:defRPr sz="2800">
                <a:solidFill>
                  <a:srgbClr val="464653"/>
                </a:solidFill>
              </a:defRPr>
            </a:pPr>
            <a:r>
              <a:t>Random</a:t>
            </a:r>
          </a:p>
          <a:p>
            <a:pPr marL="810260" lvl="1" indent="-365760">
              <a:lnSpc>
                <a:spcPct val="90000"/>
              </a:lnSpc>
              <a:spcBef>
                <a:spcPts val="500"/>
              </a:spcBef>
              <a:buClr>
                <a:srgbClr val="9FB8CD"/>
              </a:buClr>
              <a:defRPr sz="2800">
                <a:solidFill>
                  <a:srgbClr val="464653"/>
                </a:solidFill>
              </a:defRPr>
            </a:pPr>
            <a:r>
              <a:t>Optimal or MIN algorithm</a:t>
            </a:r>
          </a:p>
          <a:p>
            <a:pPr marL="810260" lvl="1" indent="-365760">
              <a:lnSpc>
                <a:spcPct val="90000"/>
              </a:lnSpc>
              <a:spcBef>
                <a:spcPts val="500"/>
              </a:spcBef>
              <a:buClr>
                <a:srgbClr val="9FB8CD"/>
              </a:buClr>
              <a:defRPr sz="2800">
                <a:solidFill>
                  <a:srgbClr val="464653"/>
                </a:solidFill>
              </a:defRPr>
            </a:pPr>
            <a:r>
              <a:t>NRU (Not Recently Used)</a:t>
            </a:r>
          </a:p>
          <a:p>
            <a:pPr marL="810260" lvl="1" indent="-365760">
              <a:lnSpc>
                <a:spcPct val="90000"/>
              </a:lnSpc>
              <a:spcBef>
                <a:spcPts val="500"/>
              </a:spcBef>
              <a:buClr>
                <a:srgbClr val="9FB8CD"/>
              </a:buClr>
              <a:defRPr sz="2800">
                <a:solidFill>
                  <a:srgbClr val="464653"/>
                </a:solidFill>
              </a:defRPr>
            </a:pPr>
            <a:r>
              <a:t>FIFO (First-In-First-Out)</a:t>
            </a:r>
          </a:p>
          <a:p>
            <a:pPr marL="810260" lvl="1" indent="-365760">
              <a:lnSpc>
                <a:spcPct val="90000"/>
              </a:lnSpc>
              <a:spcBef>
                <a:spcPts val="500"/>
              </a:spcBef>
              <a:buClr>
                <a:srgbClr val="9FB8CD"/>
              </a:buClr>
              <a:defRPr sz="2800">
                <a:solidFill>
                  <a:srgbClr val="464653"/>
                </a:solidFill>
              </a:defRPr>
            </a:pPr>
            <a:r>
              <a:t>FIFO with second chance</a:t>
            </a:r>
          </a:p>
          <a:p>
            <a:pPr marL="810260" lvl="1" indent="-365760">
              <a:lnSpc>
                <a:spcPct val="90000"/>
              </a:lnSpc>
              <a:spcBef>
                <a:spcPts val="500"/>
              </a:spcBef>
              <a:buClr>
                <a:srgbClr val="9FB8CD"/>
              </a:buClr>
              <a:defRPr sz="2800">
                <a:solidFill>
                  <a:srgbClr val="464653"/>
                </a:solidFill>
              </a:defRPr>
            </a:pPr>
            <a:r>
              <a:t>Clock</a:t>
            </a:r>
          </a:p>
          <a:p>
            <a:pPr marL="810260" lvl="1" indent="-365760">
              <a:lnSpc>
                <a:spcPct val="90000"/>
              </a:lnSpc>
              <a:spcBef>
                <a:spcPts val="500"/>
              </a:spcBef>
              <a:buClr>
                <a:srgbClr val="9FB8CD"/>
              </a:buClr>
              <a:defRPr sz="2800">
                <a:solidFill>
                  <a:srgbClr val="464653"/>
                </a:solidFill>
              </a:defRPr>
            </a:pPr>
            <a:r>
              <a:t>LRU (Least Recently Used)</a:t>
            </a:r>
          </a:p>
          <a:p>
            <a:pPr marL="810260" lvl="1" indent="-365760">
              <a:lnSpc>
                <a:spcPct val="90000"/>
              </a:lnSpc>
              <a:spcBef>
                <a:spcPts val="500"/>
              </a:spcBef>
              <a:buClr>
                <a:srgbClr val="9FB8CD"/>
              </a:buClr>
              <a:defRPr sz="2800">
                <a:solidFill>
                  <a:srgbClr val="464653"/>
                </a:solidFill>
              </a:defRPr>
            </a:pPr>
            <a:r>
              <a:t>NFU (Not Frequently Used)</a:t>
            </a:r>
          </a:p>
          <a:p>
            <a:pPr marL="810260" lvl="1" indent="-365760">
              <a:lnSpc>
                <a:spcPct val="90000"/>
              </a:lnSpc>
              <a:spcBef>
                <a:spcPts val="500"/>
              </a:spcBef>
              <a:buClr>
                <a:srgbClr val="9FB8CD"/>
              </a:buClr>
              <a:defRPr sz="2800">
                <a:solidFill>
                  <a:srgbClr val="464653"/>
                </a:solidFill>
              </a:defRPr>
            </a:pPr>
            <a:r>
              <a:t>Aging (approximate LRU)</a:t>
            </a:r>
          </a:p>
          <a:p>
            <a:pPr marL="810260" lvl="1" indent="-365760">
              <a:lnSpc>
                <a:spcPct val="90000"/>
              </a:lnSpc>
              <a:spcBef>
                <a:spcPts val="500"/>
              </a:spcBef>
              <a:buClr>
                <a:srgbClr val="9FB8CD"/>
              </a:buClr>
              <a:defRPr sz="2800">
                <a:solidFill>
                  <a:srgbClr val="464653"/>
                </a:solidFill>
              </a:defRPr>
            </a:pPr>
            <a:r>
              <a:t>Working Set</a:t>
            </a:r>
          </a:p>
          <a:p>
            <a:pPr marL="810260" lvl="1" indent="-365760">
              <a:lnSpc>
                <a:spcPct val="90000"/>
              </a:lnSpc>
              <a:spcBef>
                <a:spcPts val="500"/>
              </a:spcBef>
              <a:buClr>
                <a:srgbClr val="9FB8CD"/>
              </a:buClr>
              <a:defRPr sz="2800">
                <a:solidFill>
                  <a:srgbClr val="464653"/>
                </a:solidFill>
              </a:defRPr>
            </a:pPr>
            <a:r>
              <a:t> WSClock</a:t>
            </a:r>
          </a:p>
          <a:p>
            <a:pPr marL="388620" indent="-388620">
              <a:lnSpc>
                <a:spcPct val="90000"/>
              </a:lnSpc>
              <a:defRPr sz="3400"/>
            </a:pPr>
            <a:r>
              <a:t>Which are your top two?</a:t>
            </a:r>
          </a:p>
        </p:txBody>
      </p:sp>
      <p:sp>
        <p:nvSpPr>
          <p:cNvPr id="2" name="Slide Number Placeholder 1"/>
          <p:cNvSpPr>
            <a:spLocks noGrp="1"/>
          </p:cNvSpPr>
          <p:nvPr>
            <p:ph type="sldNum" sz="quarter" idx="2"/>
          </p:nvPr>
        </p:nvSpPr>
        <p:spPr/>
        <p:txBody>
          <a:bodyPr/>
          <a:lstStyle/>
          <a:p>
            <a:fld id="{86CB4B4D-7CA3-9044-876B-883B54F8677D}" type="slidenum">
              <a:rPr lang="en-US" smtClean="0"/>
              <a:t>28</a:t>
            </a:fld>
            <a:endParaRPr lang="en-US"/>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title" idx="4294967295"/>
          </p:nvPr>
        </p:nvSpPr>
        <p:spPr>
          <a:xfrm>
            <a:off x="650239" y="390595"/>
            <a:ext cx="11704322" cy="1625601"/>
          </a:xfrm>
          <a:prstGeom prst="rect">
            <a:avLst/>
          </a:prstGeom>
        </p:spPr>
        <p:txBody>
          <a:bodyPr lIns="65023" tIns="65023" rIns="65023" bIns="65023"/>
          <a:lstStyle>
            <a:lvl1pPr defTabSz="713231">
              <a:defRPr sz="4835">
                <a:solidFill>
                  <a:srgbClr val="FF0000"/>
                </a:solidFill>
                <a:latin typeface="Calibri"/>
                <a:ea typeface="Calibri"/>
                <a:cs typeface="Calibri"/>
                <a:sym typeface="Calibri"/>
              </a:defRPr>
            </a:lvl1pPr>
          </a:lstStyle>
          <a:p>
            <a:r>
              <a:t>Summary of Page Replacement Algorithms</a:t>
            </a:r>
          </a:p>
        </p:txBody>
      </p:sp>
      <p:sp>
        <p:nvSpPr>
          <p:cNvPr id="251" name="Shape 251"/>
          <p:cNvSpPr>
            <a:spLocks noGrp="1"/>
          </p:cNvSpPr>
          <p:nvPr>
            <p:ph type="body" sz="quarter" idx="4294967295"/>
          </p:nvPr>
        </p:nvSpPr>
        <p:spPr>
          <a:xfrm>
            <a:off x="591537" y="7841262"/>
            <a:ext cx="11803664" cy="1185334"/>
          </a:xfrm>
          <a:prstGeom prst="rect">
            <a:avLst/>
          </a:prstGeom>
        </p:spPr>
        <p:txBody>
          <a:bodyPr lIns="65023" tIns="65023" rIns="65023" bIns="65023" anchor="t"/>
          <a:lstStyle>
            <a:lvl1pPr marL="0" indent="0" algn="ctr" defTabSz="914400">
              <a:spcBef>
                <a:spcPts val="500"/>
              </a:spcBef>
              <a:buSzTx/>
              <a:buFont typeface="Arial"/>
              <a:buNone/>
              <a:defRPr sz="3400">
                <a:latin typeface="Calibri"/>
                <a:ea typeface="Calibri"/>
                <a:cs typeface="Calibri"/>
                <a:sym typeface="Calibri"/>
              </a:defRPr>
            </a:lvl1pPr>
          </a:lstStyle>
          <a:p>
            <a:r>
              <a:t>Figure 3-21. Page replacement algorithms discussed in the text.</a:t>
            </a:r>
          </a:p>
        </p:txBody>
      </p:sp>
      <p:sp>
        <p:nvSpPr>
          <p:cNvPr id="252" name="Shape 252"/>
          <p:cNvSpPr/>
          <p:nvPr/>
        </p:nvSpPr>
        <p:spPr>
          <a:xfrm>
            <a:off x="307057" y="9308281"/>
            <a:ext cx="12334241" cy="37134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253" name="image.png"/>
          <p:cNvPicPr>
            <a:picLocks noChangeAspect="1"/>
          </p:cNvPicPr>
          <p:nvPr/>
        </p:nvPicPr>
        <p:blipFill>
          <a:blip r:embed="rId2">
            <a:extLst/>
          </a:blip>
          <a:stretch>
            <a:fillRect/>
          </a:stretch>
        </p:blipFill>
        <p:spPr>
          <a:xfrm>
            <a:off x="1492390" y="2363893"/>
            <a:ext cx="10266117" cy="490615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29</a:t>
            </a:fld>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p:cNvSpPr>
          <p:nvPr>
            <p:ph type="title"/>
          </p:nvPr>
        </p:nvSpPr>
        <p:spPr>
          <a:xfrm>
            <a:off x="952500" y="444500"/>
            <a:ext cx="11099800" cy="1635963"/>
          </a:xfrm>
          <a:prstGeom prst="rect">
            <a:avLst/>
          </a:prstGeom>
        </p:spPr>
        <p:txBody>
          <a:bodyPr/>
          <a:lstStyle>
            <a:lvl1pPr>
              <a:defRPr sz="4500"/>
            </a:lvl1pPr>
          </a:lstStyle>
          <a:p>
            <a:r>
              <a:rPr dirty="0"/>
              <a:t>Virtual-to-physical address translation using the page table</a:t>
            </a:r>
            <a:r>
              <a:rPr lang="en-US" dirty="0"/>
              <a:t> (64-bits)</a:t>
            </a:r>
            <a:r>
              <a:rPr dirty="0"/>
              <a:t>.</a:t>
            </a:r>
          </a:p>
        </p:txBody>
      </p:sp>
      <p:pic>
        <p:nvPicPr>
          <p:cNvPr id="366" name="pasted-image.tif"/>
          <p:cNvPicPr>
            <a:picLocks noChangeAspect="1"/>
          </p:cNvPicPr>
          <p:nvPr/>
        </p:nvPicPr>
        <p:blipFill>
          <a:blip r:embed="rId2">
            <a:extLst/>
          </a:blip>
          <a:stretch>
            <a:fillRect/>
          </a:stretch>
        </p:blipFill>
        <p:spPr>
          <a:xfrm>
            <a:off x="1446342" y="2167335"/>
            <a:ext cx="10112116" cy="7539274"/>
          </a:xfrm>
          <a:prstGeom prst="rect">
            <a:avLst/>
          </a:prstGeom>
          <a:ln w="12700">
            <a:miter lim="400000"/>
          </a:ln>
        </p:spPr>
      </p:pic>
      <p:sp>
        <p:nvSpPr>
          <p:cNvPr id="367" name="Shape 367"/>
          <p:cNvSpPr/>
          <p:nvPr/>
        </p:nvSpPr>
        <p:spPr>
          <a:xfrm>
            <a:off x="91736" y="9302750"/>
            <a:ext cx="5114545" cy="279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1200"/>
            </a:pPr>
            <a:r>
              <a:t>From:   </a:t>
            </a:r>
            <a:r>
              <a:rPr u="sng">
                <a:hlinkClick r:id="rId3"/>
              </a:rPr>
              <a:t>http://www.pearsonhighered.com/samplechapter/0130610143.pdf</a:t>
            </a:r>
          </a:p>
        </p:txBody>
      </p:sp>
      <p:sp>
        <p:nvSpPr>
          <p:cNvPr id="2" name="Slide Number Placeholder 1"/>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71052279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t>Summary – Part 2</a:t>
            </a:r>
          </a:p>
        </p:txBody>
      </p:sp>
      <p:sp>
        <p:nvSpPr>
          <p:cNvPr id="256" name="Shape 256"/>
          <p:cNvSpPr>
            <a:spLocks noGrp="1"/>
          </p:cNvSpPr>
          <p:nvPr>
            <p:ph type="body" idx="1"/>
          </p:nvPr>
        </p:nvSpPr>
        <p:spPr>
          <a:prstGeom prst="rect">
            <a:avLst/>
          </a:prstGeom>
        </p:spPr>
        <p:txBody>
          <a:bodyPr/>
          <a:lstStyle/>
          <a:p>
            <a:r>
              <a:t>VM paging</a:t>
            </a:r>
          </a:p>
          <a:p>
            <a:pPr marL="839611" lvl="1" indent="-395111">
              <a:spcBef>
                <a:spcPts val="500"/>
              </a:spcBef>
              <a:buClr>
                <a:srgbClr val="9FB8CD"/>
              </a:buClr>
              <a:defRPr sz="3200">
                <a:solidFill>
                  <a:srgbClr val="464653"/>
                </a:solidFill>
              </a:defRPr>
            </a:pPr>
            <a:r>
              <a:t>Page fault handler</a:t>
            </a:r>
          </a:p>
          <a:p>
            <a:pPr marL="839611" lvl="1" indent="-395111">
              <a:spcBef>
                <a:spcPts val="500"/>
              </a:spcBef>
              <a:buClr>
                <a:srgbClr val="9FB8CD"/>
              </a:buClr>
              <a:defRPr sz="3200">
                <a:solidFill>
                  <a:srgbClr val="464653"/>
                </a:solidFill>
              </a:defRPr>
            </a:pPr>
            <a:r>
              <a:t>What to page in</a:t>
            </a:r>
          </a:p>
          <a:p>
            <a:pPr marL="839611" lvl="1" indent="-395111">
              <a:spcBef>
                <a:spcPts val="500"/>
              </a:spcBef>
              <a:buClr>
                <a:srgbClr val="9FB8CD"/>
              </a:buClr>
              <a:defRPr sz="3200">
                <a:solidFill>
                  <a:srgbClr val="464653"/>
                </a:solidFill>
              </a:defRPr>
            </a:pPr>
            <a:r>
              <a:t>What to page out</a:t>
            </a:r>
          </a:p>
          <a:p>
            <a:r>
              <a:t>LRU is good but difficult to implement</a:t>
            </a:r>
          </a:p>
          <a:p>
            <a:r>
              <a:t>Clock (FIFO with 2nd hand) is considered a good practical solution</a:t>
            </a:r>
          </a:p>
          <a:p>
            <a:r>
              <a:t>Working set concept is important</a:t>
            </a:r>
          </a:p>
        </p:txBody>
      </p:sp>
      <p:sp>
        <p:nvSpPr>
          <p:cNvPr id="2" name="Slide Number Placeholder 1"/>
          <p:cNvSpPr>
            <a:spLocks noGrp="1"/>
          </p:cNvSpPr>
          <p:nvPr>
            <p:ph type="sldNum" sz="quarter" idx="2"/>
          </p:nvPr>
        </p:nvSpPr>
        <p:spPr/>
        <p:txBody>
          <a:bodyPr/>
          <a:lstStyle/>
          <a:p>
            <a:fld id="{86CB4B4D-7CA3-9044-876B-883B54F8677D}" type="slidenum">
              <a:rPr lang="en-US" smtClean="0"/>
              <a:t>30</a:t>
            </a:fld>
            <a:endParaRPr 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0" name="Shape 260"/>
          <p:cNvSpPr>
            <a:spLocks noGrp="1"/>
          </p:cNvSpPr>
          <p:nvPr>
            <p:ph type="title"/>
          </p:nvPr>
        </p:nvSpPr>
        <p:spPr>
          <a:xfrm>
            <a:off x="952500" y="444500"/>
            <a:ext cx="11099800" cy="1736178"/>
          </a:xfrm>
          <a:prstGeom prst="rect">
            <a:avLst/>
          </a:prstGeom>
        </p:spPr>
        <p:txBody>
          <a:bodyPr/>
          <a:lstStyle/>
          <a:p>
            <a:r>
              <a:t>Similarities with caching</a:t>
            </a:r>
          </a:p>
        </p:txBody>
      </p:sp>
      <p:sp>
        <p:nvSpPr>
          <p:cNvPr id="261" name="Shape 261"/>
          <p:cNvSpPr/>
          <p:nvPr/>
        </p:nvSpPr>
        <p:spPr>
          <a:xfrm>
            <a:off x="208629" y="8118971"/>
            <a:ext cx="12700721"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spcBef>
                <a:spcPts val="1200"/>
              </a:spcBef>
              <a:defRPr sz="2700">
                <a:latin typeface="Arial Unicode MS"/>
                <a:ea typeface="Arial Unicode MS"/>
                <a:cs typeface="Arial Unicode MS"/>
                <a:sym typeface="Arial Unicode MS"/>
              </a:defRPr>
            </a:pPr>
            <a:r>
              <a:t>Web Cache Replacement Policies: A Pragmatic Approach </a:t>
            </a:r>
          </a:p>
          <a:p>
            <a:pPr algn="l" defTabSz="457200">
              <a:spcBef>
                <a:spcPts val="1200"/>
              </a:spcBef>
              <a:defRPr sz="2200">
                <a:latin typeface="Arial Unicode MS"/>
                <a:ea typeface="Arial Unicode MS"/>
                <a:cs typeface="Arial Unicode MS"/>
                <a:sym typeface="Arial Unicode MS"/>
              </a:defRPr>
            </a:pPr>
            <a:r>
              <a:t>Kin-Yeung Wong, Macao Polytechnic Institute </a:t>
            </a:r>
          </a:p>
          <a:p>
            <a:pPr algn="l" defTabSz="457200">
              <a:spcBef>
                <a:spcPts val="1200"/>
              </a:spcBef>
              <a:defRPr sz="2200">
                <a:latin typeface="Arial Unicode MS"/>
                <a:ea typeface="Arial Unicode MS"/>
                <a:cs typeface="Arial Unicode MS"/>
                <a:sym typeface="Arial Unicode MS"/>
              </a:defRPr>
            </a:pPr>
            <a:r>
              <a:t>IEEE Network • January/February 2006 </a:t>
            </a:r>
          </a:p>
        </p:txBody>
      </p:sp>
      <p:pic>
        <p:nvPicPr>
          <p:cNvPr id="262" name="pasted-image.pdf"/>
          <p:cNvPicPr>
            <a:picLocks noChangeAspect="1"/>
          </p:cNvPicPr>
          <p:nvPr/>
        </p:nvPicPr>
        <p:blipFill>
          <a:blip r:embed="rId3">
            <a:extLst/>
          </a:blip>
          <a:stretch>
            <a:fillRect/>
          </a:stretch>
        </p:blipFill>
        <p:spPr>
          <a:xfrm>
            <a:off x="114189" y="2519654"/>
            <a:ext cx="12776422" cy="471429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31</a:t>
            </a:fld>
            <a:endParaRPr lang="en-US"/>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prstGeom prst="rect">
            <a:avLst/>
          </a:prstGeom>
        </p:spPr>
        <p:txBody>
          <a:bodyPr/>
          <a:lstStyle/>
          <a:p>
            <a:r>
              <a:t>Overview</a:t>
            </a:r>
          </a:p>
        </p:txBody>
      </p:sp>
      <p:sp>
        <p:nvSpPr>
          <p:cNvPr id="267" name="Shape 267"/>
          <p:cNvSpPr>
            <a:spLocks noGrp="1"/>
          </p:cNvSpPr>
          <p:nvPr>
            <p:ph type="body" idx="1"/>
          </p:nvPr>
        </p:nvSpPr>
        <p:spPr>
          <a:prstGeom prst="rect">
            <a:avLst/>
          </a:prstGeom>
        </p:spPr>
        <p:txBody>
          <a:bodyPr>
            <a:normAutofit lnSpcReduction="10000"/>
          </a:bodyPr>
          <a:lstStyle/>
          <a:p>
            <a:pPr marL="415607" indent="-415607" defTabSz="578358">
              <a:lnSpc>
                <a:spcPct val="90000"/>
              </a:lnSpc>
              <a:spcBef>
                <a:spcPts val="1600"/>
              </a:spcBef>
              <a:defRPr sz="3564">
                <a:solidFill>
                  <a:srgbClr val="A6AAA9"/>
                </a:solidFill>
              </a:defRPr>
            </a:pPr>
            <a:r>
              <a:rPr sz="3366" dirty="0"/>
              <a:t>Part 1:  </a:t>
            </a:r>
            <a:r>
              <a:rPr sz="2772" dirty="0"/>
              <a:t>Virtual Memory and Address Translation</a:t>
            </a:r>
          </a:p>
          <a:p>
            <a:pPr marL="415607" indent="-415607" defTabSz="578358">
              <a:lnSpc>
                <a:spcPct val="90000"/>
              </a:lnSpc>
              <a:spcBef>
                <a:spcPts val="1600"/>
              </a:spcBef>
              <a:defRPr sz="3564">
                <a:solidFill>
                  <a:srgbClr val="A6AAA9"/>
                </a:solidFill>
              </a:defRPr>
            </a:pPr>
            <a:r>
              <a:rPr sz="3366" dirty="0"/>
              <a:t>Part 2: </a:t>
            </a:r>
            <a:r>
              <a:rPr sz="2772" dirty="0"/>
              <a:t>Paging and replacement</a:t>
            </a:r>
          </a:p>
          <a:p>
            <a:pPr marL="415607" indent="-415607" defTabSz="578358">
              <a:lnSpc>
                <a:spcPct val="90000"/>
              </a:lnSpc>
              <a:spcBef>
                <a:spcPts val="1600"/>
              </a:spcBef>
              <a:defRPr sz="3366"/>
            </a:pPr>
            <a:r>
              <a:rPr dirty="0"/>
              <a:t>Part 3: Design Issues</a:t>
            </a: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Thrashing and working set</a:t>
            </a: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Backing store</a:t>
            </a: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Simulate certain PTE bits</a:t>
            </a: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Pin/lock pages</a:t>
            </a: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Zero pages</a:t>
            </a: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Shared pages</a:t>
            </a: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Copy-on-write</a:t>
            </a: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Distributed shared memory</a:t>
            </a:r>
            <a:endParaRPr lang="en-US" sz="2800" dirty="0">
              <a:solidFill>
                <a:schemeClr val="tx1"/>
              </a:solidFill>
            </a:endParaRPr>
          </a:p>
          <a:p>
            <a:pPr marL="782319" lvl="1" indent="-342264" defTabSz="578358">
              <a:lnSpc>
                <a:spcPct val="90000"/>
              </a:lnSpc>
              <a:spcBef>
                <a:spcPts val="400"/>
              </a:spcBef>
              <a:buClr>
                <a:srgbClr val="9FB8CD"/>
              </a:buClr>
              <a:defRPr sz="2772">
                <a:solidFill>
                  <a:srgbClr val="464653"/>
                </a:solidFill>
              </a:defRPr>
            </a:pPr>
            <a:r>
              <a:rPr lang="en-US" sz="2800" dirty="0">
                <a:solidFill>
                  <a:schemeClr val="tx1"/>
                </a:solidFill>
              </a:rPr>
              <a:t>Separation of policy and mechanism</a:t>
            </a:r>
            <a:endParaRPr sz="2800" dirty="0">
              <a:solidFill>
                <a:schemeClr val="tx1"/>
              </a:solidFill>
            </a:endParaRP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Virtual memory in Unix and Linux</a:t>
            </a:r>
          </a:p>
          <a:p>
            <a:pPr marL="782319" lvl="1" indent="-342264" defTabSz="578358">
              <a:lnSpc>
                <a:spcPct val="90000"/>
              </a:lnSpc>
              <a:spcBef>
                <a:spcPts val="400"/>
              </a:spcBef>
              <a:buClr>
                <a:srgbClr val="9FB8CD"/>
              </a:buClr>
              <a:defRPr sz="2772">
                <a:solidFill>
                  <a:srgbClr val="DCDEE0"/>
                </a:solidFill>
              </a:defRPr>
            </a:pPr>
            <a:r>
              <a:rPr sz="2800" dirty="0">
                <a:solidFill>
                  <a:schemeClr val="tx1"/>
                </a:solidFill>
              </a:rPr>
              <a:t>Virtual memory in Windows 2000/ XP</a:t>
            </a:r>
          </a:p>
        </p:txBody>
      </p:sp>
      <p:sp>
        <p:nvSpPr>
          <p:cNvPr id="2" name="Slide Number Placeholder 1"/>
          <p:cNvSpPr>
            <a:spLocks noGrp="1"/>
          </p:cNvSpPr>
          <p:nvPr>
            <p:ph type="sldNum" sz="quarter" idx="2"/>
          </p:nvPr>
        </p:nvSpPr>
        <p:spPr/>
        <p:txBody>
          <a:bodyPr/>
          <a:lstStyle/>
          <a:p>
            <a:fld id="{86CB4B4D-7CA3-9044-876B-883B54F8677D}" type="slidenum">
              <a:rPr lang="en-US" smtClean="0"/>
              <a:t>32</a:t>
            </a:fld>
            <a:endParaRPr lang="en-US"/>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title"/>
          </p:nvPr>
        </p:nvSpPr>
        <p:spPr>
          <a:prstGeom prst="rect">
            <a:avLst/>
          </a:prstGeom>
        </p:spPr>
        <p:txBody>
          <a:bodyPr/>
          <a:lstStyle>
            <a:lvl1pPr defTabSz="490727">
              <a:defRPr sz="6719"/>
            </a:lvl1pPr>
          </a:lstStyle>
          <a:p>
            <a:r>
              <a:t>Virtual Memory Design Implications</a:t>
            </a:r>
          </a:p>
        </p:txBody>
      </p:sp>
      <p:sp>
        <p:nvSpPr>
          <p:cNvPr id="270" name="Shape 270"/>
          <p:cNvSpPr>
            <a:spLocks noGrp="1"/>
          </p:cNvSpPr>
          <p:nvPr>
            <p:ph type="body" idx="1"/>
          </p:nvPr>
        </p:nvSpPr>
        <p:spPr>
          <a:prstGeom prst="rect">
            <a:avLst/>
          </a:prstGeom>
        </p:spPr>
        <p:txBody>
          <a:bodyPr/>
          <a:lstStyle/>
          <a:p>
            <a:pPr marL="357530" indent="-357530" defTabSz="537463">
              <a:lnSpc>
                <a:spcPct val="90000"/>
              </a:lnSpc>
              <a:spcBef>
                <a:spcPts val="1500"/>
              </a:spcBef>
              <a:defRPr sz="3128"/>
            </a:pPr>
            <a:r>
              <a:t>Revisit Design goals</a:t>
            </a:r>
          </a:p>
          <a:p>
            <a:pPr marL="745439" lvl="1" indent="-336499" defTabSz="537463">
              <a:lnSpc>
                <a:spcPct val="90000"/>
              </a:lnSpc>
              <a:spcBef>
                <a:spcPts val="400"/>
              </a:spcBef>
              <a:buClr>
                <a:srgbClr val="9FB8CD"/>
              </a:buClr>
              <a:defRPr sz="2576">
                <a:solidFill>
                  <a:srgbClr val="464653"/>
                </a:solidFill>
              </a:defRPr>
            </a:pPr>
            <a:r>
              <a:t>Protection</a:t>
            </a:r>
          </a:p>
          <a:p>
            <a:pPr marL="1098296" lvl="2" indent="-280415" defTabSz="537463">
              <a:lnSpc>
                <a:spcPct val="90000"/>
              </a:lnSpc>
              <a:spcBef>
                <a:spcPts val="400"/>
              </a:spcBef>
              <a:buClr>
                <a:srgbClr val="BABABA"/>
              </a:buClr>
              <a:defRPr sz="2208"/>
            </a:pPr>
            <a:r>
              <a:t>Isolate faults among processes</a:t>
            </a:r>
          </a:p>
          <a:p>
            <a:pPr marL="745439" lvl="1" indent="-336499" defTabSz="537463">
              <a:lnSpc>
                <a:spcPct val="90000"/>
              </a:lnSpc>
              <a:spcBef>
                <a:spcPts val="400"/>
              </a:spcBef>
              <a:buClr>
                <a:srgbClr val="9FB8CD"/>
              </a:buClr>
              <a:defRPr sz="2576">
                <a:solidFill>
                  <a:srgbClr val="464653"/>
                </a:solidFill>
              </a:defRPr>
            </a:pPr>
            <a:r>
              <a:t>Virtualization</a:t>
            </a:r>
          </a:p>
          <a:p>
            <a:pPr marL="1098296" lvl="2" indent="-280415" defTabSz="537463">
              <a:lnSpc>
                <a:spcPct val="90000"/>
              </a:lnSpc>
              <a:spcBef>
                <a:spcPts val="400"/>
              </a:spcBef>
              <a:buClr>
                <a:srgbClr val="BABABA"/>
              </a:buClr>
              <a:defRPr sz="2208"/>
            </a:pPr>
            <a:r>
              <a:t>Use disk to extend physical memory</a:t>
            </a:r>
          </a:p>
          <a:p>
            <a:pPr marL="1098296" lvl="2" indent="-280415" defTabSz="537463">
              <a:lnSpc>
                <a:spcPct val="90000"/>
              </a:lnSpc>
              <a:spcBef>
                <a:spcPts val="400"/>
              </a:spcBef>
              <a:buClr>
                <a:srgbClr val="BABABA"/>
              </a:buClr>
              <a:defRPr sz="2208"/>
            </a:pPr>
            <a:r>
              <a:t>Make virtualized memory user friendly (from 0 to high address)</a:t>
            </a:r>
          </a:p>
          <a:p>
            <a:pPr marL="357530" indent="-357530" defTabSz="537463">
              <a:lnSpc>
                <a:spcPct val="90000"/>
              </a:lnSpc>
              <a:spcBef>
                <a:spcPts val="1500"/>
              </a:spcBef>
              <a:defRPr sz="3128"/>
            </a:pPr>
            <a:r>
              <a:t>Implications</a:t>
            </a:r>
          </a:p>
          <a:p>
            <a:pPr marL="745439" lvl="1" indent="-336499" defTabSz="537463">
              <a:lnSpc>
                <a:spcPct val="90000"/>
              </a:lnSpc>
              <a:spcBef>
                <a:spcPts val="400"/>
              </a:spcBef>
              <a:buClr>
                <a:srgbClr val="9FB8CD"/>
              </a:buClr>
              <a:defRPr sz="2576">
                <a:solidFill>
                  <a:srgbClr val="464653"/>
                </a:solidFill>
              </a:defRPr>
            </a:pPr>
            <a:r>
              <a:t>TLB overhead and TLB entry management</a:t>
            </a:r>
          </a:p>
          <a:p>
            <a:pPr marL="745439" lvl="1" indent="-336499" defTabSz="537463">
              <a:lnSpc>
                <a:spcPct val="90000"/>
              </a:lnSpc>
              <a:spcBef>
                <a:spcPts val="400"/>
              </a:spcBef>
              <a:buClr>
                <a:srgbClr val="9FB8CD"/>
              </a:buClr>
              <a:defRPr sz="2576">
                <a:solidFill>
                  <a:srgbClr val="464653"/>
                </a:solidFill>
              </a:defRPr>
            </a:pPr>
            <a:r>
              <a:t>Paging between DRAM and disk</a:t>
            </a:r>
          </a:p>
          <a:p>
            <a:pPr marL="357530" indent="-357530" defTabSz="537463">
              <a:lnSpc>
                <a:spcPct val="90000"/>
              </a:lnSpc>
              <a:spcBef>
                <a:spcPts val="1500"/>
              </a:spcBef>
              <a:defRPr sz="3128"/>
            </a:pPr>
            <a:r>
              <a:t> VM access time</a:t>
            </a:r>
          </a:p>
          <a:p>
            <a:pPr marL="745439" lvl="1" indent="-336499" defTabSz="537463">
              <a:lnSpc>
                <a:spcPct val="90000"/>
              </a:lnSpc>
              <a:spcBef>
                <a:spcPts val="400"/>
              </a:spcBef>
              <a:buClr>
                <a:srgbClr val="9FB8CD"/>
              </a:buClr>
              <a:defRPr sz="2576">
                <a:solidFill>
                  <a:srgbClr val="464653"/>
                </a:solidFill>
              </a:defRPr>
            </a:pPr>
            <a:r>
              <a:t>Access time = h × memory access time + ( 1 - h ) × disk access time</a:t>
            </a:r>
          </a:p>
          <a:p>
            <a:pPr marL="745439" lvl="1" indent="-336499" defTabSz="537463">
              <a:lnSpc>
                <a:spcPct val="90000"/>
              </a:lnSpc>
              <a:spcBef>
                <a:spcPts val="400"/>
              </a:spcBef>
              <a:buClr>
                <a:srgbClr val="9FB8CD"/>
              </a:buClr>
              <a:defRPr sz="2576">
                <a:solidFill>
                  <a:srgbClr val="464653"/>
                </a:solidFill>
              </a:defRPr>
            </a:pPr>
            <a:r>
              <a:t>E.g. Suppose memory access time = 100ns, disk access time = 10ms</a:t>
            </a:r>
          </a:p>
          <a:p>
            <a:pPr marL="1098296" lvl="2" indent="-280415" defTabSz="537463">
              <a:lnSpc>
                <a:spcPct val="90000"/>
              </a:lnSpc>
              <a:spcBef>
                <a:spcPts val="400"/>
              </a:spcBef>
              <a:buClr>
                <a:srgbClr val="BABABA"/>
              </a:buClr>
              <a:defRPr sz="2208"/>
            </a:pPr>
            <a:r>
              <a:t>If h = 90%, VM access time is 1ms!</a:t>
            </a:r>
          </a:p>
        </p:txBody>
      </p:sp>
      <p:sp>
        <p:nvSpPr>
          <p:cNvPr id="2" name="Slide Number Placeholder 1"/>
          <p:cNvSpPr>
            <a:spLocks noGrp="1"/>
          </p:cNvSpPr>
          <p:nvPr>
            <p:ph type="sldNum" sz="quarter" idx="2"/>
          </p:nvPr>
        </p:nvSpPr>
        <p:spPr/>
        <p:txBody>
          <a:bodyPr/>
          <a:lstStyle/>
          <a:p>
            <a:fld id="{86CB4B4D-7CA3-9044-876B-883B54F8677D}" type="slidenum">
              <a:rPr lang="en-US" smtClean="0"/>
              <a:t>33</a:t>
            </a:fld>
            <a:endParaRPr lang="en-US"/>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p:cNvSpPr>
          <p:nvPr>
            <p:ph type="title"/>
          </p:nvPr>
        </p:nvSpPr>
        <p:spPr>
          <a:prstGeom prst="rect">
            <a:avLst/>
          </a:prstGeom>
        </p:spPr>
        <p:txBody>
          <a:bodyPr/>
          <a:lstStyle/>
          <a:p>
            <a:r>
              <a:t>Thrashing</a:t>
            </a:r>
          </a:p>
        </p:txBody>
      </p:sp>
      <p:sp>
        <p:nvSpPr>
          <p:cNvPr id="273" name="Shape 273"/>
          <p:cNvSpPr>
            <a:spLocks noGrp="1"/>
          </p:cNvSpPr>
          <p:nvPr>
            <p:ph type="body" idx="1"/>
          </p:nvPr>
        </p:nvSpPr>
        <p:spPr>
          <a:prstGeom prst="rect">
            <a:avLst/>
          </a:prstGeom>
        </p:spPr>
        <p:txBody>
          <a:bodyPr/>
          <a:lstStyle/>
          <a:p>
            <a:pPr marL="384733" indent="-384733" defTabSz="578358">
              <a:lnSpc>
                <a:spcPct val="90000"/>
              </a:lnSpc>
              <a:spcBef>
                <a:spcPts val="1600"/>
              </a:spcBef>
              <a:defRPr sz="3366"/>
            </a:pPr>
            <a:r>
              <a:t>Thrashing</a:t>
            </a:r>
          </a:p>
          <a:p>
            <a:pPr marL="802157" lvl="1" indent="-362102" defTabSz="578358">
              <a:lnSpc>
                <a:spcPct val="90000"/>
              </a:lnSpc>
              <a:spcBef>
                <a:spcPts val="400"/>
              </a:spcBef>
              <a:buClr>
                <a:srgbClr val="9FB8CD"/>
              </a:buClr>
              <a:defRPr sz="2772">
                <a:solidFill>
                  <a:srgbClr val="464653"/>
                </a:solidFill>
              </a:defRPr>
            </a:pPr>
            <a:r>
              <a:t>Paging in and paging out all the time, I/O devices fully utilized</a:t>
            </a:r>
          </a:p>
          <a:p>
            <a:pPr marL="802157" lvl="1" indent="-362102" defTabSz="578358">
              <a:lnSpc>
                <a:spcPct val="90000"/>
              </a:lnSpc>
              <a:spcBef>
                <a:spcPts val="400"/>
              </a:spcBef>
              <a:buClr>
                <a:srgbClr val="9FB8CD"/>
              </a:buClr>
              <a:defRPr sz="2772">
                <a:solidFill>
                  <a:srgbClr val="464653"/>
                </a:solidFill>
              </a:defRPr>
            </a:pPr>
            <a:r>
              <a:t>Processes block, waiting for pages to be fetched from disk</a:t>
            </a:r>
          </a:p>
          <a:p>
            <a:pPr marL="384733" indent="-384733" defTabSz="578358">
              <a:lnSpc>
                <a:spcPct val="90000"/>
              </a:lnSpc>
              <a:spcBef>
                <a:spcPts val="1600"/>
              </a:spcBef>
              <a:defRPr sz="3366"/>
            </a:pPr>
            <a:r>
              <a:t>Reasons</a:t>
            </a:r>
          </a:p>
          <a:p>
            <a:pPr marL="802157" lvl="1" indent="-362102" defTabSz="578358">
              <a:lnSpc>
                <a:spcPct val="90000"/>
              </a:lnSpc>
              <a:spcBef>
                <a:spcPts val="400"/>
              </a:spcBef>
              <a:buClr>
                <a:srgbClr val="9FB8CD"/>
              </a:buClr>
              <a:defRPr sz="2772">
                <a:solidFill>
                  <a:srgbClr val="464653"/>
                </a:solidFill>
              </a:defRPr>
            </a:pPr>
            <a:r>
              <a:t>Processes require more physical memory than it has</a:t>
            </a:r>
          </a:p>
          <a:p>
            <a:pPr marL="802157" lvl="1" indent="-362102" defTabSz="578358">
              <a:lnSpc>
                <a:spcPct val="90000"/>
              </a:lnSpc>
              <a:spcBef>
                <a:spcPts val="400"/>
              </a:spcBef>
              <a:buClr>
                <a:srgbClr val="9FB8CD"/>
              </a:buClr>
              <a:defRPr sz="2772">
                <a:solidFill>
                  <a:srgbClr val="464653"/>
                </a:solidFill>
              </a:defRPr>
            </a:pPr>
            <a:r>
              <a:t>Does not reuse memory well</a:t>
            </a:r>
          </a:p>
          <a:p>
            <a:pPr marL="802157" lvl="1" indent="-362102" defTabSz="578358">
              <a:lnSpc>
                <a:spcPct val="90000"/>
              </a:lnSpc>
              <a:spcBef>
                <a:spcPts val="400"/>
              </a:spcBef>
              <a:buClr>
                <a:srgbClr val="9FB8CD"/>
              </a:buClr>
              <a:defRPr sz="2772">
                <a:solidFill>
                  <a:srgbClr val="464653"/>
                </a:solidFill>
              </a:defRPr>
            </a:pPr>
            <a:r>
              <a:t>Reuses memory, but it does not fit</a:t>
            </a:r>
          </a:p>
          <a:p>
            <a:pPr marL="802157" lvl="1" indent="-362102" defTabSz="578358">
              <a:lnSpc>
                <a:spcPct val="90000"/>
              </a:lnSpc>
              <a:spcBef>
                <a:spcPts val="400"/>
              </a:spcBef>
              <a:buClr>
                <a:srgbClr val="9FB8CD"/>
              </a:buClr>
              <a:defRPr sz="2772">
                <a:solidFill>
                  <a:srgbClr val="464653"/>
                </a:solidFill>
              </a:defRPr>
            </a:pPr>
            <a:r>
              <a:t>Too many processes, even though they individually fit</a:t>
            </a:r>
          </a:p>
          <a:p>
            <a:pPr marL="384733" indent="-384733" defTabSz="578358">
              <a:lnSpc>
                <a:spcPct val="90000"/>
              </a:lnSpc>
              <a:spcBef>
                <a:spcPts val="1600"/>
              </a:spcBef>
              <a:defRPr sz="3366"/>
            </a:pPr>
            <a:r>
              <a:t>Solution: </a:t>
            </a:r>
            <a:r>
              <a:rPr b="1">
                <a:latin typeface="Helvetica"/>
                <a:ea typeface="Helvetica"/>
                <a:cs typeface="Helvetica"/>
                <a:sym typeface="Helvetica"/>
              </a:rPr>
              <a:t>working set (previous part)</a:t>
            </a:r>
          </a:p>
          <a:p>
            <a:pPr marL="802157" lvl="1" indent="-362102" defTabSz="578358">
              <a:lnSpc>
                <a:spcPct val="90000"/>
              </a:lnSpc>
              <a:spcBef>
                <a:spcPts val="400"/>
              </a:spcBef>
              <a:buClr>
                <a:srgbClr val="9FB8CD"/>
              </a:buClr>
              <a:defRPr sz="2772">
                <a:solidFill>
                  <a:srgbClr val="464653"/>
                </a:solidFill>
              </a:defRPr>
            </a:pPr>
            <a:r>
              <a:t>Pages referenced by a process in the last T seconds</a:t>
            </a:r>
          </a:p>
          <a:p>
            <a:pPr marL="802157" lvl="1" indent="-362102" defTabSz="578358">
              <a:lnSpc>
                <a:spcPct val="90000"/>
              </a:lnSpc>
              <a:spcBef>
                <a:spcPts val="400"/>
              </a:spcBef>
              <a:buClr>
                <a:srgbClr val="9FB8CD"/>
              </a:buClr>
              <a:defRPr sz="2772">
                <a:solidFill>
                  <a:srgbClr val="464653"/>
                </a:solidFill>
              </a:defRPr>
            </a:pPr>
            <a:r>
              <a:t>Two design questions</a:t>
            </a:r>
          </a:p>
          <a:p>
            <a:pPr marL="1181861" lvl="2" indent="-301752" defTabSz="578358">
              <a:lnSpc>
                <a:spcPct val="90000"/>
              </a:lnSpc>
              <a:spcBef>
                <a:spcPts val="400"/>
              </a:spcBef>
              <a:buClr>
                <a:srgbClr val="BABABA"/>
              </a:buClr>
              <a:defRPr sz="2376"/>
            </a:pPr>
            <a:r>
              <a:t>Which working set should be in memory?</a:t>
            </a:r>
          </a:p>
          <a:p>
            <a:pPr marL="1181861" lvl="2" indent="-301752" defTabSz="578358">
              <a:lnSpc>
                <a:spcPct val="90000"/>
              </a:lnSpc>
              <a:spcBef>
                <a:spcPts val="400"/>
              </a:spcBef>
              <a:buClr>
                <a:srgbClr val="BABABA"/>
              </a:buClr>
              <a:defRPr sz="2376"/>
            </a:pPr>
            <a:r>
              <a:t>How to allocate pages?</a:t>
            </a:r>
          </a:p>
        </p:txBody>
      </p:sp>
      <p:sp>
        <p:nvSpPr>
          <p:cNvPr id="2" name="Slide Number Placeholder 1"/>
          <p:cNvSpPr>
            <a:spLocks noGrp="1"/>
          </p:cNvSpPr>
          <p:nvPr>
            <p:ph type="sldNum" sz="quarter" idx="2"/>
          </p:nvPr>
        </p:nvSpPr>
        <p:spPr/>
        <p:txBody>
          <a:bodyPr/>
          <a:lstStyle/>
          <a:p>
            <a:fld id="{86CB4B4D-7CA3-9044-876B-883B54F8677D}" type="slidenum">
              <a:rPr lang="en-US" smtClean="0"/>
              <a:t>34</a:t>
            </a:fld>
            <a:endParaRPr lang="en-US"/>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title"/>
          </p:nvPr>
        </p:nvSpPr>
        <p:spPr>
          <a:prstGeom prst="rect">
            <a:avLst/>
          </a:prstGeom>
        </p:spPr>
        <p:txBody>
          <a:bodyPr>
            <a:normAutofit/>
          </a:bodyPr>
          <a:lstStyle>
            <a:lvl1pPr defTabSz="525779">
              <a:defRPr sz="7200"/>
            </a:lvl1pPr>
          </a:lstStyle>
          <a:p>
            <a:r>
              <a:t>Working Set: Fit in Memory</a:t>
            </a:r>
          </a:p>
        </p:txBody>
      </p:sp>
      <p:sp>
        <p:nvSpPr>
          <p:cNvPr id="276" name="Shape 276"/>
          <p:cNvSpPr>
            <a:spLocks noGrp="1"/>
          </p:cNvSpPr>
          <p:nvPr>
            <p:ph type="body" idx="1"/>
          </p:nvPr>
        </p:nvSpPr>
        <p:spPr>
          <a:prstGeom prst="rect">
            <a:avLst/>
          </a:prstGeom>
        </p:spPr>
        <p:txBody>
          <a:bodyPr>
            <a:normAutofit lnSpcReduction="10000"/>
          </a:bodyPr>
          <a:lstStyle/>
          <a:p>
            <a:pPr marL="440055" indent="-440055" defTabSz="578358">
              <a:spcBef>
                <a:spcPts val="1600"/>
              </a:spcBef>
              <a:defRPr sz="3564"/>
            </a:pPr>
            <a:r>
              <a:t>Maintain two groups</a:t>
            </a:r>
          </a:p>
          <a:p>
            <a:pPr marL="831215" lvl="1" indent="-391160" defTabSz="578358">
              <a:spcBef>
                <a:spcPts val="400"/>
              </a:spcBef>
              <a:buClr>
                <a:srgbClr val="9FB8CD"/>
              </a:buClr>
              <a:defRPr sz="3168">
                <a:solidFill>
                  <a:srgbClr val="464653"/>
                </a:solidFill>
              </a:defRPr>
            </a:pPr>
            <a:r>
              <a:t>Active: working set loaded</a:t>
            </a:r>
          </a:p>
          <a:p>
            <a:pPr marL="831215" lvl="1" indent="-391160" defTabSz="578358">
              <a:spcBef>
                <a:spcPts val="400"/>
              </a:spcBef>
              <a:buClr>
                <a:srgbClr val="9FB8CD"/>
              </a:buClr>
              <a:defRPr sz="3168">
                <a:solidFill>
                  <a:srgbClr val="464653"/>
                </a:solidFill>
              </a:defRPr>
            </a:pPr>
            <a:r>
              <a:t>Inactive: working set intentionally not loaded</a:t>
            </a:r>
          </a:p>
          <a:p>
            <a:pPr marL="440055" indent="-440055" defTabSz="578358">
              <a:spcBef>
                <a:spcPts val="1600"/>
              </a:spcBef>
              <a:defRPr sz="3564"/>
            </a:pPr>
            <a:r>
              <a:t>Two schedulers</a:t>
            </a:r>
          </a:p>
          <a:p>
            <a:pPr marL="831215" lvl="1" indent="-391160" defTabSz="578358">
              <a:spcBef>
                <a:spcPts val="400"/>
              </a:spcBef>
              <a:buClr>
                <a:srgbClr val="9FB8CD"/>
              </a:buClr>
              <a:defRPr sz="3168">
                <a:solidFill>
                  <a:srgbClr val="464653"/>
                </a:solidFill>
              </a:defRPr>
            </a:pPr>
            <a:r>
              <a:t>A short-term scheduler schedules processes</a:t>
            </a:r>
          </a:p>
          <a:p>
            <a:pPr marL="831215" lvl="1" indent="-391160" defTabSz="578358">
              <a:spcBef>
                <a:spcPts val="400"/>
              </a:spcBef>
              <a:buClr>
                <a:srgbClr val="9FB8CD"/>
              </a:buClr>
              <a:defRPr sz="3168">
                <a:solidFill>
                  <a:srgbClr val="464653"/>
                </a:solidFill>
              </a:defRPr>
            </a:pPr>
            <a:r>
              <a:t>A long-term scheduler decides which one active and which one inactive, such that active working sets fits in memory (swapper)</a:t>
            </a:r>
          </a:p>
          <a:p>
            <a:pPr marL="440055" indent="-440055" defTabSz="578358">
              <a:spcBef>
                <a:spcPts val="1600"/>
              </a:spcBef>
              <a:defRPr sz="3564"/>
            </a:pPr>
            <a:r>
              <a:t>A key design point</a:t>
            </a:r>
          </a:p>
          <a:p>
            <a:pPr marL="831215" lvl="1" indent="-391160" defTabSz="578358">
              <a:spcBef>
                <a:spcPts val="400"/>
              </a:spcBef>
              <a:buClr>
                <a:srgbClr val="9FB8CD"/>
              </a:buClr>
              <a:defRPr sz="3168">
                <a:solidFill>
                  <a:srgbClr val="464653"/>
                </a:solidFill>
              </a:defRPr>
            </a:pPr>
            <a:r>
              <a:t>How to decide which processes should be inactive</a:t>
            </a:r>
          </a:p>
          <a:p>
            <a:pPr marL="831215" lvl="1" indent="-391160" defTabSz="578358">
              <a:spcBef>
                <a:spcPts val="400"/>
              </a:spcBef>
              <a:buClr>
                <a:srgbClr val="9FB8CD"/>
              </a:buClr>
              <a:defRPr sz="3168">
                <a:solidFill>
                  <a:srgbClr val="464653"/>
                </a:solidFill>
              </a:defRPr>
            </a:pPr>
            <a:r>
              <a:t>Typical method is to use a threshold on waiting time</a:t>
            </a:r>
          </a:p>
        </p:txBody>
      </p:sp>
      <p:sp>
        <p:nvSpPr>
          <p:cNvPr id="2" name="Slide Number Placeholder 1"/>
          <p:cNvSpPr>
            <a:spLocks noGrp="1"/>
          </p:cNvSpPr>
          <p:nvPr>
            <p:ph type="sldNum" sz="quarter" idx="2"/>
          </p:nvPr>
        </p:nvSpPr>
        <p:spPr/>
        <p:txBody>
          <a:bodyPr/>
          <a:lstStyle/>
          <a:p>
            <a:fld id="{86CB4B4D-7CA3-9044-876B-883B54F8677D}" type="slidenum">
              <a:rPr lang="en-US" smtClean="0"/>
              <a:t>35</a:t>
            </a:fld>
            <a:endParaRPr 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title"/>
          </p:nvPr>
        </p:nvSpPr>
        <p:spPr>
          <a:prstGeom prst="rect">
            <a:avLst/>
          </a:prstGeom>
        </p:spPr>
        <p:txBody>
          <a:bodyPr/>
          <a:lstStyle>
            <a:lvl1pPr>
              <a:defRPr sz="3800"/>
            </a:lvl1pPr>
          </a:lstStyle>
          <a:p>
            <a:r>
              <a:t>Working Set: Global vs. Local Page Allocation</a:t>
            </a:r>
          </a:p>
        </p:txBody>
      </p:sp>
      <p:sp>
        <p:nvSpPr>
          <p:cNvPr id="279" name="Shape 279"/>
          <p:cNvSpPr>
            <a:spLocks noGrp="1"/>
          </p:cNvSpPr>
          <p:nvPr>
            <p:ph type="body" idx="1"/>
          </p:nvPr>
        </p:nvSpPr>
        <p:spPr>
          <a:xfrm>
            <a:off x="952500" y="2603500"/>
            <a:ext cx="8646327" cy="6286500"/>
          </a:xfrm>
          <a:prstGeom prst="rect">
            <a:avLst/>
          </a:prstGeom>
        </p:spPr>
        <p:txBody>
          <a:bodyPr/>
          <a:lstStyle/>
          <a:p>
            <a:pPr marL="388620" indent="-388620">
              <a:lnSpc>
                <a:spcPct val="80000"/>
              </a:lnSpc>
              <a:defRPr sz="3400"/>
            </a:pPr>
            <a:r>
              <a:t>The simplest is global allocation only</a:t>
            </a:r>
          </a:p>
          <a:p>
            <a:pPr marL="810260" lvl="1" indent="-365760">
              <a:lnSpc>
                <a:spcPct val="80000"/>
              </a:lnSpc>
              <a:spcBef>
                <a:spcPts val="500"/>
              </a:spcBef>
              <a:buClr>
                <a:srgbClr val="9FB8CD"/>
              </a:buClr>
              <a:defRPr sz="2800">
                <a:solidFill>
                  <a:srgbClr val="464653"/>
                </a:solidFill>
              </a:defRPr>
            </a:pPr>
            <a:r>
              <a:t>Pros: Pool sizes are adaptable</a:t>
            </a:r>
          </a:p>
          <a:p>
            <a:pPr marL="810260" lvl="1" indent="-365760">
              <a:lnSpc>
                <a:spcPct val="80000"/>
              </a:lnSpc>
              <a:spcBef>
                <a:spcPts val="500"/>
              </a:spcBef>
              <a:buClr>
                <a:srgbClr val="9FB8CD"/>
              </a:buClr>
              <a:defRPr sz="2800">
                <a:solidFill>
                  <a:srgbClr val="464653"/>
                </a:solidFill>
              </a:defRPr>
            </a:pPr>
            <a:r>
              <a:t>Cons: Too adaptable, little isolation (example?)</a:t>
            </a:r>
          </a:p>
          <a:p>
            <a:pPr marL="388620" indent="-388620">
              <a:lnSpc>
                <a:spcPct val="80000"/>
              </a:lnSpc>
              <a:defRPr sz="3400"/>
            </a:pPr>
            <a:r>
              <a:t>A balanced allocation strategy</a:t>
            </a:r>
          </a:p>
          <a:p>
            <a:pPr marL="810260" lvl="1" indent="-365760">
              <a:lnSpc>
                <a:spcPct val="80000"/>
              </a:lnSpc>
              <a:spcBef>
                <a:spcPts val="500"/>
              </a:spcBef>
              <a:buClr>
                <a:srgbClr val="9FB8CD"/>
              </a:buClr>
              <a:defRPr sz="2800">
                <a:solidFill>
                  <a:srgbClr val="464653"/>
                </a:solidFill>
              </a:defRPr>
            </a:pPr>
            <a:r>
              <a:t>Each process has its own pool of pages</a:t>
            </a:r>
          </a:p>
          <a:p>
            <a:pPr marL="810260" lvl="1" indent="-365760">
              <a:lnSpc>
                <a:spcPct val="80000"/>
              </a:lnSpc>
              <a:spcBef>
                <a:spcPts val="500"/>
              </a:spcBef>
              <a:buClr>
                <a:srgbClr val="9FB8CD"/>
              </a:buClr>
              <a:defRPr sz="2800">
                <a:solidFill>
                  <a:srgbClr val="464653"/>
                </a:solidFill>
              </a:defRPr>
            </a:pPr>
            <a:r>
              <a:t>Paging allocates from its own pool and replaces from its own working set</a:t>
            </a:r>
          </a:p>
          <a:p>
            <a:pPr marL="810260" lvl="1" indent="-365760">
              <a:lnSpc>
                <a:spcPct val="80000"/>
              </a:lnSpc>
              <a:spcBef>
                <a:spcPts val="500"/>
              </a:spcBef>
              <a:buClr>
                <a:srgbClr val="9FB8CD"/>
              </a:buClr>
              <a:defRPr sz="2800">
                <a:solidFill>
                  <a:srgbClr val="464653"/>
                </a:solidFill>
              </a:defRPr>
            </a:pPr>
            <a:r>
              <a:t>Use a “slow” mechanism to change the allocations to each pool while providing isolation</a:t>
            </a:r>
          </a:p>
          <a:p>
            <a:pPr marL="388620" indent="-388620">
              <a:lnSpc>
                <a:spcPct val="80000"/>
              </a:lnSpc>
              <a:defRPr sz="3400"/>
            </a:pPr>
            <a:r>
              <a:t>Design questions:</a:t>
            </a:r>
          </a:p>
          <a:p>
            <a:pPr marL="810260" lvl="1" indent="-365760">
              <a:lnSpc>
                <a:spcPct val="80000"/>
              </a:lnSpc>
              <a:spcBef>
                <a:spcPts val="500"/>
              </a:spcBef>
              <a:buClr>
                <a:srgbClr val="9FB8CD"/>
              </a:buClr>
              <a:defRPr sz="2800">
                <a:solidFill>
                  <a:srgbClr val="464653"/>
                </a:solidFill>
              </a:defRPr>
            </a:pPr>
            <a:r>
              <a:t>What is “slow?”</a:t>
            </a:r>
          </a:p>
          <a:p>
            <a:pPr marL="810260" lvl="1" indent="-365760">
              <a:lnSpc>
                <a:spcPct val="80000"/>
              </a:lnSpc>
              <a:spcBef>
                <a:spcPts val="500"/>
              </a:spcBef>
              <a:buClr>
                <a:srgbClr val="9FB8CD"/>
              </a:buClr>
              <a:defRPr sz="2800">
                <a:solidFill>
                  <a:srgbClr val="464653"/>
                </a:solidFill>
              </a:defRPr>
            </a:pPr>
            <a:r>
              <a:t>How big is each pool?</a:t>
            </a:r>
          </a:p>
          <a:p>
            <a:pPr marL="810260" lvl="1" indent="-365760">
              <a:lnSpc>
                <a:spcPct val="80000"/>
              </a:lnSpc>
              <a:spcBef>
                <a:spcPts val="500"/>
              </a:spcBef>
              <a:buClr>
                <a:srgbClr val="9FB8CD"/>
              </a:buClr>
              <a:defRPr sz="2800">
                <a:solidFill>
                  <a:srgbClr val="464653"/>
                </a:solidFill>
              </a:defRPr>
            </a:pPr>
            <a:r>
              <a:t>When to migrate?</a:t>
            </a:r>
          </a:p>
        </p:txBody>
      </p:sp>
      <p:pic>
        <p:nvPicPr>
          <p:cNvPr id="280" name="image34.png"/>
          <p:cNvPicPr>
            <a:picLocks noChangeAspect="1"/>
          </p:cNvPicPr>
          <p:nvPr/>
        </p:nvPicPr>
        <p:blipFill>
          <a:blip r:embed="rId2">
            <a:extLst/>
          </a:blip>
          <a:stretch>
            <a:fillRect/>
          </a:stretch>
        </p:blipFill>
        <p:spPr>
          <a:xfrm>
            <a:off x="9684997" y="3965363"/>
            <a:ext cx="3386668" cy="356277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36</a:t>
            </a:fld>
            <a:endParaRPr lang="en-US"/>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p:cNvSpPr>
          <p:nvPr>
            <p:ph type="title"/>
          </p:nvPr>
        </p:nvSpPr>
        <p:spPr>
          <a:prstGeom prst="rect">
            <a:avLst/>
          </a:prstGeom>
        </p:spPr>
        <p:txBody>
          <a:bodyPr/>
          <a:lstStyle/>
          <a:p>
            <a:r>
              <a:t>Backing Store</a:t>
            </a:r>
          </a:p>
        </p:txBody>
      </p:sp>
      <p:sp>
        <p:nvSpPr>
          <p:cNvPr id="283" name="Shape 283"/>
          <p:cNvSpPr>
            <a:spLocks noGrp="1"/>
          </p:cNvSpPr>
          <p:nvPr>
            <p:ph type="body" idx="1"/>
          </p:nvPr>
        </p:nvSpPr>
        <p:spPr>
          <a:prstGeom prst="rect">
            <a:avLst/>
          </a:prstGeom>
        </p:spPr>
        <p:txBody>
          <a:bodyPr/>
          <a:lstStyle/>
          <a:p>
            <a:pPr marL="369188" indent="-369188" defTabSz="554990">
              <a:lnSpc>
                <a:spcPct val="80000"/>
              </a:lnSpc>
              <a:spcBef>
                <a:spcPts val="1600"/>
              </a:spcBef>
              <a:defRPr sz="3230"/>
            </a:pPr>
            <a:r>
              <a:t>Swap space</a:t>
            </a:r>
          </a:p>
          <a:p>
            <a:pPr marL="769747" lvl="1" indent="-347472" defTabSz="554990">
              <a:lnSpc>
                <a:spcPct val="80000"/>
              </a:lnSpc>
              <a:spcBef>
                <a:spcPts val="400"/>
              </a:spcBef>
              <a:buClr>
                <a:srgbClr val="9FB8CD"/>
              </a:buClr>
              <a:defRPr sz="2660">
                <a:solidFill>
                  <a:srgbClr val="464653"/>
                </a:solidFill>
              </a:defRPr>
            </a:pPr>
            <a:r>
              <a:t>When process is created, allocate a swap space for it</a:t>
            </a:r>
          </a:p>
          <a:p>
            <a:pPr marL="769747" lvl="1" indent="-347472" defTabSz="554990">
              <a:lnSpc>
                <a:spcPct val="80000"/>
              </a:lnSpc>
              <a:spcBef>
                <a:spcPts val="400"/>
              </a:spcBef>
              <a:buClr>
                <a:srgbClr val="9FB8CD"/>
              </a:buClr>
              <a:defRPr sz="2660">
                <a:solidFill>
                  <a:srgbClr val="464653"/>
                </a:solidFill>
              </a:defRPr>
            </a:pPr>
            <a:r>
              <a:t>Need to load or copy executables to the swap space</a:t>
            </a:r>
          </a:p>
          <a:p>
            <a:pPr marL="769747" lvl="1" indent="-347472" defTabSz="554990">
              <a:lnSpc>
                <a:spcPct val="80000"/>
              </a:lnSpc>
              <a:spcBef>
                <a:spcPts val="400"/>
              </a:spcBef>
              <a:buClr>
                <a:srgbClr val="9FB8CD"/>
              </a:buClr>
              <a:defRPr sz="2660">
                <a:solidFill>
                  <a:srgbClr val="464653"/>
                </a:solidFill>
              </a:defRPr>
            </a:pPr>
            <a:r>
              <a:t>Need to consider process space growth</a:t>
            </a:r>
          </a:p>
          <a:p>
            <a:pPr marL="369188" indent="-369188" defTabSz="554990">
              <a:lnSpc>
                <a:spcPct val="80000"/>
              </a:lnSpc>
              <a:spcBef>
                <a:spcPts val="1600"/>
              </a:spcBef>
              <a:defRPr sz="3230"/>
            </a:pPr>
            <a:r>
              <a:t>Page creation</a:t>
            </a:r>
          </a:p>
          <a:p>
            <a:pPr marL="769747" lvl="1" indent="-347472" defTabSz="554990">
              <a:lnSpc>
                <a:spcPct val="80000"/>
              </a:lnSpc>
              <a:spcBef>
                <a:spcPts val="400"/>
              </a:spcBef>
              <a:buClr>
                <a:srgbClr val="9FB8CD"/>
              </a:buClr>
              <a:defRPr sz="2660">
                <a:solidFill>
                  <a:srgbClr val="464653"/>
                </a:solidFill>
              </a:defRPr>
            </a:pPr>
            <a:r>
              <a:t>Allocate a disk address?</a:t>
            </a:r>
          </a:p>
          <a:p>
            <a:pPr marL="769747" lvl="1" indent="-347472" defTabSz="554990">
              <a:lnSpc>
                <a:spcPct val="80000"/>
              </a:lnSpc>
              <a:spcBef>
                <a:spcPts val="400"/>
              </a:spcBef>
              <a:buClr>
                <a:srgbClr val="9FB8CD"/>
              </a:buClr>
              <a:defRPr sz="2660">
                <a:solidFill>
                  <a:srgbClr val="464653"/>
                </a:solidFill>
              </a:defRPr>
            </a:pPr>
            <a:r>
              <a:t>What if the page never swaps out?</a:t>
            </a:r>
          </a:p>
          <a:p>
            <a:pPr marL="769747" lvl="1" indent="-347472" defTabSz="554990">
              <a:lnSpc>
                <a:spcPct val="80000"/>
              </a:lnSpc>
              <a:spcBef>
                <a:spcPts val="400"/>
              </a:spcBef>
              <a:buClr>
                <a:srgbClr val="9FB8CD"/>
              </a:buClr>
              <a:defRPr sz="2660">
                <a:solidFill>
                  <a:srgbClr val="464653"/>
                </a:solidFill>
              </a:defRPr>
            </a:pPr>
            <a:r>
              <a:t>What if the page never gets modified?</a:t>
            </a:r>
          </a:p>
          <a:p>
            <a:pPr marL="369188" indent="-369188" defTabSz="554990">
              <a:lnSpc>
                <a:spcPct val="80000"/>
              </a:lnSpc>
              <a:spcBef>
                <a:spcPts val="1600"/>
              </a:spcBef>
              <a:defRPr sz="3230"/>
            </a:pPr>
            <a:r>
              <a:t>Swap out</a:t>
            </a:r>
          </a:p>
          <a:p>
            <a:pPr marL="769747" lvl="1" indent="-347472" defTabSz="554990">
              <a:lnSpc>
                <a:spcPct val="80000"/>
              </a:lnSpc>
              <a:spcBef>
                <a:spcPts val="400"/>
              </a:spcBef>
              <a:buClr>
                <a:srgbClr val="9FB8CD"/>
              </a:buClr>
              <a:defRPr sz="2660">
                <a:solidFill>
                  <a:srgbClr val="464653"/>
                </a:solidFill>
              </a:defRPr>
            </a:pPr>
            <a:r>
              <a:t>Use the same disk address?</a:t>
            </a:r>
          </a:p>
          <a:p>
            <a:pPr marL="769747" lvl="1" indent="-347472" defTabSz="554990">
              <a:lnSpc>
                <a:spcPct val="80000"/>
              </a:lnSpc>
              <a:spcBef>
                <a:spcPts val="400"/>
              </a:spcBef>
              <a:buClr>
                <a:srgbClr val="9FB8CD"/>
              </a:buClr>
              <a:defRPr sz="2660">
                <a:solidFill>
                  <a:srgbClr val="464653"/>
                </a:solidFill>
              </a:defRPr>
            </a:pPr>
            <a:r>
              <a:t>Allocate a new disk address?</a:t>
            </a:r>
          </a:p>
          <a:p>
            <a:pPr marL="769747" lvl="1" indent="-347472" defTabSz="554990">
              <a:lnSpc>
                <a:spcPct val="80000"/>
              </a:lnSpc>
              <a:spcBef>
                <a:spcPts val="400"/>
              </a:spcBef>
              <a:buClr>
                <a:srgbClr val="9FB8CD"/>
              </a:buClr>
              <a:defRPr sz="2660">
                <a:solidFill>
                  <a:srgbClr val="464653"/>
                </a:solidFill>
              </a:defRPr>
            </a:pPr>
            <a:r>
              <a:t>Swap out one or multiple pages?</a:t>
            </a:r>
          </a:p>
          <a:p>
            <a:pPr marL="369188" indent="-369188" defTabSz="554990">
              <a:lnSpc>
                <a:spcPct val="80000"/>
              </a:lnSpc>
              <a:spcBef>
                <a:spcPts val="1600"/>
              </a:spcBef>
              <a:defRPr sz="3230"/>
            </a:pPr>
            <a:r>
              <a:t>Text (code) pages</a:t>
            </a:r>
          </a:p>
          <a:p>
            <a:pPr marL="769747" lvl="1" indent="-347472" defTabSz="554990">
              <a:lnSpc>
                <a:spcPct val="80000"/>
              </a:lnSpc>
              <a:spcBef>
                <a:spcPts val="400"/>
              </a:spcBef>
              <a:buClr>
                <a:srgbClr val="9FB8CD"/>
              </a:buClr>
              <a:defRPr sz="2660">
                <a:solidFill>
                  <a:srgbClr val="464653"/>
                </a:solidFill>
              </a:defRPr>
            </a:pPr>
            <a:r>
              <a:t>They are read only in most cases. Treat them differently?</a:t>
            </a:r>
          </a:p>
        </p:txBody>
      </p:sp>
      <p:sp>
        <p:nvSpPr>
          <p:cNvPr id="2" name="Slide Number Placeholder 1"/>
          <p:cNvSpPr>
            <a:spLocks noGrp="1"/>
          </p:cNvSpPr>
          <p:nvPr>
            <p:ph type="sldNum" sz="quarter" idx="2"/>
          </p:nvPr>
        </p:nvSpPr>
        <p:spPr/>
        <p:txBody>
          <a:bodyPr/>
          <a:lstStyle/>
          <a:p>
            <a:fld id="{86CB4B4D-7CA3-9044-876B-883B54F8677D}" type="slidenum">
              <a:rPr lang="en-US" smtClean="0"/>
              <a:t>37</a:t>
            </a:fld>
            <a:endParaRPr lang="en-US"/>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5" name="Shape 285"/>
          <p:cNvSpPr>
            <a:spLocks noGrp="1"/>
          </p:cNvSpPr>
          <p:nvPr>
            <p:ph type="title"/>
          </p:nvPr>
        </p:nvSpPr>
        <p:spPr>
          <a:prstGeom prst="rect">
            <a:avLst/>
          </a:prstGeom>
        </p:spPr>
        <p:txBody>
          <a:bodyPr>
            <a:normAutofit/>
          </a:bodyPr>
          <a:lstStyle>
            <a:lvl1pPr defTabSz="519937">
              <a:defRPr sz="7119"/>
            </a:lvl1pPr>
          </a:lstStyle>
          <a:p>
            <a:r>
              <a:t>Revisit Address Translation</a:t>
            </a:r>
          </a:p>
        </p:txBody>
      </p:sp>
      <p:sp>
        <p:nvSpPr>
          <p:cNvPr id="286" name="Shape 286"/>
          <p:cNvSpPr>
            <a:spLocks noGrp="1"/>
          </p:cNvSpPr>
          <p:nvPr>
            <p:ph type="body" sz="half" idx="1"/>
          </p:nvPr>
        </p:nvSpPr>
        <p:spPr>
          <a:xfrm>
            <a:off x="952500" y="2603500"/>
            <a:ext cx="6894715" cy="6286500"/>
          </a:xfrm>
          <a:prstGeom prst="rect">
            <a:avLst/>
          </a:prstGeom>
        </p:spPr>
        <p:txBody>
          <a:bodyPr/>
          <a:lstStyle/>
          <a:p>
            <a:pPr marL="362850" indent="-362850" defTabSz="566674">
              <a:lnSpc>
                <a:spcPct val="80000"/>
              </a:lnSpc>
              <a:spcBef>
                <a:spcPts val="1600"/>
              </a:spcBef>
              <a:defRPr sz="2910"/>
            </a:pPr>
            <a:r>
              <a:t>Map to page frame and disk</a:t>
            </a:r>
          </a:p>
          <a:p>
            <a:pPr marL="795288" lvl="1" indent="-364123" defTabSz="566674">
              <a:lnSpc>
                <a:spcPct val="80000"/>
              </a:lnSpc>
              <a:spcBef>
                <a:spcPts val="400"/>
              </a:spcBef>
              <a:buClr>
                <a:srgbClr val="9FB8CD"/>
              </a:buClr>
              <a:defRPr sz="2522">
                <a:solidFill>
                  <a:srgbClr val="464653"/>
                </a:solidFill>
              </a:defRPr>
            </a:pPr>
            <a:r>
              <a:t>If valid bit = 1, map to pp# physical page number</a:t>
            </a:r>
          </a:p>
          <a:p>
            <a:pPr marL="795288" lvl="1" indent="-364123" defTabSz="566674">
              <a:lnSpc>
                <a:spcPct val="80000"/>
              </a:lnSpc>
              <a:spcBef>
                <a:spcPts val="400"/>
              </a:spcBef>
              <a:buClr>
                <a:srgbClr val="9FB8CD"/>
              </a:buClr>
              <a:defRPr sz="2522">
                <a:solidFill>
                  <a:srgbClr val="464653"/>
                </a:solidFill>
              </a:defRPr>
            </a:pPr>
            <a:r>
              <a:t>If valid bit = 0, map to dp# disk page number</a:t>
            </a:r>
          </a:p>
          <a:p>
            <a:pPr marL="362850" indent="-362850" defTabSz="566674">
              <a:lnSpc>
                <a:spcPct val="80000"/>
              </a:lnSpc>
              <a:spcBef>
                <a:spcPts val="1600"/>
              </a:spcBef>
              <a:defRPr sz="2910"/>
            </a:pPr>
            <a:r>
              <a:t>Page out</a:t>
            </a:r>
          </a:p>
          <a:p>
            <a:pPr marL="795288" lvl="1" indent="-364123" defTabSz="566674">
              <a:lnSpc>
                <a:spcPct val="80000"/>
              </a:lnSpc>
              <a:spcBef>
                <a:spcPts val="400"/>
              </a:spcBef>
              <a:buClr>
                <a:srgbClr val="9FB8CD"/>
              </a:buClr>
              <a:defRPr sz="2522">
                <a:solidFill>
                  <a:srgbClr val="464653"/>
                </a:solidFill>
              </a:defRPr>
            </a:pPr>
            <a:r>
              <a:t>Invalidate page table entry and TLB entry</a:t>
            </a:r>
          </a:p>
          <a:p>
            <a:pPr marL="795288" lvl="1" indent="-364123" defTabSz="566674">
              <a:lnSpc>
                <a:spcPct val="80000"/>
              </a:lnSpc>
              <a:spcBef>
                <a:spcPts val="400"/>
              </a:spcBef>
              <a:buClr>
                <a:srgbClr val="9FB8CD"/>
              </a:buClr>
              <a:defRPr sz="2522">
                <a:solidFill>
                  <a:srgbClr val="464653"/>
                </a:solidFill>
              </a:defRPr>
            </a:pPr>
            <a:r>
              <a:t>Copy page to disk</a:t>
            </a:r>
          </a:p>
          <a:p>
            <a:pPr marL="795288" lvl="1" indent="-364123" defTabSz="566674">
              <a:lnSpc>
                <a:spcPct val="80000"/>
              </a:lnSpc>
              <a:spcBef>
                <a:spcPts val="400"/>
              </a:spcBef>
              <a:buClr>
                <a:srgbClr val="9FB8CD"/>
              </a:buClr>
              <a:defRPr sz="2522">
                <a:solidFill>
                  <a:srgbClr val="464653"/>
                </a:solidFill>
              </a:defRPr>
            </a:pPr>
            <a:r>
              <a:t>Set disk page number in PTE</a:t>
            </a:r>
          </a:p>
          <a:p>
            <a:pPr marL="362850" indent="-362850" defTabSz="566674">
              <a:lnSpc>
                <a:spcPct val="80000"/>
              </a:lnSpc>
              <a:spcBef>
                <a:spcPts val="1600"/>
              </a:spcBef>
              <a:defRPr sz="2910"/>
            </a:pPr>
            <a:r>
              <a:t>Page in</a:t>
            </a:r>
          </a:p>
          <a:p>
            <a:pPr marL="795288" lvl="1" indent="-364123" defTabSz="566674">
              <a:lnSpc>
                <a:spcPct val="80000"/>
              </a:lnSpc>
              <a:spcBef>
                <a:spcPts val="400"/>
              </a:spcBef>
              <a:buClr>
                <a:srgbClr val="9FB8CD"/>
              </a:buClr>
              <a:defRPr sz="2522">
                <a:solidFill>
                  <a:srgbClr val="464653"/>
                </a:solidFill>
              </a:defRPr>
            </a:pPr>
            <a:r>
              <a:t>Find an empty page frame (may trigger replacement)</a:t>
            </a:r>
          </a:p>
          <a:p>
            <a:pPr marL="795288" lvl="1" indent="-364123" defTabSz="566674">
              <a:lnSpc>
                <a:spcPct val="80000"/>
              </a:lnSpc>
              <a:spcBef>
                <a:spcPts val="400"/>
              </a:spcBef>
              <a:buClr>
                <a:srgbClr val="9FB8CD"/>
              </a:buClr>
              <a:defRPr sz="2522">
                <a:solidFill>
                  <a:srgbClr val="464653"/>
                </a:solidFill>
              </a:defRPr>
            </a:pPr>
            <a:r>
              <a:t>Copy page from disk</a:t>
            </a:r>
          </a:p>
          <a:p>
            <a:pPr marL="795288" lvl="1" indent="-364123" defTabSz="566674">
              <a:lnSpc>
                <a:spcPct val="80000"/>
              </a:lnSpc>
              <a:spcBef>
                <a:spcPts val="400"/>
              </a:spcBef>
              <a:buClr>
                <a:srgbClr val="9FB8CD"/>
              </a:buClr>
              <a:defRPr sz="2522">
                <a:solidFill>
                  <a:srgbClr val="464653"/>
                </a:solidFill>
              </a:defRPr>
            </a:pPr>
            <a:r>
              <a:t>Set page number in PTE and TLB entry and make them valid</a:t>
            </a:r>
          </a:p>
        </p:txBody>
      </p:sp>
      <p:pic>
        <p:nvPicPr>
          <p:cNvPr id="287" name="image35.png"/>
          <p:cNvPicPr>
            <a:picLocks noChangeAspect="1"/>
          </p:cNvPicPr>
          <p:nvPr/>
        </p:nvPicPr>
        <p:blipFill>
          <a:blip r:embed="rId2">
            <a:extLst/>
          </a:blip>
          <a:stretch>
            <a:fillRect/>
          </a:stretch>
        </p:blipFill>
        <p:spPr>
          <a:xfrm>
            <a:off x="7869984" y="2793576"/>
            <a:ext cx="4754881" cy="5906348"/>
          </a:xfrm>
          <a:prstGeom prst="rect">
            <a:avLst/>
          </a:prstGeom>
          <a:ln w="12700">
            <a:miter lim="400000"/>
          </a:ln>
        </p:spPr>
      </p:pic>
      <p:sp>
        <p:nvSpPr>
          <p:cNvPr id="288" name="Shape 288"/>
          <p:cNvSpPr/>
          <p:nvPr/>
        </p:nvSpPr>
        <p:spPr>
          <a:xfrm>
            <a:off x="10512213" y="2059093"/>
            <a:ext cx="1408854" cy="433494"/>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 name="Slide Number Placeholder 1"/>
          <p:cNvSpPr>
            <a:spLocks noGrp="1"/>
          </p:cNvSpPr>
          <p:nvPr>
            <p:ph type="sldNum" sz="quarter" idx="2"/>
          </p:nvPr>
        </p:nvSpPr>
        <p:spPr/>
        <p:txBody>
          <a:bodyPr/>
          <a:lstStyle/>
          <a:p>
            <a:fld id="{86CB4B4D-7CA3-9044-876B-883B54F8677D}" type="slidenum">
              <a:rPr lang="en-US" smtClean="0"/>
              <a:t>38</a:t>
            </a:fld>
            <a:endParaRPr lang="en-US"/>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p:cNvSpPr>
          <p:nvPr>
            <p:ph type="title"/>
          </p:nvPr>
        </p:nvSpPr>
        <p:spPr>
          <a:prstGeom prst="rect">
            <a:avLst/>
          </a:prstGeom>
        </p:spPr>
        <p:txBody>
          <a:bodyPr/>
          <a:lstStyle>
            <a:lvl1pPr defTabSz="490727">
              <a:defRPr sz="6719"/>
            </a:lvl1pPr>
          </a:lstStyle>
          <a:p>
            <a:r>
              <a:t>Example: x86 Paging Options</a:t>
            </a:r>
          </a:p>
        </p:txBody>
      </p:sp>
      <p:sp>
        <p:nvSpPr>
          <p:cNvPr id="291" name="Shape 291"/>
          <p:cNvSpPr>
            <a:spLocks noGrp="1"/>
          </p:cNvSpPr>
          <p:nvPr>
            <p:ph type="body" sz="half" idx="1"/>
          </p:nvPr>
        </p:nvSpPr>
        <p:spPr>
          <a:xfrm>
            <a:off x="952500" y="2603500"/>
            <a:ext cx="5697709" cy="6286500"/>
          </a:xfrm>
          <a:prstGeom prst="rect">
            <a:avLst/>
          </a:prstGeom>
        </p:spPr>
        <p:txBody>
          <a:bodyPr/>
          <a:lstStyle/>
          <a:p>
            <a:pPr marL="352697" indent="-352697">
              <a:lnSpc>
                <a:spcPct val="80000"/>
              </a:lnSpc>
              <a:defRPr sz="2400"/>
            </a:pPr>
            <a:r>
              <a:t>Flags</a:t>
            </a:r>
          </a:p>
          <a:p>
            <a:pPr marL="810260" lvl="1" indent="-365760">
              <a:lnSpc>
                <a:spcPct val="80000"/>
              </a:lnSpc>
              <a:spcBef>
                <a:spcPts val="500"/>
              </a:spcBef>
              <a:buClr>
                <a:srgbClr val="9FB8CD"/>
              </a:buClr>
              <a:defRPr sz="2400">
                <a:solidFill>
                  <a:srgbClr val="464653"/>
                </a:solidFill>
              </a:defRPr>
            </a:pPr>
            <a:r>
              <a:t>PG flag (Bit 31 of CR0): enable page translation</a:t>
            </a:r>
          </a:p>
          <a:p>
            <a:pPr marL="810260" lvl="1" indent="-365760">
              <a:lnSpc>
                <a:spcPct val="80000"/>
              </a:lnSpc>
              <a:spcBef>
                <a:spcPts val="500"/>
              </a:spcBef>
              <a:buClr>
                <a:srgbClr val="9FB8CD"/>
              </a:buClr>
              <a:defRPr sz="2400">
                <a:solidFill>
                  <a:srgbClr val="464653"/>
                </a:solidFill>
              </a:defRPr>
            </a:pPr>
            <a:r>
              <a:t>PSE flag (Bit 4 of CR4): 0 for 4KB page size and 1 for large page size</a:t>
            </a:r>
          </a:p>
          <a:p>
            <a:pPr marL="810260" lvl="1" indent="-365760">
              <a:lnSpc>
                <a:spcPct val="80000"/>
              </a:lnSpc>
              <a:spcBef>
                <a:spcPts val="500"/>
              </a:spcBef>
              <a:buClr>
                <a:srgbClr val="9FB8CD"/>
              </a:buClr>
              <a:defRPr sz="2400">
                <a:solidFill>
                  <a:srgbClr val="464653"/>
                </a:solidFill>
              </a:defRPr>
            </a:pPr>
            <a:r>
              <a:t>PAE flag (Bit 5 of CR4): 0 for 2MB pages when PSE = 1 and 1 for 4MB pages when PSE = 1 extending physical address space to 36 bit</a:t>
            </a:r>
          </a:p>
          <a:p>
            <a:pPr marL="352697" indent="-352697">
              <a:lnSpc>
                <a:spcPct val="80000"/>
              </a:lnSpc>
              <a:defRPr sz="2400"/>
            </a:pPr>
            <a:r>
              <a:t>2MB and 4MB pages are mapped directly from directory entries</a:t>
            </a:r>
          </a:p>
          <a:p>
            <a:pPr marL="352697" indent="-352697">
              <a:lnSpc>
                <a:spcPct val="80000"/>
              </a:lnSpc>
              <a:defRPr sz="2400"/>
            </a:pPr>
            <a:r>
              <a:t>4KB and 4MB pages can be mixed</a:t>
            </a:r>
          </a:p>
        </p:txBody>
      </p:sp>
      <p:pic>
        <p:nvPicPr>
          <p:cNvPr id="292" name="image36.png"/>
          <p:cNvPicPr>
            <a:picLocks noChangeAspect="1"/>
          </p:cNvPicPr>
          <p:nvPr/>
        </p:nvPicPr>
        <p:blipFill>
          <a:blip r:embed="rId3">
            <a:extLst/>
          </a:blip>
          <a:stretch>
            <a:fillRect/>
          </a:stretch>
        </p:blipFill>
        <p:spPr>
          <a:xfrm>
            <a:off x="6712867" y="3925926"/>
            <a:ext cx="6476338" cy="3641647"/>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39</a:t>
            </a:fld>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t>Overview</a:t>
            </a:r>
          </a:p>
        </p:txBody>
      </p:sp>
      <p:sp>
        <p:nvSpPr>
          <p:cNvPr id="148" name="Shape 148"/>
          <p:cNvSpPr>
            <a:spLocks noGrp="1"/>
          </p:cNvSpPr>
          <p:nvPr>
            <p:ph type="body" idx="1"/>
          </p:nvPr>
        </p:nvSpPr>
        <p:spPr>
          <a:prstGeom prst="rect">
            <a:avLst/>
          </a:prstGeom>
        </p:spPr>
        <p:txBody>
          <a:bodyPr/>
          <a:lstStyle/>
          <a:p>
            <a:pPr marL="419805" indent="-419805">
              <a:defRPr>
                <a:solidFill>
                  <a:srgbClr val="DCDEE0"/>
                </a:solidFill>
              </a:defRPr>
            </a:pPr>
            <a:r>
              <a:rPr sz="3400"/>
              <a:t>Part 1: </a:t>
            </a:r>
            <a:r>
              <a:rPr sz="2800"/>
              <a:t>Virtual Memory and Address Translation</a:t>
            </a:r>
          </a:p>
          <a:p>
            <a:pPr marL="419805" indent="-419805">
              <a:defRPr sz="3400"/>
            </a:pPr>
            <a:r>
              <a:t>Part 2</a:t>
            </a:r>
          </a:p>
          <a:p>
            <a:pPr marL="790222" lvl="1" indent="-345722">
              <a:spcBef>
                <a:spcPts val="500"/>
              </a:spcBef>
              <a:buClr>
                <a:srgbClr val="9FB8CD"/>
              </a:buClr>
              <a:defRPr sz="2800">
                <a:solidFill>
                  <a:srgbClr val="464653"/>
                </a:solidFill>
              </a:defRPr>
            </a:pPr>
            <a:r>
              <a:t>Paging mechanism</a:t>
            </a:r>
            <a:endParaRPr sz="3200"/>
          </a:p>
          <a:p>
            <a:pPr marL="790222" lvl="1" indent="-345722">
              <a:spcBef>
                <a:spcPts val="500"/>
              </a:spcBef>
              <a:buClr>
                <a:srgbClr val="9FB8CD"/>
              </a:buClr>
              <a:defRPr sz="2800">
                <a:solidFill>
                  <a:srgbClr val="464653"/>
                </a:solidFill>
              </a:defRPr>
            </a:pPr>
            <a:r>
              <a:t>Page replacement algorithms</a:t>
            </a:r>
            <a:endParaRPr sz="2400"/>
          </a:p>
          <a:p>
            <a:pPr marL="419805" indent="-419805"/>
            <a:r>
              <a:rPr sz="3400"/>
              <a:t>Part 3: </a:t>
            </a:r>
            <a:r>
              <a:rPr sz="2800"/>
              <a:t>Design Issues</a:t>
            </a:r>
          </a:p>
        </p:txBody>
      </p:sp>
      <p:sp>
        <p:nvSpPr>
          <p:cNvPr id="2" name="Slide Number Placeholder 1"/>
          <p:cNvSpPr>
            <a:spLocks noGrp="1"/>
          </p:cNvSpPr>
          <p:nvPr>
            <p:ph type="sldNum" sz="quarter" idx="2"/>
          </p:nvPr>
        </p:nvSpPr>
        <p:spPr/>
        <p:txBody>
          <a:bodyPr/>
          <a:lstStyle/>
          <a:p>
            <a:fld id="{86CB4B4D-7CA3-9044-876B-883B54F8677D}" type="slidenum">
              <a:rPr lang="en-US" smtClean="0"/>
              <a:t>4</a:t>
            </a:fld>
            <a:endParaRPr 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title"/>
          </p:nvPr>
        </p:nvSpPr>
        <p:spPr>
          <a:xfrm>
            <a:off x="952500" y="444500"/>
            <a:ext cx="11099800" cy="1344399"/>
          </a:xfrm>
          <a:prstGeom prst="rect">
            <a:avLst/>
          </a:prstGeom>
        </p:spPr>
        <p:txBody>
          <a:bodyPr/>
          <a:lstStyle>
            <a:lvl1pPr defTabSz="484886">
              <a:defRPr sz="6640"/>
            </a:lvl1pPr>
          </a:lstStyle>
          <a:p>
            <a:r>
              <a:t>Example: x86 Directory Entry</a:t>
            </a:r>
          </a:p>
        </p:txBody>
      </p:sp>
      <p:pic>
        <p:nvPicPr>
          <p:cNvPr id="297" name="image37.png"/>
          <p:cNvPicPr>
            <a:picLocks noChangeAspect="1"/>
          </p:cNvPicPr>
          <p:nvPr/>
        </p:nvPicPr>
        <p:blipFill>
          <a:blip r:embed="rId2">
            <a:extLst/>
          </a:blip>
          <a:stretch>
            <a:fillRect/>
          </a:stretch>
        </p:blipFill>
        <p:spPr>
          <a:xfrm>
            <a:off x="1301009" y="1984849"/>
            <a:ext cx="6540869" cy="3810506"/>
          </a:xfrm>
          <a:prstGeom prst="rect">
            <a:avLst/>
          </a:prstGeom>
          <a:ln w="12700">
            <a:miter lim="400000"/>
          </a:ln>
        </p:spPr>
      </p:pic>
      <p:pic>
        <p:nvPicPr>
          <p:cNvPr id="298" name="image38.png"/>
          <p:cNvPicPr>
            <a:picLocks noChangeAspect="1"/>
          </p:cNvPicPr>
          <p:nvPr/>
        </p:nvPicPr>
        <p:blipFill>
          <a:blip r:embed="rId3">
            <a:extLst/>
          </a:blip>
          <a:stretch>
            <a:fillRect/>
          </a:stretch>
        </p:blipFill>
        <p:spPr>
          <a:xfrm>
            <a:off x="5109901" y="5466538"/>
            <a:ext cx="7769111" cy="4187707"/>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40</a:t>
            </a:fld>
            <a:endParaRPr lang="en-US"/>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p:cNvSpPr>
          <p:nvPr>
            <p:ph type="title"/>
          </p:nvPr>
        </p:nvSpPr>
        <p:spPr>
          <a:xfrm>
            <a:off x="953455" y="444500"/>
            <a:ext cx="11099801" cy="2159000"/>
          </a:xfrm>
          <a:prstGeom prst="rect">
            <a:avLst/>
          </a:prstGeom>
        </p:spPr>
        <p:txBody>
          <a:bodyPr/>
          <a:lstStyle/>
          <a:p>
            <a:r>
              <a:t>PAE</a:t>
            </a:r>
          </a:p>
        </p:txBody>
      </p:sp>
      <p:pic>
        <p:nvPicPr>
          <p:cNvPr id="301" name="pasted-image.tif"/>
          <p:cNvPicPr>
            <a:picLocks noChangeAspect="1"/>
          </p:cNvPicPr>
          <p:nvPr/>
        </p:nvPicPr>
        <p:blipFill>
          <a:blip r:embed="rId2">
            <a:extLst/>
          </a:blip>
          <a:stretch>
            <a:fillRect/>
          </a:stretch>
        </p:blipFill>
        <p:spPr>
          <a:xfrm>
            <a:off x="192032" y="3238500"/>
            <a:ext cx="6244737" cy="3982151"/>
          </a:xfrm>
          <a:prstGeom prst="rect">
            <a:avLst/>
          </a:prstGeom>
          <a:ln w="12700">
            <a:miter lim="400000"/>
          </a:ln>
        </p:spPr>
      </p:pic>
      <p:pic>
        <p:nvPicPr>
          <p:cNvPr id="302" name="pasted-image.tif"/>
          <p:cNvPicPr>
            <a:picLocks noChangeAspect="1"/>
          </p:cNvPicPr>
          <p:nvPr/>
        </p:nvPicPr>
        <p:blipFill>
          <a:blip r:embed="rId3">
            <a:extLst/>
          </a:blip>
          <a:stretch>
            <a:fillRect/>
          </a:stretch>
        </p:blipFill>
        <p:spPr>
          <a:xfrm>
            <a:off x="6607890" y="3238500"/>
            <a:ext cx="6244736" cy="3857043"/>
          </a:xfrm>
          <a:prstGeom prst="rect">
            <a:avLst/>
          </a:prstGeom>
          <a:ln w="12700">
            <a:miter lim="400000"/>
          </a:ln>
        </p:spPr>
      </p:pic>
      <p:sp>
        <p:nvSpPr>
          <p:cNvPr id="303" name="Shape 303"/>
          <p:cNvSpPr/>
          <p:nvPr/>
        </p:nvSpPr>
        <p:spPr>
          <a:xfrm>
            <a:off x="2050242" y="7579627"/>
            <a:ext cx="2528317"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 KB pages</a:t>
            </a:r>
          </a:p>
        </p:txBody>
      </p:sp>
      <p:sp>
        <p:nvSpPr>
          <p:cNvPr id="304" name="Shape 304"/>
          <p:cNvSpPr/>
          <p:nvPr/>
        </p:nvSpPr>
        <p:spPr>
          <a:xfrm>
            <a:off x="8428152" y="7579627"/>
            <a:ext cx="2604212"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 MB pages</a:t>
            </a:r>
          </a:p>
        </p:txBody>
      </p:sp>
      <p:sp>
        <p:nvSpPr>
          <p:cNvPr id="305" name="Shape 305"/>
          <p:cNvSpPr/>
          <p:nvPr/>
        </p:nvSpPr>
        <p:spPr>
          <a:xfrm flipV="1">
            <a:off x="6624292" y="2430743"/>
            <a:ext cx="1" cy="5597663"/>
          </a:xfrm>
          <a:prstGeom prst="line">
            <a:avLst/>
          </a:prstGeom>
          <a:ln w="25400">
            <a:solidFill>
              <a:srgbClr val="000000"/>
            </a:solidFill>
            <a:miter lim="400000"/>
          </a:ln>
        </p:spPr>
        <p:txBody>
          <a:bodyPr lIns="50800" tIns="50800" rIns="50800" bIns="50800" anchor="ctr"/>
          <a:lstStyle/>
          <a:p>
            <a:pPr>
              <a:defRPr sz="2400"/>
            </a:pPr>
            <a:endParaRPr/>
          </a:p>
        </p:txBody>
      </p:sp>
      <p:sp>
        <p:nvSpPr>
          <p:cNvPr id="306" name="Shape 306"/>
          <p:cNvSpPr/>
          <p:nvPr/>
        </p:nvSpPr>
        <p:spPr>
          <a:xfrm>
            <a:off x="242569" y="9245599"/>
            <a:ext cx="6143664" cy="39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900" u="sng">
                <a:hlinkClick r:id="rId4"/>
              </a:defRPr>
            </a:lvl1pPr>
          </a:lstStyle>
          <a:p>
            <a:pPr>
              <a:defRPr u="none"/>
            </a:pPr>
            <a:r>
              <a:rPr u="sng">
                <a:hlinkClick r:id="rId4"/>
              </a:rPr>
              <a:t>http://en.wikipedia.org/wiki/Physical_Address_Extension</a:t>
            </a:r>
          </a:p>
        </p:txBody>
      </p:sp>
      <p:sp>
        <p:nvSpPr>
          <p:cNvPr id="2" name="Slide Number Placeholder 1"/>
          <p:cNvSpPr>
            <a:spLocks noGrp="1"/>
          </p:cNvSpPr>
          <p:nvPr>
            <p:ph type="sldNum" sz="quarter" idx="2"/>
          </p:nvPr>
        </p:nvSpPr>
        <p:spPr/>
        <p:txBody>
          <a:bodyPr/>
          <a:lstStyle/>
          <a:p>
            <a:fld id="{86CB4B4D-7CA3-9044-876B-883B54F8677D}" type="slidenum">
              <a:rPr lang="en-US" smtClean="0"/>
              <a:t>41</a:t>
            </a:fld>
            <a:endParaRPr lang="en-US"/>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title"/>
          </p:nvPr>
        </p:nvSpPr>
        <p:spPr>
          <a:prstGeom prst="rect">
            <a:avLst/>
          </a:prstGeom>
        </p:spPr>
        <p:txBody>
          <a:bodyPr/>
          <a:lstStyle/>
          <a:p>
            <a:r>
              <a:t>Simulating PTE Bits</a:t>
            </a:r>
          </a:p>
        </p:txBody>
      </p:sp>
      <p:sp>
        <p:nvSpPr>
          <p:cNvPr id="309" name="Shape 309"/>
          <p:cNvSpPr>
            <a:spLocks noGrp="1"/>
          </p:cNvSpPr>
          <p:nvPr>
            <p:ph type="body" idx="1"/>
          </p:nvPr>
        </p:nvSpPr>
        <p:spPr>
          <a:prstGeom prst="rect">
            <a:avLst/>
          </a:prstGeom>
        </p:spPr>
        <p:txBody>
          <a:bodyPr/>
          <a:lstStyle/>
          <a:p>
            <a:pPr marL="376961" indent="-376961" defTabSz="566674">
              <a:lnSpc>
                <a:spcPct val="90000"/>
              </a:lnSpc>
              <a:spcBef>
                <a:spcPts val="1600"/>
              </a:spcBef>
              <a:defRPr sz="3298"/>
            </a:pPr>
            <a:r>
              <a:t>Simulating modify bit using read/write bit</a:t>
            </a:r>
          </a:p>
          <a:p>
            <a:pPr marL="785952" lvl="1" indent="-354787" defTabSz="566674">
              <a:lnSpc>
                <a:spcPct val="90000"/>
              </a:lnSpc>
              <a:spcBef>
                <a:spcPts val="400"/>
              </a:spcBef>
              <a:buClr>
                <a:srgbClr val="9FB8CD"/>
              </a:buClr>
              <a:defRPr sz="2716">
                <a:solidFill>
                  <a:srgbClr val="464653"/>
                </a:solidFill>
              </a:defRPr>
            </a:pPr>
            <a:r>
              <a:t>Set pages read-only if they are read-write</a:t>
            </a:r>
          </a:p>
          <a:p>
            <a:pPr marL="785952" lvl="1" indent="-354787" defTabSz="566674">
              <a:lnSpc>
                <a:spcPct val="90000"/>
              </a:lnSpc>
              <a:spcBef>
                <a:spcPts val="400"/>
              </a:spcBef>
              <a:buClr>
                <a:srgbClr val="9FB8CD"/>
              </a:buClr>
              <a:defRPr sz="2716">
                <a:solidFill>
                  <a:srgbClr val="464653"/>
                </a:solidFill>
              </a:defRPr>
            </a:pPr>
            <a:r>
              <a:t>Use a reserved bit to remember if the page is really read-only</a:t>
            </a:r>
          </a:p>
          <a:p>
            <a:pPr marL="785952" lvl="1" indent="-354787" defTabSz="566674">
              <a:lnSpc>
                <a:spcPct val="90000"/>
              </a:lnSpc>
              <a:spcBef>
                <a:spcPts val="400"/>
              </a:spcBef>
              <a:buClr>
                <a:srgbClr val="9FB8CD"/>
              </a:buClr>
              <a:defRPr sz="2716">
                <a:solidFill>
                  <a:srgbClr val="464653"/>
                </a:solidFill>
              </a:defRPr>
            </a:pPr>
            <a:r>
              <a:t>On a write fault</a:t>
            </a:r>
          </a:p>
          <a:p>
            <a:pPr marL="1157986" lvl="2" indent="-295656" defTabSz="566674">
              <a:lnSpc>
                <a:spcPct val="90000"/>
              </a:lnSpc>
              <a:spcBef>
                <a:spcPts val="400"/>
              </a:spcBef>
              <a:buClr>
                <a:srgbClr val="BABABA"/>
              </a:buClr>
              <a:defRPr sz="2328"/>
            </a:pPr>
            <a:r>
              <a:t>If it is not really read-only, then record a modify in the data structure and change it to read-write</a:t>
            </a:r>
          </a:p>
          <a:p>
            <a:pPr marL="1157986" lvl="2" indent="-295656" defTabSz="566674">
              <a:lnSpc>
                <a:spcPct val="90000"/>
              </a:lnSpc>
              <a:spcBef>
                <a:spcPts val="400"/>
              </a:spcBef>
              <a:buClr>
                <a:srgbClr val="BABABA"/>
              </a:buClr>
              <a:defRPr sz="2328"/>
            </a:pPr>
            <a:r>
              <a:t>Restart the instruction</a:t>
            </a:r>
          </a:p>
          <a:p>
            <a:pPr marL="376961" indent="-376961" defTabSz="566674">
              <a:lnSpc>
                <a:spcPct val="90000"/>
              </a:lnSpc>
              <a:spcBef>
                <a:spcPts val="1600"/>
              </a:spcBef>
              <a:defRPr sz="3298"/>
            </a:pPr>
            <a:r>
              <a:t>Simulating access (reference) bit using valid bit</a:t>
            </a:r>
          </a:p>
          <a:p>
            <a:pPr marL="785952" lvl="1" indent="-354787" defTabSz="566674">
              <a:lnSpc>
                <a:spcPct val="90000"/>
              </a:lnSpc>
              <a:spcBef>
                <a:spcPts val="400"/>
              </a:spcBef>
              <a:buClr>
                <a:srgbClr val="9FB8CD"/>
              </a:buClr>
              <a:defRPr sz="2716">
                <a:solidFill>
                  <a:srgbClr val="464653"/>
                </a:solidFill>
              </a:defRPr>
            </a:pPr>
            <a:r>
              <a:t>Invalidate all valid bits (even they are valid)</a:t>
            </a:r>
          </a:p>
          <a:p>
            <a:pPr marL="785952" lvl="1" indent="-354787" defTabSz="566674">
              <a:lnSpc>
                <a:spcPct val="90000"/>
              </a:lnSpc>
              <a:spcBef>
                <a:spcPts val="400"/>
              </a:spcBef>
              <a:buClr>
                <a:srgbClr val="9FB8CD"/>
              </a:buClr>
              <a:defRPr sz="2716">
                <a:solidFill>
                  <a:srgbClr val="464653"/>
                </a:solidFill>
              </a:defRPr>
            </a:pPr>
            <a:r>
              <a:t>Use a reserved bit to remember if a page is really valid</a:t>
            </a:r>
          </a:p>
          <a:p>
            <a:pPr marL="785952" lvl="1" indent="-354787" defTabSz="566674">
              <a:lnSpc>
                <a:spcPct val="90000"/>
              </a:lnSpc>
              <a:spcBef>
                <a:spcPts val="400"/>
              </a:spcBef>
              <a:buClr>
                <a:srgbClr val="9FB8CD"/>
              </a:buClr>
              <a:defRPr sz="2716">
                <a:solidFill>
                  <a:srgbClr val="464653"/>
                </a:solidFill>
              </a:defRPr>
            </a:pPr>
            <a:r>
              <a:t>On a page fault</a:t>
            </a:r>
          </a:p>
          <a:p>
            <a:pPr marL="1157986" lvl="2" indent="-295656" defTabSz="566674">
              <a:lnSpc>
                <a:spcPct val="90000"/>
              </a:lnSpc>
              <a:spcBef>
                <a:spcPts val="400"/>
              </a:spcBef>
              <a:buClr>
                <a:srgbClr val="BABABA"/>
              </a:buClr>
              <a:defRPr sz="2328"/>
            </a:pPr>
            <a:r>
              <a:t>If it is a valid reference, set the valid bit and place the page in the LRU list</a:t>
            </a:r>
          </a:p>
          <a:p>
            <a:pPr marL="1157986" lvl="2" indent="-295656" defTabSz="566674">
              <a:lnSpc>
                <a:spcPct val="90000"/>
              </a:lnSpc>
              <a:spcBef>
                <a:spcPts val="400"/>
              </a:spcBef>
              <a:buClr>
                <a:srgbClr val="BABABA"/>
              </a:buClr>
              <a:defRPr sz="2328"/>
            </a:pPr>
            <a:r>
              <a:t>If it is a invalid reference, do the page replacement</a:t>
            </a:r>
          </a:p>
          <a:p>
            <a:pPr marL="1157986" lvl="2" indent="-295656" defTabSz="566674">
              <a:lnSpc>
                <a:spcPct val="90000"/>
              </a:lnSpc>
              <a:spcBef>
                <a:spcPts val="400"/>
              </a:spcBef>
              <a:buClr>
                <a:srgbClr val="BABABA"/>
              </a:buClr>
              <a:defRPr sz="2328"/>
            </a:pPr>
            <a:r>
              <a:t>Restart the faulting instruction</a:t>
            </a:r>
          </a:p>
        </p:txBody>
      </p:sp>
      <p:sp>
        <p:nvSpPr>
          <p:cNvPr id="2" name="Slide Number Placeholder 1"/>
          <p:cNvSpPr>
            <a:spLocks noGrp="1"/>
          </p:cNvSpPr>
          <p:nvPr>
            <p:ph type="sldNum" sz="quarter" idx="2"/>
          </p:nvPr>
        </p:nvSpPr>
        <p:spPr/>
        <p:txBody>
          <a:bodyPr/>
          <a:lstStyle/>
          <a:p>
            <a:fld id="{86CB4B4D-7CA3-9044-876B-883B54F8677D}" type="slidenum">
              <a:rPr lang="en-US" smtClean="0"/>
              <a:t>42</a:t>
            </a:fld>
            <a:endParaRPr lang="en-US"/>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p:cNvSpPr>
          <p:nvPr>
            <p:ph type="title"/>
          </p:nvPr>
        </p:nvSpPr>
        <p:spPr>
          <a:prstGeom prst="rect">
            <a:avLst/>
          </a:prstGeom>
        </p:spPr>
        <p:txBody>
          <a:bodyPr>
            <a:normAutofit/>
          </a:bodyPr>
          <a:lstStyle>
            <a:lvl1pPr defTabSz="531622">
              <a:defRPr sz="7280"/>
            </a:lvl1pPr>
          </a:lstStyle>
          <a:p>
            <a:r>
              <a:t>Pin (or Lock) Page Frames</a:t>
            </a:r>
          </a:p>
        </p:txBody>
      </p:sp>
      <p:sp>
        <p:nvSpPr>
          <p:cNvPr id="314" name="Shape 314"/>
          <p:cNvSpPr>
            <a:spLocks noGrp="1"/>
          </p:cNvSpPr>
          <p:nvPr>
            <p:ph type="body" idx="1"/>
          </p:nvPr>
        </p:nvSpPr>
        <p:spPr>
          <a:prstGeom prst="rect">
            <a:avLst/>
          </a:prstGeom>
        </p:spPr>
        <p:txBody>
          <a:bodyPr/>
          <a:lstStyle/>
          <a:p>
            <a:pPr marL="408940" indent="-408940" defTabSz="537463">
              <a:spcBef>
                <a:spcPts val="1500"/>
              </a:spcBef>
              <a:defRPr sz="3312"/>
            </a:pPr>
            <a:r>
              <a:t>When do you need it?</a:t>
            </a:r>
          </a:p>
          <a:p>
            <a:pPr marL="772442" lvl="1" indent="-363502" defTabSz="537463">
              <a:spcBef>
                <a:spcPts val="400"/>
              </a:spcBef>
              <a:buClr>
                <a:srgbClr val="9FB8CD"/>
              </a:buClr>
              <a:defRPr sz="2944">
                <a:solidFill>
                  <a:srgbClr val="464653"/>
                </a:solidFill>
              </a:defRPr>
            </a:pPr>
            <a:r>
              <a:t>When DMA is in progress, you don’t want to page the pages out to avoid CPU from overwriting the pages</a:t>
            </a:r>
          </a:p>
          <a:p>
            <a:pPr marL="408940" indent="-408940" defTabSz="537463">
              <a:spcBef>
                <a:spcPts val="1500"/>
              </a:spcBef>
              <a:defRPr sz="3312"/>
            </a:pPr>
            <a:r>
              <a:t>How to design the mechanism?</a:t>
            </a:r>
          </a:p>
          <a:p>
            <a:pPr marL="772442" lvl="1" indent="-363502" defTabSz="537463">
              <a:spcBef>
                <a:spcPts val="400"/>
              </a:spcBef>
              <a:buClr>
                <a:srgbClr val="9FB8CD"/>
              </a:buClr>
              <a:defRPr sz="2944">
                <a:solidFill>
                  <a:srgbClr val="464653"/>
                </a:solidFill>
              </a:defRPr>
            </a:pPr>
            <a:r>
              <a:t>A data structure to remember all pinned pages</a:t>
            </a:r>
          </a:p>
          <a:p>
            <a:pPr marL="772442" lvl="1" indent="-363502" defTabSz="537463">
              <a:spcBef>
                <a:spcPts val="400"/>
              </a:spcBef>
              <a:buClr>
                <a:srgbClr val="9FB8CD"/>
              </a:buClr>
              <a:defRPr sz="2944">
                <a:solidFill>
                  <a:srgbClr val="464653"/>
                </a:solidFill>
              </a:defRPr>
            </a:pPr>
            <a:r>
              <a:t>Paging algorithm checks the data structure to decide on page replacement</a:t>
            </a:r>
          </a:p>
          <a:p>
            <a:pPr marL="772442" lvl="1" indent="-363502" defTabSz="537463">
              <a:spcBef>
                <a:spcPts val="400"/>
              </a:spcBef>
              <a:buClr>
                <a:srgbClr val="9FB8CD"/>
              </a:buClr>
              <a:defRPr sz="2944">
                <a:solidFill>
                  <a:srgbClr val="464653"/>
                </a:solidFill>
              </a:defRPr>
            </a:pPr>
            <a:r>
              <a:t>Special calls to pin and unpin certain pages</a:t>
            </a:r>
          </a:p>
          <a:p>
            <a:pPr marL="408940" indent="-408940" defTabSz="537463">
              <a:spcBef>
                <a:spcPts val="1500"/>
              </a:spcBef>
              <a:defRPr sz="3312"/>
            </a:pPr>
            <a:r>
              <a:t>How would you implement the pin/unpin calls?</a:t>
            </a:r>
          </a:p>
          <a:p>
            <a:pPr marL="408940" indent="-408940" defTabSz="537463">
              <a:spcBef>
                <a:spcPts val="1500"/>
              </a:spcBef>
              <a:defRPr sz="3312"/>
            </a:pPr>
            <a:r>
              <a:t>If the entire kernel is in physical memory, do we still need these calls?</a:t>
            </a:r>
          </a:p>
        </p:txBody>
      </p:sp>
      <p:sp>
        <p:nvSpPr>
          <p:cNvPr id="2" name="Slide Number Placeholder 1"/>
          <p:cNvSpPr>
            <a:spLocks noGrp="1"/>
          </p:cNvSpPr>
          <p:nvPr>
            <p:ph type="sldNum" sz="quarter" idx="2"/>
          </p:nvPr>
        </p:nvSpPr>
        <p:spPr/>
        <p:txBody>
          <a:bodyPr/>
          <a:lstStyle/>
          <a:p>
            <a:fld id="{86CB4B4D-7CA3-9044-876B-883B54F8677D}" type="slidenum">
              <a:rPr lang="en-US" smtClean="0"/>
              <a:t>43</a:t>
            </a:fld>
            <a:endParaRPr lang="en-US"/>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a:spLocks noGrp="1"/>
          </p:cNvSpPr>
          <p:nvPr>
            <p:ph type="title"/>
          </p:nvPr>
        </p:nvSpPr>
        <p:spPr>
          <a:prstGeom prst="rect">
            <a:avLst/>
          </a:prstGeom>
        </p:spPr>
        <p:txBody>
          <a:bodyPr/>
          <a:lstStyle/>
          <a:p>
            <a:r>
              <a:t>Zero Pages</a:t>
            </a:r>
          </a:p>
        </p:txBody>
      </p:sp>
      <p:sp>
        <p:nvSpPr>
          <p:cNvPr id="317" name="Shape 317"/>
          <p:cNvSpPr>
            <a:spLocks noGrp="1"/>
          </p:cNvSpPr>
          <p:nvPr>
            <p:ph type="body" idx="1"/>
          </p:nvPr>
        </p:nvSpPr>
        <p:spPr>
          <a:prstGeom prst="rect">
            <a:avLst/>
          </a:prstGeom>
        </p:spPr>
        <p:txBody>
          <a:bodyPr/>
          <a:lstStyle/>
          <a:p>
            <a:r>
              <a:t>Zeroing pages</a:t>
            </a:r>
          </a:p>
          <a:p>
            <a:pPr marL="839611" lvl="1" indent="-395111">
              <a:spcBef>
                <a:spcPts val="500"/>
              </a:spcBef>
              <a:buClr>
                <a:srgbClr val="9FB8CD"/>
              </a:buClr>
              <a:defRPr sz="3200">
                <a:solidFill>
                  <a:srgbClr val="464653"/>
                </a:solidFill>
              </a:defRPr>
            </a:pPr>
            <a:r>
              <a:t>Initialize pages with 0’s</a:t>
            </a:r>
          </a:p>
          <a:p>
            <a:pPr marL="839611" lvl="1" indent="-395111">
              <a:spcBef>
                <a:spcPts val="500"/>
              </a:spcBef>
              <a:buClr>
                <a:srgbClr val="9FB8CD"/>
              </a:buClr>
              <a:defRPr sz="3200">
                <a:solidFill>
                  <a:srgbClr val="464653"/>
                </a:solidFill>
              </a:defRPr>
            </a:pPr>
            <a:r>
              <a:t>Heap and static data are initialized</a:t>
            </a:r>
          </a:p>
          <a:p>
            <a:r>
              <a:t>How to implement?</a:t>
            </a:r>
          </a:p>
          <a:p>
            <a:pPr marL="839611" lvl="1" indent="-395111">
              <a:spcBef>
                <a:spcPts val="500"/>
              </a:spcBef>
              <a:buClr>
                <a:srgbClr val="9FB8CD"/>
              </a:buClr>
              <a:defRPr sz="3200">
                <a:solidFill>
                  <a:srgbClr val="464653"/>
                </a:solidFill>
              </a:defRPr>
            </a:pPr>
            <a:r>
              <a:t>On the first page fault on a data page or stack page, zero it</a:t>
            </a:r>
          </a:p>
          <a:p>
            <a:pPr marL="839611" lvl="1" indent="-395111">
              <a:spcBef>
                <a:spcPts val="500"/>
              </a:spcBef>
              <a:buClr>
                <a:srgbClr val="9FB8CD"/>
              </a:buClr>
              <a:defRPr sz="3200">
                <a:solidFill>
                  <a:srgbClr val="464653"/>
                </a:solidFill>
              </a:defRPr>
            </a:pPr>
            <a:r>
              <a:t>Have a special thread zeroing pages</a:t>
            </a:r>
          </a:p>
          <a:p>
            <a:r>
              <a:t>Can you get away without zeroing pages?</a:t>
            </a:r>
          </a:p>
        </p:txBody>
      </p:sp>
      <p:sp>
        <p:nvSpPr>
          <p:cNvPr id="2" name="Slide Number Placeholder 1"/>
          <p:cNvSpPr>
            <a:spLocks noGrp="1"/>
          </p:cNvSpPr>
          <p:nvPr>
            <p:ph type="sldNum" sz="quarter" idx="2"/>
          </p:nvPr>
        </p:nvSpPr>
        <p:spPr/>
        <p:txBody>
          <a:bodyPr/>
          <a:lstStyle/>
          <a:p>
            <a:fld id="{86CB4B4D-7CA3-9044-876B-883B54F8677D}" type="slidenum">
              <a:rPr lang="en-US" smtClean="0"/>
              <a:t>44</a:t>
            </a:fld>
            <a:endParaRPr lang="en-US"/>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p:cNvSpPr>
          <p:nvPr>
            <p:ph type="title"/>
          </p:nvPr>
        </p:nvSpPr>
        <p:spPr>
          <a:prstGeom prst="rect">
            <a:avLst/>
          </a:prstGeom>
        </p:spPr>
        <p:txBody>
          <a:bodyPr/>
          <a:lstStyle/>
          <a:p>
            <a:r>
              <a:t>Shared Pages</a:t>
            </a:r>
          </a:p>
        </p:txBody>
      </p:sp>
      <p:pic>
        <p:nvPicPr>
          <p:cNvPr id="320" name="pasted-image.tif"/>
          <p:cNvPicPr>
            <a:picLocks noChangeAspect="1"/>
          </p:cNvPicPr>
          <p:nvPr/>
        </p:nvPicPr>
        <p:blipFill>
          <a:blip r:embed="rId3">
            <a:extLst/>
          </a:blip>
          <a:stretch>
            <a:fillRect/>
          </a:stretch>
        </p:blipFill>
        <p:spPr>
          <a:xfrm>
            <a:off x="0" y="2478751"/>
            <a:ext cx="13004800" cy="4796098"/>
          </a:xfrm>
          <a:prstGeom prst="rect">
            <a:avLst/>
          </a:prstGeom>
          <a:ln w="12700">
            <a:miter lim="400000"/>
          </a:ln>
        </p:spPr>
      </p:pic>
      <p:sp>
        <p:nvSpPr>
          <p:cNvPr id="321" name="Shape 321"/>
          <p:cNvSpPr/>
          <p:nvPr/>
        </p:nvSpPr>
        <p:spPr>
          <a:xfrm>
            <a:off x="2415946" y="7441948"/>
            <a:ext cx="8172908" cy="1193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Two processes sharing two segments, </a:t>
            </a:r>
          </a:p>
          <a:p>
            <a:r>
              <a:t>TEXT, that will never be written to.</a:t>
            </a:r>
          </a:p>
        </p:txBody>
      </p:sp>
      <p:sp>
        <p:nvSpPr>
          <p:cNvPr id="322" name="Shape 322"/>
          <p:cNvSpPr/>
          <p:nvPr/>
        </p:nvSpPr>
        <p:spPr>
          <a:xfrm>
            <a:off x="2420865" y="9270999"/>
            <a:ext cx="6781293" cy="342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1600"/>
            </a:pPr>
            <a:r>
              <a:t>From:   </a:t>
            </a:r>
            <a:r>
              <a:rPr u="sng">
                <a:hlinkClick r:id="rId4"/>
              </a:rPr>
              <a:t>http://www.pearsonhighered.com/samplechapter/0130610143.pdf</a:t>
            </a:r>
          </a:p>
        </p:txBody>
      </p:sp>
      <p:sp>
        <p:nvSpPr>
          <p:cNvPr id="2" name="Slide Number Placeholder 1"/>
          <p:cNvSpPr>
            <a:spLocks noGrp="1"/>
          </p:cNvSpPr>
          <p:nvPr>
            <p:ph type="sldNum" sz="quarter" idx="2"/>
          </p:nvPr>
        </p:nvSpPr>
        <p:spPr/>
        <p:txBody>
          <a:bodyPr/>
          <a:lstStyle/>
          <a:p>
            <a:fld id="{86CB4B4D-7CA3-9044-876B-883B54F8677D}" type="slidenum">
              <a:rPr lang="en-US" smtClean="0"/>
              <a:t>45</a:t>
            </a:fld>
            <a:endParaRPr lang="en-US"/>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title"/>
          </p:nvPr>
        </p:nvSpPr>
        <p:spPr>
          <a:prstGeom prst="rect">
            <a:avLst/>
          </a:prstGeom>
        </p:spPr>
        <p:txBody>
          <a:bodyPr/>
          <a:lstStyle/>
          <a:p>
            <a:r>
              <a:t>Shared Pages</a:t>
            </a:r>
          </a:p>
        </p:txBody>
      </p:sp>
      <p:sp>
        <p:nvSpPr>
          <p:cNvPr id="327" name="Shape 327"/>
          <p:cNvSpPr>
            <a:spLocks noGrp="1"/>
          </p:cNvSpPr>
          <p:nvPr>
            <p:ph type="body" idx="1"/>
          </p:nvPr>
        </p:nvSpPr>
        <p:spPr>
          <a:xfrm>
            <a:off x="952500" y="2603500"/>
            <a:ext cx="8138448" cy="6286500"/>
          </a:xfrm>
          <a:prstGeom prst="rect">
            <a:avLst/>
          </a:prstGeom>
        </p:spPr>
        <p:txBody>
          <a:bodyPr/>
          <a:lstStyle/>
          <a:p>
            <a:pPr marL="388620" indent="-388620">
              <a:lnSpc>
                <a:spcPct val="90000"/>
              </a:lnSpc>
              <a:defRPr sz="3400"/>
            </a:pPr>
            <a:r>
              <a:t>PTEs from two processes share the same physical pages</a:t>
            </a:r>
          </a:p>
          <a:p>
            <a:pPr marL="810260" lvl="1" indent="-365760">
              <a:lnSpc>
                <a:spcPct val="90000"/>
              </a:lnSpc>
              <a:spcBef>
                <a:spcPts val="500"/>
              </a:spcBef>
              <a:buClr>
                <a:srgbClr val="9FB8CD"/>
              </a:buClr>
              <a:defRPr sz="2800">
                <a:solidFill>
                  <a:srgbClr val="464653"/>
                </a:solidFill>
              </a:defRPr>
            </a:pPr>
            <a:r>
              <a:t>What use cases?</a:t>
            </a:r>
          </a:p>
          <a:p>
            <a:pPr marL="388620" indent="-388620">
              <a:lnSpc>
                <a:spcPct val="90000"/>
              </a:lnSpc>
              <a:defRPr sz="3400"/>
            </a:pPr>
            <a:r>
              <a:t>APIs</a:t>
            </a:r>
          </a:p>
          <a:p>
            <a:pPr marL="810260" lvl="1" indent="-365760">
              <a:lnSpc>
                <a:spcPct val="90000"/>
              </a:lnSpc>
              <a:spcBef>
                <a:spcPts val="500"/>
              </a:spcBef>
              <a:buClr>
                <a:srgbClr val="9FB8CD"/>
              </a:buClr>
              <a:defRPr sz="2800">
                <a:solidFill>
                  <a:srgbClr val="464653"/>
                </a:solidFill>
              </a:defRPr>
            </a:pPr>
            <a:r>
              <a:t>Shared memory calls</a:t>
            </a:r>
          </a:p>
          <a:p>
            <a:pPr marL="388620" indent="-388620">
              <a:lnSpc>
                <a:spcPct val="90000"/>
              </a:lnSpc>
              <a:defRPr sz="3400"/>
            </a:pPr>
            <a:r>
              <a:t>Implementation issues</a:t>
            </a:r>
          </a:p>
          <a:p>
            <a:pPr marL="810260" lvl="1" indent="-365760">
              <a:lnSpc>
                <a:spcPct val="90000"/>
              </a:lnSpc>
              <a:spcBef>
                <a:spcPts val="500"/>
              </a:spcBef>
              <a:buClr>
                <a:srgbClr val="9FB8CD"/>
              </a:buClr>
              <a:defRPr sz="2800">
                <a:solidFill>
                  <a:srgbClr val="464653"/>
                </a:solidFill>
              </a:defRPr>
            </a:pPr>
            <a:r>
              <a:t>Destroy a process with share pages</a:t>
            </a:r>
          </a:p>
          <a:p>
            <a:pPr marL="810260" lvl="1" indent="-365760">
              <a:lnSpc>
                <a:spcPct val="90000"/>
              </a:lnSpc>
              <a:spcBef>
                <a:spcPts val="500"/>
              </a:spcBef>
              <a:buClr>
                <a:srgbClr val="9FB8CD"/>
              </a:buClr>
              <a:defRPr sz="2800">
                <a:solidFill>
                  <a:srgbClr val="464653"/>
                </a:solidFill>
              </a:defRPr>
            </a:pPr>
            <a:r>
              <a:t>Page in, page out shared pages</a:t>
            </a:r>
          </a:p>
          <a:p>
            <a:pPr marL="810260" lvl="1" indent="-365760">
              <a:lnSpc>
                <a:spcPct val="90000"/>
              </a:lnSpc>
              <a:spcBef>
                <a:spcPts val="500"/>
              </a:spcBef>
              <a:buClr>
                <a:srgbClr val="9FB8CD"/>
              </a:buClr>
              <a:defRPr sz="2800">
                <a:solidFill>
                  <a:srgbClr val="464653"/>
                </a:solidFill>
              </a:defRPr>
            </a:pPr>
            <a:r>
              <a:t>Pin and unpin shared pages</a:t>
            </a:r>
          </a:p>
          <a:p>
            <a:pPr marL="810260" lvl="1" indent="-365760">
              <a:lnSpc>
                <a:spcPct val="90000"/>
              </a:lnSpc>
              <a:spcBef>
                <a:spcPts val="500"/>
              </a:spcBef>
              <a:buClr>
                <a:srgbClr val="9FB8CD"/>
              </a:buClr>
              <a:defRPr sz="2800">
                <a:solidFill>
                  <a:srgbClr val="464653"/>
                </a:solidFill>
              </a:defRPr>
            </a:pPr>
            <a:r>
              <a:t>Derive the working set for a process with shared pages</a:t>
            </a:r>
          </a:p>
        </p:txBody>
      </p:sp>
      <p:pic>
        <p:nvPicPr>
          <p:cNvPr id="328" name="image39.png"/>
          <p:cNvPicPr>
            <a:picLocks noChangeAspect="1"/>
          </p:cNvPicPr>
          <p:nvPr/>
        </p:nvPicPr>
        <p:blipFill>
          <a:blip r:embed="rId2">
            <a:extLst/>
          </a:blip>
          <a:stretch>
            <a:fillRect/>
          </a:stretch>
        </p:blipFill>
        <p:spPr>
          <a:xfrm>
            <a:off x="9048877" y="3328670"/>
            <a:ext cx="3860801" cy="483616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46</a:t>
            </a:fld>
            <a:endParaRPr lang="en-US"/>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p:cNvSpPr>
          <p:nvPr>
            <p:ph type="title"/>
          </p:nvPr>
        </p:nvSpPr>
        <p:spPr>
          <a:prstGeom prst="rect">
            <a:avLst/>
          </a:prstGeom>
        </p:spPr>
        <p:txBody>
          <a:bodyPr/>
          <a:lstStyle/>
          <a:p>
            <a:r>
              <a:t>Copy-On-Write</a:t>
            </a:r>
          </a:p>
        </p:txBody>
      </p:sp>
      <p:sp>
        <p:nvSpPr>
          <p:cNvPr id="331" name="Shape 331"/>
          <p:cNvSpPr>
            <a:spLocks noGrp="1"/>
          </p:cNvSpPr>
          <p:nvPr>
            <p:ph type="body" sz="half" idx="1"/>
          </p:nvPr>
        </p:nvSpPr>
        <p:spPr>
          <a:xfrm>
            <a:off x="952500" y="2603500"/>
            <a:ext cx="7905638" cy="6286500"/>
          </a:xfrm>
          <a:prstGeom prst="rect">
            <a:avLst/>
          </a:prstGeom>
        </p:spPr>
        <p:txBody>
          <a:bodyPr/>
          <a:lstStyle/>
          <a:p>
            <a:pPr marL="384048" indent="-384048">
              <a:lnSpc>
                <a:spcPct val="80000"/>
              </a:lnSpc>
              <a:defRPr sz="2800"/>
            </a:pPr>
            <a:r>
              <a:t>A technique to avoid prepare all pages to run a large process</a:t>
            </a:r>
          </a:p>
          <a:p>
            <a:pPr marL="384048" indent="-384048">
              <a:lnSpc>
                <a:spcPct val="80000"/>
              </a:lnSpc>
              <a:defRPr sz="2800"/>
            </a:pPr>
            <a:r>
              <a:t>Method</a:t>
            </a:r>
          </a:p>
          <a:p>
            <a:pPr marL="831775" lvl="1" indent="-387275">
              <a:lnSpc>
                <a:spcPct val="80000"/>
              </a:lnSpc>
              <a:spcBef>
                <a:spcPts val="500"/>
              </a:spcBef>
              <a:buClr>
                <a:srgbClr val="9FB8CD"/>
              </a:buClr>
              <a:defRPr sz="2400">
                <a:solidFill>
                  <a:srgbClr val="464653"/>
                </a:solidFill>
              </a:defRPr>
            </a:pPr>
            <a:r>
              <a:t>Child’s address space uses the same mapping as parent’s</a:t>
            </a:r>
          </a:p>
          <a:p>
            <a:pPr marL="831775" lvl="1" indent="-387275">
              <a:lnSpc>
                <a:spcPct val="80000"/>
              </a:lnSpc>
              <a:spcBef>
                <a:spcPts val="500"/>
              </a:spcBef>
              <a:buClr>
                <a:srgbClr val="9FB8CD"/>
              </a:buClr>
              <a:defRPr sz="2400">
                <a:solidFill>
                  <a:srgbClr val="464653"/>
                </a:solidFill>
              </a:defRPr>
            </a:pPr>
            <a:r>
              <a:t>Make all pages read-only</a:t>
            </a:r>
          </a:p>
          <a:p>
            <a:pPr marL="831775" lvl="1" indent="-387275">
              <a:lnSpc>
                <a:spcPct val="80000"/>
              </a:lnSpc>
              <a:spcBef>
                <a:spcPts val="500"/>
              </a:spcBef>
              <a:buClr>
                <a:srgbClr val="9FB8CD"/>
              </a:buClr>
              <a:defRPr sz="2400">
                <a:solidFill>
                  <a:srgbClr val="464653"/>
                </a:solidFill>
              </a:defRPr>
            </a:pPr>
            <a:r>
              <a:t>Make child process ready</a:t>
            </a:r>
          </a:p>
          <a:p>
            <a:pPr marL="831775" lvl="1" indent="-387275">
              <a:lnSpc>
                <a:spcPct val="80000"/>
              </a:lnSpc>
              <a:spcBef>
                <a:spcPts val="500"/>
              </a:spcBef>
              <a:buClr>
                <a:srgbClr val="9FB8CD"/>
              </a:buClr>
              <a:defRPr sz="2400">
                <a:solidFill>
                  <a:srgbClr val="464653"/>
                </a:solidFill>
              </a:defRPr>
            </a:pPr>
            <a:r>
              <a:t>On a read, nothing happens</a:t>
            </a:r>
          </a:p>
          <a:p>
            <a:pPr marL="831775" lvl="1" indent="-387275">
              <a:lnSpc>
                <a:spcPct val="80000"/>
              </a:lnSpc>
              <a:spcBef>
                <a:spcPts val="500"/>
              </a:spcBef>
              <a:buClr>
                <a:srgbClr val="9FB8CD"/>
              </a:buClr>
              <a:defRPr sz="2400">
                <a:solidFill>
                  <a:srgbClr val="464653"/>
                </a:solidFill>
              </a:defRPr>
            </a:pPr>
            <a:r>
              <a:t>On a write, generates a fault</a:t>
            </a:r>
          </a:p>
          <a:p>
            <a:pPr marL="1193800" lvl="2" indent="-304800">
              <a:lnSpc>
                <a:spcPct val="80000"/>
              </a:lnSpc>
              <a:spcBef>
                <a:spcPts val="500"/>
              </a:spcBef>
              <a:buClr>
                <a:srgbClr val="BABABA"/>
              </a:buClr>
              <a:defRPr sz="2000"/>
            </a:pPr>
            <a:r>
              <a:t>map to a new page frame</a:t>
            </a:r>
          </a:p>
          <a:p>
            <a:pPr marL="1193800" lvl="2" indent="-304800">
              <a:lnSpc>
                <a:spcPct val="80000"/>
              </a:lnSpc>
              <a:spcBef>
                <a:spcPts val="500"/>
              </a:spcBef>
              <a:buClr>
                <a:srgbClr val="BABABA"/>
              </a:buClr>
              <a:defRPr sz="2000"/>
            </a:pPr>
            <a:r>
              <a:t>copy the page over</a:t>
            </a:r>
          </a:p>
          <a:p>
            <a:pPr marL="1193800" lvl="2" indent="-304800">
              <a:lnSpc>
                <a:spcPct val="80000"/>
              </a:lnSpc>
              <a:spcBef>
                <a:spcPts val="500"/>
              </a:spcBef>
              <a:buClr>
                <a:srgbClr val="BABABA"/>
              </a:buClr>
              <a:defRPr sz="2000"/>
            </a:pPr>
            <a:r>
              <a:t>restart the instruction</a:t>
            </a:r>
          </a:p>
          <a:p>
            <a:pPr marL="384048" indent="-384048">
              <a:lnSpc>
                <a:spcPct val="80000"/>
              </a:lnSpc>
              <a:defRPr sz="2800"/>
            </a:pPr>
            <a:r>
              <a:t>Issues</a:t>
            </a:r>
          </a:p>
          <a:p>
            <a:pPr marL="831775" lvl="1" indent="-387275">
              <a:lnSpc>
                <a:spcPct val="80000"/>
              </a:lnSpc>
              <a:spcBef>
                <a:spcPts val="500"/>
              </a:spcBef>
              <a:buClr>
                <a:srgbClr val="9FB8CD"/>
              </a:buClr>
              <a:defRPr sz="2400">
                <a:solidFill>
                  <a:srgbClr val="464653"/>
                </a:solidFill>
              </a:defRPr>
            </a:pPr>
            <a:r>
              <a:t>How to destroy an address space?</a:t>
            </a:r>
          </a:p>
          <a:p>
            <a:pPr marL="831775" lvl="1" indent="-387275">
              <a:lnSpc>
                <a:spcPct val="80000"/>
              </a:lnSpc>
              <a:spcBef>
                <a:spcPts val="500"/>
              </a:spcBef>
              <a:buClr>
                <a:srgbClr val="9FB8CD"/>
              </a:buClr>
              <a:defRPr sz="2400">
                <a:solidFill>
                  <a:srgbClr val="464653"/>
                </a:solidFill>
              </a:defRPr>
            </a:pPr>
            <a:r>
              <a:t>How to page in and page out?</a:t>
            </a:r>
          </a:p>
          <a:p>
            <a:pPr marL="831775" lvl="1" indent="-387275">
              <a:lnSpc>
                <a:spcPct val="80000"/>
              </a:lnSpc>
              <a:spcBef>
                <a:spcPts val="500"/>
              </a:spcBef>
              <a:buClr>
                <a:srgbClr val="9FB8CD"/>
              </a:buClr>
              <a:defRPr sz="2400">
                <a:solidFill>
                  <a:srgbClr val="464653"/>
                </a:solidFill>
              </a:defRPr>
            </a:pPr>
            <a:r>
              <a:t>How to pin and unpin?</a:t>
            </a:r>
          </a:p>
        </p:txBody>
      </p:sp>
      <p:pic>
        <p:nvPicPr>
          <p:cNvPr id="332" name="image40.png"/>
          <p:cNvPicPr>
            <a:picLocks noChangeAspect="1"/>
          </p:cNvPicPr>
          <p:nvPr/>
        </p:nvPicPr>
        <p:blipFill>
          <a:blip r:embed="rId2">
            <a:extLst/>
          </a:blip>
          <a:stretch>
            <a:fillRect/>
          </a:stretch>
        </p:blipFill>
        <p:spPr>
          <a:xfrm>
            <a:off x="8739947" y="3057736"/>
            <a:ext cx="4185921" cy="5378028"/>
          </a:xfrm>
          <a:prstGeom prst="rect">
            <a:avLst/>
          </a:prstGeom>
          <a:ln w="12700">
            <a:miter lim="400000"/>
          </a:ln>
        </p:spPr>
      </p:pic>
      <p:pic>
        <p:nvPicPr>
          <p:cNvPr id="333" name="image41.png"/>
          <p:cNvPicPr>
            <a:picLocks noChangeAspect="1"/>
          </p:cNvPicPr>
          <p:nvPr/>
        </p:nvPicPr>
        <p:blipFill>
          <a:blip r:embed="rId3">
            <a:extLst/>
          </a:blip>
          <a:stretch>
            <a:fillRect/>
          </a:stretch>
        </p:blipFill>
        <p:spPr>
          <a:xfrm>
            <a:off x="8089947" y="6208069"/>
            <a:ext cx="745067" cy="73152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47</a:t>
            </a:fld>
            <a:endParaRPr lang="en-US"/>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p:cNvSpPr>
          <p:nvPr>
            <p:ph type="title"/>
          </p:nvPr>
        </p:nvSpPr>
        <p:spPr>
          <a:prstGeom prst="rect">
            <a:avLst/>
          </a:prstGeom>
        </p:spPr>
        <p:txBody>
          <a:bodyPr/>
          <a:lstStyle>
            <a:lvl1pPr defTabSz="514095">
              <a:defRPr sz="7040"/>
            </a:lvl1pPr>
          </a:lstStyle>
          <a:p>
            <a:r>
              <a:t>Distributed Shared Memory</a:t>
            </a:r>
          </a:p>
        </p:txBody>
      </p:sp>
      <p:sp>
        <p:nvSpPr>
          <p:cNvPr id="336" name="Shape 336"/>
          <p:cNvSpPr>
            <a:spLocks noGrp="1"/>
          </p:cNvSpPr>
          <p:nvPr>
            <p:ph type="body" sz="half" idx="1"/>
          </p:nvPr>
        </p:nvSpPr>
        <p:spPr>
          <a:xfrm>
            <a:off x="952500" y="2603500"/>
            <a:ext cx="7543039" cy="6286500"/>
          </a:xfrm>
          <a:prstGeom prst="rect">
            <a:avLst/>
          </a:prstGeom>
        </p:spPr>
        <p:txBody>
          <a:bodyPr/>
          <a:lstStyle/>
          <a:p>
            <a:pPr marL="380207" indent="-380207" defTabSz="578358">
              <a:lnSpc>
                <a:spcPct val="80000"/>
              </a:lnSpc>
              <a:spcBef>
                <a:spcPts val="1600"/>
              </a:spcBef>
              <a:defRPr sz="2772"/>
            </a:pPr>
            <a:r>
              <a:t>Run shared memory program on a cluster of computers</a:t>
            </a:r>
          </a:p>
          <a:p>
            <a:pPr marL="380207" indent="-380207" defTabSz="578358">
              <a:lnSpc>
                <a:spcPct val="80000"/>
              </a:lnSpc>
              <a:spcBef>
                <a:spcPts val="1600"/>
              </a:spcBef>
              <a:defRPr sz="2772"/>
            </a:pPr>
            <a:r>
              <a:t>Method</a:t>
            </a:r>
          </a:p>
          <a:p>
            <a:pPr marL="823457" lvl="1" indent="-383402" defTabSz="578358">
              <a:lnSpc>
                <a:spcPct val="80000"/>
              </a:lnSpc>
              <a:spcBef>
                <a:spcPts val="400"/>
              </a:spcBef>
              <a:buClr>
                <a:srgbClr val="9FB8CD"/>
              </a:buClr>
              <a:defRPr sz="2376">
                <a:solidFill>
                  <a:srgbClr val="464653"/>
                </a:solidFill>
              </a:defRPr>
            </a:pPr>
            <a:r>
              <a:t>Multiple address space mapped to “shared virtual memory”</a:t>
            </a:r>
          </a:p>
          <a:p>
            <a:pPr marL="823457" lvl="1" indent="-383402" defTabSz="578358">
              <a:lnSpc>
                <a:spcPct val="80000"/>
              </a:lnSpc>
              <a:spcBef>
                <a:spcPts val="400"/>
              </a:spcBef>
              <a:buClr>
                <a:srgbClr val="9FB8CD"/>
              </a:buClr>
              <a:defRPr sz="2376">
                <a:solidFill>
                  <a:srgbClr val="464653"/>
                </a:solidFill>
              </a:defRPr>
            </a:pPr>
            <a:r>
              <a:t>Page access bits are set according to coherence rules</a:t>
            </a:r>
          </a:p>
          <a:p>
            <a:pPr marL="1181861" lvl="2" indent="-301752" defTabSz="578358">
              <a:lnSpc>
                <a:spcPct val="80000"/>
              </a:lnSpc>
              <a:spcBef>
                <a:spcPts val="400"/>
              </a:spcBef>
              <a:buClr>
                <a:srgbClr val="BABABA"/>
              </a:buClr>
              <a:defRPr sz="1979"/>
            </a:pPr>
            <a:r>
              <a:t>Exclusive writer</a:t>
            </a:r>
          </a:p>
          <a:p>
            <a:pPr marL="1181861" lvl="2" indent="-301752" defTabSz="578358">
              <a:lnSpc>
                <a:spcPct val="80000"/>
              </a:lnSpc>
              <a:spcBef>
                <a:spcPts val="400"/>
              </a:spcBef>
              <a:buClr>
                <a:srgbClr val="BABABA"/>
              </a:buClr>
              <a:defRPr sz="1979"/>
            </a:pPr>
            <a:r>
              <a:t>N readers</a:t>
            </a:r>
          </a:p>
          <a:p>
            <a:pPr marL="380207" indent="-380207" defTabSz="578358">
              <a:lnSpc>
                <a:spcPct val="80000"/>
              </a:lnSpc>
              <a:spcBef>
                <a:spcPts val="1600"/>
              </a:spcBef>
              <a:defRPr sz="2772"/>
            </a:pPr>
            <a:r>
              <a:t>A read fault will invalidate the writer, make read only and copy the page</a:t>
            </a:r>
          </a:p>
          <a:p>
            <a:pPr marL="380207" indent="-380207" defTabSz="578358">
              <a:lnSpc>
                <a:spcPct val="80000"/>
              </a:lnSpc>
              <a:spcBef>
                <a:spcPts val="1600"/>
              </a:spcBef>
              <a:defRPr sz="2772"/>
            </a:pPr>
            <a:r>
              <a:t>A write fault will invalidate another writer or all readers and copy page</a:t>
            </a:r>
          </a:p>
          <a:p>
            <a:pPr marL="380207" indent="-380207" defTabSz="578358">
              <a:lnSpc>
                <a:spcPct val="80000"/>
              </a:lnSpc>
              <a:spcBef>
                <a:spcPts val="1600"/>
              </a:spcBef>
              <a:defRPr sz="2772"/>
            </a:pPr>
            <a:r>
              <a:t>Issues</a:t>
            </a:r>
          </a:p>
          <a:p>
            <a:pPr marL="823457" lvl="1" indent="-383402" defTabSz="578358">
              <a:lnSpc>
                <a:spcPct val="80000"/>
              </a:lnSpc>
              <a:spcBef>
                <a:spcPts val="400"/>
              </a:spcBef>
              <a:buClr>
                <a:srgbClr val="9FB8CD"/>
              </a:buClr>
              <a:defRPr sz="2376">
                <a:solidFill>
                  <a:srgbClr val="464653"/>
                </a:solidFill>
              </a:defRPr>
            </a:pPr>
            <a:r>
              <a:t>Thrashing</a:t>
            </a:r>
          </a:p>
          <a:p>
            <a:pPr marL="823457" lvl="1" indent="-383402" defTabSz="578358">
              <a:lnSpc>
                <a:spcPct val="80000"/>
              </a:lnSpc>
              <a:spcBef>
                <a:spcPts val="400"/>
              </a:spcBef>
              <a:buClr>
                <a:srgbClr val="9FB8CD"/>
              </a:buClr>
              <a:defRPr sz="2376">
                <a:solidFill>
                  <a:srgbClr val="464653"/>
                </a:solidFill>
              </a:defRPr>
            </a:pPr>
            <a:r>
              <a:t>Copy page overhead</a:t>
            </a:r>
          </a:p>
        </p:txBody>
      </p:sp>
      <p:pic>
        <p:nvPicPr>
          <p:cNvPr id="337" name="image42.png"/>
          <p:cNvPicPr>
            <a:picLocks noChangeAspect="1"/>
          </p:cNvPicPr>
          <p:nvPr/>
        </p:nvPicPr>
        <p:blipFill>
          <a:blip r:embed="rId2">
            <a:extLst/>
          </a:blip>
          <a:stretch>
            <a:fillRect/>
          </a:stretch>
        </p:blipFill>
        <p:spPr>
          <a:xfrm>
            <a:off x="8693734" y="3735070"/>
            <a:ext cx="4145281" cy="402336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48</a:t>
            </a:fld>
            <a:endParaRPr lang="en-US"/>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a:spLocks noGrp="1"/>
          </p:cNvSpPr>
          <p:nvPr>
            <p:ph type="title" idx="4294967295"/>
          </p:nvPr>
        </p:nvSpPr>
        <p:spPr>
          <a:xfrm>
            <a:off x="650239" y="390595"/>
            <a:ext cx="11704322" cy="1625601"/>
          </a:xfrm>
          <a:prstGeom prst="rect">
            <a:avLst/>
          </a:prstGeom>
        </p:spPr>
        <p:txBody>
          <a:bodyPr lIns="65023" tIns="65023" rIns="65023" bIns="65023"/>
          <a:lstStyle>
            <a:lvl1pPr defTabSz="822959">
              <a:defRPr sz="5580">
                <a:latin typeface="Calibri"/>
                <a:ea typeface="Calibri"/>
                <a:cs typeface="Calibri"/>
                <a:sym typeface="Calibri"/>
              </a:defRPr>
            </a:lvl1pPr>
          </a:lstStyle>
          <a:p>
            <a:r>
              <a:t>Separation of Policy and Mechanism </a:t>
            </a:r>
          </a:p>
        </p:txBody>
      </p:sp>
      <p:sp>
        <p:nvSpPr>
          <p:cNvPr id="340" name="Shape 340"/>
          <p:cNvSpPr>
            <a:spLocks noGrp="1"/>
          </p:cNvSpPr>
          <p:nvPr>
            <p:ph type="body" idx="4294967295"/>
          </p:nvPr>
        </p:nvSpPr>
        <p:spPr>
          <a:xfrm>
            <a:off x="650239" y="3770004"/>
            <a:ext cx="11704322" cy="4942761"/>
          </a:xfrm>
          <a:prstGeom prst="rect">
            <a:avLst/>
          </a:prstGeom>
        </p:spPr>
        <p:txBody>
          <a:bodyPr lIns="65023" tIns="65023" rIns="65023" bIns="65023" anchor="t"/>
          <a:lstStyle/>
          <a:p>
            <a:pPr marL="0" indent="0" defTabSz="914400">
              <a:spcBef>
                <a:spcPts val="700"/>
              </a:spcBef>
              <a:buSzTx/>
              <a:buFont typeface="Arial"/>
              <a:buNone/>
              <a:defRPr sz="4400">
                <a:latin typeface="Calibri"/>
                <a:ea typeface="Calibri"/>
                <a:cs typeface="Calibri"/>
                <a:sym typeface="Calibri"/>
              </a:defRPr>
            </a:pPr>
            <a:r>
              <a:t>Memory management system is divided into three parts</a:t>
            </a:r>
          </a:p>
          <a:p>
            <a:pPr marL="457200" lvl="1" indent="0" defTabSz="914400">
              <a:spcBef>
                <a:spcPts val="700"/>
              </a:spcBef>
              <a:buSzPct val="100000"/>
              <a:buAutoNum type="arabicPeriod"/>
              <a:defRPr sz="4400">
                <a:latin typeface="Calibri"/>
                <a:ea typeface="Calibri"/>
                <a:cs typeface="Calibri"/>
                <a:sym typeface="Calibri"/>
              </a:defRPr>
            </a:pPr>
            <a:r>
              <a:t>A low-level MMU handler.</a:t>
            </a:r>
          </a:p>
          <a:p>
            <a:pPr marL="457200" lvl="1" indent="0" defTabSz="914400">
              <a:spcBef>
                <a:spcPts val="700"/>
              </a:spcBef>
              <a:buSzPct val="100000"/>
              <a:buAutoNum type="arabicPeriod"/>
              <a:defRPr sz="4400">
                <a:latin typeface="Calibri"/>
                <a:ea typeface="Calibri"/>
                <a:cs typeface="Calibri"/>
                <a:sym typeface="Calibri"/>
              </a:defRPr>
            </a:pPr>
            <a:r>
              <a:t>A page fault handler that is part of the kernel.</a:t>
            </a:r>
          </a:p>
          <a:p>
            <a:pPr marL="457200" lvl="1" indent="0" defTabSz="914400">
              <a:spcBef>
                <a:spcPts val="700"/>
              </a:spcBef>
              <a:buSzPct val="100000"/>
              <a:buAutoNum type="arabicPeriod"/>
              <a:defRPr sz="4400">
                <a:latin typeface="Calibri"/>
                <a:ea typeface="Calibri"/>
                <a:cs typeface="Calibri"/>
                <a:sym typeface="Calibri"/>
              </a:defRPr>
            </a:pPr>
            <a:r>
              <a:t>An external pager running in user space.</a:t>
            </a:r>
          </a:p>
        </p:txBody>
      </p:sp>
      <p:sp>
        <p:nvSpPr>
          <p:cNvPr id="341" name="Shape 341"/>
          <p:cNvSpPr/>
          <p:nvPr/>
        </p:nvSpPr>
        <p:spPr>
          <a:xfrm>
            <a:off x="10185214" y="9264649"/>
            <a:ext cx="2754326" cy="355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700"/>
            </a:lvl1pPr>
          </a:lstStyle>
          <a:p>
            <a:r>
              <a:t>INF-2201-2015, B. Fjukstad</a:t>
            </a:r>
          </a:p>
        </p:txBody>
      </p:sp>
      <p:sp>
        <p:nvSpPr>
          <p:cNvPr id="2" name="Slide Number Placeholder 1"/>
          <p:cNvSpPr>
            <a:spLocks noGrp="1"/>
          </p:cNvSpPr>
          <p:nvPr>
            <p:ph type="sldNum" sz="quarter" idx="2"/>
          </p:nvPr>
        </p:nvSpPr>
        <p:spPr/>
        <p:txBody>
          <a:bodyPr/>
          <a:lstStyle/>
          <a:p>
            <a:fld id="{86CB4B4D-7CA3-9044-876B-883B54F8677D}" type="slidenum">
              <a:rPr lang="en-US" smtClean="0"/>
              <a:t>49</a:t>
            </a:fld>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r>
              <a:t>Virtual Memory Paging</a:t>
            </a:r>
          </a:p>
        </p:txBody>
      </p:sp>
      <p:sp>
        <p:nvSpPr>
          <p:cNvPr id="151" name="Shape 151"/>
          <p:cNvSpPr>
            <a:spLocks noGrp="1"/>
          </p:cNvSpPr>
          <p:nvPr>
            <p:ph type="body" idx="1"/>
          </p:nvPr>
        </p:nvSpPr>
        <p:spPr>
          <a:prstGeom prst="rect">
            <a:avLst/>
          </a:prstGeom>
        </p:spPr>
        <p:txBody>
          <a:bodyPr/>
          <a:lstStyle/>
          <a:p>
            <a:pPr marL="413384" indent="-413384" defTabSz="543305">
              <a:spcBef>
                <a:spcPts val="1500"/>
              </a:spcBef>
              <a:defRPr sz="3348"/>
            </a:pPr>
            <a:r>
              <a:t>Simple world</a:t>
            </a:r>
          </a:p>
          <a:p>
            <a:pPr marL="780838" lvl="1" indent="-367453" defTabSz="543305">
              <a:spcBef>
                <a:spcPts val="400"/>
              </a:spcBef>
              <a:buClr>
                <a:srgbClr val="9FB8CD"/>
              </a:buClr>
              <a:defRPr sz="2976">
                <a:solidFill>
                  <a:srgbClr val="464653"/>
                </a:solidFill>
              </a:defRPr>
            </a:pPr>
            <a:r>
              <a:t>Load entire process into memory. Run it. Exit.</a:t>
            </a:r>
          </a:p>
          <a:p>
            <a:pPr marL="413384" indent="-413384" defTabSz="543305">
              <a:spcBef>
                <a:spcPts val="1500"/>
              </a:spcBef>
              <a:defRPr sz="3348"/>
            </a:pPr>
            <a:r>
              <a:t>Problems</a:t>
            </a:r>
          </a:p>
          <a:p>
            <a:pPr marL="780838" lvl="1" indent="-367453" defTabSz="543305">
              <a:spcBef>
                <a:spcPts val="400"/>
              </a:spcBef>
              <a:buClr>
                <a:srgbClr val="9FB8CD"/>
              </a:buClr>
              <a:defRPr sz="2976">
                <a:solidFill>
                  <a:srgbClr val="464653"/>
                </a:solidFill>
              </a:defRPr>
            </a:pPr>
            <a:r>
              <a:t>Slow (especially with big processes)</a:t>
            </a:r>
          </a:p>
          <a:p>
            <a:pPr marL="780838" lvl="1" indent="-367453" defTabSz="543305">
              <a:spcBef>
                <a:spcPts val="400"/>
              </a:spcBef>
              <a:buClr>
                <a:srgbClr val="9FB8CD"/>
              </a:buClr>
              <a:defRPr sz="2976">
                <a:solidFill>
                  <a:srgbClr val="464653"/>
                </a:solidFill>
              </a:defRPr>
            </a:pPr>
            <a:r>
              <a:t>Wasteful of space (doesn’t use all of its memory all the time)</a:t>
            </a:r>
          </a:p>
          <a:p>
            <a:pPr marL="413384" indent="-413384" defTabSz="543305">
              <a:spcBef>
                <a:spcPts val="1500"/>
              </a:spcBef>
              <a:defRPr sz="3348"/>
            </a:pPr>
            <a:r>
              <a:t>Solution</a:t>
            </a:r>
          </a:p>
          <a:p>
            <a:pPr marL="780838" lvl="1" indent="-367453" defTabSz="543305">
              <a:spcBef>
                <a:spcPts val="400"/>
              </a:spcBef>
              <a:buClr>
                <a:srgbClr val="9FB8CD"/>
              </a:buClr>
              <a:defRPr sz="2976">
                <a:solidFill>
                  <a:srgbClr val="464653"/>
                </a:solidFill>
              </a:defRPr>
            </a:pPr>
            <a:r>
              <a:t>Demand paging: only bring in pages actually used</a:t>
            </a:r>
          </a:p>
          <a:p>
            <a:pPr marL="780838" lvl="1" indent="-367453" defTabSz="543305">
              <a:spcBef>
                <a:spcPts val="400"/>
              </a:spcBef>
              <a:buClr>
                <a:srgbClr val="9FB8CD"/>
              </a:buClr>
              <a:defRPr sz="2976">
                <a:solidFill>
                  <a:srgbClr val="464653"/>
                </a:solidFill>
              </a:defRPr>
            </a:pPr>
            <a:r>
              <a:t>Paging: only keep frequently used pages in memory</a:t>
            </a:r>
          </a:p>
          <a:p>
            <a:pPr marL="413384" indent="-413384" defTabSz="543305">
              <a:spcBef>
                <a:spcPts val="1500"/>
              </a:spcBef>
              <a:defRPr sz="3348"/>
            </a:pPr>
            <a:r>
              <a:t>Mechanism:</a:t>
            </a:r>
          </a:p>
          <a:p>
            <a:pPr marL="780838" lvl="1" indent="-367453" defTabSz="543305">
              <a:spcBef>
                <a:spcPts val="400"/>
              </a:spcBef>
              <a:buClr>
                <a:srgbClr val="9FB8CD"/>
              </a:buClr>
              <a:defRPr sz="2976">
                <a:solidFill>
                  <a:srgbClr val="464653"/>
                </a:solidFill>
              </a:defRPr>
            </a:pPr>
            <a:r>
              <a:t>Virtual memory maps some to physical pages, some to disk</a:t>
            </a:r>
          </a:p>
        </p:txBody>
      </p:sp>
      <p:sp>
        <p:nvSpPr>
          <p:cNvPr id="2" name="Slide Number Placeholder 1"/>
          <p:cNvSpPr>
            <a:spLocks noGrp="1"/>
          </p:cNvSpPr>
          <p:nvPr>
            <p:ph type="sldNum" sz="quarter" idx="2"/>
          </p:nvPr>
        </p:nvSpPr>
        <p:spPr/>
        <p:txBody>
          <a:bodyPr/>
          <a:lstStyle/>
          <a:p>
            <a:fld id="{86CB4B4D-7CA3-9044-876B-883B54F8677D}" type="slidenum">
              <a:rPr lang="en-US" smtClean="0"/>
              <a:t>5</a:t>
            </a:fld>
            <a:endParaRPr lang="en-US"/>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p:cNvSpPr>
          <p:nvPr>
            <p:ph type="title" idx="4294967295"/>
          </p:nvPr>
        </p:nvSpPr>
        <p:spPr>
          <a:xfrm>
            <a:off x="-1" y="390595"/>
            <a:ext cx="13004802" cy="1625601"/>
          </a:xfrm>
          <a:prstGeom prst="rect">
            <a:avLst/>
          </a:prstGeom>
        </p:spPr>
        <p:txBody>
          <a:bodyPr lIns="65023" tIns="65023" rIns="65023" bIns="65023"/>
          <a:lstStyle>
            <a:lvl1pPr defTabSz="914400">
              <a:defRPr sz="5600">
                <a:latin typeface="Calibri"/>
                <a:ea typeface="Calibri"/>
                <a:cs typeface="Calibri"/>
                <a:sym typeface="Calibri"/>
              </a:defRPr>
            </a:lvl1pPr>
          </a:lstStyle>
          <a:p>
            <a:r>
              <a:t>Separation of Policy and Mechanism</a:t>
            </a:r>
          </a:p>
        </p:txBody>
      </p:sp>
      <p:sp>
        <p:nvSpPr>
          <p:cNvPr id="344" name="Shape 344"/>
          <p:cNvSpPr>
            <a:spLocks noGrp="1"/>
          </p:cNvSpPr>
          <p:nvPr>
            <p:ph type="body" sz="quarter" idx="4294967295"/>
          </p:nvPr>
        </p:nvSpPr>
        <p:spPr>
          <a:xfrm>
            <a:off x="1262097" y="7841262"/>
            <a:ext cx="11036019" cy="1185334"/>
          </a:xfrm>
          <a:prstGeom prst="rect">
            <a:avLst/>
          </a:prstGeom>
        </p:spPr>
        <p:txBody>
          <a:bodyPr lIns="65023" tIns="65023" rIns="65023" bIns="65023" anchor="t"/>
          <a:lstStyle>
            <a:lvl1pPr marL="0" indent="0" algn="ctr" defTabSz="914400">
              <a:spcBef>
                <a:spcPts val="500"/>
              </a:spcBef>
              <a:buSzTx/>
              <a:buFont typeface="Arial"/>
              <a:buNone/>
              <a:defRPr sz="3400">
                <a:latin typeface="Calibri"/>
                <a:ea typeface="Calibri"/>
                <a:cs typeface="Calibri"/>
                <a:sym typeface="Calibri"/>
              </a:defRPr>
            </a:lvl1pPr>
          </a:lstStyle>
          <a:p>
            <a:r>
              <a:t>Figure 3-29. Page fault handling with an external pager.</a:t>
            </a:r>
          </a:p>
        </p:txBody>
      </p:sp>
      <p:pic>
        <p:nvPicPr>
          <p:cNvPr id="345" name="image.png"/>
          <p:cNvPicPr>
            <a:picLocks noChangeAspect="1"/>
          </p:cNvPicPr>
          <p:nvPr/>
        </p:nvPicPr>
        <p:blipFill>
          <a:blip r:embed="rId2">
            <a:extLst/>
          </a:blip>
          <a:stretch>
            <a:fillRect/>
          </a:stretch>
        </p:blipFill>
        <p:spPr>
          <a:xfrm>
            <a:off x="1774613" y="2404533"/>
            <a:ext cx="9455574" cy="4944534"/>
          </a:xfrm>
          <a:prstGeom prst="rect">
            <a:avLst/>
          </a:prstGeom>
          <a:ln w="12700">
            <a:miter lim="400000"/>
          </a:ln>
        </p:spPr>
      </p:pic>
      <p:sp>
        <p:nvSpPr>
          <p:cNvPr id="346" name="Shape 346"/>
          <p:cNvSpPr/>
          <p:nvPr/>
        </p:nvSpPr>
        <p:spPr>
          <a:xfrm>
            <a:off x="10185214" y="9264649"/>
            <a:ext cx="2754326" cy="355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700"/>
            </a:lvl1pPr>
          </a:lstStyle>
          <a:p>
            <a:r>
              <a:t>INF-2201-2015, B. Fjukstad</a:t>
            </a:r>
          </a:p>
        </p:txBody>
      </p:sp>
      <p:sp>
        <p:nvSpPr>
          <p:cNvPr id="2" name="Slide Number Placeholder 1"/>
          <p:cNvSpPr>
            <a:spLocks noGrp="1"/>
          </p:cNvSpPr>
          <p:nvPr>
            <p:ph type="sldNum" sz="quarter" idx="2"/>
          </p:nvPr>
        </p:nvSpPr>
        <p:spPr/>
        <p:txBody>
          <a:bodyPr/>
          <a:lstStyle/>
          <a:p>
            <a:fld id="{86CB4B4D-7CA3-9044-876B-883B54F8677D}" type="slidenum">
              <a:rPr lang="en-US" smtClean="0"/>
              <a:t>50</a:t>
            </a:fld>
            <a:endParaRPr lang="en-US"/>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Shape 348"/>
          <p:cNvSpPr>
            <a:spLocks noGrp="1"/>
          </p:cNvSpPr>
          <p:nvPr>
            <p:ph type="title"/>
          </p:nvPr>
        </p:nvSpPr>
        <p:spPr>
          <a:prstGeom prst="rect">
            <a:avLst/>
          </a:prstGeom>
        </p:spPr>
        <p:txBody>
          <a:bodyPr/>
          <a:lstStyle/>
          <a:p>
            <a:r>
              <a:t>Address Space in Unix</a:t>
            </a:r>
          </a:p>
        </p:txBody>
      </p:sp>
      <p:sp>
        <p:nvSpPr>
          <p:cNvPr id="349" name="Shape 349"/>
          <p:cNvSpPr>
            <a:spLocks noGrp="1"/>
          </p:cNvSpPr>
          <p:nvPr>
            <p:ph type="body" idx="1"/>
          </p:nvPr>
        </p:nvSpPr>
        <p:spPr>
          <a:xfrm>
            <a:off x="952500" y="2603500"/>
            <a:ext cx="9552255" cy="6286500"/>
          </a:xfrm>
          <a:prstGeom prst="rect">
            <a:avLst/>
          </a:prstGeom>
        </p:spPr>
        <p:txBody>
          <a:bodyPr/>
          <a:lstStyle/>
          <a:p>
            <a:pPr>
              <a:lnSpc>
                <a:spcPct val="90000"/>
              </a:lnSpc>
            </a:pPr>
            <a:r>
              <a:t>Stack</a:t>
            </a:r>
          </a:p>
          <a:p>
            <a:pPr marL="839611" lvl="1" indent="-395111">
              <a:lnSpc>
                <a:spcPct val="90000"/>
              </a:lnSpc>
              <a:spcBef>
                <a:spcPts val="500"/>
              </a:spcBef>
              <a:buClr>
                <a:srgbClr val="9FB8CD"/>
              </a:buClr>
              <a:defRPr sz="3200">
                <a:solidFill>
                  <a:srgbClr val="464653"/>
                </a:solidFill>
              </a:defRPr>
            </a:pPr>
            <a:r>
              <a:t>Data</a:t>
            </a:r>
          </a:p>
          <a:p>
            <a:pPr marL="839611" lvl="1" indent="-395111">
              <a:lnSpc>
                <a:spcPct val="90000"/>
              </a:lnSpc>
              <a:spcBef>
                <a:spcPts val="500"/>
              </a:spcBef>
              <a:buClr>
                <a:srgbClr val="9FB8CD"/>
              </a:buClr>
              <a:defRPr sz="3200">
                <a:solidFill>
                  <a:srgbClr val="464653"/>
                </a:solidFill>
              </a:defRPr>
            </a:pPr>
            <a:r>
              <a:t>Un-initialized: BSS (Block Started by Symbol)</a:t>
            </a:r>
          </a:p>
          <a:p>
            <a:pPr marL="839611" lvl="1" indent="-395111">
              <a:lnSpc>
                <a:spcPct val="90000"/>
              </a:lnSpc>
              <a:spcBef>
                <a:spcPts val="500"/>
              </a:spcBef>
              <a:buClr>
                <a:srgbClr val="9FB8CD"/>
              </a:buClr>
              <a:defRPr sz="3200">
                <a:solidFill>
                  <a:srgbClr val="464653"/>
                </a:solidFill>
              </a:defRPr>
            </a:pPr>
            <a:r>
              <a:t>Initialized</a:t>
            </a:r>
          </a:p>
          <a:p>
            <a:pPr marL="839611" lvl="1" indent="-395111">
              <a:lnSpc>
                <a:spcPct val="90000"/>
              </a:lnSpc>
              <a:spcBef>
                <a:spcPts val="500"/>
              </a:spcBef>
              <a:buClr>
                <a:srgbClr val="9FB8CD"/>
              </a:buClr>
              <a:defRPr sz="3200">
                <a:solidFill>
                  <a:srgbClr val="464653"/>
                </a:solidFill>
              </a:defRPr>
            </a:pPr>
            <a:r>
              <a:t>brk(addr) to grow or shrink</a:t>
            </a:r>
          </a:p>
          <a:p>
            <a:pPr>
              <a:lnSpc>
                <a:spcPct val="90000"/>
              </a:lnSpc>
            </a:pPr>
            <a:r>
              <a:t>Text: read-only </a:t>
            </a:r>
          </a:p>
          <a:p>
            <a:pPr>
              <a:lnSpc>
                <a:spcPct val="90000"/>
              </a:lnSpc>
            </a:pPr>
            <a:r>
              <a:t>Mapped files</a:t>
            </a:r>
          </a:p>
          <a:p>
            <a:pPr marL="839611" lvl="1" indent="-395111">
              <a:lnSpc>
                <a:spcPct val="90000"/>
              </a:lnSpc>
              <a:spcBef>
                <a:spcPts val="500"/>
              </a:spcBef>
              <a:buClr>
                <a:srgbClr val="9FB8CD"/>
              </a:buClr>
              <a:defRPr sz="3200">
                <a:solidFill>
                  <a:srgbClr val="464653"/>
                </a:solidFill>
              </a:defRPr>
            </a:pPr>
            <a:r>
              <a:t>Map a file in memory</a:t>
            </a:r>
          </a:p>
          <a:p>
            <a:pPr marL="839611" lvl="1" indent="-395111">
              <a:lnSpc>
                <a:spcPct val="90000"/>
              </a:lnSpc>
              <a:spcBef>
                <a:spcPts val="500"/>
              </a:spcBef>
              <a:buClr>
                <a:srgbClr val="9FB8CD"/>
              </a:buClr>
              <a:defRPr sz="3200">
                <a:solidFill>
                  <a:srgbClr val="464653"/>
                </a:solidFill>
              </a:defRPr>
            </a:pPr>
            <a:r>
              <a:t>mmap(addr, len, prot, flags, fd, offset)</a:t>
            </a:r>
          </a:p>
          <a:p>
            <a:pPr marL="839611" lvl="1" indent="-395111">
              <a:lnSpc>
                <a:spcPct val="90000"/>
              </a:lnSpc>
              <a:spcBef>
                <a:spcPts val="500"/>
              </a:spcBef>
              <a:buClr>
                <a:srgbClr val="9FB8CD"/>
              </a:buClr>
              <a:defRPr sz="3200">
                <a:solidFill>
                  <a:srgbClr val="464653"/>
                </a:solidFill>
              </a:defRPr>
            </a:pPr>
            <a:r>
              <a:t>unmap(addr, len)</a:t>
            </a:r>
          </a:p>
        </p:txBody>
      </p:sp>
      <p:pic>
        <p:nvPicPr>
          <p:cNvPr id="350" name="image43.png"/>
          <p:cNvPicPr>
            <a:picLocks noChangeAspect="1"/>
          </p:cNvPicPr>
          <p:nvPr/>
        </p:nvPicPr>
        <p:blipFill>
          <a:blip r:embed="rId2">
            <a:extLst/>
          </a:blip>
          <a:stretch>
            <a:fillRect/>
          </a:stretch>
        </p:blipFill>
        <p:spPr>
          <a:xfrm>
            <a:off x="10797496" y="3231514"/>
            <a:ext cx="2492588" cy="540512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51</a:t>
            </a:fld>
            <a:endParaRPr lang="en-US"/>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a:spLocks noGrp="1"/>
          </p:cNvSpPr>
          <p:nvPr>
            <p:ph type="title"/>
          </p:nvPr>
        </p:nvSpPr>
        <p:spPr>
          <a:prstGeom prst="rect">
            <a:avLst/>
          </a:prstGeom>
        </p:spPr>
        <p:txBody>
          <a:bodyPr/>
          <a:lstStyle/>
          <a:p>
            <a:r>
              <a:t>Virtual Memory in BSD4</a:t>
            </a:r>
          </a:p>
        </p:txBody>
      </p:sp>
      <p:sp>
        <p:nvSpPr>
          <p:cNvPr id="353" name="Shape 353"/>
          <p:cNvSpPr>
            <a:spLocks noGrp="1"/>
          </p:cNvSpPr>
          <p:nvPr>
            <p:ph type="body" idx="1"/>
          </p:nvPr>
        </p:nvSpPr>
        <p:spPr>
          <a:prstGeom prst="rect">
            <a:avLst/>
          </a:prstGeom>
        </p:spPr>
        <p:txBody>
          <a:bodyPr/>
          <a:lstStyle/>
          <a:p>
            <a:pPr marL="422275" indent="-422275" defTabSz="554990">
              <a:lnSpc>
                <a:spcPct val="90000"/>
              </a:lnSpc>
              <a:spcBef>
                <a:spcPts val="1600"/>
              </a:spcBef>
              <a:defRPr sz="3420"/>
            </a:pPr>
            <a:r>
              <a:t>Physical memory partition</a:t>
            </a:r>
          </a:p>
          <a:p>
            <a:pPr marL="797630" lvl="1" indent="-375355" defTabSz="554990">
              <a:lnSpc>
                <a:spcPct val="90000"/>
              </a:lnSpc>
              <a:spcBef>
                <a:spcPts val="400"/>
              </a:spcBef>
              <a:buClr>
                <a:srgbClr val="9FB8CD"/>
              </a:buClr>
              <a:defRPr sz="3040">
                <a:solidFill>
                  <a:srgbClr val="464653"/>
                </a:solidFill>
              </a:defRPr>
            </a:pPr>
            <a:r>
              <a:t>Core map (pinned): everything about page frames</a:t>
            </a:r>
          </a:p>
          <a:p>
            <a:pPr marL="797630" lvl="1" indent="-375355" defTabSz="554990">
              <a:lnSpc>
                <a:spcPct val="90000"/>
              </a:lnSpc>
              <a:spcBef>
                <a:spcPts val="400"/>
              </a:spcBef>
              <a:buClr>
                <a:srgbClr val="9FB8CD"/>
              </a:buClr>
              <a:defRPr sz="3040">
                <a:solidFill>
                  <a:srgbClr val="464653"/>
                </a:solidFill>
              </a:defRPr>
            </a:pPr>
            <a:r>
              <a:t>Kernel (pinned): the rest of the kernel memory</a:t>
            </a:r>
          </a:p>
          <a:p>
            <a:pPr marL="797630" lvl="1" indent="-375355" defTabSz="554990">
              <a:lnSpc>
                <a:spcPct val="90000"/>
              </a:lnSpc>
              <a:spcBef>
                <a:spcPts val="400"/>
              </a:spcBef>
              <a:buClr>
                <a:srgbClr val="9FB8CD"/>
              </a:buClr>
              <a:defRPr sz="3040">
                <a:solidFill>
                  <a:srgbClr val="464653"/>
                </a:solidFill>
              </a:defRPr>
            </a:pPr>
            <a:r>
              <a:t>Frames: for user processes</a:t>
            </a:r>
          </a:p>
          <a:p>
            <a:pPr marL="422275" indent="-422275" defTabSz="554990">
              <a:lnSpc>
                <a:spcPct val="90000"/>
              </a:lnSpc>
              <a:spcBef>
                <a:spcPts val="1600"/>
              </a:spcBef>
              <a:defRPr sz="3420"/>
            </a:pPr>
            <a:r>
              <a:t>Page replacement</a:t>
            </a:r>
          </a:p>
          <a:p>
            <a:pPr marL="797630" lvl="1" indent="-375355" defTabSz="554990">
              <a:lnSpc>
                <a:spcPct val="90000"/>
              </a:lnSpc>
              <a:spcBef>
                <a:spcPts val="400"/>
              </a:spcBef>
              <a:buClr>
                <a:srgbClr val="9FB8CD"/>
              </a:buClr>
              <a:defRPr sz="3040">
                <a:solidFill>
                  <a:srgbClr val="464653"/>
                </a:solidFill>
              </a:defRPr>
            </a:pPr>
            <a:r>
              <a:t>Run page daemon until there is enough free pages</a:t>
            </a:r>
          </a:p>
          <a:p>
            <a:pPr marL="797630" lvl="1" indent="-375355" defTabSz="554990">
              <a:lnSpc>
                <a:spcPct val="90000"/>
              </a:lnSpc>
              <a:spcBef>
                <a:spcPts val="400"/>
              </a:spcBef>
              <a:buClr>
                <a:srgbClr val="9FB8CD"/>
              </a:buClr>
              <a:defRPr sz="3040">
                <a:solidFill>
                  <a:srgbClr val="464653"/>
                </a:solidFill>
              </a:defRPr>
            </a:pPr>
            <a:r>
              <a:t>Early BSD used the basic Clock (FIFO with 2nd chance)</a:t>
            </a:r>
          </a:p>
          <a:p>
            <a:pPr marL="797630" lvl="1" indent="-375355" defTabSz="554990">
              <a:lnSpc>
                <a:spcPct val="90000"/>
              </a:lnSpc>
              <a:spcBef>
                <a:spcPts val="400"/>
              </a:spcBef>
              <a:buClr>
                <a:srgbClr val="9FB8CD"/>
              </a:buClr>
              <a:defRPr sz="3040">
                <a:solidFill>
                  <a:srgbClr val="464653"/>
                </a:solidFill>
              </a:defRPr>
            </a:pPr>
            <a:r>
              <a:t>Later BSD used Two-handed Clock algorithm</a:t>
            </a:r>
          </a:p>
          <a:p>
            <a:pPr marL="797630" lvl="1" indent="-375355" defTabSz="554990">
              <a:lnSpc>
                <a:spcPct val="90000"/>
              </a:lnSpc>
              <a:spcBef>
                <a:spcPts val="400"/>
              </a:spcBef>
              <a:buClr>
                <a:srgbClr val="9FB8CD"/>
              </a:buClr>
              <a:defRPr sz="3040">
                <a:solidFill>
                  <a:srgbClr val="464653"/>
                </a:solidFill>
              </a:defRPr>
            </a:pPr>
            <a:r>
              <a:t>Swapper runs if page daemon can’t get enough free pages</a:t>
            </a:r>
          </a:p>
          <a:p>
            <a:pPr marL="1172986" lvl="2" indent="-328436" defTabSz="554990">
              <a:lnSpc>
                <a:spcPct val="90000"/>
              </a:lnSpc>
              <a:spcBef>
                <a:spcPts val="400"/>
              </a:spcBef>
              <a:buClr>
                <a:srgbClr val="BABABA"/>
              </a:buClr>
              <a:defRPr sz="2660"/>
            </a:pPr>
            <a:r>
              <a:t>Looks for processes idling for 20 seconds or more</a:t>
            </a:r>
          </a:p>
          <a:p>
            <a:pPr marL="1172986" lvl="2" indent="-328436" defTabSz="554990">
              <a:lnSpc>
                <a:spcPct val="90000"/>
              </a:lnSpc>
              <a:spcBef>
                <a:spcPts val="400"/>
              </a:spcBef>
              <a:buClr>
                <a:srgbClr val="BABABA"/>
              </a:buClr>
              <a:defRPr sz="2660"/>
            </a:pPr>
            <a:r>
              <a:t>4 largest processes</a:t>
            </a:r>
          </a:p>
          <a:p>
            <a:pPr marL="1172986" lvl="2" indent="-328436" defTabSz="554990">
              <a:lnSpc>
                <a:spcPct val="90000"/>
              </a:lnSpc>
              <a:spcBef>
                <a:spcPts val="400"/>
              </a:spcBef>
              <a:buClr>
                <a:srgbClr val="BABABA"/>
              </a:buClr>
              <a:defRPr sz="2660"/>
            </a:pPr>
            <a:r>
              <a:t>Check when a process should be swapped in</a:t>
            </a:r>
          </a:p>
        </p:txBody>
      </p:sp>
      <p:sp>
        <p:nvSpPr>
          <p:cNvPr id="2" name="Slide Number Placeholder 1"/>
          <p:cNvSpPr>
            <a:spLocks noGrp="1"/>
          </p:cNvSpPr>
          <p:nvPr>
            <p:ph type="sldNum" sz="quarter" idx="2"/>
          </p:nvPr>
        </p:nvSpPr>
        <p:spPr/>
        <p:txBody>
          <a:bodyPr/>
          <a:lstStyle/>
          <a:p>
            <a:fld id="{86CB4B4D-7CA3-9044-876B-883B54F8677D}" type="slidenum">
              <a:rPr lang="en-US" smtClean="0"/>
              <a:t>52</a:t>
            </a:fld>
            <a:endParaRPr lang="en-US"/>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hape 355"/>
          <p:cNvSpPr>
            <a:spLocks noGrp="1"/>
          </p:cNvSpPr>
          <p:nvPr>
            <p:ph type="title"/>
          </p:nvPr>
        </p:nvSpPr>
        <p:spPr>
          <a:xfrm>
            <a:off x="952500" y="444500"/>
            <a:ext cx="11099800" cy="1599352"/>
          </a:xfrm>
          <a:prstGeom prst="rect">
            <a:avLst/>
          </a:prstGeom>
        </p:spPr>
        <p:txBody>
          <a:bodyPr/>
          <a:lstStyle>
            <a:lvl1pPr defTabSz="449833">
              <a:defRPr sz="6160"/>
            </a:lvl1pPr>
          </a:lstStyle>
          <a:p>
            <a:r>
              <a:t>Virtual Memory in Linux (32-bit)</a:t>
            </a:r>
          </a:p>
        </p:txBody>
      </p:sp>
      <p:sp>
        <p:nvSpPr>
          <p:cNvPr id="356" name="Shape 356"/>
          <p:cNvSpPr>
            <a:spLocks noGrp="1"/>
          </p:cNvSpPr>
          <p:nvPr>
            <p:ph type="body" idx="1"/>
          </p:nvPr>
        </p:nvSpPr>
        <p:spPr>
          <a:prstGeom prst="rect">
            <a:avLst/>
          </a:prstGeom>
        </p:spPr>
        <p:txBody>
          <a:bodyPr/>
          <a:lstStyle/>
          <a:p>
            <a:pPr marL="361005" indent="-361005" defTabSz="549148">
              <a:lnSpc>
                <a:spcPct val="80000"/>
              </a:lnSpc>
              <a:spcBef>
                <a:spcPts val="1500"/>
              </a:spcBef>
              <a:defRPr sz="2632"/>
            </a:pPr>
            <a:r>
              <a:rPr dirty="0"/>
              <a:t>Linux address space for 32-bit machines</a:t>
            </a:r>
          </a:p>
          <a:p>
            <a:pPr marL="781868" lvl="1" indent="-364038" defTabSz="549148">
              <a:lnSpc>
                <a:spcPct val="80000"/>
              </a:lnSpc>
              <a:spcBef>
                <a:spcPts val="400"/>
              </a:spcBef>
              <a:buClr>
                <a:srgbClr val="9FB8CD"/>
              </a:buClr>
              <a:defRPr sz="2256">
                <a:solidFill>
                  <a:srgbClr val="464653"/>
                </a:solidFill>
              </a:defRPr>
            </a:pPr>
            <a:r>
              <a:rPr dirty="0"/>
              <a:t>3GB user space</a:t>
            </a:r>
          </a:p>
          <a:p>
            <a:pPr marL="781868" lvl="1" indent="-364038" defTabSz="549148">
              <a:lnSpc>
                <a:spcPct val="80000"/>
              </a:lnSpc>
              <a:spcBef>
                <a:spcPts val="400"/>
              </a:spcBef>
              <a:buClr>
                <a:srgbClr val="9FB8CD"/>
              </a:buClr>
              <a:defRPr sz="2256">
                <a:solidFill>
                  <a:srgbClr val="464653"/>
                </a:solidFill>
              </a:defRPr>
            </a:pPr>
            <a:r>
              <a:rPr dirty="0"/>
              <a:t>1GB kernel (invisible at user level)</a:t>
            </a:r>
          </a:p>
          <a:p>
            <a:pPr marL="361005" indent="-361005" defTabSz="549148">
              <a:lnSpc>
                <a:spcPct val="80000"/>
              </a:lnSpc>
              <a:spcBef>
                <a:spcPts val="1500"/>
              </a:spcBef>
              <a:defRPr sz="2632"/>
            </a:pPr>
            <a:r>
              <a:rPr dirty="0"/>
              <a:t>Backing store</a:t>
            </a:r>
          </a:p>
          <a:p>
            <a:pPr marL="781868" lvl="1" indent="-364038" defTabSz="549148">
              <a:lnSpc>
                <a:spcPct val="80000"/>
              </a:lnSpc>
              <a:spcBef>
                <a:spcPts val="400"/>
              </a:spcBef>
              <a:buClr>
                <a:srgbClr val="9FB8CD"/>
              </a:buClr>
              <a:defRPr sz="2256">
                <a:solidFill>
                  <a:srgbClr val="464653"/>
                </a:solidFill>
              </a:defRPr>
            </a:pPr>
            <a:r>
              <a:rPr dirty="0"/>
              <a:t>Text segment uses executable binary file as backing storage</a:t>
            </a:r>
          </a:p>
          <a:p>
            <a:pPr marL="781868" lvl="1" indent="-364038" defTabSz="549148">
              <a:lnSpc>
                <a:spcPct val="80000"/>
              </a:lnSpc>
              <a:spcBef>
                <a:spcPts val="400"/>
              </a:spcBef>
              <a:buClr>
                <a:srgbClr val="9FB8CD"/>
              </a:buClr>
              <a:defRPr sz="2256">
                <a:solidFill>
                  <a:srgbClr val="464653"/>
                </a:solidFill>
              </a:defRPr>
            </a:pPr>
            <a:r>
              <a:rPr dirty="0"/>
              <a:t>Other segments get backing storage on demand</a:t>
            </a:r>
          </a:p>
          <a:p>
            <a:pPr marL="361005" indent="-361005" defTabSz="549148">
              <a:lnSpc>
                <a:spcPct val="80000"/>
              </a:lnSpc>
              <a:spcBef>
                <a:spcPts val="1500"/>
              </a:spcBef>
              <a:defRPr sz="2632"/>
            </a:pPr>
            <a:r>
              <a:rPr dirty="0"/>
              <a:t>Copy-on-write for forking off processes</a:t>
            </a:r>
          </a:p>
          <a:p>
            <a:pPr marL="361005" indent="-361005" defTabSz="549148">
              <a:lnSpc>
                <a:spcPct val="80000"/>
              </a:lnSpc>
              <a:spcBef>
                <a:spcPts val="1500"/>
              </a:spcBef>
              <a:defRPr sz="2632"/>
            </a:pPr>
            <a:r>
              <a:rPr dirty="0"/>
              <a:t>Multi-level paging</a:t>
            </a:r>
          </a:p>
          <a:p>
            <a:pPr marL="781868" lvl="1" indent="-364038" defTabSz="549148">
              <a:lnSpc>
                <a:spcPct val="80000"/>
              </a:lnSpc>
              <a:spcBef>
                <a:spcPts val="400"/>
              </a:spcBef>
              <a:buClr>
                <a:srgbClr val="9FB8CD"/>
              </a:buClr>
              <a:defRPr sz="2256">
                <a:solidFill>
                  <a:srgbClr val="464653"/>
                </a:solidFill>
              </a:defRPr>
            </a:pPr>
            <a:r>
              <a:rPr dirty="0"/>
              <a:t>Directory, middle (nil for Pentium), page, offset</a:t>
            </a:r>
          </a:p>
          <a:p>
            <a:pPr marL="781868" lvl="1" indent="-364038" defTabSz="549148">
              <a:lnSpc>
                <a:spcPct val="80000"/>
              </a:lnSpc>
              <a:spcBef>
                <a:spcPts val="400"/>
              </a:spcBef>
              <a:buClr>
                <a:srgbClr val="9FB8CD"/>
              </a:buClr>
              <a:defRPr sz="2256">
                <a:solidFill>
                  <a:srgbClr val="464653"/>
                </a:solidFill>
              </a:defRPr>
            </a:pPr>
            <a:r>
              <a:rPr dirty="0"/>
              <a:t>Kernel is pinned</a:t>
            </a:r>
          </a:p>
          <a:p>
            <a:pPr marL="781868" lvl="1" indent="-364038" defTabSz="549148">
              <a:lnSpc>
                <a:spcPct val="80000"/>
              </a:lnSpc>
              <a:spcBef>
                <a:spcPts val="400"/>
              </a:spcBef>
              <a:buClr>
                <a:srgbClr val="9FB8CD"/>
              </a:buClr>
              <a:defRPr sz="2256">
                <a:solidFill>
                  <a:srgbClr val="464653"/>
                </a:solidFill>
              </a:defRPr>
            </a:pPr>
            <a:r>
              <a:rPr dirty="0"/>
              <a:t>Buddy algorithm with carving slabs for page frame allocation</a:t>
            </a:r>
          </a:p>
          <a:p>
            <a:pPr marL="361005" indent="-361005" defTabSz="549148">
              <a:lnSpc>
                <a:spcPct val="80000"/>
              </a:lnSpc>
              <a:spcBef>
                <a:spcPts val="1500"/>
              </a:spcBef>
              <a:defRPr sz="2632"/>
            </a:pPr>
            <a:r>
              <a:rPr dirty="0"/>
              <a:t>Replacement</a:t>
            </a:r>
          </a:p>
          <a:p>
            <a:pPr marL="781868" lvl="1" indent="-364038" defTabSz="549148">
              <a:lnSpc>
                <a:spcPct val="80000"/>
              </a:lnSpc>
              <a:spcBef>
                <a:spcPts val="400"/>
              </a:spcBef>
              <a:buClr>
                <a:srgbClr val="9FB8CD"/>
              </a:buClr>
              <a:defRPr sz="2256">
                <a:solidFill>
                  <a:srgbClr val="464653"/>
                </a:solidFill>
              </a:defRPr>
            </a:pPr>
            <a:r>
              <a:rPr dirty="0"/>
              <a:t>Keep certain number of pages free</a:t>
            </a:r>
          </a:p>
          <a:p>
            <a:pPr marL="781868" lvl="1" indent="-364038" defTabSz="549148">
              <a:lnSpc>
                <a:spcPct val="80000"/>
              </a:lnSpc>
              <a:spcBef>
                <a:spcPts val="400"/>
              </a:spcBef>
              <a:buClr>
                <a:srgbClr val="9FB8CD"/>
              </a:buClr>
              <a:defRPr sz="2256">
                <a:solidFill>
                  <a:srgbClr val="464653"/>
                </a:solidFill>
              </a:defRPr>
            </a:pPr>
            <a:r>
              <a:rPr dirty="0"/>
              <a:t>Clock algorithm on paging cache and file buffer cache</a:t>
            </a:r>
          </a:p>
          <a:p>
            <a:pPr marL="781868" lvl="1" indent="-364038" defTabSz="549148">
              <a:lnSpc>
                <a:spcPct val="80000"/>
              </a:lnSpc>
              <a:spcBef>
                <a:spcPts val="400"/>
              </a:spcBef>
              <a:buClr>
                <a:srgbClr val="9FB8CD"/>
              </a:buClr>
              <a:defRPr sz="2256">
                <a:solidFill>
                  <a:srgbClr val="464653"/>
                </a:solidFill>
              </a:defRPr>
            </a:pPr>
            <a:r>
              <a:rPr dirty="0"/>
              <a:t>Clock algorithm on unused shared pages</a:t>
            </a:r>
          </a:p>
          <a:p>
            <a:pPr marL="781868" lvl="1" indent="-364038" defTabSz="549148">
              <a:lnSpc>
                <a:spcPct val="80000"/>
              </a:lnSpc>
              <a:spcBef>
                <a:spcPts val="400"/>
              </a:spcBef>
              <a:buClr>
                <a:srgbClr val="9FB8CD"/>
              </a:buClr>
              <a:defRPr sz="2256">
                <a:solidFill>
                  <a:srgbClr val="464653"/>
                </a:solidFill>
              </a:defRPr>
            </a:pPr>
            <a:r>
              <a:rPr dirty="0"/>
              <a:t>Modified Clock on memory of user processes (most physical pages first)</a:t>
            </a:r>
          </a:p>
        </p:txBody>
      </p:sp>
      <p:sp>
        <p:nvSpPr>
          <p:cNvPr id="2" name="Slide Number Placeholder 1"/>
          <p:cNvSpPr>
            <a:spLocks noGrp="1"/>
          </p:cNvSpPr>
          <p:nvPr>
            <p:ph type="sldNum" sz="quarter" idx="2"/>
          </p:nvPr>
        </p:nvSpPr>
        <p:spPr/>
        <p:txBody>
          <a:bodyPr/>
          <a:lstStyle/>
          <a:p>
            <a:fld id="{86CB4B4D-7CA3-9044-876B-883B54F8677D}" type="slidenum">
              <a:rPr lang="en-US" smtClean="0"/>
              <a:t>53</a:t>
            </a:fld>
            <a:endParaRPr lang="en-US"/>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Shape 358"/>
          <p:cNvSpPr>
            <a:spLocks noGrp="1"/>
          </p:cNvSpPr>
          <p:nvPr>
            <p:ph type="title"/>
          </p:nvPr>
        </p:nvSpPr>
        <p:spPr>
          <a:xfrm>
            <a:off x="952500" y="444500"/>
            <a:ext cx="11099800" cy="1319387"/>
          </a:xfrm>
          <a:prstGeom prst="rect">
            <a:avLst/>
          </a:prstGeom>
        </p:spPr>
        <p:txBody>
          <a:bodyPr/>
          <a:lstStyle>
            <a:lvl1pPr>
              <a:defRPr sz="5900"/>
            </a:lvl1pPr>
          </a:lstStyle>
          <a:p>
            <a:r>
              <a:t>Virtual Memory in Linux (64 bits)</a:t>
            </a:r>
          </a:p>
        </p:txBody>
      </p:sp>
      <p:pic>
        <p:nvPicPr>
          <p:cNvPr id="359" name="pasted-image.tif"/>
          <p:cNvPicPr>
            <a:picLocks noChangeAspect="1"/>
          </p:cNvPicPr>
          <p:nvPr/>
        </p:nvPicPr>
        <p:blipFill>
          <a:blip r:embed="rId3">
            <a:extLst/>
          </a:blip>
          <a:stretch>
            <a:fillRect/>
          </a:stretch>
        </p:blipFill>
        <p:spPr>
          <a:xfrm>
            <a:off x="1269078" y="2139482"/>
            <a:ext cx="10466644" cy="7227236"/>
          </a:xfrm>
          <a:prstGeom prst="rect">
            <a:avLst/>
          </a:prstGeom>
          <a:ln w="12700">
            <a:miter lim="400000"/>
          </a:ln>
        </p:spPr>
      </p:pic>
      <p:sp>
        <p:nvSpPr>
          <p:cNvPr id="360" name="Shape 360"/>
          <p:cNvSpPr/>
          <p:nvPr/>
        </p:nvSpPr>
        <p:spPr>
          <a:xfrm>
            <a:off x="68341" y="8822576"/>
            <a:ext cx="3825012" cy="83989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defTabSz="457200">
              <a:lnSpc>
                <a:spcPct val="117999"/>
              </a:lnSpc>
              <a:defRPr sz="2200">
                <a:latin typeface="Helvetica Neue"/>
                <a:ea typeface="Helvetica Neue"/>
                <a:cs typeface="Helvetica Neue"/>
                <a:sym typeface="Helvetica Neue"/>
              </a:defRPr>
            </a:pPr>
            <a:r>
              <a:t>Page Global Directory, pgd,</a:t>
            </a:r>
          </a:p>
          <a:p>
            <a:pPr algn="l" defTabSz="457200">
              <a:lnSpc>
                <a:spcPct val="117999"/>
              </a:lnSpc>
              <a:defRPr sz="2200">
                <a:latin typeface="Helvetica Neue"/>
                <a:ea typeface="Helvetica Neue"/>
                <a:cs typeface="Helvetica Neue"/>
                <a:sym typeface="Helvetica Neue"/>
              </a:defRPr>
            </a:pPr>
            <a:r>
              <a:t>Page Middle Directories, pmd</a:t>
            </a:r>
          </a:p>
        </p:txBody>
      </p:sp>
      <p:sp>
        <p:nvSpPr>
          <p:cNvPr id="361" name="Shape 361"/>
          <p:cNvSpPr/>
          <p:nvPr/>
        </p:nvSpPr>
        <p:spPr>
          <a:xfrm>
            <a:off x="4217530" y="9302750"/>
            <a:ext cx="5114545" cy="279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1200"/>
            </a:pPr>
            <a:r>
              <a:t>From:   </a:t>
            </a:r>
            <a:r>
              <a:rPr u="sng">
                <a:hlinkClick r:id="rId4"/>
              </a:rPr>
              <a:t>http://www.pearsonhighered.com/samplechapter/0130610143.pdf</a:t>
            </a:r>
          </a:p>
        </p:txBody>
      </p:sp>
      <p:sp>
        <p:nvSpPr>
          <p:cNvPr id="2" name="Slide Number Placeholder 1"/>
          <p:cNvSpPr>
            <a:spLocks noGrp="1"/>
          </p:cNvSpPr>
          <p:nvPr>
            <p:ph type="sldNum" sz="quarter" idx="2"/>
          </p:nvPr>
        </p:nvSpPr>
        <p:spPr/>
        <p:txBody>
          <a:bodyPr/>
          <a:lstStyle/>
          <a:p>
            <a:fld id="{86CB4B4D-7CA3-9044-876B-883B54F8677D}" type="slidenum">
              <a:rPr lang="en-US" smtClean="0"/>
              <a:t>54</a:t>
            </a:fld>
            <a:endParaRPr lang="en-US"/>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5" name="Shape 365"/>
          <p:cNvSpPr>
            <a:spLocks noGrp="1"/>
          </p:cNvSpPr>
          <p:nvPr>
            <p:ph type="title"/>
          </p:nvPr>
        </p:nvSpPr>
        <p:spPr>
          <a:xfrm>
            <a:off x="952500" y="444500"/>
            <a:ext cx="11099800" cy="1635963"/>
          </a:xfrm>
          <a:prstGeom prst="rect">
            <a:avLst/>
          </a:prstGeom>
        </p:spPr>
        <p:txBody>
          <a:bodyPr/>
          <a:lstStyle>
            <a:lvl1pPr>
              <a:defRPr sz="4500"/>
            </a:lvl1pPr>
          </a:lstStyle>
          <a:p>
            <a:r>
              <a:t>Virtual-to-physical address translation using the page table.</a:t>
            </a:r>
          </a:p>
        </p:txBody>
      </p:sp>
      <p:pic>
        <p:nvPicPr>
          <p:cNvPr id="366" name="pasted-image.tif"/>
          <p:cNvPicPr>
            <a:picLocks noChangeAspect="1"/>
          </p:cNvPicPr>
          <p:nvPr/>
        </p:nvPicPr>
        <p:blipFill>
          <a:blip r:embed="rId2">
            <a:extLst/>
          </a:blip>
          <a:stretch>
            <a:fillRect/>
          </a:stretch>
        </p:blipFill>
        <p:spPr>
          <a:xfrm>
            <a:off x="1446342" y="2167335"/>
            <a:ext cx="10112116" cy="7539274"/>
          </a:xfrm>
          <a:prstGeom prst="rect">
            <a:avLst/>
          </a:prstGeom>
          <a:ln w="12700">
            <a:miter lim="400000"/>
          </a:ln>
        </p:spPr>
      </p:pic>
      <p:sp>
        <p:nvSpPr>
          <p:cNvPr id="367" name="Shape 367"/>
          <p:cNvSpPr/>
          <p:nvPr/>
        </p:nvSpPr>
        <p:spPr>
          <a:xfrm>
            <a:off x="91736" y="9302750"/>
            <a:ext cx="5114545" cy="279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1200"/>
            </a:pPr>
            <a:r>
              <a:t>From:   </a:t>
            </a:r>
            <a:r>
              <a:rPr u="sng">
                <a:hlinkClick r:id="rId3"/>
              </a:rPr>
              <a:t>http://www.pearsonhighered.com/samplechapter/0130610143.pdf</a:t>
            </a:r>
          </a:p>
        </p:txBody>
      </p:sp>
      <p:sp>
        <p:nvSpPr>
          <p:cNvPr id="2" name="Slide Number Placeholder 1"/>
          <p:cNvSpPr>
            <a:spLocks noGrp="1"/>
          </p:cNvSpPr>
          <p:nvPr>
            <p:ph type="sldNum" sz="quarter" idx="2"/>
          </p:nvPr>
        </p:nvSpPr>
        <p:spPr/>
        <p:txBody>
          <a:bodyPr/>
          <a:lstStyle/>
          <a:p>
            <a:fld id="{86CB4B4D-7CA3-9044-876B-883B54F8677D}" type="slidenum">
              <a:rPr lang="en-US" smtClean="0"/>
              <a:t>55</a:t>
            </a:fld>
            <a:endParaRPr lang="en-US"/>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Shape 369"/>
          <p:cNvSpPr>
            <a:spLocks noGrp="1"/>
          </p:cNvSpPr>
          <p:nvPr>
            <p:ph type="title"/>
          </p:nvPr>
        </p:nvSpPr>
        <p:spPr>
          <a:prstGeom prst="rect">
            <a:avLst/>
          </a:prstGeom>
        </p:spPr>
        <p:txBody>
          <a:bodyPr/>
          <a:lstStyle>
            <a:lvl1pPr defTabSz="490727">
              <a:defRPr sz="6719"/>
            </a:lvl1pPr>
          </a:lstStyle>
          <a:p>
            <a:r>
              <a:t>Address Space in Windows 2K/XP</a:t>
            </a:r>
          </a:p>
        </p:txBody>
      </p:sp>
      <p:sp>
        <p:nvSpPr>
          <p:cNvPr id="370" name="Shape 370"/>
          <p:cNvSpPr>
            <a:spLocks noGrp="1"/>
          </p:cNvSpPr>
          <p:nvPr>
            <p:ph type="body" idx="1"/>
          </p:nvPr>
        </p:nvSpPr>
        <p:spPr>
          <a:xfrm>
            <a:off x="952500" y="2603500"/>
            <a:ext cx="8833240" cy="6286500"/>
          </a:xfrm>
          <a:prstGeom prst="rect">
            <a:avLst/>
          </a:prstGeom>
        </p:spPr>
        <p:txBody>
          <a:bodyPr/>
          <a:lstStyle/>
          <a:p>
            <a:pPr marL="384048" indent="-384048">
              <a:lnSpc>
                <a:spcPct val="80000"/>
              </a:lnSpc>
              <a:defRPr sz="2800"/>
            </a:pPr>
            <a:r>
              <a:t>Win2k user address space</a:t>
            </a:r>
          </a:p>
          <a:p>
            <a:pPr marL="831775" lvl="1" indent="-387275">
              <a:lnSpc>
                <a:spcPct val="80000"/>
              </a:lnSpc>
              <a:spcBef>
                <a:spcPts val="500"/>
              </a:spcBef>
              <a:buClr>
                <a:srgbClr val="9FB8CD"/>
              </a:buClr>
              <a:defRPr sz="2400">
                <a:solidFill>
                  <a:srgbClr val="464653"/>
                </a:solidFill>
              </a:defRPr>
            </a:pPr>
            <a:r>
              <a:t>Upper 2GB for kernel (shared)</a:t>
            </a:r>
          </a:p>
          <a:p>
            <a:pPr marL="831775" lvl="1" indent="-387275">
              <a:lnSpc>
                <a:spcPct val="80000"/>
              </a:lnSpc>
              <a:spcBef>
                <a:spcPts val="500"/>
              </a:spcBef>
              <a:buClr>
                <a:srgbClr val="9FB8CD"/>
              </a:buClr>
              <a:defRPr sz="2400">
                <a:solidFill>
                  <a:srgbClr val="464653"/>
                </a:solidFill>
              </a:defRPr>
            </a:pPr>
            <a:r>
              <a:t>Lower 2GB – 256MB are for user code and data (Advanced server uses 3GB instead)</a:t>
            </a:r>
          </a:p>
          <a:p>
            <a:pPr marL="831775" lvl="1" indent="-387275">
              <a:lnSpc>
                <a:spcPct val="80000"/>
              </a:lnSpc>
              <a:spcBef>
                <a:spcPts val="500"/>
              </a:spcBef>
              <a:buClr>
                <a:srgbClr val="9FB8CD"/>
              </a:buClr>
              <a:defRPr sz="2400">
                <a:solidFill>
                  <a:srgbClr val="464653"/>
                </a:solidFill>
              </a:defRPr>
            </a:pPr>
            <a:r>
              <a:t>The 256MB contains for system data (counters and stats) for user to read</a:t>
            </a:r>
          </a:p>
          <a:p>
            <a:pPr marL="831775" lvl="1" indent="-387275">
              <a:lnSpc>
                <a:spcPct val="80000"/>
              </a:lnSpc>
              <a:spcBef>
                <a:spcPts val="500"/>
              </a:spcBef>
              <a:buClr>
                <a:srgbClr val="9FB8CD"/>
              </a:buClr>
              <a:defRPr sz="2400">
                <a:solidFill>
                  <a:srgbClr val="464653"/>
                </a:solidFill>
              </a:defRPr>
            </a:pPr>
            <a:r>
              <a:t>64KB guard at both ends</a:t>
            </a:r>
          </a:p>
          <a:p>
            <a:pPr marL="384048" indent="-384048">
              <a:lnSpc>
                <a:spcPct val="80000"/>
              </a:lnSpc>
              <a:defRPr sz="2800"/>
            </a:pPr>
            <a:r>
              <a:t>Virtual pages</a:t>
            </a:r>
          </a:p>
          <a:p>
            <a:pPr marL="831775" lvl="1" indent="-387275">
              <a:lnSpc>
                <a:spcPct val="80000"/>
              </a:lnSpc>
              <a:spcBef>
                <a:spcPts val="500"/>
              </a:spcBef>
              <a:buClr>
                <a:srgbClr val="9FB8CD"/>
              </a:buClr>
              <a:defRPr sz="2400">
                <a:solidFill>
                  <a:srgbClr val="464653"/>
                </a:solidFill>
              </a:defRPr>
            </a:pPr>
            <a:r>
              <a:t>Page size</a:t>
            </a:r>
          </a:p>
          <a:p>
            <a:pPr marL="1193800" lvl="2" indent="-304800">
              <a:lnSpc>
                <a:spcPct val="80000"/>
              </a:lnSpc>
              <a:spcBef>
                <a:spcPts val="500"/>
              </a:spcBef>
              <a:buClr>
                <a:srgbClr val="BABABA"/>
              </a:buClr>
              <a:defRPr sz="2000"/>
            </a:pPr>
            <a:r>
              <a:t>4KB for x86</a:t>
            </a:r>
          </a:p>
          <a:p>
            <a:pPr marL="1193800" lvl="2" indent="-304800">
              <a:lnSpc>
                <a:spcPct val="80000"/>
              </a:lnSpc>
              <a:spcBef>
                <a:spcPts val="500"/>
              </a:spcBef>
              <a:buClr>
                <a:srgbClr val="BABABA"/>
              </a:buClr>
              <a:defRPr sz="2000"/>
            </a:pPr>
            <a:r>
              <a:t>8 or 16KB for IA64</a:t>
            </a:r>
          </a:p>
          <a:p>
            <a:pPr marL="831775" lvl="1" indent="-387275">
              <a:lnSpc>
                <a:spcPct val="80000"/>
              </a:lnSpc>
              <a:spcBef>
                <a:spcPts val="500"/>
              </a:spcBef>
              <a:buClr>
                <a:srgbClr val="9FB8CD"/>
              </a:buClr>
              <a:defRPr sz="2400">
                <a:solidFill>
                  <a:srgbClr val="464653"/>
                </a:solidFill>
              </a:defRPr>
            </a:pPr>
            <a:r>
              <a:t>States</a:t>
            </a:r>
          </a:p>
          <a:p>
            <a:pPr marL="1193800" lvl="2" indent="-304800">
              <a:lnSpc>
                <a:spcPct val="80000"/>
              </a:lnSpc>
              <a:spcBef>
                <a:spcPts val="500"/>
              </a:spcBef>
              <a:buClr>
                <a:srgbClr val="BABABA"/>
              </a:buClr>
              <a:defRPr sz="2000"/>
            </a:pPr>
            <a:r>
              <a:t>Free: not in use and cause a fault</a:t>
            </a:r>
          </a:p>
          <a:p>
            <a:pPr marL="1193800" lvl="2" indent="-304800">
              <a:lnSpc>
                <a:spcPct val="80000"/>
              </a:lnSpc>
              <a:spcBef>
                <a:spcPts val="500"/>
              </a:spcBef>
              <a:buClr>
                <a:srgbClr val="BABABA"/>
              </a:buClr>
              <a:defRPr sz="2000"/>
            </a:pPr>
            <a:r>
              <a:t>Committed: mapped and in use</a:t>
            </a:r>
          </a:p>
          <a:p>
            <a:pPr marL="1193800" lvl="2" indent="-304800">
              <a:lnSpc>
                <a:spcPct val="80000"/>
              </a:lnSpc>
              <a:spcBef>
                <a:spcPts val="500"/>
              </a:spcBef>
              <a:buClr>
                <a:srgbClr val="BABABA"/>
              </a:buClr>
              <a:defRPr sz="2000"/>
            </a:pPr>
            <a:r>
              <a:t>Reserved: not mapped but allocated</a:t>
            </a:r>
          </a:p>
        </p:txBody>
      </p:sp>
      <p:pic>
        <p:nvPicPr>
          <p:cNvPr id="371" name="image44.png"/>
          <p:cNvPicPr>
            <a:picLocks noChangeAspect="1"/>
          </p:cNvPicPr>
          <p:nvPr/>
        </p:nvPicPr>
        <p:blipFill>
          <a:blip r:embed="rId2">
            <a:extLst/>
          </a:blip>
          <a:stretch>
            <a:fillRect/>
          </a:stretch>
        </p:blipFill>
        <p:spPr>
          <a:xfrm>
            <a:off x="10173844" y="3125469"/>
            <a:ext cx="2777067" cy="524256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56</a:t>
            </a:fld>
            <a:endParaRPr lang="en-US"/>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hape 373"/>
          <p:cNvSpPr>
            <a:spLocks noGrp="1"/>
          </p:cNvSpPr>
          <p:nvPr>
            <p:ph type="title"/>
          </p:nvPr>
        </p:nvSpPr>
        <p:spPr>
          <a:prstGeom prst="rect">
            <a:avLst/>
          </a:prstGeom>
        </p:spPr>
        <p:txBody>
          <a:bodyPr/>
          <a:lstStyle>
            <a:lvl1pPr defTabSz="490727">
              <a:defRPr sz="6719"/>
            </a:lvl1pPr>
          </a:lstStyle>
          <a:p>
            <a:r>
              <a:t>Backing Store in Windows 2K/XP</a:t>
            </a:r>
          </a:p>
        </p:txBody>
      </p:sp>
      <p:sp>
        <p:nvSpPr>
          <p:cNvPr id="374" name="Shape 374"/>
          <p:cNvSpPr>
            <a:spLocks noGrp="1"/>
          </p:cNvSpPr>
          <p:nvPr>
            <p:ph type="body" idx="1"/>
          </p:nvPr>
        </p:nvSpPr>
        <p:spPr>
          <a:prstGeom prst="rect">
            <a:avLst/>
          </a:prstGeom>
        </p:spPr>
        <p:txBody>
          <a:bodyPr/>
          <a:lstStyle/>
          <a:p>
            <a:r>
              <a:t>Backing store allocation</a:t>
            </a:r>
          </a:p>
          <a:p>
            <a:pPr marL="839611" lvl="1" indent="-395111">
              <a:spcBef>
                <a:spcPts val="500"/>
              </a:spcBef>
              <a:buClr>
                <a:srgbClr val="9FB8CD"/>
              </a:buClr>
              <a:defRPr sz="3200">
                <a:solidFill>
                  <a:srgbClr val="464653"/>
                </a:solidFill>
              </a:defRPr>
            </a:pPr>
            <a:r>
              <a:t>Win2k delays backing store page assignments until paging out</a:t>
            </a:r>
          </a:p>
          <a:p>
            <a:pPr marL="839611" lvl="1" indent="-395111">
              <a:spcBef>
                <a:spcPts val="500"/>
              </a:spcBef>
              <a:buClr>
                <a:srgbClr val="9FB8CD"/>
              </a:buClr>
              <a:defRPr sz="3200">
                <a:solidFill>
                  <a:srgbClr val="464653"/>
                </a:solidFill>
              </a:defRPr>
            </a:pPr>
            <a:r>
              <a:t>There are up to 16 paging files, each with an initial and max sizes</a:t>
            </a:r>
          </a:p>
          <a:p>
            <a:r>
              <a:t>Memory mapped files</a:t>
            </a:r>
          </a:p>
          <a:p>
            <a:pPr marL="839611" lvl="1" indent="-395111">
              <a:spcBef>
                <a:spcPts val="500"/>
              </a:spcBef>
              <a:buClr>
                <a:srgbClr val="9FB8CD"/>
              </a:buClr>
              <a:defRPr sz="3200">
                <a:solidFill>
                  <a:srgbClr val="464653"/>
                </a:solidFill>
              </a:defRPr>
            </a:pPr>
            <a:r>
              <a:t>Delayed write back</a:t>
            </a:r>
          </a:p>
          <a:p>
            <a:pPr marL="839611" lvl="1" indent="-395111">
              <a:spcBef>
                <a:spcPts val="500"/>
              </a:spcBef>
              <a:buClr>
                <a:srgbClr val="9FB8CD"/>
              </a:buClr>
              <a:defRPr sz="3200">
                <a:solidFill>
                  <a:srgbClr val="464653"/>
                </a:solidFill>
              </a:defRPr>
            </a:pPr>
            <a:r>
              <a:t>Multiple processes can share mapped files w/ different accesses</a:t>
            </a:r>
          </a:p>
          <a:p>
            <a:pPr marL="839611" lvl="1" indent="-395111">
              <a:spcBef>
                <a:spcPts val="500"/>
              </a:spcBef>
              <a:buClr>
                <a:srgbClr val="9FB8CD"/>
              </a:buClr>
              <a:defRPr sz="3200">
                <a:solidFill>
                  <a:srgbClr val="464653"/>
                </a:solidFill>
              </a:defRPr>
            </a:pPr>
            <a:r>
              <a:t>Implement copy-on-write</a:t>
            </a:r>
          </a:p>
        </p:txBody>
      </p:sp>
      <p:sp>
        <p:nvSpPr>
          <p:cNvPr id="2" name="Slide Number Placeholder 1"/>
          <p:cNvSpPr>
            <a:spLocks noGrp="1"/>
          </p:cNvSpPr>
          <p:nvPr>
            <p:ph type="sldNum" sz="quarter" idx="2"/>
          </p:nvPr>
        </p:nvSpPr>
        <p:spPr/>
        <p:txBody>
          <a:bodyPr/>
          <a:lstStyle/>
          <a:p>
            <a:fld id="{86CB4B4D-7CA3-9044-876B-883B54F8677D}" type="slidenum">
              <a:rPr lang="en-US" smtClean="0"/>
              <a:t>57</a:t>
            </a:fld>
            <a:endParaRPr lang="en-US"/>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Shape 376"/>
          <p:cNvSpPr>
            <a:spLocks noGrp="1"/>
          </p:cNvSpPr>
          <p:nvPr>
            <p:ph type="title"/>
          </p:nvPr>
        </p:nvSpPr>
        <p:spPr>
          <a:prstGeom prst="rect">
            <a:avLst/>
          </a:prstGeom>
        </p:spPr>
        <p:txBody>
          <a:bodyPr/>
          <a:lstStyle>
            <a:lvl1pPr defTabSz="543305">
              <a:defRPr sz="7440"/>
            </a:lvl1pPr>
          </a:lstStyle>
          <a:p>
            <a:r>
              <a:t>Paging in Windows 2K/XP</a:t>
            </a:r>
          </a:p>
        </p:txBody>
      </p:sp>
      <p:sp>
        <p:nvSpPr>
          <p:cNvPr id="377" name="Shape 377"/>
          <p:cNvSpPr>
            <a:spLocks noGrp="1"/>
          </p:cNvSpPr>
          <p:nvPr>
            <p:ph type="body" idx="1"/>
          </p:nvPr>
        </p:nvSpPr>
        <p:spPr>
          <a:prstGeom prst="rect">
            <a:avLst/>
          </a:prstGeom>
        </p:spPr>
        <p:txBody>
          <a:bodyPr/>
          <a:lstStyle/>
          <a:p>
            <a:pPr marL="345871" indent="-345871" defTabSz="519937">
              <a:lnSpc>
                <a:spcPct val="80000"/>
              </a:lnSpc>
              <a:spcBef>
                <a:spcPts val="1500"/>
              </a:spcBef>
              <a:defRPr sz="3026"/>
            </a:pPr>
            <a:r>
              <a:t>Each process has a working set with</a:t>
            </a:r>
          </a:p>
          <a:p>
            <a:pPr marL="721131" lvl="1" indent="-325526" defTabSz="519937">
              <a:lnSpc>
                <a:spcPct val="80000"/>
              </a:lnSpc>
              <a:spcBef>
                <a:spcPts val="400"/>
              </a:spcBef>
              <a:buClr>
                <a:srgbClr val="9FB8CD"/>
              </a:buClr>
              <a:defRPr sz="2492">
                <a:solidFill>
                  <a:srgbClr val="464653"/>
                </a:solidFill>
              </a:defRPr>
            </a:pPr>
            <a:r>
              <a:t>Min size with initial value of 20-50 pages</a:t>
            </a:r>
          </a:p>
          <a:p>
            <a:pPr marL="721131" lvl="1" indent="-325526" defTabSz="519937">
              <a:lnSpc>
                <a:spcPct val="80000"/>
              </a:lnSpc>
              <a:spcBef>
                <a:spcPts val="400"/>
              </a:spcBef>
              <a:buClr>
                <a:srgbClr val="9FB8CD"/>
              </a:buClr>
              <a:defRPr sz="2492">
                <a:solidFill>
                  <a:srgbClr val="464653"/>
                </a:solidFill>
              </a:defRPr>
            </a:pPr>
            <a:r>
              <a:t>Max size with initial value of 45-345 pages</a:t>
            </a:r>
          </a:p>
          <a:p>
            <a:pPr marL="345871" indent="-345871" defTabSz="519937">
              <a:lnSpc>
                <a:spcPct val="80000"/>
              </a:lnSpc>
              <a:spcBef>
                <a:spcPts val="1500"/>
              </a:spcBef>
              <a:defRPr sz="3026"/>
            </a:pPr>
            <a:r>
              <a:t>On a page fault</a:t>
            </a:r>
          </a:p>
          <a:p>
            <a:pPr marL="721131" lvl="1" indent="-325526" defTabSz="519937">
              <a:lnSpc>
                <a:spcPct val="80000"/>
              </a:lnSpc>
              <a:spcBef>
                <a:spcPts val="400"/>
              </a:spcBef>
              <a:buClr>
                <a:srgbClr val="9FB8CD"/>
              </a:buClr>
              <a:defRPr sz="2492">
                <a:solidFill>
                  <a:srgbClr val="464653"/>
                </a:solidFill>
              </a:defRPr>
            </a:pPr>
            <a:r>
              <a:t>If working set &lt; min, add a page to the working set</a:t>
            </a:r>
          </a:p>
          <a:p>
            <a:pPr marL="721131" lvl="1" indent="-325526" defTabSz="519937">
              <a:lnSpc>
                <a:spcPct val="80000"/>
              </a:lnSpc>
              <a:spcBef>
                <a:spcPts val="400"/>
              </a:spcBef>
              <a:buClr>
                <a:srgbClr val="9FB8CD"/>
              </a:buClr>
              <a:defRPr sz="2492">
                <a:solidFill>
                  <a:srgbClr val="464653"/>
                </a:solidFill>
              </a:defRPr>
            </a:pPr>
            <a:r>
              <a:t>If working set &gt; max, replace a page from the working set</a:t>
            </a:r>
          </a:p>
          <a:p>
            <a:pPr marL="345871" indent="-345871" defTabSz="519937">
              <a:lnSpc>
                <a:spcPct val="80000"/>
              </a:lnSpc>
              <a:spcBef>
                <a:spcPts val="1500"/>
              </a:spcBef>
              <a:defRPr sz="3026"/>
            </a:pPr>
            <a:r>
              <a:t>If a process has a lot of paging activities, increase its max</a:t>
            </a:r>
          </a:p>
          <a:p>
            <a:pPr marL="345871" indent="-345871" defTabSz="519937">
              <a:lnSpc>
                <a:spcPct val="80000"/>
              </a:lnSpc>
              <a:spcBef>
                <a:spcPts val="1500"/>
              </a:spcBef>
              <a:defRPr sz="3026"/>
            </a:pPr>
            <a:r>
              <a:t>Working set manager maintains a large number of free pages</a:t>
            </a:r>
          </a:p>
          <a:p>
            <a:pPr marL="721131" lvl="1" indent="-325526" defTabSz="519937">
              <a:lnSpc>
                <a:spcPct val="80000"/>
              </a:lnSpc>
              <a:spcBef>
                <a:spcPts val="400"/>
              </a:spcBef>
              <a:buClr>
                <a:srgbClr val="9FB8CD"/>
              </a:buClr>
              <a:defRPr sz="2492">
                <a:solidFill>
                  <a:srgbClr val="464653"/>
                </a:solidFill>
              </a:defRPr>
            </a:pPr>
            <a:r>
              <a:t>In the order of process size and idle time</a:t>
            </a:r>
          </a:p>
          <a:p>
            <a:pPr marL="721131" lvl="1" indent="-325526" defTabSz="519937">
              <a:lnSpc>
                <a:spcPct val="80000"/>
              </a:lnSpc>
              <a:spcBef>
                <a:spcPts val="400"/>
              </a:spcBef>
              <a:buClr>
                <a:srgbClr val="9FB8CD"/>
              </a:buClr>
              <a:defRPr sz="2492">
                <a:solidFill>
                  <a:srgbClr val="464653"/>
                </a:solidFill>
              </a:defRPr>
            </a:pPr>
            <a:r>
              <a:t>If working set &lt; min, do nothing</a:t>
            </a:r>
          </a:p>
          <a:p>
            <a:pPr marL="721131" lvl="1" indent="-325526" defTabSz="519937">
              <a:lnSpc>
                <a:spcPct val="80000"/>
              </a:lnSpc>
              <a:spcBef>
                <a:spcPts val="400"/>
              </a:spcBef>
              <a:buClr>
                <a:srgbClr val="9FB8CD"/>
              </a:buClr>
              <a:defRPr sz="2492">
                <a:solidFill>
                  <a:srgbClr val="464653"/>
                </a:solidFill>
              </a:defRPr>
            </a:pPr>
            <a:r>
              <a:t>Otherwise, page out the pages with highest “non-reference” counters in a working set for uniprocessors</a:t>
            </a:r>
          </a:p>
          <a:p>
            <a:pPr marL="721131" lvl="1" indent="-325526" defTabSz="519937">
              <a:lnSpc>
                <a:spcPct val="80000"/>
              </a:lnSpc>
              <a:spcBef>
                <a:spcPts val="400"/>
              </a:spcBef>
              <a:buClr>
                <a:srgbClr val="9FB8CD"/>
              </a:buClr>
              <a:defRPr sz="2492">
                <a:solidFill>
                  <a:srgbClr val="464653"/>
                </a:solidFill>
              </a:defRPr>
            </a:pPr>
            <a:r>
              <a:t>Page out the oldest pages in a working set for multiprocessors</a:t>
            </a:r>
          </a:p>
          <a:p>
            <a:pPr marL="345871" indent="-345871" defTabSz="519937">
              <a:lnSpc>
                <a:spcPct val="80000"/>
              </a:lnSpc>
              <a:spcBef>
                <a:spcPts val="1500"/>
              </a:spcBef>
              <a:defRPr sz="3026"/>
            </a:pPr>
            <a:r>
              <a:t>The last 512 pages are never taken for paging</a:t>
            </a:r>
          </a:p>
        </p:txBody>
      </p:sp>
      <p:sp>
        <p:nvSpPr>
          <p:cNvPr id="2" name="Slide Number Placeholder 1"/>
          <p:cNvSpPr>
            <a:spLocks noGrp="1"/>
          </p:cNvSpPr>
          <p:nvPr>
            <p:ph type="sldNum" sz="quarter" idx="2"/>
          </p:nvPr>
        </p:nvSpPr>
        <p:spPr/>
        <p:txBody>
          <a:bodyPr/>
          <a:lstStyle/>
          <a:p>
            <a:fld id="{86CB4B4D-7CA3-9044-876B-883B54F8677D}" type="slidenum">
              <a:rPr lang="en-US" smtClean="0"/>
              <a:t>58</a:t>
            </a:fld>
            <a:endParaRPr lang="en-US"/>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Shape 379"/>
          <p:cNvSpPr>
            <a:spLocks noGrp="1"/>
          </p:cNvSpPr>
          <p:nvPr>
            <p:ph type="title"/>
          </p:nvPr>
        </p:nvSpPr>
        <p:spPr>
          <a:prstGeom prst="rect">
            <a:avLst/>
          </a:prstGeom>
        </p:spPr>
        <p:txBody>
          <a:bodyPr/>
          <a:lstStyle>
            <a:lvl1pPr defTabSz="490727">
              <a:defRPr sz="6719"/>
            </a:lvl1pPr>
          </a:lstStyle>
          <a:p>
            <a:r>
              <a:t>More Paging in Windows 2K/XP</a:t>
            </a:r>
          </a:p>
        </p:txBody>
      </p:sp>
      <p:pic>
        <p:nvPicPr>
          <p:cNvPr id="380" name="image45.png"/>
          <p:cNvPicPr>
            <a:picLocks noChangeAspect="1"/>
          </p:cNvPicPr>
          <p:nvPr/>
        </p:nvPicPr>
        <p:blipFill>
          <a:blip r:embed="rId2">
            <a:extLst/>
          </a:blip>
          <a:stretch>
            <a:fillRect/>
          </a:stretch>
        </p:blipFill>
        <p:spPr>
          <a:xfrm>
            <a:off x="1618827" y="2269067"/>
            <a:ext cx="9767148" cy="521546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59</a:t>
            </a:fld>
            <a:endParaRPr 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idx="4294967295"/>
          </p:nvPr>
        </p:nvSpPr>
        <p:spPr>
          <a:xfrm>
            <a:off x="196425" y="390595"/>
            <a:ext cx="12630012" cy="1625601"/>
          </a:xfrm>
          <a:prstGeom prst="rect">
            <a:avLst/>
          </a:prstGeom>
        </p:spPr>
        <p:txBody>
          <a:bodyPr lIns="65023" tIns="65023" rIns="65023" bIns="65023"/>
          <a:lstStyle>
            <a:lvl1pPr defTabSz="850391">
              <a:defRPr sz="5766">
                <a:solidFill>
                  <a:srgbClr val="FF0000"/>
                </a:solidFill>
                <a:latin typeface="Calibri"/>
                <a:ea typeface="Calibri"/>
                <a:cs typeface="Calibri"/>
                <a:sym typeface="Calibri"/>
              </a:defRPr>
            </a:lvl1pPr>
          </a:lstStyle>
          <a:p>
            <a:r>
              <a:t>Separate Instruction and Data Spaces</a:t>
            </a:r>
          </a:p>
        </p:txBody>
      </p:sp>
      <p:sp>
        <p:nvSpPr>
          <p:cNvPr id="154" name="Shape 154"/>
          <p:cNvSpPr>
            <a:spLocks noGrp="1"/>
          </p:cNvSpPr>
          <p:nvPr>
            <p:ph type="body" sz="quarter" idx="4294967295"/>
          </p:nvPr>
        </p:nvSpPr>
        <p:spPr>
          <a:xfrm>
            <a:off x="1262097" y="7841262"/>
            <a:ext cx="11036019" cy="1185334"/>
          </a:xfrm>
          <a:prstGeom prst="rect">
            <a:avLst/>
          </a:prstGeom>
        </p:spPr>
        <p:txBody>
          <a:bodyPr lIns="65023" tIns="65023" rIns="65023" bIns="65023" anchor="t"/>
          <a:lstStyle/>
          <a:p>
            <a:pPr marL="0" indent="0" algn="ctr" defTabSz="914400">
              <a:spcBef>
                <a:spcPts val="500"/>
              </a:spcBef>
              <a:buSzTx/>
              <a:buFont typeface="Arial"/>
              <a:buNone/>
              <a:defRPr sz="3400">
                <a:latin typeface="Calibri"/>
                <a:ea typeface="Calibri"/>
                <a:cs typeface="Calibri"/>
                <a:sym typeface="Calibri"/>
              </a:defRPr>
            </a:pPr>
            <a:r>
              <a:t>Figure 3-24. (a) One address space. </a:t>
            </a:r>
            <a:br/>
            <a:r>
              <a:t>(b) Separate I and D spaces.</a:t>
            </a:r>
          </a:p>
        </p:txBody>
      </p:sp>
      <p:sp>
        <p:nvSpPr>
          <p:cNvPr id="155" name="Shape 155"/>
          <p:cNvSpPr/>
          <p:nvPr/>
        </p:nvSpPr>
        <p:spPr>
          <a:xfrm>
            <a:off x="307057" y="9308281"/>
            <a:ext cx="12334241" cy="37134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156" name="image.png"/>
          <p:cNvPicPr>
            <a:picLocks noChangeAspect="1"/>
          </p:cNvPicPr>
          <p:nvPr/>
        </p:nvPicPr>
        <p:blipFill>
          <a:blip r:embed="rId2">
            <a:extLst/>
          </a:blip>
          <a:stretch>
            <a:fillRect/>
          </a:stretch>
        </p:blipFill>
        <p:spPr>
          <a:xfrm>
            <a:off x="1083733" y="2953173"/>
            <a:ext cx="10837335" cy="384725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6</a:t>
            </a:fld>
            <a:endParaRPr lang="en-US"/>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hape 382"/>
          <p:cNvSpPr>
            <a:spLocks noGrp="1"/>
          </p:cNvSpPr>
          <p:nvPr>
            <p:ph type="title"/>
          </p:nvPr>
        </p:nvSpPr>
        <p:spPr>
          <a:prstGeom prst="rect">
            <a:avLst/>
          </a:prstGeom>
        </p:spPr>
        <p:txBody>
          <a:bodyPr/>
          <a:lstStyle/>
          <a:p>
            <a:r>
              <a:t>Summary – Part 3</a:t>
            </a:r>
          </a:p>
        </p:txBody>
      </p:sp>
      <p:sp>
        <p:nvSpPr>
          <p:cNvPr id="383" name="Shape 383"/>
          <p:cNvSpPr>
            <a:spLocks noGrp="1"/>
          </p:cNvSpPr>
          <p:nvPr>
            <p:ph type="body" idx="1"/>
          </p:nvPr>
        </p:nvSpPr>
        <p:spPr>
          <a:prstGeom prst="rect">
            <a:avLst/>
          </a:prstGeom>
        </p:spPr>
        <p:txBody>
          <a:bodyPr/>
          <a:lstStyle/>
          <a:p>
            <a:pPr marL="440055" indent="-440055" defTabSz="578358">
              <a:spcBef>
                <a:spcPts val="1600"/>
              </a:spcBef>
              <a:defRPr sz="3564"/>
            </a:pPr>
            <a:r>
              <a:t>Must consider many issues</a:t>
            </a:r>
          </a:p>
          <a:p>
            <a:pPr marL="831215" lvl="1" indent="-391160" defTabSz="578358">
              <a:spcBef>
                <a:spcPts val="400"/>
              </a:spcBef>
              <a:buClr>
                <a:srgbClr val="9FB8CD"/>
              </a:buClr>
              <a:defRPr sz="3168">
                <a:solidFill>
                  <a:srgbClr val="464653"/>
                </a:solidFill>
              </a:defRPr>
            </a:pPr>
            <a:r>
              <a:t>Global and local replacement strategies</a:t>
            </a:r>
          </a:p>
          <a:p>
            <a:pPr marL="831215" lvl="1" indent="-391160" defTabSz="578358">
              <a:spcBef>
                <a:spcPts val="400"/>
              </a:spcBef>
              <a:buClr>
                <a:srgbClr val="9FB8CD"/>
              </a:buClr>
              <a:defRPr sz="3168">
                <a:solidFill>
                  <a:srgbClr val="464653"/>
                </a:solidFill>
              </a:defRPr>
            </a:pPr>
            <a:r>
              <a:t>Management of backing store</a:t>
            </a:r>
          </a:p>
          <a:p>
            <a:pPr marL="831215" lvl="1" indent="-391160" defTabSz="578358">
              <a:spcBef>
                <a:spcPts val="400"/>
              </a:spcBef>
              <a:buClr>
                <a:srgbClr val="9FB8CD"/>
              </a:buClr>
              <a:defRPr sz="3168">
                <a:solidFill>
                  <a:srgbClr val="464653"/>
                </a:solidFill>
              </a:defRPr>
            </a:pPr>
            <a:r>
              <a:t>Primitive operations</a:t>
            </a:r>
          </a:p>
          <a:p>
            <a:pPr marL="1222375" lvl="2" indent="-342264" defTabSz="578358">
              <a:spcBef>
                <a:spcPts val="400"/>
              </a:spcBef>
              <a:buClr>
                <a:srgbClr val="BABABA"/>
              </a:buClr>
              <a:defRPr sz="2772"/>
            </a:pPr>
            <a:r>
              <a:t>Pin/lock pages</a:t>
            </a:r>
          </a:p>
          <a:p>
            <a:pPr marL="1222375" lvl="2" indent="-342264" defTabSz="578358">
              <a:spcBef>
                <a:spcPts val="400"/>
              </a:spcBef>
              <a:buClr>
                <a:srgbClr val="BABABA"/>
              </a:buClr>
              <a:defRPr sz="2772"/>
            </a:pPr>
            <a:r>
              <a:t>Zero pages</a:t>
            </a:r>
          </a:p>
          <a:p>
            <a:pPr marL="1222375" lvl="2" indent="-342264" defTabSz="578358">
              <a:spcBef>
                <a:spcPts val="400"/>
              </a:spcBef>
              <a:buClr>
                <a:srgbClr val="BABABA"/>
              </a:buClr>
              <a:defRPr sz="2772"/>
            </a:pPr>
            <a:r>
              <a:t>Shared pages</a:t>
            </a:r>
          </a:p>
          <a:p>
            <a:pPr marL="831215" lvl="1" indent="-391160" defTabSz="578358">
              <a:spcBef>
                <a:spcPts val="400"/>
              </a:spcBef>
              <a:buClr>
                <a:srgbClr val="9FB8CD"/>
              </a:buClr>
              <a:defRPr sz="3168">
                <a:solidFill>
                  <a:srgbClr val="464653"/>
                </a:solidFill>
              </a:defRPr>
            </a:pPr>
            <a:r>
              <a:t>Copy-on-write</a:t>
            </a:r>
          </a:p>
          <a:p>
            <a:pPr marL="440055" indent="-440055" defTabSz="578358">
              <a:spcBef>
                <a:spcPts val="1600"/>
              </a:spcBef>
              <a:defRPr sz="3564"/>
            </a:pPr>
            <a:r>
              <a:t>Shared virtual memory can be implemented using access bits</a:t>
            </a:r>
          </a:p>
          <a:p>
            <a:pPr marL="440055" indent="-440055" defTabSz="578358">
              <a:spcBef>
                <a:spcPts val="1600"/>
              </a:spcBef>
              <a:defRPr sz="3564"/>
            </a:pPr>
            <a:r>
              <a:t>Real system designs are complex</a:t>
            </a:r>
          </a:p>
        </p:txBody>
      </p:sp>
      <p:sp>
        <p:nvSpPr>
          <p:cNvPr id="2" name="Slide Number Placeholder 1"/>
          <p:cNvSpPr>
            <a:spLocks noGrp="1"/>
          </p:cNvSpPr>
          <p:nvPr>
            <p:ph type="sldNum" sz="quarter" idx="2"/>
          </p:nvPr>
        </p:nvSpPr>
        <p:spPr/>
        <p:txBody>
          <a:bodyPr/>
          <a:lstStyle/>
          <a:p>
            <a:fld id="{86CB4B4D-7CA3-9044-876B-883B54F8677D}" type="slidenum">
              <a:rPr lang="en-US" smtClean="0"/>
              <a:t>60</a:t>
            </a:fld>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Shape 158"/>
          <p:cNvSpPr>
            <a:spLocks noGrp="1"/>
          </p:cNvSpPr>
          <p:nvPr>
            <p:ph type="title" idx="4294967295"/>
          </p:nvPr>
        </p:nvSpPr>
        <p:spPr>
          <a:xfrm>
            <a:off x="650239" y="390595"/>
            <a:ext cx="11704322" cy="1253068"/>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t>Shared Pages</a:t>
            </a:r>
          </a:p>
        </p:txBody>
      </p:sp>
      <p:sp>
        <p:nvSpPr>
          <p:cNvPr id="159" name="Shape 159"/>
          <p:cNvSpPr>
            <a:spLocks noGrp="1"/>
          </p:cNvSpPr>
          <p:nvPr>
            <p:ph type="body" sz="quarter" idx="4294967295"/>
          </p:nvPr>
        </p:nvSpPr>
        <p:spPr>
          <a:xfrm>
            <a:off x="1262097" y="7841262"/>
            <a:ext cx="11036019" cy="1185334"/>
          </a:xfrm>
          <a:prstGeom prst="rect">
            <a:avLst/>
          </a:prstGeom>
        </p:spPr>
        <p:txBody>
          <a:bodyPr lIns="65023" tIns="65023" rIns="65023" bIns="65023" anchor="t"/>
          <a:lstStyle/>
          <a:p>
            <a:pPr marL="0" indent="0" algn="ctr" defTabSz="914400">
              <a:spcBef>
                <a:spcPts val="500"/>
              </a:spcBef>
              <a:buSzTx/>
              <a:buFont typeface="Arial"/>
              <a:buNone/>
              <a:defRPr sz="3400">
                <a:latin typeface="Calibri"/>
                <a:ea typeface="Calibri"/>
                <a:cs typeface="Calibri"/>
                <a:sym typeface="Calibri"/>
              </a:defRPr>
            </a:pPr>
            <a:r>
              <a:t>Figure 3-25. Two processes sharing the same </a:t>
            </a:r>
            <a:br/>
            <a:r>
              <a:t>program sharing its page table.</a:t>
            </a:r>
          </a:p>
        </p:txBody>
      </p:sp>
      <p:sp>
        <p:nvSpPr>
          <p:cNvPr id="160" name="Shape 160"/>
          <p:cNvSpPr/>
          <p:nvPr/>
        </p:nvSpPr>
        <p:spPr>
          <a:xfrm>
            <a:off x="307057" y="9308281"/>
            <a:ext cx="12334241" cy="37134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161" name="image.png"/>
          <p:cNvPicPr>
            <a:picLocks noChangeAspect="1"/>
          </p:cNvPicPr>
          <p:nvPr/>
        </p:nvPicPr>
        <p:blipFill>
          <a:blip r:embed="rId2">
            <a:extLst/>
          </a:blip>
          <a:stretch>
            <a:fillRect/>
          </a:stretch>
        </p:blipFill>
        <p:spPr>
          <a:xfrm>
            <a:off x="2607733" y="1643662"/>
            <a:ext cx="7789335" cy="6109547"/>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7</a:t>
            </a:fld>
            <a:endParaRPr 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title" idx="4294967295"/>
          </p:nvPr>
        </p:nvSpPr>
        <p:spPr>
          <a:xfrm>
            <a:off x="650239" y="390595"/>
            <a:ext cx="11704322" cy="1625601"/>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t>Shared Libraries</a:t>
            </a:r>
          </a:p>
        </p:txBody>
      </p:sp>
      <p:sp>
        <p:nvSpPr>
          <p:cNvPr id="164" name="Shape 164"/>
          <p:cNvSpPr>
            <a:spLocks noGrp="1"/>
          </p:cNvSpPr>
          <p:nvPr>
            <p:ph type="body" sz="quarter" idx="4294967295"/>
          </p:nvPr>
        </p:nvSpPr>
        <p:spPr>
          <a:xfrm>
            <a:off x="1262097" y="7841262"/>
            <a:ext cx="11036019" cy="1185334"/>
          </a:xfrm>
          <a:prstGeom prst="rect">
            <a:avLst/>
          </a:prstGeom>
        </p:spPr>
        <p:txBody>
          <a:bodyPr lIns="65023" tIns="65023" rIns="65023" bIns="65023" anchor="t"/>
          <a:lstStyle>
            <a:lvl1pPr marL="0" indent="0" algn="ctr" defTabSz="914400">
              <a:spcBef>
                <a:spcPts val="500"/>
              </a:spcBef>
              <a:buSzTx/>
              <a:buFont typeface="Arial"/>
              <a:buNone/>
              <a:defRPr sz="3400">
                <a:latin typeface="Calibri"/>
                <a:ea typeface="Calibri"/>
                <a:cs typeface="Calibri"/>
                <a:sym typeface="Calibri"/>
              </a:defRPr>
            </a:lvl1pPr>
          </a:lstStyle>
          <a:p>
            <a:r>
              <a:t>Figure 3-26. A shared library being used by two processes.</a:t>
            </a:r>
          </a:p>
        </p:txBody>
      </p:sp>
      <p:sp>
        <p:nvSpPr>
          <p:cNvPr id="165" name="Shape 165"/>
          <p:cNvSpPr/>
          <p:nvPr/>
        </p:nvSpPr>
        <p:spPr>
          <a:xfrm>
            <a:off x="307057" y="9308281"/>
            <a:ext cx="12334241" cy="37134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166" name="image.png"/>
          <p:cNvPicPr>
            <a:picLocks noChangeAspect="1"/>
          </p:cNvPicPr>
          <p:nvPr/>
        </p:nvPicPr>
        <p:blipFill>
          <a:blip r:embed="rId2">
            <a:extLst/>
          </a:blip>
          <a:stretch>
            <a:fillRect/>
          </a:stretch>
        </p:blipFill>
        <p:spPr>
          <a:xfrm>
            <a:off x="1898791" y="1792675"/>
            <a:ext cx="9232054" cy="550220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8</a:t>
            </a:fld>
            <a:endParaRPr 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prstGeom prst="rect">
            <a:avLst/>
          </a:prstGeom>
        </p:spPr>
        <p:txBody>
          <a:bodyPr/>
          <a:lstStyle/>
          <a:p>
            <a:r>
              <a:t>VM Paging Steps</a:t>
            </a:r>
          </a:p>
        </p:txBody>
      </p:sp>
      <p:pic>
        <p:nvPicPr>
          <p:cNvPr id="169" name="image16.png"/>
          <p:cNvPicPr>
            <a:picLocks noChangeAspect="1"/>
          </p:cNvPicPr>
          <p:nvPr/>
        </p:nvPicPr>
        <p:blipFill>
          <a:blip r:embed="rId2">
            <a:extLst/>
          </a:blip>
          <a:stretch>
            <a:fillRect/>
          </a:stretch>
        </p:blipFill>
        <p:spPr>
          <a:xfrm>
            <a:off x="1889759" y="2298417"/>
            <a:ext cx="9225281" cy="58928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9</a:t>
            </a:fld>
            <a:endParaRPr lang="en-US"/>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3741</TotalTime>
  <Words>3838</Words>
  <Application>Microsoft Office PowerPoint</Application>
  <PresentationFormat>Custom</PresentationFormat>
  <Paragraphs>636</Paragraphs>
  <Slides>60</Slides>
  <Notes>7</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Arial Unicode MS</vt:lpstr>
      <vt:lpstr>Calibri</vt:lpstr>
      <vt:lpstr>Helvetica</vt:lpstr>
      <vt:lpstr>Helvetica Light</vt:lpstr>
      <vt:lpstr>Helvetica Neue</vt:lpstr>
      <vt:lpstr>White</vt:lpstr>
      <vt:lpstr>Virtual Memory, Address-Translation and Paging</vt:lpstr>
      <vt:lpstr>Summary – Part 1</vt:lpstr>
      <vt:lpstr>Virtual-to-physical address translation using the page table (64-bits).</vt:lpstr>
      <vt:lpstr>Overview</vt:lpstr>
      <vt:lpstr>Virtual Memory Paging</vt:lpstr>
      <vt:lpstr>Separate Instruction and Data Spaces</vt:lpstr>
      <vt:lpstr>Shared Pages</vt:lpstr>
      <vt:lpstr>Shared Libraries</vt:lpstr>
      <vt:lpstr>VM Paging Steps</vt:lpstr>
      <vt:lpstr>Virtual Memory Issues</vt:lpstr>
      <vt:lpstr>How Does Page Fault Work?</vt:lpstr>
      <vt:lpstr>What to Page In?</vt:lpstr>
      <vt:lpstr>VM Page Replacement</vt:lpstr>
      <vt:lpstr>Which “Used” Page Frame To Replace?</vt:lpstr>
      <vt:lpstr>Optimal or MIN</vt:lpstr>
      <vt:lpstr>Revisit TLB and Page Table</vt:lpstr>
      <vt:lpstr>Not Recently Used (NRU)</vt:lpstr>
      <vt:lpstr>First-In-First-Out (FIFO)</vt:lpstr>
      <vt:lpstr>More Frames → Fewer Page Faults?</vt:lpstr>
      <vt:lpstr>FIFO with 2nd Chance</vt:lpstr>
      <vt:lpstr>Clock</vt:lpstr>
      <vt:lpstr>Least Recently Used (LRU)</vt:lpstr>
      <vt:lpstr>Approximation of LRU</vt:lpstr>
      <vt:lpstr>Aging: Not Frequently Used (NFU)</vt:lpstr>
      <vt:lpstr>Program Behavior (Denning 1968)</vt:lpstr>
      <vt:lpstr>Working Set</vt:lpstr>
      <vt:lpstr>WSClock</vt:lpstr>
      <vt:lpstr>Replacement Algorithms</vt:lpstr>
      <vt:lpstr>Summary of Page Replacement Algorithms</vt:lpstr>
      <vt:lpstr>Summary – Part 2</vt:lpstr>
      <vt:lpstr>Similarities with caching</vt:lpstr>
      <vt:lpstr>Overview</vt:lpstr>
      <vt:lpstr>Virtual Memory Design Implications</vt:lpstr>
      <vt:lpstr>Thrashing</vt:lpstr>
      <vt:lpstr>Working Set: Fit in Memory</vt:lpstr>
      <vt:lpstr>Working Set: Global vs. Local Page Allocation</vt:lpstr>
      <vt:lpstr>Backing Store</vt:lpstr>
      <vt:lpstr>Revisit Address Translation</vt:lpstr>
      <vt:lpstr>Example: x86 Paging Options</vt:lpstr>
      <vt:lpstr>Example: x86 Directory Entry</vt:lpstr>
      <vt:lpstr>PAE</vt:lpstr>
      <vt:lpstr>Simulating PTE Bits</vt:lpstr>
      <vt:lpstr>Pin (or Lock) Page Frames</vt:lpstr>
      <vt:lpstr>Zero Pages</vt:lpstr>
      <vt:lpstr>Shared Pages</vt:lpstr>
      <vt:lpstr>Shared Pages</vt:lpstr>
      <vt:lpstr>Copy-On-Write</vt:lpstr>
      <vt:lpstr>Distributed Shared Memory</vt:lpstr>
      <vt:lpstr>Separation of Policy and Mechanism </vt:lpstr>
      <vt:lpstr>Separation of Policy and Mechanism</vt:lpstr>
      <vt:lpstr>Address Space in Unix</vt:lpstr>
      <vt:lpstr>Virtual Memory in BSD4</vt:lpstr>
      <vt:lpstr>Virtual Memory in Linux (32-bit)</vt:lpstr>
      <vt:lpstr>Virtual Memory in Linux (64 bits)</vt:lpstr>
      <vt:lpstr>Virtual-to-physical address translation using the page table.</vt:lpstr>
      <vt:lpstr>Address Space in Windows 2K/XP</vt:lpstr>
      <vt:lpstr>Backing Store in Windows 2K/XP</vt:lpstr>
      <vt:lpstr>Paging in Windows 2K/XP</vt:lpstr>
      <vt:lpstr>More Paging in Windows 2K/XP</vt:lpstr>
      <vt:lpstr>Summary –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 Address-Translation and Paging</dc:title>
  <dc:creator>Tore Brox-Larsen</dc:creator>
  <cp:lastModifiedBy>Lars Ailo Bongo</cp:lastModifiedBy>
  <cp:revision>16</cp:revision>
  <cp:lastPrinted>2016-02-28T18:01:47Z</cp:lastPrinted>
  <dcterms:modified xsi:type="dcterms:W3CDTF">2019-03-26T08:33:34Z</dcterms:modified>
</cp:coreProperties>
</file>