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2"/>
  </p:notesMasterIdLst>
  <p:handoutMasterIdLst>
    <p:handoutMasterId r:id="rId4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345"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346" r:id="rId35"/>
    <p:sldId id="288" r:id="rId36"/>
    <p:sldId id="289" r:id="rId37"/>
    <p:sldId id="290" r:id="rId38"/>
    <p:sldId id="291" r:id="rId39"/>
    <p:sldId id="292" r:id="rId40"/>
    <p:sldId id="293" r:id="rId41"/>
  </p:sldIdLst>
  <p:sldSz cx="13004800" cy="9753600"/>
  <p:notesSz cx="9928225" cy="6797675"/>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23" autoAdjust="0"/>
    <p:restoredTop sz="90073" autoAdjust="0"/>
  </p:normalViewPr>
  <p:slideViewPr>
    <p:cSldViewPr snapToGrid="0">
      <p:cViewPr>
        <p:scale>
          <a:sx n="53" d="100"/>
          <a:sy n="53" d="100"/>
        </p:scale>
        <p:origin x="1416" y="15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7" y="1"/>
            <a:ext cx="4302231" cy="341064"/>
          </a:xfrm>
          <a:prstGeom prst="rect">
            <a:avLst/>
          </a:prstGeom>
        </p:spPr>
        <p:txBody>
          <a:bodyPr vert="horz" lIns="91440" tIns="45720" rIns="91440" bIns="45720" rtlCol="0"/>
          <a:lstStyle>
            <a:lvl1pPr algn="r">
              <a:defRPr sz="1200"/>
            </a:lvl1pPr>
          </a:lstStyle>
          <a:p>
            <a:fld id="{9B4272D5-8B60-4FF0-A5ED-66F6258881B8}" type="datetimeFigureOut">
              <a:rPr lang="en-US" smtClean="0"/>
              <a:t>19-Mar-19</a:t>
            </a:fld>
            <a:endParaRPr lang="en-US"/>
          </a:p>
        </p:txBody>
      </p:sp>
      <p:sp>
        <p:nvSpPr>
          <p:cNvPr id="4" name="Footer Placeholder 3"/>
          <p:cNvSpPr>
            <a:spLocks noGrp="1"/>
          </p:cNvSpPr>
          <p:nvPr>
            <p:ph type="ftr" sz="quarter" idx="2"/>
          </p:nvPr>
        </p:nvSpPr>
        <p:spPr>
          <a:xfrm>
            <a:off x="0" y="6456612"/>
            <a:ext cx="4302231" cy="3410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7" y="6456612"/>
            <a:ext cx="4302231" cy="341063"/>
          </a:xfrm>
          <a:prstGeom prst="rect">
            <a:avLst/>
          </a:prstGeom>
        </p:spPr>
        <p:txBody>
          <a:bodyPr vert="horz" lIns="91440" tIns="45720" rIns="91440" bIns="45720" rtlCol="0" anchor="b"/>
          <a:lstStyle>
            <a:lvl1pPr algn="r">
              <a:defRPr sz="1200"/>
            </a:lvl1pPr>
          </a:lstStyle>
          <a:p>
            <a:fld id="{A4F69FB7-0498-443C-9705-1FF79FB5FAB2}" type="slidenum">
              <a:rPr lang="en-US" smtClean="0"/>
              <a:t>‹#›</a:t>
            </a:fld>
            <a:endParaRPr lang="en-US"/>
          </a:p>
        </p:txBody>
      </p:sp>
    </p:spTree>
    <p:extLst>
      <p:ext uri="{BB962C8B-B14F-4D97-AF65-F5344CB8AC3E}">
        <p14:creationId xmlns:p14="http://schemas.microsoft.com/office/powerpoint/2010/main" val="1140701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1" name="Shape 131"/>
          <p:cNvSpPr>
            <a:spLocks noGrp="1" noRot="1" noChangeAspect="1"/>
          </p:cNvSpPr>
          <p:nvPr>
            <p:ph type="sldImg"/>
          </p:nvPr>
        </p:nvSpPr>
        <p:spPr>
          <a:xfrm>
            <a:off x="3263900" y="509588"/>
            <a:ext cx="3400425" cy="2549525"/>
          </a:xfrm>
          <a:prstGeom prst="rect">
            <a:avLst/>
          </a:prstGeom>
        </p:spPr>
        <p:txBody>
          <a:bodyPr/>
          <a:lstStyle/>
          <a:p>
            <a:endParaRPr/>
          </a:p>
        </p:txBody>
      </p:sp>
      <p:sp>
        <p:nvSpPr>
          <p:cNvPr id="132" name="Shape 132"/>
          <p:cNvSpPr>
            <a:spLocks noGrp="1"/>
          </p:cNvSpPr>
          <p:nvPr>
            <p:ph type="body" sz="quarter" idx="1"/>
          </p:nvPr>
        </p:nvSpPr>
        <p:spPr>
          <a:xfrm>
            <a:off x="1323764" y="3228896"/>
            <a:ext cx="7280698" cy="3058954"/>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33703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Burroughs B5000, GE-645, </a:t>
            </a:r>
            <a:r>
              <a:rPr lang="en-US" dirty="0" err="1"/>
              <a:t>iAPX</a:t>
            </a:r>
            <a:r>
              <a:rPr lang="en-US" baseline="0" dirty="0"/>
              <a:t> 432 and AS/400 are all examples of computer architectures that strive for some “higher-level” functionality.</a:t>
            </a:r>
          </a:p>
          <a:p>
            <a:endParaRPr lang="en-US" baseline="0" dirty="0"/>
          </a:p>
          <a:p>
            <a:pPr marL="342900" indent="-342900">
              <a:buFont typeface="Arial" panose="020B0604020202020204" pitchFamily="34" charset="0"/>
              <a:buChar char="•"/>
            </a:pPr>
            <a:r>
              <a:rPr lang="en-US" baseline="0" dirty="0"/>
              <a:t>B5000	Language (Algol) oriented architecture. Stack instruction set architecture</a:t>
            </a:r>
          </a:p>
          <a:p>
            <a:pPr marL="342900" indent="-342900">
              <a:buFont typeface="Arial" panose="020B0604020202020204" pitchFamily="34" charset="0"/>
              <a:buChar char="•"/>
            </a:pPr>
            <a:r>
              <a:rPr lang="en-US" baseline="0" dirty="0"/>
              <a:t>GE-645	Segments are a central quality, Supports Multics (see multicians.org). Ge later became Honeywell-Bull and Bull. Bull was a French computer manufacturer named after Norwegian computing pioneer and industrialist Bull.</a:t>
            </a:r>
          </a:p>
          <a:p>
            <a:pPr marL="342900" indent="-342900">
              <a:buFont typeface="Arial" panose="020B0604020202020204" pitchFamily="34" charset="0"/>
              <a:buChar char="•"/>
            </a:pPr>
            <a:r>
              <a:rPr lang="en-US" baseline="0" dirty="0" err="1"/>
              <a:t>iAPX</a:t>
            </a:r>
            <a:r>
              <a:rPr lang="en-US" baseline="0" dirty="0"/>
              <a:t> 432 was </a:t>
            </a:r>
            <a:r>
              <a:rPr lang="en-US" baseline="0" dirty="0" err="1"/>
              <a:t>Intels</a:t>
            </a:r>
            <a:r>
              <a:rPr lang="en-US" baseline="0" dirty="0"/>
              <a:t> design for a 32 bit architecture breaking away from the x86-heritance. It was designed to support objects and capabilities, object oriented languages, garbage collection and other features. In Oslo </a:t>
            </a:r>
            <a:r>
              <a:rPr lang="en-US" baseline="0" dirty="0" err="1"/>
              <a:t>iAPX</a:t>
            </a:r>
            <a:r>
              <a:rPr lang="en-US" baseline="0" dirty="0"/>
              <a:t> 432 was referred to as a </a:t>
            </a:r>
            <a:r>
              <a:rPr lang="en-US" baseline="0" dirty="0" err="1"/>
              <a:t>Simula</a:t>
            </a:r>
            <a:r>
              <a:rPr lang="en-US" baseline="0" dirty="0"/>
              <a:t>-processor, whereas in the rest of the world it was similarly referred to as an Ada-architecture. This was the first time Intel tried to break away from the x86 legacy. The design was not commercially successful. Instead Intel survived on the backwards compatible, and novel, 386 architecture. A much less prestigious, possibly “undercover” project at Intel</a:t>
            </a:r>
          </a:p>
          <a:p>
            <a:pPr marL="342900" indent="-342900">
              <a:buFont typeface="Arial" panose="020B0604020202020204" pitchFamily="34" charset="0"/>
              <a:buChar char="•"/>
            </a:pPr>
            <a:r>
              <a:rPr lang="en-US" baseline="0" dirty="0"/>
              <a:t>AS/400 was a continuation of the previously System/38, a capability-based processor. </a:t>
            </a:r>
          </a:p>
          <a:p>
            <a:pPr marL="342900" indent="-342900">
              <a:buFont typeface="Arial" panose="020B0604020202020204" pitchFamily="34" charset="0"/>
              <a:buChar char="•"/>
            </a:pPr>
            <a:r>
              <a:rPr lang="en-US" baseline="0" dirty="0"/>
              <a:t>B5000, </a:t>
            </a:r>
            <a:r>
              <a:rPr lang="en-US" baseline="0" dirty="0" err="1"/>
              <a:t>iAPX</a:t>
            </a:r>
            <a:r>
              <a:rPr lang="en-US" baseline="0" dirty="0"/>
              <a:t> 432, and AS/400 are all describes in Steven M. Levy’s book on Capability-based computer systems.</a:t>
            </a:r>
            <a:endParaRPr lang="en-US" dirty="0"/>
          </a:p>
        </p:txBody>
      </p:sp>
    </p:spTree>
    <p:extLst>
      <p:ext uri="{BB962C8B-B14F-4D97-AF65-F5344CB8AC3E}">
        <p14:creationId xmlns:p14="http://schemas.microsoft.com/office/powerpoint/2010/main" val="4159042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“Swapping” (by</a:t>
            </a:r>
            <a:r>
              <a:rPr lang="en-US" baseline="0" dirty="0"/>
              <a:t> the OS) and “Overlays” (by the application) were techniques that predates paging. </a:t>
            </a:r>
          </a:p>
          <a:p>
            <a:endParaRPr lang="en-US" baseline="0" dirty="0"/>
          </a:p>
          <a:p>
            <a:r>
              <a:rPr lang="en-US" baseline="0" dirty="0"/>
              <a:t>Segmentation (without paging) also predates Paging and segmentation with paging.</a:t>
            </a:r>
            <a:endParaRPr lang="en-US" dirty="0"/>
          </a:p>
        </p:txBody>
      </p:sp>
    </p:spTree>
    <p:extLst>
      <p:ext uri="{BB962C8B-B14F-4D97-AF65-F5344CB8AC3E}">
        <p14:creationId xmlns:p14="http://schemas.microsoft.com/office/powerpoint/2010/main" val="140113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noRot="1" noChangeAspect="1"/>
          </p:cNvSpPr>
          <p:nvPr>
            <p:ph type="sldImg"/>
          </p:nvPr>
        </p:nvSpPr>
        <p:spPr>
          <a:prstGeom prst="rect">
            <a:avLst/>
          </a:prstGeom>
        </p:spPr>
        <p:txBody>
          <a:bodyPr/>
          <a:lstStyle/>
          <a:p>
            <a:endParaRPr/>
          </a:p>
        </p:txBody>
      </p:sp>
      <p:sp>
        <p:nvSpPr>
          <p:cNvPr id="242" name="Shape 242"/>
          <p:cNvSpPr>
            <a:spLocks noGrp="1"/>
          </p:cNvSpPr>
          <p:nvPr>
            <p:ph type="body" sz="quarter" idx="1"/>
          </p:nvPr>
        </p:nvSpPr>
        <p:spPr>
          <a:prstGeom prst="rect">
            <a:avLst/>
          </a:prstGeom>
        </p:spPr>
        <p:txBody>
          <a:bodyPr/>
          <a:lstStyle/>
          <a:p>
            <a:r>
              <a:rPr lang="en-US" dirty="0"/>
              <a:t>Indirection through the page</a:t>
            </a:r>
            <a:r>
              <a:rPr lang="en-US" baseline="0" dirty="0"/>
              <a:t> table by itself means that you need one (or more) extra memory accesses to get to the desired memory location.  The basic idea of the TLB is to provide a cache for page-table mappings. </a:t>
            </a:r>
          </a:p>
          <a:p>
            <a:r>
              <a:rPr lang="en-US" baseline="0" dirty="0" err="1"/>
              <a:t>g</a:t>
            </a:r>
            <a:r>
              <a:rPr dirty="0" err="1"/>
              <a:t>Remember</a:t>
            </a:r>
            <a:r>
              <a:rPr dirty="0"/>
              <a:t> most programs tends to make a large number of references to a small number of pages.</a:t>
            </a:r>
          </a:p>
          <a:p>
            <a:r>
              <a:rPr dirty="0"/>
              <a:t>TLB is a hardware feature. All lookups are done in parallel, requires specialized hardware.</a:t>
            </a:r>
          </a:p>
          <a:p>
            <a:r>
              <a:rPr dirty="0"/>
              <a:t>Access is also checked against protection bits.</a:t>
            </a:r>
          </a:p>
          <a:p>
            <a:r>
              <a:rPr dirty="0"/>
              <a:t>A miss is fast, a few ns if page is in memory but not in TLB.</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Shape 258"/>
          <p:cNvSpPr>
            <a:spLocks noGrp="1" noRot="1" noChangeAspect="1"/>
          </p:cNvSpPr>
          <p:nvPr>
            <p:ph type="sldImg"/>
          </p:nvPr>
        </p:nvSpPr>
        <p:spPr>
          <a:prstGeom prst="rect">
            <a:avLst/>
          </a:prstGeom>
        </p:spPr>
        <p:txBody>
          <a:bodyPr/>
          <a:lstStyle/>
          <a:p>
            <a:endParaRPr/>
          </a:p>
        </p:txBody>
      </p:sp>
      <p:sp>
        <p:nvSpPr>
          <p:cNvPr id="259" name="Shape 259"/>
          <p:cNvSpPr>
            <a:spLocks noGrp="1"/>
          </p:cNvSpPr>
          <p:nvPr>
            <p:ph type="body" sz="quarter" idx="1"/>
          </p:nvPr>
        </p:nvSpPr>
        <p:spPr>
          <a:prstGeom prst="rect">
            <a:avLst/>
          </a:prstGeom>
        </p:spPr>
        <p:txBody>
          <a:bodyPr/>
          <a:lstStyle>
            <a:lvl1pPr>
              <a:defRPr sz="3000"/>
            </a:lvl1pPr>
          </a:lstStyle>
          <a:p>
            <a:r>
              <a:rPr lang="en-US" dirty="0"/>
              <a:t>Both types may be single- or multiple level, unified or split into</a:t>
            </a:r>
            <a:r>
              <a:rPr lang="en-US" baseline="0" dirty="0"/>
              <a:t> separate </a:t>
            </a:r>
            <a:r>
              <a:rPr lang="en-US" dirty="0"/>
              <a:t>I and D.</a:t>
            </a:r>
            <a:r>
              <a:rPr lang="en-US" baseline="0" dirty="0"/>
              <a:t> </a:t>
            </a:r>
            <a:r>
              <a:rPr dirty="0"/>
              <a:t>If the replacement policy is free to choose any entry in the cache to hold the copy, the cache is called fully associative. At the other extreme, if each entry in main memory can go in just one place in the cache, the cache is direct mapped. Many caches implement a compromise in which each entry in main memory can go to any one of N places in the cache, and are described as N-way set associative.[7] For example, the level-1 data cache in an AMD Athlon is two-way set associative, which means that any particular location in main memory can be cached in either of two locations in the level-1 data cache.</a:t>
            </a:r>
            <a:endParaRPr lang="en-US" dirty="0"/>
          </a:p>
          <a:p>
            <a:r>
              <a:rPr lang="en-US" dirty="0"/>
              <a:t>TLBs tend to offer higher (or full) associativity than instruction-,</a:t>
            </a:r>
            <a:r>
              <a:rPr lang="en-US" baseline="0" dirty="0"/>
              <a:t> data-, or unified caches.</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Shape 264"/>
          <p:cNvSpPr>
            <a:spLocks noGrp="1" noRot="1" noChangeAspect="1"/>
          </p:cNvSpPr>
          <p:nvPr>
            <p:ph type="sldImg"/>
          </p:nvPr>
        </p:nvSpPr>
        <p:spPr>
          <a:prstGeom prst="rect">
            <a:avLst/>
          </a:prstGeom>
        </p:spPr>
        <p:txBody>
          <a:bodyPr/>
          <a:lstStyle/>
          <a:p>
            <a:endParaRPr/>
          </a:p>
        </p:txBody>
      </p:sp>
      <p:sp>
        <p:nvSpPr>
          <p:cNvPr id="265" name="Shape 265"/>
          <p:cNvSpPr>
            <a:spLocks noGrp="1"/>
          </p:cNvSpPr>
          <p:nvPr>
            <p:ph type="body" sz="quarter" idx="1"/>
          </p:nvPr>
        </p:nvSpPr>
        <p:spPr>
          <a:prstGeom prst="rect">
            <a:avLst/>
          </a:prstGeom>
        </p:spPr>
        <p:txBody>
          <a:bodyPr/>
          <a:lstStyle>
            <a:lvl1pPr>
              <a:defRPr sz="3000"/>
            </a:lvl1pPr>
          </a:lstStyle>
          <a:p>
            <a:r>
              <a:t>If the replacement policy is free to choose any entry in the cache to hold the copy, the cache is called fully associative. At the other extreme, if each entry in main memory can go in just one place in the cache, the cache is direct mapped. Many caches implement a compromise in which each entry in main memory can go to any one of N places in the cache, and are described as N-way set associative.[7] For example, the level-1 data cache in an AMD Athlon is two-way set associative, which means that any particular location in main memory can be cached in either of two locations in the level-1 data cache.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tel og undertittel">
    <p:spTree>
      <p:nvGrpSpPr>
        <p:cNvPr id="1" name=""/>
        <p:cNvGrpSpPr/>
        <p:nvPr/>
      </p:nvGrpSpPr>
      <p:grpSpPr>
        <a:xfrm>
          <a:off x="0" y="0"/>
          <a:ext cx="0" cy="0"/>
          <a:chOff x="0" y="0"/>
          <a:chExt cx="0" cy="0"/>
        </a:xfrm>
      </p:grpSpPr>
      <p:sp>
        <p:nvSpPr>
          <p:cNvPr id="12" name="Shape 12"/>
          <p:cNvSpPr>
            <a:spLocks noGrp="1"/>
          </p:cNvSpPr>
          <p:nvPr>
            <p:ph type="title"/>
          </p:nvPr>
        </p:nvSpPr>
        <p:spPr>
          <a:xfrm>
            <a:off x="1270000" y="1638300"/>
            <a:ext cx="10464800" cy="3302000"/>
          </a:xfrm>
          <a:prstGeom prst="rect">
            <a:avLst/>
          </a:prstGeom>
        </p:spPr>
        <p:txBody>
          <a:bodyPr anchor="b"/>
          <a:lstStyle/>
          <a:p>
            <a:r>
              <a:t>Title Text</a:t>
            </a:r>
          </a:p>
        </p:txBody>
      </p:sp>
      <p:sp>
        <p:nvSpPr>
          <p:cNvPr id="13" name="Shape 13"/>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4" name="Shape 1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itat">
    <p:spTree>
      <p:nvGrpSpPr>
        <p:cNvPr id="1" name=""/>
        <p:cNvGrpSpPr/>
        <p:nvPr/>
      </p:nvGrpSpPr>
      <p:grpSpPr>
        <a:xfrm>
          <a:off x="0" y="0"/>
          <a:ext cx="0" cy="0"/>
          <a:chOff x="0" y="0"/>
          <a:chExt cx="0" cy="0"/>
        </a:xfrm>
      </p:grpSpPr>
      <p:sp>
        <p:nvSpPr>
          <p:cNvPr id="94" name="Shape 94"/>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r>
              <a:t>– Johnny Appleseed</a:t>
            </a:r>
          </a:p>
        </p:txBody>
      </p:sp>
      <p:sp>
        <p:nvSpPr>
          <p:cNvPr id="95" name="Shape 95"/>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«Skriv et sitat her.»</a:t>
            </a:r>
          </a:p>
        </p:txBody>
      </p:sp>
      <p:sp>
        <p:nvSpPr>
          <p:cNvPr id="96" name="Shape 9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ilde">
    <p:spTree>
      <p:nvGrpSpPr>
        <p:cNvPr id="1" name=""/>
        <p:cNvGrpSpPr/>
        <p:nvPr/>
      </p:nvGrpSpPr>
      <p:grpSpPr>
        <a:xfrm>
          <a:off x="0" y="0"/>
          <a:ext cx="0" cy="0"/>
          <a:chOff x="0" y="0"/>
          <a:chExt cx="0" cy="0"/>
        </a:xfrm>
      </p:grpSpPr>
      <p:sp>
        <p:nvSpPr>
          <p:cNvPr id="103" name="Shape 103"/>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4" name="Shape 10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om">
    <p:spTree>
      <p:nvGrpSpPr>
        <p:cNvPr id="1" name=""/>
        <p:cNvGrpSpPr/>
        <p:nvPr/>
      </p:nvGrpSpPr>
      <p:grpSpPr>
        <a:xfrm>
          <a:off x="0" y="0"/>
          <a:ext cx="0" cy="0"/>
          <a:chOff x="0" y="0"/>
          <a:chExt cx="0" cy="0"/>
        </a:xfrm>
      </p:grpSpPr>
      <p:sp>
        <p:nvSpPr>
          <p:cNvPr id="111" name="Shape 11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18" name="Shape 118"/>
          <p:cNvSpPr>
            <a:spLocks noGrp="1"/>
          </p:cNvSpPr>
          <p:nvPr>
            <p:ph type="sldNum" sz="quarter" idx="2"/>
          </p:nvPr>
        </p:nvSpPr>
        <p:spPr>
          <a:xfrm>
            <a:off x="9320107" y="8779792"/>
            <a:ext cx="3034454" cy="520701"/>
          </a:xfrm>
          <a:prstGeom prst="rect">
            <a:avLst/>
          </a:prstGeom>
        </p:spPr>
        <p:txBody>
          <a:bodyPr wrap="square" lIns="65023" tIns="65023" rIns="65023" bIns="65023" anchor="ctr"/>
          <a:lstStyle>
            <a:lvl1pPr algn="r" defTabSz="914400">
              <a:defRPr sz="1600">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25" name="Shape 125"/>
          <p:cNvSpPr>
            <a:spLocks noGrp="1"/>
          </p:cNvSpPr>
          <p:nvPr>
            <p:ph type="sldNum" sz="quarter" idx="2"/>
          </p:nvPr>
        </p:nvSpPr>
        <p:spPr>
          <a:xfrm>
            <a:off x="9320107" y="9040141"/>
            <a:ext cx="3034454" cy="498349"/>
          </a:xfrm>
          <a:prstGeom prst="rect">
            <a:avLst/>
          </a:prstGeom>
        </p:spPr>
        <p:txBody>
          <a:bodyPr wrap="square" lIns="65023" tIns="65023" rIns="65023" bIns="65023"/>
          <a:lstStyle>
            <a:lvl1pPr algn="l" defTabSz="914400">
              <a:defRPr sz="2400">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ilde – horisontalt">
    <p:spTree>
      <p:nvGrpSpPr>
        <p:cNvPr id="1" name=""/>
        <p:cNvGrpSpPr/>
        <p:nvPr/>
      </p:nvGrpSpPr>
      <p:grpSpPr>
        <a:xfrm>
          <a:off x="0" y="0"/>
          <a:ext cx="0" cy="0"/>
          <a:chOff x="0" y="0"/>
          <a:chExt cx="0" cy="0"/>
        </a:xfrm>
      </p:grpSpPr>
      <p:sp>
        <p:nvSpPr>
          <p:cNvPr id="21" name="Shape 21"/>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2" name="Shape 22"/>
          <p:cNvSpPr>
            <a:spLocks noGrp="1"/>
          </p:cNvSpPr>
          <p:nvPr>
            <p:ph type="title"/>
          </p:nvPr>
        </p:nvSpPr>
        <p:spPr>
          <a:xfrm>
            <a:off x="1270000" y="6718300"/>
            <a:ext cx="10464800" cy="1422400"/>
          </a:xfrm>
          <a:prstGeom prst="rect">
            <a:avLst/>
          </a:prstGeom>
        </p:spPr>
        <p:txBody>
          <a:bodyPr anchor="b"/>
          <a:lstStyle/>
          <a:p>
            <a:r>
              <a:t>Title Text</a:t>
            </a:r>
          </a:p>
        </p:txBody>
      </p:sp>
      <p:sp>
        <p:nvSpPr>
          <p:cNvPr id="23" name="Shape 23"/>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4" name="Shape 24"/>
          <p:cNvSpPr>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tel – sentrert">
    <p:spTree>
      <p:nvGrpSpPr>
        <p:cNvPr id="1" name=""/>
        <p:cNvGrpSpPr/>
        <p:nvPr/>
      </p:nvGrpSpPr>
      <p:grpSpPr>
        <a:xfrm>
          <a:off x="0" y="0"/>
          <a:ext cx="0" cy="0"/>
          <a:chOff x="0" y="0"/>
          <a:chExt cx="0" cy="0"/>
        </a:xfrm>
      </p:grpSpPr>
      <p:sp>
        <p:nvSpPr>
          <p:cNvPr id="31" name="Shape 31"/>
          <p:cNvSpPr>
            <a:spLocks noGrp="1"/>
          </p:cNvSpPr>
          <p:nvPr>
            <p:ph type="title"/>
          </p:nvPr>
        </p:nvSpPr>
        <p:spPr>
          <a:xfrm>
            <a:off x="1270000" y="3225800"/>
            <a:ext cx="10464800" cy="3302000"/>
          </a:xfrm>
          <a:prstGeom prst="rect">
            <a:avLst/>
          </a:prstGeom>
        </p:spPr>
        <p:txBody>
          <a:bodyPr/>
          <a:lstStyle/>
          <a:p>
            <a:r>
              <a:t>Title Text</a:t>
            </a:r>
          </a:p>
        </p:txBody>
      </p:sp>
      <p:sp>
        <p:nvSpPr>
          <p:cNvPr id="32" name="Shape 3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ilde – vertikalt">
    <p:spTree>
      <p:nvGrpSpPr>
        <p:cNvPr id="1" name=""/>
        <p:cNvGrpSpPr/>
        <p:nvPr/>
      </p:nvGrpSpPr>
      <p:grpSpPr>
        <a:xfrm>
          <a:off x="0" y="0"/>
          <a:ext cx="0" cy="0"/>
          <a:chOff x="0" y="0"/>
          <a:chExt cx="0" cy="0"/>
        </a:xfrm>
      </p:grpSpPr>
      <p:sp>
        <p:nvSpPr>
          <p:cNvPr id="39" name="Shape 39"/>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40" name="Shape 40"/>
          <p:cNvSpPr>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1" name="Shape 41"/>
          <p:cNvSpPr>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2" name="Shape 4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tel – øverst">
    <p:spTree>
      <p:nvGrpSpPr>
        <p:cNvPr id="1" name=""/>
        <p:cNvGrpSpPr/>
        <p:nvPr/>
      </p:nvGrpSpPr>
      <p:grpSpPr>
        <a:xfrm>
          <a:off x="0" y="0"/>
          <a:ext cx="0" cy="0"/>
          <a:chOff x="0" y="0"/>
          <a:chExt cx="0" cy="0"/>
        </a:xfrm>
      </p:grpSpPr>
      <p:sp>
        <p:nvSpPr>
          <p:cNvPr id="49" name="Shape 49"/>
          <p:cNvSpPr>
            <a:spLocks noGrp="1"/>
          </p:cNvSpPr>
          <p:nvPr>
            <p:ph type="title"/>
          </p:nvPr>
        </p:nvSpPr>
        <p:spPr>
          <a:prstGeom prst="rect">
            <a:avLst/>
          </a:prstGeom>
        </p:spPr>
        <p:txBody>
          <a:bodyPr/>
          <a:lstStyle/>
          <a:p>
            <a:r>
              <a:t>Title Text</a:t>
            </a:r>
          </a:p>
        </p:txBody>
      </p:sp>
      <p:sp>
        <p:nvSpPr>
          <p:cNvPr id="50" name="Shape 5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tel og punkttegn">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r>
              <a:t>Title Text</a:t>
            </a:r>
          </a:p>
        </p:txBody>
      </p:sp>
      <p:sp>
        <p:nvSpPr>
          <p:cNvPr id="58" name="Shape 58"/>
          <p:cNvSpPr>
            <a:spLocks noGrp="1"/>
          </p:cNvSpPr>
          <p:nvPr>
            <p:ph type="body" idx="1"/>
          </p:nvPr>
        </p:nvSpPr>
        <p:spPr>
          <a:prstGeom prst="rect">
            <a:avLst/>
          </a:prstGeom>
        </p:spPr>
        <p:txBody>
          <a:bodyPr/>
          <a:lstStyle>
            <a:lvl1pPr>
              <a:spcBef>
                <a:spcPts val="1700"/>
              </a:spcBef>
            </a:lvl1pPr>
            <a:lvl2pPr>
              <a:spcBef>
                <a:spcPts val="1700"/>
              </a:spcBef>
            </a:lvl2pPr>
            <a:lvl3pPr>
              <a:spcBef>
                <a:spcPts val="1700"/>
              </a:spcBef>
            </a:lvl3pPr>
            <a:lvl4pPr>
              <a:spcBef>
                <a:spcPts val="1700"/>
              </a:spcBef>
            </a:lvl4pPr>
            <a:lvl5pPr>
              <a:spcBef>
                <a:spcPts val="1700"/>
              </a:spcBef>
            </a:lvl5pPr>
          </a:lstStyle>
          <a:p>
            <a:r>
              <a:t>Body Level One</a:t>
            </a:r>
          </a:p>
          <a:p>
            <a:pPr lvl="1"/>
            <a:r>
              <a:t>Body Level Two</a:t>
            </a:r>
          </a:p>
          <a:p>
            <a:pPr lvl="2"/>
            <a:r>
              <a:t>Body Level Three</a:t>
            </a:r>
          </a:p>
          <a:p>
            <a:pPr lvl="3"/>
            <a:r>
              <a:t>Body Level Four</a:t>
            </a:r>
          </a:p>
          <a:p>
            <a:pPr lvl="4"/>
            <a:r>
              <a:t>Body Level Five</a:t>
            </a:r>
          </a:p>
        </p:txBody>
      </p:sp>
      <p:sp>
        <p:nvSpPr>
          <p:cNvPr id="59" name="Shape 5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tel, punkttegn og bilde">
    <p:spTree>
      <p:nvGrpSpPr>
        <p:cNvPr id="1" name=""/>
        <p:cNvGrpSpPr/>
        <p:nvPr/>
      </p:nvGrpSpPr>
      <p:grpSpPr>
        <a:xfrm>
          <a:off x="0" y="0"/>
          <a:ext cx="0" cy="0"/>
          <a:chOff x="0" y="0"/>
          <a:chExt cx="0" cy="0"/>
        </a:xfrm>
      </p:grpSpPr>
      <p:sp>
        <p:nvSpPr>
          <p:cNvPr id="66" name="Shape 66"/>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7" name="Shape 67"/>
          <p:cNvSpPr>
            <a:spLocks noGrp="1"/>
          </p:cNvSpPr>
          <p:nvPr>
            <p:ph type="title"/>
          </p:nvPr>
        </p:nvSpPr>
        <p:spPr>
          <a:prstGeom prst="rect">
            <a:avLst/>
          </a:prstGeom>
        </p:spPr>
        <p:txBody>
          <a:bodyPr/>
          <a:lstStyle/>
          <a:p>
            <a:r>
              <a:t>Title Text</a:t>
            </a:r>
          </a:p>
        </p:txBody>
      </p:sp>
      <p:sp>
        <p:nvSpPr>
          <p:cNvPr id="68" name="Shape 68"/>
          <p:cNvSpPr>
            <a:spLocks noGrp="1"/>
          </p:cNvSpPr>
          <p:nvPr>
            <p:ph type="body" sz="half" idx="1"/>
          </p:nvPr>
        </p:nvSpPr>
        <p:spPr>
          <a:xfrm>
            <a:off x="952500" y="2603500"/>
            <a:ext cx="5334000" cy="6286500"/>
          </a:xfrm>
          <a:prstGeom prst="rect">
            <a:avLst/>
          </a:prstGeom>
        </p:spPr>
        <p:txBody>
          <a:bodyPr/>
          <a:lstStyle>
            <a:lvl1pPr marL="342900" indent="-342900">
              <a:spcBef>
                <a:spcPts val="1700"/>
              </a:spcBef>
              <a:defRPr sz="2800"/>
            </a:lvl1pPr>
            <a:lvl2pPr marL="685800" indent="-342900">
              <a:spcBef>
                <a:spcPts val="1700"/>
              </a:spcBef>
              <a:defRPr sz="2800"/>
            </a:lvl2pPr>
            <a:lvl3pPr marL="1028700" indent="-342900">
              <a:spcBef>
                <a:spcPts val="1700"/>
              </a:spcBef>
              <a:defRPr sz="2800"/>
            </a:lvl3pPr>
            <a:lvl4pPr marL="1371600" indent="-342900">
              <a:spcBef>
                <a:spcPts val="1700"/>
              </a:spcBef>
              <a:defRPr sz="2800"/>
            </a:lvl4pPr>
            <a:lvl5pPr marL="1714500" indent="-342900">
              <a:spcBef>
                <a:spcPts val="1700"/>
              </a:spcBef>
              <a:defRPr sz="2800"/>
            </a:lvl5pPr>
          </a:lstStyle>
          <a:p>
            <a:r>
              <a:t>Body Level One</a:t>
            </a:r>
          </a:p>
          <a:p>
            <a:pPr lvl="1"/>
            <a:r>
              <a:t>Body Level Two</a:t>
            </a:r>
          </a:p>
          <a:p>
            <a:pPr lvl="2"/>
            <a:r>
              <a:t>Body Level Three</a:t>
            </a:r>
          </a:p>
          <a:p>
            <a:pPr lvl="3"/>
            <a:r>
              <a:t>Body Level Four</a:t>
            </a:r>
          </a:p>
          <a:p>
            <a:pPr lvl="4"/>
            <a:r>
              <a:t>Body Level Five</a:t>
            </a:r>
          </a:p>
        </p:txBody>
      </p:sp>
      <p:sp>
        <p:nvSpPr>
          <p:cNvPr id="69" name="Shape 6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unkttegn">
    <p:spTree>
      <p:nvGrpSpPr>
        <p:cNvPr id="1" name=""/>
        <p:cNvGrpSpPr/>
        <p:nvPr/>
      </p:nvGrpSpPr>
      <p:grpSpPr>
        <a:xfrm>
          <a:off x="0" y="0"/>
          <a:ext cx="0" cy="0"/>
          <a:chOff x="0" y="0"/>
          <a:chExt cx="0" cy="0"/>
        </a:xfrm>
      </p:grpSpPr>
      <p:sp>
        <p:nvSpPr>
          <p:cNvPr id="76" name="Shape 76"/>
          <p:cNvSpPr>
            <a:spLocks noGrp="1"/>
          </p:cNvSpPr>
          <p:nvPr>
            <p:ph type="body" idx="1"/>
          </p:nvPr>
        </p:nvSpPr>
        <p:spPr>
          <a:xfrm>
            <a:off x="952500" y="1270000"/>
            <a:ext cx="11099800" cy="7213600"/>
          </a:xfrm>
          <a:prstGeom prst="rect">
            <a:avLst/>
          </a:prstGeom>
        </p:spPr>
        <p:txBody>
          <a:bodyPr/>
          <a:lstStyle>
            <a:lvl1pPr>
              <a:spcBef>
                <a:spcPts val="1700"/>
              </a:spcBef>
            </a:lvl1pPr>
            <a:lvl2pPr>
              <a:spcBef>
                <a:spcPts val="1700"/>
              </a:spcBef>
            </a:lvl2pPr>
            <a:lvl3pPr>
              <a:spcBef>
                <a:spcPts val="1700"/>
              </a:spcBef>
            </a:lvl3pPr>
            <a:lvl4pPr>
              <a:spcBef>
                <a:spcPts val="1700"/>
              </a:spcBef>
            </a:lvl4pPr>
            <a:lvl5pPr>
              <a:spcBef>
                <a:spcPts val="1700"/>
              </a:spcBef>
            </a:lvl5pPr>
          </a:lstStyle>
          <a:p>
            <a:r>
              <a:t>Body Level One</a:t>
            </a:r>
          </a:p>
          <a:p>
            <a:pPr lvl="1"/>
            <a:r>
              <a:t>Body Level Two</a:t>
            </a:r>
          </a:p>
          <a:p>
            <a:pPr lvl="2"/>
            <a:r>
              <a:t>Body Level Three</a:t>
            </a:r>
          </a:p>
          <a:p>
            <a:pPr lvl="3"/>
            <a:r>
              <a:t>Body Level Four</a:t>
            </a:r>
          </a:p>
          <a:p>
            <a:pPr lvl="4"/>
            <a:r>
              <a:t>Body Level Five</a:t>
            </a:r>
          </a:p>
        </p:txBody>
      </p:sp>
      <p:sp>
        <p:nvSpPr>
          <p:cNvPr id="77" name="Shape 7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ilde – 3 per side">
    <p:spTree>
      <p:nvGrpSpPr>
        <p:cNvPr id="1" name=""/>
        <p:cNvGrpSpPr/>
        <p:nvPr/>
      </p:nvGrpSpPr>
      <p:grpSpPr>
        <a:xfrm>
          <a:off x="0" y="0"/>
          <a:ext cx="0" cy="0"/>
          <a:chOff x="0" y="0"/>
          <a:chExt cx="0" cy="0"/>
        </a:xfrm>
      </p:grpSpPr>
      <p:sp>
        <p:nvSpPr>
          <p:cNvPr id="84" name="Shape 84"/>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5" name="Shape 85"/>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6" name="Shape 86"/>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7" name="Shape 8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4" name="Shape 4"/>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5" name="Shape 5"/>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hf hdr="0" dt="0"/>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arsab@cs.uit.n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bard.fjukstad@uit.no"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www.multicians.org/"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http://www.pearsonhighered.com/samplechapter/0130610143.pdf" TargetMode="External"/><Relationship Id="rId2" Type="http://schemas.openxmlformats.org/officeDocument/2006/relationships/image" Target="../media/image21.tif"/><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hyperlink" Target="http://en.wikipedia.org/wiki/File:Cache,associative-fill-both.png"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www.cs.hmc.edu/~geoff/classes/.../class14_vm1.ppt" TargetMode="External"/><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ctrTitle"/>
          </p:nvPr>
        </p:nvSpPr>
        <p:spPr>
          <a:xfrm>
            <a:off x="1270000" y="520561"/>
            <a:ext cx="10464800" cy="3302001"/>
          </a:xfrm>
          <a:prstGeom prst="rect">
            <a:avLst/>
          </a:prstGeom>
        </p:spPr>
        <p:txBody>
          <a:bodyPr/>
          <a:lstStyle>
            <a:lvl1pPr defTabSz="525779">
              <a:defRPr sz="7200"/>
            </a:lvl1pPr>
          </a:lstStyle>
          <a:p>
            <a:r>
              <a:rPr dirty="0"/>
              <a:t>Virtual Memory, Address-Translation and Paging</a:t>
            </a:r>
          </a:p>
        </p:txBody>
      </p:sp>
      <p:sp>
        <p:nvSpPr>
          <p:cNvPr id="135" name="Shape 135"/>
          <p:cNvSpPr>
            <a:spLocks noGrp="1"/>
          </p:cNvSpPr>
          <p:nvPr>
            <p:ph type="subTitle" idx="1"/>
          </p:nvPr>
        </p:nvSpPr>
        <p:spPr>
          <a:xfrm>
            <a:off x="1270000" y="4384189"/>
            <a:ext cx="10464800" cy="4876100"/>
          </a:xfrm>
          <a:prstGeom prst="rect">
            <a:avLst/>
          </a:prstGeom>
        </p:spPr>
        <p:txBody>
          <a:bodyPr>
            <a:normAutofit/>
          </a:bodyPr>
          <a:lstStyle/>
          <a:p>
            <a:pPr defTabSz="461518">
              <a:defRPr sz="2528"/>
            </a:pPr>
            <a:r>
              <a:rPr dirty="0"/>
              <a:t>INF-</a:t>
            </a:r>
            <a:r>
              <a:rPr lang="en-US" dirty="0"/>
              <a:t>2201</a:t>
            </a:r>
            <a:r>
              <a:rPr dirty="0"/>
              <a:t> Operating Systems – Spring 201</a:t>
            </a:r>
            <a:r>
              <a:rPr lang="en-US" dirty="0"/>
              <a:t>9</a:t>
            </a:r>
          </a:p>
          <a:p>
            <a:pPr defTabSz="461518">
              <a:defRPr sz="2528"/>
            </a:pPr>
            <a:endParaRPr lang="en-US" dirty="0"/>
          </a:p>
          <a:p>
            <a:pPr defTabSz="461518">
              <a:defRPr sz="2528"/>
            </a:pPr>
            <a:r>
              <a:rPr lang="en-US" dirty="0"/>
              <a:t>Lars Ailo Bongo (</a:t>
            </a:r>
            <a:r>
              <a:rPr lang="en-US" dirty="0">
                <a:hlinkClick r:id="rId3"/>
              </a:rPr>
              <a:t>larsab@cs.uit.no</a:t>
            </a:r>
            <a:r>
              <a:rPr lang="en-US" dirty="0"/>
              <a:t>) </a:t>
            </a:r>
          </a:p>
          <a:p>
            <a:pPr defTabSz="461518">
              <a:defRPr sz="1817"/>
            </a:pPr>
            <a:endParaRPr u="sng" dirty="0">
              <a:hlinkClick r:id="rId4"/>
            </a:endParaRPr>
          </a:p>
          <a:p>
            <a:pPr defTabSz="461518">
              <a:defRPr sz="1817"/>
            </a:pPr>
            <a:endParaRPr u="sng" dirty="0">
              <a:hlinkClick r:id="rId4"/>
            </a:endParaRPr>
          </a:p>
          <a:p>
            <a:pPr defTabSz="461518">
              <a:defRPr sz="1817"/>
            </a:pPr>
            <a:r>
              <a:rPr lang="en-US" dirty="0"/>
              <a:t>… b</a:t>
            </a:r>
            <a:r>
              <a:rPr dirty="0"/>
              <a:t>ased on presentations created by</a:t>
            </a:r>
          </a:p>
          <a:p>
            <a:pPr defTabSz="461518">
              <a:defRPr sz="1817" b="1">
                <a:latin typeface="Helvetica"/>
                <a:ea typeface="Helvetica"/>
                <a:cs typeface="Helvetica"/>
                <a:sym typeface="Helvetica"/>
              </a:defRPr>
            </a:pPr>
            <a:r>
              <a:rPr dirty="0"/>
              <a:t>Lars Ailo Bongo</a:t>
            </a:r>
            <a:r>
              <a:rPr lang="en-US" dirty="0"/>
              <a:t>, Tore Brox-Larsen, Bård Fjukstad, D</a:t>
            </a:r>
            <a:r>
              <a:rPr dirty="0"/>
              <a:t>aniel Stødle</a:t>
            </a:r>
            <a:r>
              <a:rPr lang="en-US" u="sng" dirty="0"/>
              <a:t>, </a:t>
            </a:r>
            <a:br>
              <a:rPr lang="en-US" u="sng" dirty="0"/>
            </a:br>
            <a:r>
              <a:rPr lang="en-US" dirty="0"/>
              <a:t>Otto Anshus, Thomas Plagemann, </a:t>
            </a:r>
            <a:r>
              <a:rPr dirty="0"/>
              <a:t>Kai Li</a:t>
            </a:r>
            <a:r>
              <a:rPr lang="en-US" dirty="0"/>
              <a:t>,</a:t>
            </a:r>
            <a:r>
              <a:rPr dirty="0"/>
              <a:t> Andy </a:t>
            </a:r>
            <a:r>
              <a:rPr dirty="0" err="1"/>
              <a:t>Bavier</a:t>
            </a:r>
            <a:endParaRPr dirty="0"/>
          </a:p>
          <a:p>
            <a:pPr defTabSz="461518">
              <a:defRPr sz="1817"/>
            </a:pPr>
            <a:endParaRPr dirty="0"/>
          </a:p>
          <a:p>
            <a:pPr defTabSz="461518">
              <a:defRPr sz="1817" b="1">
                <a:latin typeface="Helvetica"/>
                <a:ea typeface="Helvetica"/>
                <a:cs typeface="Helvetica"/>
                <a:sym typeface="Helvetica"/>
              </a:defRPr>
            </a:pPr>
            <a:r>
              <a:rPr dirty="0"/>
              <a:t>Tanenbaum &amp; </a:t>
            </a:r>
            <a:r>
              <a:rPr dirty="0" err="1"/>
              <a:t>Bo,Modern</a:t>
            </a:r>
            <a:r>
              <a:rPr dirty="0"/>
              <a:t>  Operating Systems:4th ed.</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p:cNvSpPr>
          <p:nvPr>
            <p:ph type="title"/>
          </p:nvPr>
        </p:nvSpPr>
        <p:spPr>
          <a:prstGeom prst="rect">
            <a:avLst/>
          </a:prstGeom>
        </p:spPr>
        <p:txBody>
          <a:bodyPr/>
          <a:lstStyle/>
          <a:p>
            <a:r>
              <a:t>Virtual Memory</a:t>
            </a:r>
          </a:p>
        </p:txBody>
      </p:sp>
      <p:sp>
        <p:nvSpPr>
          <p:cNvPr id="168" name="Shape 168"/>
          <p:cNvSpPr>
            <a:spLocks noGrp="1"/>
          </p:cNvSpPr>
          <p:nvPr>
            <p:ph type="body" idx="1"/>
          </p:nvPr>
        </p:nvSpPr>
        <p:spPr>
          <a:prstGeom prst="rect">
            <a:avLst/>
          </a:prstGeom>
        </p:spPr>
        <p:txBody>
          <a:bodyPr/>
          <a:lstStyle/>
          <a:p>
            <a:pPr marL="404495" indent="-404495" defTabSz="531622">
              <a:lnSpc>
                <a:spcPct val="90000"/>
              </a:lnSpc>
              <a:spcBef>
                <a:spcPts val="1500"/>
              </a:spcBef>
              <a:defRPr sz="3276"/>
            </a:pPr>
            <a:r>
              <a:t>Flexible</a:t>
            </a:r>
          </a:p>
          <a:p>
            <a:pPr marL="764046" lvl="1" indent="-359551" defTabSz="531622">
              <a:lnSpc>
                <a:spcPct val="90000"/>
              </a:lnSpc>
              <a:spcBef>
                <a:spcPts val="400"/>
              </a:spcBef>
              <a:buClr>
                <a:srgbClr val="9FB8CD"/>
              </a:buClr>
              <a:defRPr sz="2912">
                <a:solidFill>
                  <a:srgbClr val="464653"/>
                </a:solidFill>
              </a:defRPr>
            </a:pPr>
            <a:r>
              <a:t>Processes can move in memory as they execute, partially in memory and partially on disk</a:t>
            </a:r>
          </a:p>
          <a:p>
            <a:pPr marL="404495" indent="-404495" defTabSz="531622">
              <a:lnSpc>
                <a:spcPct val="90000"/>
              </a:lnSpc>
              <a:spcBef>
                <a:spcPts val="1500"/>
              </a:spcBef>
              <a:defRPr sz="3276"/>
            </a:pPr>
            <a:r>
              <a:t>Simple</a:t>
            </a:r>
          </a:p>
          <a:p>
            <a:pPr marL="764046" lvl="1" indent="-359551" defTabSz="531622">
              <a:lnSpc>
                <a:spcPct val="90000"/>
              </a:lnSpc>
              <a:spcBef>
                <a:spcPts val="400"/>
              </a:spcBef>
              <a:buClr>
                <a:srgbClr val="9FB8CD"/>
              </a:buClr>
              <a:defRPr sz="2912">
                <a:solidFill>
                  <a:srgbClr val="464653"/>
                </a:solidFill>
              </a:defRPr>
            </a:pPr>
            <a:r>
              <a:t>Make applications very simple in terms of memory accesses</a:t>
            </a:r>
          </a:p>
          <a:p>
            <a:pPr marL="404495" indent="-404495" defTabSz="531622">
              <a:lnSpc>
                <a:spcPct val="90000"/>
              </a:lnSpc>
              <a:spcBef>
                <a:spcPts val="1500"/>
              </a:spcBef>
              <a:defRPr sz="3276"/>
            </a:pPr>
            <a:r>
              <a:t>Efficient</a:t>
            </a:r>
          </a:p>
          <a:p>
            <a:pPr marL="764046" lvl="1" indent="-359551" defTabSz="531622">
              <a:lnSpc>
                <a:spcPct val="90000"/>
              </a:lnSpc>
              <a:spcBef>
                <a:spcPts val="400"/>
              </a:spcBef>
              <a:buClr>
                <a:srgbClr val="9FB8CD"/>
              </a:buClr>
              <a:defRPr sz="2912">
                <a:solidFill>
                  <a:srgbClr val="464653"/>
                </a:solidFill>
              </a:defRPr>
            </a:pPr>
            <a:r>
              <a:t>20/80 rule: 20% of memory gets 80% of references</a:t>
            </a:r>
          </a:p>
          <a:p>
            <a:pPr marL="764046" lvl="1" indent="-359551" defTabSz="531622">
              <a:lnSpc>
                <a:spcPct val="90000"/>
              </a:lnSpc>
              <a:spcBef>
                <a:spcPts val="400"/>
              </a:spcBef>
              <a:buClr>
                <a:srgbClr val="9FB8CD"/>
              </a:buClr>
              <a:defRPr sz="2912">
                <a:solidFill>
                  <a:srgbClr val="464653"/>
                </a:solidFill>
              </a:defRPr>
            </a:pPr>
            <a:r>
              <a:t>Keep the 20% in physical memory</a:t>
            </a:r>
          </a:p>
          <a:p>
            <a:pPr marL="404495" indent="-404495" defTabSz="531622">
              <a:lnSpc>
                <a:spcPct val="90000"/>
              </a:lnSpc>
              <a:spcBef>
                <a:spcPts val="1500"/>
              </a:spcBef>
              <a:defRPr sz="3276"/>
            </a:pPr>
            <a:r>
              <a:t>Design issues</a:t>
            </a:r>
          </a:p>
          <a:p>
            <a:pPr marL="764046" lvl="1" indent="-359551" defTabSz="531622">
              <a:lnSpc>
                <a:spcPct val="90000"/>
              </a:lnSpc>
              <a:spcBef>
                <a:spcPts val="400"/>
              </a:spcBef>
              <a:buClr>
                <a:srgbClr val="9FB8CD"/>
              </a:buClr>
              <a:defRPr sz="2912">
                <a:solidFill>
                  <a:srgbClr val="464653"/>
                </a:solidFill>
              </a:defRPr>
            </a:pPr>
            <a:r>
              <a:t>How is protection enforced?</a:t>
            </a:r>
          </a:p>
          <a:p>
            <a:pPr marL="764046" lvl="1" indent="-359551" defTabSz="531622">
              <a:lnSpc>
                <a:spcPct val="90000"/>
              </a:lnSpc>
              <a:spcBef>
                <a:spcPts val="400"/>
              </a:spcBef>
              <a:buClr>
                <a:srgbClr val="9FB8CD"/>
              </a:buClr>
              <a:defRPr sz="2912">
                <a:solidFill>
                  <a:srgbClr val="464653"/>
                </a:solidFill>
              </a:defRPr>
            </a:pPr>
            <a:r>
              <a:t>How are processes relocated?</a:t>
            </a:r>
          </a:p>
          <a:p>
            <a:pPr marL="764046" lvl="1" indent="-359551" defTabSz="531622">
              <a:lnSpc>
                <a:spcPct val="90000"/>
              </a:lnSpc>
              <a:spcBef>
                <a:spcPts val="400"/>
              </a:spcBef>
              <a:buClr>
                <a:srgbClr val="9FB8CD"/>
              </a:buClr>
              <a:defRPr sz="2912">
                <a:solidFill>
                  <a:srgbClr val="464653"/>
                </a:solidFill>
              </a:defRPr>
            </a:pPr>
            <a:r>
              <a:t>How is memory partitioned?</a:t>
            </a:r>
          </a:p>
        </p:txBody>
      </p:sp>
      <p:sp>
        <p:nvSpPr>
          <p:cNvPr id="2" name="Slide Number Placeholder 1"/>
          <p:cNvSpPr>
            <a:spLocks noGrp="1"/>
          </p:cNvSpPr>
          <p:nvPr>
            <p:ph type="sldNum" sz="quarter" idx="2"/>
          </p:nvPr>
        </p:nvSpPr>
        <p:spPr/>
        <p:txBody>
          <a:bodyPr/>
          <a:lstStyle/>
          <a:p>
            <a:fld id="{86CB4B4D-7CA3-9044-876B-883B54F8677D}" type="slidenum">
              <a:rPr lang="en-US" smtClean="0"/>
              <a:t>10</a:t>
            </a:fld>
            <a:endParaRPr lang="en-US"/>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a:spLocks noGrp="1"/>
          </p:cNvSpPr>
          <p:nvPr>
            <p:ph type="title"/>
          </p:nvPr>
        </p:nvSpPr>
        <p:spPr>
          <a:prstGeom prst="rect">
            <a:avLst/>
          </a:prstGeom>
        </p:spPr>
        <p:txBody>
          <a:bodyPr/>
          <a:lstStyle>
            <a:lvl1pPr defTabSz="490727">
              <a:defRPr sz="6719"/>
            </a:lvl1pPr>
          </a:lstStyle>
          <a:p>
            <a:r>
              <a:t>Address Mapping and Granularity</a:t>
            </a:r>
          </a:p>
        </p:txBody>
      </p:sp>
      <p:sp>
        <p:nvSpPr>
          <p:cNvPr id="171" name="Shape 171"/>
          <p:cNvSpPr>
            <a:spLocks noGrp="1"/>
          </p:cNvSpPr>
          <p:nvPr>
            <p:ph type="body" idx="1"/>
          </p:nvPr>
        </p:nvSpPr>
        <p:spPr>
          <a:prstGeom prst="rect">
            <a:avLst/>
          </a:prstGeom>
        </p:spPr>
        <p:txBody>
          <a:bodyPr/>
          <a:lstStyle/>
          <a:p>
            <a:r>
              <a:t>Must have some “mapping” mechanism</a:t>
            </a:r>
          </a:p>
          <a:p>
            <a:pPr marL="839611" lvl="1" indent="-395111">
              <a:spcBef>
                <a:spcPts val="500"/>
              </a:spcBef>
              <a:buClr>
                <a:srgbClr val="9FB8CD"/>
              </a:buClr>
              <a:defRPr sz="3200">
                <a:solidFill>
                  <a:srgbClr val="464653"/>
                </a:solidFill>
              </a:defRPr>
            </a:pPr>
            <a:r>
              <a:t>Virtual addresses map to DRAM physical addresses or disk addresses</a:t>
            </a:r>
          </a:p>
          <a:p>
            <a:r>
              <a:t>Mapping must have some granularity</a:t>
            </a:r>
          </a:p>
          <a:p>
            <a:pPr marL="839611" lvl="1" indent="-395111">
              <a:spcBef>
                <a:spcPts val="500"/>
              </a:spcBef>
              <a:buClr>
                <a:srgbClr val="9FB8CD"/>
              </a:buClr>
              <a:defRPr sz="3200">
                <a:solidFill>
                  <a:srgbClr val="464653"/>
                </a:solidFill>
              </a:defRPr>
            </a:pPr>
            <a:r>
              <a:t>Granularity determines flexibility</a:t>
            </a:r>
          </a:p>
          <a:p>
            <a:pPr marL="839611" lvl="1" indent="-395111">
              <a:spcBef>
                <a:spcPts val="500"/>
              </a:spcBef>
              <a:buClr>
                <a:srgbClr val="9FB8CD"/>
              </a:buClr>
              <a:defRPr sz="3200">
                <a:solidFill>
                  <a:srgbClr val="464653"/>
                </a:solidFill>
              </a:defRPr>
            </a:pPr>
            <a:r>
              <a:t>Finer granularity requires more mapping information</a:t>
            </a:r>
          </a:p>
          <a:p>
            <a:r>
              <a:t>Extremes</a:t>
            </a:r>
          </a:p>
          <a:p>
            <a:pPr marL="839611" lvl="1" indent="-395111">
              <a:spcBef>
                <a:spcPts val="500"/>
              </a:spcBef>
              <a:buClr>
                <a:srgbClr val="9FB8CD"/>
              </a:buClr>
              <a:defRPr sz="3200">
                <a:solidFill>
                  <a:srgbClr val="464653"/>
                </a:solidFill>
              </a:defRPr>
            </a:pPr>
            <a:r>
              <a:t>Any byte to any byte: mapping equals program size</a:t>
            </a:r>
          </a:p>
          <a:p>
            <a:pPr marL="839611" lvl="1" indent="-395111">
              <a:spcBef>
                <a:spcPts val="500"/>
              </a:spcBef>
              <a:buClr>
                <a:srgbClr val="9FB8CD"/>
              </a:buClr>
              <a:defRPr sz="3200">
                <a:solidFill>
                  <a:srgbClr val="464653"/>
                </a:solidFill>
              </a:defRPr>
            </a:pPr>
            <a:r>
              <a:t>Map whole segments: larger segments problematic</a:t>
            </a:r>
          </a:p>
        </p:txBody>
      </p:sp>
      <p:sp>
        <p:nvSpPr>
          <p:cNvPr id="2" name="Slide Number Placeholder 1"/>
          <p:cNvSpPr>
            <a:spLocks noGrp="1"/>
          </p:cNvSpPr>
          <p:nvPr>
            <p:ph type="sldNum" sz="quarter" idx="2"/>
          </p:nvPr>
        </p:nvSpPr>
        <p:spPr/>
        <p:txBody>
          <a:bodyPr/>
          <a:lstStyle/>
          <a:p>
            <a:fld id="{86CB4B4D-7CA3-9044-876B-883B54F8677D}" type="slidenum">
              <a:rPr lang="en-US" smtClean="0"/>
              <a:t>11</a:t>
            </a:fld>
            <a:endParaRPr lang="en-US"/>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p:cNvSpPr>
          <p:nvPr>
            <p:ph type="title"/>
          </p:nvPr>
        </p:nvSpPr>
        <p:spPr>
          <a:prstGeom prst="rect">
            <a:avLst/>
          </a:prstGeom>
        </p:spPr>
        <p:txBody>
          <a:bodyPr/>
          <a:lstStyle>
            <a:lvl1pPr defTabSz="496570">
              <a:defRPr sz="6800"/>
            </a:lvl1pPr>
          </a:lstStyle>
          <a:p>
            <a:r>
              <a:t>Generic Address Translation</a:t>
            </a:r>
          </a:p>
        </p:txBody>
      </p:sp>
      <p:sp>
        <p:nvSpPr>
          <p:cNvPr id="174" name="Shape 174"/>
          <p:cNvSpPr>
            <a:spLocks noGrp="1"/>
          </p:cNvSpPr>
          <p:nvPr>
            <p:ph type="body" sz="half" idx="1"/>
          </p:nvPr>
        </p:nvSpPr>
        <p:spPr>
          <a:xfrm>
            <a:off x="952500" y="2603500"/>
            <a:ext cx="6828026" cy="6286500"/>
          </a:xfrm>
          <a:prstGeom prst="rect">
            <a:avLst/>
          </a:prstGeom>
        </p:spPr>
        <p:txBody>
          <a:bodyPr/>
          <a:lstStyle/>
          <a:p>
            <a:pPr marL="345871" indent="-345871" defTabSz="519937">
              <a:lnSpc>
                <a:spcPct val="90000"/>
              </a:lnSpc>
              <a:spcBef>
                <a:spcPts val="1500"/>
              </a:spcBef>
              <a:defRPr sz="3026"/>
            </a:pPr>
            <a:r>
              <a:t>Memory Management Unit (MMU) translates virtual address into physical address for each load and store</a:t>
            </a:r>
          </a:p>
          <a:p>
            <a:pPr marL="345871" indent="-345871" defTabSz="519937">
              <a:lnSpc>
                <a:spcPct val="90000"/>
              </a:lnSpc>
              <a:spcBef>
                <a:spcPts val="1500"/>
              </a:spcBef>
              <a:defRPr sz="3026"/>
            </a:pPr>
            <a:r>
              <a:t>Software (privileged) controls the translation</a:t>
            </a:r>
          </a:p>
          <a:p>
            <a:pPr marL="345871" indent="-345871" defTabSz="519937">
              <a:lnSpc>
                <a:spcPct val="90000"/>
              </a:lnSpc>
              <a:spcBef>
                <a:spcPts val="1500"/>
              </a:spcBef>
              <a:defRPr sz="3026"/>
            </a:pPr>
            <a:r>
              <a:t>CPU view</a:t>
            </a:r>
          </a:p>
          <a:p>
            <a:pPr marL="721131" lvl="1" indent="-325526" defTabSz="519937">
              <a:lnSpc>
                <a:spcPct val="90000"/>
              </a:lnSpc>
              <a:spcBef>
                <a:spcPts val="400"/>
              </a:spcBef>
              <a:buClr>
                <a:srgbClr val="9FB8CD"/>
              </a:buClr>
              <a:defRPr sz="2492">
                <a:solidFill>
                  <a:srgbClr val="464653"/>
                </a:solidFill>
              </a:defRPr>
            </a:pPr>
            <a:r>
              <a:t>Virtual addresses</a:t>
            </a:r>
          </a:p>
          <a:p>
            <a:pPr marL="345871" indent="-345871" defTabSz="519937">
              <a:lnSpc>
                <a:spcPct val="90000"/>
              </a:lnSpc>
              <a:spcBef>
                <a:spcPts val="1500"/>
              </a:spcBef>
              <a:defRPr sz="3026"/>
            </a:pPr>
            <a:r>
              <a:t>Each process has its own memory space [0, high]</a:t>
            </a:r>
          </a:p>
          <a:p>
            <a:pPr marL="721131" lvl="1" indent="-325526" defTabSz="519937">
              <a:lnSpc>
                <a:spcPct val="90000"/>
              </a:lnSpc>
              <a:spcBef>
                <a:spcPts val="400"/>
              </a:spcBef>
              <a:buClr>
                <a:srgbClr val="9FB8CD"/>
              </a:buClr>
              <a:defRPr sz="2492">
                <a:solidFill>
                  <a:srgbClr val="464653"/>
                </a:solidFill>
              </a:defRPr>
            </a:pPr>
            <a:r>
              <a:t>Address space</a:t>
            </a:r>
          </a:p>
          <a:p>
            <a:pPr marL="345871" indent="-345871" defTabSz="519937">
              <a:lnSpc>
                <a:spcPct val="90000"/>
              </a:lnSpc>
              <a:spcBef>
                <a:spcPts val="1500"/>
              </a:spcBef>
              <a:defRPr sz="3026"/>
            </a:pPr>
            <a:r>
              <a:t>Memory or I/O device view</a:t>
            </a:r>
          </a:p>
          <a:p>
            <a:pPr marL="721131" lvl="1" indent="-325526" defTabSz="519937">
              <a:lnSpc>
                <a:spcPct val="90000"/>
              </a:lnSpc>
              <a:spcBef>
                <a:spcPts val="400"/>
              </a:spcBef>
              <a:buClr>
                <a:srgbClr val="9FB8CD"/>
              </a:buClr>
              <a:defRPr sz="2492">
                <a:solidFill>
                  <a:srgbClr val="464653"/>
                </a:solidFill>
              </a:defRPr>
            </a:pPr>
            <a:r>
              <a:t>Physical addresses</a:t>
            </a:r>
          </a:p>
        </p:txBody>
      </p:sp>
      <p:pic>
        <p:nvPicPr>
          <p:cNvPr id="175" name="image6.png"/>
          <p:cNvPicPr>
            <a:picLocks noChangeAspect="1"/>
          </p:cNvPicPr>
          <p:nvPr/>
        </p:nvPicPr>
        <p:blipFill>
          <a:blip r:embed="rId2">
            <a:extLst/>
          </a:blip>
          <a:stretch>
            <a:fillRect/>
          </a:stretch>
        </p:blipFill>
        <p:spPr>
          <a:xfrm>
            <a:off x="7911105" y="3288029"/>
            <a:ext cx="4359327" cy="4917442"/>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12</a:t>
            </a:fld>
            <a:endParaRPr lang="en-US"/>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hape 177"/>
          <p:cNvSpPr>
            <a:spLocks noGrp="1"/>
          </p:cNvSpPr>
          <p:nvPr>
            <p:ph type="title"/>
          </p:nvPr>
        </p:nvSpPr>
        <p:spPr>
          <a:prstGeom prst="rect">
            <a:avLst/>
          </a:prstGeom>
        </p:spPr>
        <p:txBody>
          <a:bodyPr/>
          <a:lstStyle/>
          <a:p>
            <a:r>
              <a:t>Goals of Translation</a:t>
            </a:r>
          </a:p>
        </p:txBody>
      </p:sp>
      <p:sp>
        <p:nvSpPr>
          <p:cNvPr id="178" name="Shape 178"/>
          <p:cNvSpPr>
            <a:spLocks noGrp="1"/>
          </p:cNvSpPr>
          <p:nvPr>
            <p:ph type="body" sz="half" idx="1"/>
          </p:nvPr>
        </p:nvSpPr>
        <p:spPr>
          <a:xfrm>
            <a:off x="952500" y="2603500"/>
            <a:ext cx="6144253" cy="6286500"/>
          </a:xfrm>
          <a:prstGeom prst="rect">
            <a:avLst/>
          </a:prstGeom>
        </p:spPr>
        <p:txBody>
          <a:bodyPr/>
          <a:lstStyle/>
          <a:p>
            <a:r>
              <a:t>Implicit translation for each memory reference</a:t>
            </a:r>
          </a:p>
          <a:p>
            <a:r>
              <a:t>A hit should be very fast</a:t>
            </a:r>
          </a:p>
          <a:p>
            <a:r>
              <a:t>Trigger an exception on a miss</a:t>
            </a:r>
          </a:p>
          <a:p>
            <a:r>
              <a:t>Protected from user’s faults</a:t>
            </a:r>
          </a:p>
        </p:txBody>
      </p:sp>
      <p:pic>
        <p:nvPicPr>
          <p:cNvPr id="179" name="image7.png"/>
          <p:cNvPicPr>
            <a:picLocks noChangeAspect="1"/>
          </p:cNvPicPr>
          <p:nvPr/>
        </p:nvPicPr>
        <p:blipFill>
          <a:blip r:embed="rId2">
            <a:extLst/>
          </a:blip>
          <a:stretch>
            <a:fillRect/>
          </a:stretch>
        </p:blipFill>
        <p:spPr>
          <a:xfrm>
            <a:off x="7504224" y="3003550"/>
            <a:ext cx="4849708" cy="5486400"/>
          </a:xfrm>
          <a:prstGeom prst="rect">
            <a:avLst/>
          </a:prstGeom>
          <a:ln w="12700">
            <a:miter lim="400000"/>
          </a:ln>
        </p:spPr>
      </p:pic>
      <p:sp>
        <p:nvSpPr>
          <p:cNvPr id="180" name="Shape 180"/>
          <p:cNvSpPr/>
          <p:nvPr/>
        </p:nvSpPr>
        <p:spPr>
          <a:xfrm>
            <a:off x="7435770" y="2764333"/>
            <a:ext cx="433495" cy="3251201"/>
          </a:xfrm>
          <a:prstGeom prst="rect">
            <a:avLst/>
          </a:prstGeom>
          <a:solidFill>
            <a:srgbClr val="FFFFFF"/>
          </a:solidFill>
          <a:ln w="12700">
            <a:miter lim="400000"/>
          </a:ln>
        </p:spPr>
        <p:txBody>
          <a:bodyPr lIns="50800" tIns="50800" rIns="50800" bIns="50800" anchor="ctr"/>
          <a:lstStyle/>
          <a:p>
            <a:pPr>
              <a:defRPr sz="2400">
                <a:solidFill>
                  <a:srgbClr val="FFFFFF"/>
                </a:solidFill>
              </a:defRPr>
            </a:pPr>
            <a:endParaRPr/>
          </a:p>
        </p:txBody>
      </p:sp>
      <p:sp>
        <p:nvSpPr>
          <p:cNvPr id="2" name="Slide Number Placeholder 1"/>
          <p:cNvSpPr>
            <a:spLocks noGrp="1"/>
          </p:cNvSpPr>
          <p:nvPr>
            <p:ph type="sldNum" sz="quarter" idx="2"/>
          </p:nvPr>
        </p:nvSpPr>
        <p:spPr/>
        <p:txBody>
          <a:bodyPr/>
          <a:lstStyle/>
          <a:p>
            <a:fld id="{86CB4B4D-7CA3-9044-876B-883B54F8677D}" type="slidenum">
              <a:rPr lang="en-US" smtClean="0"/>
              <a:t>13</a:t>
            </a:fld>
            <a:endParaRPr lang="en-US"/>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a:spLocks noGrp="1"/>
          </p:cNvSpPr>
          <p:nvPr>
            <p:ph type="title"/>
          </p:nvPr>
        </p:nvSpPr>
        <p:spPr>
          <a:prstGeom prst="rect">
            <a:avLst/>
          </a:prstGeom>
        </p:spPr>
        <p:txBody>
          <a:bodyPr/>
          <a:lstStyle/>
          <a:p>
            <a:r>
              <a:rPr dirty="0"/>
              <a:t>Base and Bound</a:t>
            </a:r>
          </a:p>
        </p:txBody>
      </p:sp>
      <p:sp>
        <p:nvSpPr>
          <p:cNvPr id="183" name="Shape 183"/>
          <p:cNvSpPr>
            <a:spLocks noGrp="1"/>
          </p:cNvSpPr>
          <p:nvPr>
            <p:ph type="body" sz="half" idx="1"/>
          </p:nvPr>
        </p:nvSpPr>
        <p:spPr>
          <a:xfrm>
            <a:off x="952500" y="2603500"/>
            <a:ext cx="6644283" cy="6286500"/>
          </a:xfrm>
          <a:prstGeom prst="rect">
            <a:avLst/>
          </a:prstGeom>
        </p:spPr>
        <p:txBody>
          <a:bodyPr/>
          <a:lstStyle/>
          <a:p>
            <a:pPr marL="380207" indent="-380207" defTabSz="578358">
              <a:lnSpc>
                <a:spcPct val="80000"/>
              </a:lnSpc>
              <a:spcBef>
                <a:spcPts val="1600"/>
              </a:spcBef>
              <a:defRPr sz="2772"/>
            </a:pPr>
            <a:r>
              <a:rPr dirty="0"/>
              <a:t>Built in Cray-1</a:t>
            </a:r>
          </a:p>
          <a:p>
            <a:pPr marL="380207" indent="-380207" defTabSz="578358">
              <a:lnSpc>
                <a:spcPct val="80000"/>
              </a:lnSpc>
              <a:spcBef>
                <a:spcPts val="1600"/>
              </a:spcBef>
              <a:defRPr sz="2772"/>
            </a:pPr>
            <a:r>
              <a:rPr dirty="0"/>
              <a:t>Each process has a pair (base, bound)</a:t>
            </a:r>
          </a:p>
          <a:p>
            <a:pPr marL="380207" indent="-380207" defTabSz="578358">
              <a:lnSpc>
                <a:spcPct val="80000"/>
              </a:lnSpc>
              <a:spcBef>
                <a:spcPts val="1600"/>
              </a:spcBef>
              <a:defRPr sz="2772"/>
            </a:pPr>
            <a:r>
              <a:rPr dirty="0"/>
              <a:t>Protection</a:t>
            </a:r>
          </a:p>
          <a:p>
            <a:pPr marL="823457" lvl="1" indent="-383402" defTabSz="578358">
              <a:lnSpc>
                <a:spcPct val="80000"/>
              </a:lnSpc>
              <a:spcBef>
                <a:spcPts val="400"/>
              </a:spcBef>
              <a:buClr>
                <a:srgbClr val="9FB8CD"/>
              </a:buClr>
              <a:defRPr sz="2376">
                <a:solidFill>
                  <a:srgbClr val="464653"/>
                </a:solidFill>
              </a:defRPr>
            </a:pPr>
            <a:r>
              <a:rPr dirty="0"/>
              <a:t>A process can only access physical memory in [base, </a:t>
            </a:r>
            <a:r>
              <a:rPr dirty="0" err="1"/>
              <a:t>base+bound</a:t>
            </a:r>
            <a:r>
              <a:rPr dirty="0"/>
              <a:t>]</a:t>
            </a:r>
          </a:p>
          <a:p>
            <a:pPr marL="380207" indent="-380207" defTabSz="578358">
              <a:lnSpc>
                <a:spcPct val="80000"/>
              </a:lnSpc>
              <a:spcBef>
                <a:spcPts val="1600"/>
              </a:spcBef>
              <a:defRPr sz="2772"/>
            </a:pPr>
            <a:r>
              <a:rPr dirty="0"/>
              <a:t>On a context switch</a:t>
            </a:r>
          </a:p>
          <a:p>
            <a:pPr marL="823457" lvl="1" indent="-383402" defTabSz="578358">
              <a:lnSpc>
                <a:spcPct val="80000"/>
              </a:lnSpc>
              <a:spcBef>
                <a:spcPts val="400"/>
              </a:spcBef>
              <a:buClr>
                <a:srgbClr val="9FB8CD"/>
              </a:buClr>
              <a:defRPr sz="2376">
                <a:solidFill>
                  <a:srgbClr val="464653"/>
                </a:solidFill>
              </a:defRPr>
            </a:pPr>
            <a:r>
              <a:rPr dirty="0"/>
              <a:t>Save/restore base, bound registers</a:t>
            </a:r>
          </a:p>
          <a:p>
            <a:pPr marL="380207" indent="-380207" defTabSz="578358">
              <a:lnSpc>
                <a:spcPct val="80000"/>
              </a:lnSpc>
              <a:spcBef>
                <a:spcPts val="1600"/>
              </a:spcBef>
              <a:defRPr sz="2772"/>
            </a:pPr>
            <a:r>
              <a:rPr dirty="0"/>
              <a:t>Pros</a:t>
            </a:r>
          </a:p>
          <a:p>
            <a:pPr marL="823457" lvl="1" indent="-383402" defTabSz="578358">
              <a:lnSpc>
                <a:spcPct val="80000"/>
              </a:lnSpc>
              <a:spcBef>
                <a:spcPts val="400"/>
              </a:spcBef>
              <a:buClr>
                <a:srgbClr val="9FB8CD"/>
              </a:buClr>
              <a:defRPr sz="2376">
                <a:solidFill>
                  <a:srgbClr val="464653"/>
                </a:solidFill>
              </a:defRPr>
            </a:pPr>
            <a:r>
              <a:rPr lang="en-US" dirty="0"/>
              <a:t>Relocation possible</a:t>
            </a:r>
          </a:p>
          <a:p>
            <a:pPr marL="823457" lvl="1" indent="-383402" defTabSz="578358">
              <a:lnSpc>
                <a:spcPct val="80000"/>
              </a:lnSpc>
              <a:spcBef>
                <a:spcPts val="400"/>
              </a:spcBef>
              <a:buClr>
                <a:srgbClr val="9FB8CD"/>
              </a:buClr>
              <a:defRPr sz="2376">
                <a:solidFill>
                  <a:srgbClr val="464653"/>
                </a:solidFill>
              </a:defRPr>
            </a:pPr>
            <a:r>
              <a:rPr dirty="0"/>
              <a:t>Simple</a:t>
            </a:r>
          </a:p>
          <a:p>
            <a:pPr marL="823457" lvl="1" indent="-383402" defTabSz="578358">
              <a:lnSpc>
                <a:spcPct val="80000"/>
              </a:lnSpc>
              <a:spcBef>
                <a:spcPts val="400"/>
              </a:spcBef>
              <a:buClr>
                <a:srgbClr val="9FB8CD"/>
              </a:buClr>
              <a:defRPr sz="2376">
                <a:solidFill>
                  <a:srgbClr val="464653"/>
                </a:solidFill>
              </a:defRPr>
            </a:pPr>
            <a:r>
              <a:rPr dirty="0"/>
              <a:t>Flat and no paging</a:t>
            </a:r>
          </a:p>
          <a:p>
            <a:pPr marL="380207" indent="-380207" defTabSz="578358">
              <a:lnSpc>
                <a:spcPct val="80000"/>
              </a:lnSpc>
              <a:spcBef>
                <a:spcPts val="1600"/>
              </a:spcBef>
              <a:defRPr sz="2772"/>
            </a:pPr>
            <a:r>
              <a:rPr dirty="0"/>
              <a:t>Cons</a:t>
            </a:r>
          </a:p>
          <a:p>
            <a:pPr marL="823457" lvl="1" indent="-383402" defTabSz="578358">
              <a:lnSpc>
                <a:spcPct val="80000"/>
              </a:lnSpc>
              <a:spcBef>
                <a:spcPts val="400"/>
              </a:spcBef>
              <a:buClr>
                <a:srgbClr val="9FB8CD"/>
              </a:buClr>
              <a:defRPr sz="2376">
                <a:solidFill>
                  <a:srgbClr val="464653"/>
                </a:solidFill>
              </a:defRPr>
            </a:pPr>
            <a:r>
              <a:rPr dirty="0"/>
              <a:t>Fragmentation</a:t>
            </a:r>
          </a:p>
          <a:p>
            <a:pPr marL="823457" lvl="1" indent="-383402" defTabSz="578358">
              <a:lnSpc>
                <a:spcPct val="80000"/>
              </a:lnSpc>
              <a:spcBef>
                <a:spcPts val="400"/>
              </a:spcBef>
              <a:buClr>
                <a:srgbClr val="9FB8CD"/>
              </a:buClr>
              <a:defRPr sz="2376">
                <a:solidFill>
                  <a:srgbClr val="464653"/>
                </a:solidFill>
              </a:defRPr>
            </a:pPr>
            <a:r>
              <a:rPr dirty="0"/>
              <a:t>Hard to share</a:t>
            </a:r>
          </a:p>
          <a:p>
            <a:pPr marL="823457" lvl="1" indent="-383402" defTabSz="578358">
              <a:lnSpc>
                <a:spcPct val="80000"/>
              </a:lnSpc>
              <a:spcBef>
                <a:spcPts val="400"/>
              </a:spcBef>
              <a:buClr>
                <a:srgbClr val="9FB8CD"/>
              </a:buClr>
              <a:defRPr sz="2376">
                <a:solidFill>
                  <a:srgbClr val="464653"/>
                </a:solidFill>
              </a:defRPr>
            </a:pPr>
            <a:r>
              <a:rPr dirty="0"/>
              <a:t>Difficult to use disks</a:t>
            </a:r>
          </a:p>
        </p:txBody>
      </p:sp>
      <p:pic>
        <p:nvPicPr>
          <p:cNvPr id="184" name="image8.png"/>
          <p:cNvPicPr>
            <a:picLocks noChangeAspect="1"/>
          </p:cNvPicPr>
          <p:nvPr/>
        </p:nvPicPr>
        <p:blipFill>
          <a:blip r:embed="rId2">
            <a:extLst/>
          </a:blip>
          <a:stretch>
            <a:fillRect/>
          </a:stretch>
        </p:blipFill>
        <p:spPr>
          <a:xfrm>
            <a:off x="7734231" y="3437873"/>
            <a:ext cx="4307841" cy="3684695"/>
          </a:xfrm>
          <a:prstGeom prst="rect">
            <a:avLst/>
          </a:prstGeom>
          <a:ln w="12700">
            <a:miter lim="400000"/>
          </a:ln>
        </p:spPr>
      </p:pic>
      <p:pic>
        <p:nvPicPr>
          <p:cNvPr id="185" name="cray_1_150.jpg"/>
          <p:cNvPicPr>
            <a:picLocks noChangeAspect="1"/>
          </p:cNvPicPr>
          <p:nvPr/>
        </p:nvPicPr>
        <p:blipFill>
          <a:blip r:embed="rId3">
            <a:extLst/>
          </a:blip>
          <a:stretch>
            <a:fillRect/>
          </a:stretch>
        </p:blipFill>
        <p:spPr>
          <a:xfrm>
            <a:off x="10442437" y="0"/>
            <a:ext cx="2540001" cy="3048001"/>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14</a:t>
            </a:fld>
            <a:endParaRPr lang="en-US"/>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185"/>
                                        </p:tgtEl>
                                        <p:attrNameLst>
                                          <p:attrName>style.visibility</p:attrName>
                                        </p:attrNameLst>
                                      </p:cBhvr>
                                      <p:to>
                                        <p:strVal val="visible"/>
                                      </p:to>
                                    </p:set>
                                    <p:anim calcmode="lin" valueType="num">
                                      <p:cBhvr>
                                        <p:cTn id="7" dur="1000" fill="hold"/>
                                        <p:tgtEl>
                                          <p:spTgt spid="185"/>
                                        </p:tgtEl>
                                        <p:attrNameLst>
                                          <p:attrName>ppt_x</p:attrName>
                                        </p:attrNameLst>
                                      </p:cBhvr>
                                      <p:tavLst>
                                        <p:tav tm="0">
                                          <p:val>
                                            <p:strVal val="0-#ppt_w/2"/>
                                          </p:val>
                                        </p:tav>
                                        <p:tav tm="100000">
                                          <p:val>
                                            <p:strVal val="#ppt_x"/>
                                          </p:val>
                                        </p:tav>
                                      </p:tavLst>
                                    </p:anim>
                                    <p:anim calcmode="lin" valueType="num">
                                      <p:cBhvr>
                                        <p:cTn id="8" dur="1000" fill="hold"/>
                                        <p:tgtEl>
                                          <p:spTgt spid="18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path" presetSubtype="0" accel="50000" decel="50000" fill="hold" nodeType="clickEffect">
                                  <p:stCondLst>
                                    <p:cond delay="0"/>
                                  </p:stCondLst>
                                  <p:childTnLst>
                                    <p:animMotion origin="layout" path="M 0.000000 0.000000 L 0.357847 0.000943" pathEditMode="relative">
                                      <p:cBhvr>
                                        <p:cTn id="12" dur="400" fill="hold"/>
                                        <p:tgtEl>
                                          <p:spTgt spid="185"/>
                                        </p:tgtEl>
                                        <p:attrNameLst>
                                          <p:attrName>ppt_x</p:attrName>
                                          <p:attrName>ppt_y</p:attrName>
                                        </p:attrNameLst>
                                      </p:cBhvr>
                                    </p:animMotion>
                                  </p:childTnLst>
                                </p:cTn>
                              </p:par>
                            </p:childTnLst>
                          </p:cTn>
                        </p:par>
                        <p:par>
                          <p:cTn id="13" fill="hold">
                            <p:stCondLst>
                              <p:cond delay="400"/>
                            </p:stCondLst>
                            <p:childTnLst>
                              <p:par>
                                <p:cTn id="14" presetID="2" presetClass="entr" presetSubtype="8" fill="hold" grpId="3" nodeType="afterEffect">
                                  <p:stCondLst>
                                    <p:cond delay="0"/>
                                  </p:stCondLst>
                                  <p:iterate>
                                    <p:tmAbs val="0"/>
                                  </p:iterate>
                                  <p:childTnLst>
                                    <p:set>
                                      <p:cBhvr>
                                        <p:cTn id="15" fill="hold"/>
                                        <p:tgtEl>
                                          <p:spTgt spid="184"/>
                                        </p:tgtEl>
                                        <p:attrNameLst>
                                          <p:attrName>style.visibility</p:attrName>
                                        </p:attrNameLst>
                                      </p:cBhvr>
                                      <p:to>
                                        <p:strVal val="visible"/>
                                      </p:to>
                                    </p:set>
                                    <p:anim calcmode="lin" valueType="num">
                                      <p:cBhvr>
                                        <p:cTn id="16" dur="1000" fill="hold"/>
                                        <p:tgtEl>
                                          <p:spTgt spid="184"/>
                                        </p:tgtEl>
                                        <p:attrNameLst>
                                          <p:attrName>ppt_x</p:attrName>
                                        </p:attrNameLst>
                                      </p:cBhvr>
                                      <p:tavLst>
                                        <p:tav tm="0">
                                          <p:val>
                                            <p:strVal val="0-#ppt_w/2"/>
                                          </p:val>
                                        </p:tav>
                                        <p:tav tm="100000">
                                          <p:val>
                                            <p:strVal val="#ppt_x"/>
                                          </p:val>
                                        </p:tav>
                                      </p:tavLst>
                                    </p:anim>
                                    <p:anim calcmode="lin" valueType="num">
                                      <p:cBhvr>
                                        <p:cTn id="17" dur="1000" fill="hold"/>
                                        <p:tgtEl>
                                          <p:spTgt spid="1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3" animBg="1" advAuto="0"/>
      <p:bldP spid="185" grpId="1"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hape 187"/>
          <p:cNvSpPr>
            <a:spLocks noGrp="1"/>
          </p:cNvSpPr>
          <p:nvPr>
            <p:ph type="title"/>
          </p:nvPr>
        </p:nvSpPr>
        <p:spPr>
          <a:prstGeom prst="rect">
            <a:avLst/>
          </a:prstGeom>
        </p:spPr>
        <p:txBody>
          <a:bodyPr/>
          <a:lstStyle/>
          <a:p>
            <a:r>
              <a:rPr dirty="0"/>
              <a:t>Segmentation</a:t>
            </a:r>
          </a:p>
        </p:txBody>
      </p:sp>
      <p:sp>
        <p:nvSpPr>
          <p:cNvPr id="188" name="Shape 188"/>
          <p:cNvSpPr>
            <a:spLocks noGrp="1"/>
          </p:cNvSpPr>
          <p:nvPr>
            <p:ph type="body" sz="half" idx="1"/>
          </p:nvPr>
        </p:nvSpPr>
        <p:spPr>
          <a:xfrm>
            <a:off x="952500" y="2603500"/>
            <a:ext cx="6248730" cy="6286500"/>
          </a:xfrm>
          <a:prstGeom prst="rect">
            <a:avLst/>
          </a:prstGeom>
        </p:spPr>
        <p:txBody>
          <a:bodyPr>
            <a:normAutofit lnSpcReduction="10000"/>
          </a:bodyPr>
          <a:lstStyle/>
          <a:p>
            <a:pPr marL="380207" indent="-380207" defTabSz="578358">
              <a:lnSpc>
                <a:spcPct val="80000"/>
              </a:lnSpc>
              <a:spcBef>
                <a:spcPts val="1600"/>
              </a:spcBef>
              <a:defRPr sz="2772"/>
            </a:pPr>
            <a:r>
              <a:rPr dirty="0"/>
              <a:t>Each process has a table of (</a:t>
            </a:r>
            <a:r>
              <a:rPr dirty="0" err="1"/>
              <a:t>seg</a:t>
            </a:r>
            <a:r>
              <a:rPr dirty="0"/>
              <a:t>, size)</a:t>
            </a:r>
          </a:p>
          <a:p>
            <a:pPr marL="380207" indent="-380207" defTabSz="578358">
              <a:lnSpc>
                <a:spcPct val="80000"/>
              </a:lnSpc>
              <a:spcBef>
                <a:spcPts val="1600"/>
              </a:spcBef>
              <a:defRPr sz="2772"/>
            </a:pPr>
            <a:r>
              <a:rPr dirty="0"/>
              <a:t>Treats (</a:t>
            </a:r>
            <a:r>
              <a:rPr dirty="0" err="1"/>
              <a:t>seg</a:t>
            </a:r>
            <a:r>
              <a:rPr dirty="0"/>
              <a:t>, size) as a fine-grained (base, bound)</a:t>
            </a:r>
          </a:p>
          <a:p>
            <a:pPr marL="380207" indent="-380207" defTabSz="578358">
              <a:lnSpc>
                <a:spcPct val="80000"/>
              </a:lnSpc>
              <a:spcBef>
                <a:spcPts val="1600"/>
              </a:spcBef>
              <a:defRPr sz="2772"/>
            </a:pPr>
            <a:r>
              <a:rPr dirty="0"/>
              <a:t>Protection</a:t>
            </a:r>
          </a:p>
          <a:p>
            <a:pPr marL="823457" lvl="1" indent="-383402" defTabSz="578358">
              <a:lnSpc>
                <a:spcPct val="80000"/>
              </a:lnSpc>
              <a:spcBef>
                <a:spcPts val="400"/>
              </a:spcBef>
              <a:buClr>
                <a:srgbClr val="9FB8CD"/>
              </a:buClr>
              <a:defRPr sz="2376">
                <a:solidFill>
                  <a:srgbClr val="464653"/>
                </a:solidFill>
              </a:defRPr>
            </a:pPr>
            <a:r>
              <a:rPr dirty="0"/>
              <a:t>Each entry has (nil, read, write, exec)</a:t>
            </a:r>
          </a:p>
          <a:p>
            <a:pPr marL="380207" indent="-380207" defTabSz="578358">
              <a:lnSpc>
                <a:spcPct val="80000"/>
              </a:lnSpc>
              <a:spcBef>
                <a:spcPts val="1600"/>
              </a:spcBef>
              <a:defRPr sz="2772"/>
            </a:pPr>
            <a:r>
              <a:rPr dirty="0"/>
              <a:t>On a context switch</a:t>
            </a:r>
          </a:p>
          <a:p>
            <a:pPr marL="823457" lvl="1" indent="-383402" defTabSz="578358">
              <a:lnSpc>
                <a:spcPct val="80000"/>
              </a:lnSpc>
              <a:spcBef>
                <a:spcPts val="400"/>
              </a:spcBef>
              <a:buClr>
                <a:srgbClr val="9FB8CD"/>
              </a:buClr>
              <a:defRPr sz="2376">
                <a:solidFill>
                  <a:srgbClr val="464653"/>
                </a:solidFill>
              </a:defRPr>
            </a:pPr>
            <a:r>
              <a:rPr dirty="0"/>
              <a:t>Save/restore the table and a pointer to the table in kernel memory</a:t>
            </a:r>
          </a:p>
          <a:p>
            <a:pPr marL="380207" indent="-380207" defTabSz="578358">
              <a:lnSpc>
                <a:spcPct val="80000"/>
              </a:lnSpc>
              <a:spcBef>
                <a:spcPts val="1600"/>
              </a:spcBef>
              <a:defRPr sz="2772"/>
            </a:pPr>
            <a:r>
              <a:rPr dirty="0"/>
              <a:t>Pros</a:t>
            </a:r>
          </a:p>
          <a:p>
            <a:pPr marL="823457" lvl="1" indent="-383402" defTabSz="578358">
              <a:lnSpc>
                <a:spcPct val="80000"/>
              </a:lnSpc>
              <a:spcBef>
                <a:spcPts val="400"/>
              </a:spcBef>
              <a:buClr>
                <a:srgbClr val="9FB8CD"/>
              </a:buClr>
              <a:defRPr sz="2376">
                <a:solidFill>
                  <a:srgbClr val="464653"/>
                </a:solidFill>
              </a:defRPr>
            </a:pPr>
            <a:r>
              <a:rPr dirty="0"/>
              <a:t>Efficient</a:t>
            </a:r>
          </a:p>
          <a:p>
            <a:pPr marL="823457" lvl="1" indent="-383402" defTabSz="578358">
              <a:lnSpc>
                <a:spcPct val="80000"/>
              </a:lnSpc>
              <a:spcBef>
                <a:spcPts val="400"/>
              </a:spcBef>
              <a:buClr>
                <a:srgbClr val="9FB8CD"/>
              </a:buClr>
              <a:defRPr sz="2376">
                <a:solidFill>
                  <a:srgbClr val="464653"/>
                </a:solidFill>
              </a:defRPr>
            </a:pPr>
            <a:r>
              <a:rPr dirty="0"/>
              <a:t>Easy to share</a:t>
            </a:r>
          </a:p>
          <a:p>
            <a:pPr marL="380207" indent="-380207" defTabSz="578358">
              <a:lnSpc>
                <a:spcPct val="80000"/>
              </a:lnSpc>
              <a:spcBef>
                <a:spcPts val="1600"/>
              </a:spcBef>
              <a:defRPr sz="2772"/>
            </a:pPr>
            <a:r>
              <a:rPr dirty="0"/>
              <a:t>Cons</a:t>
            </a:r>
          </a:p>
          <a:p>
            <a:pPr marL="823457" lvl="1" indent="-383402" defTabSz="578358">
              <a:lnSpc>
                <a:spcPct val="80000"/>
              </a:lnSpc>
              <a:spcBef>
                <a:spcPts val="400"/>
              </a:spcBef>
              <a:buClr>
                <a:srgbClr val="9FB8CD"/>
              </a:buClr>
              <a:defRPr sz="2376">
                <a:solidFill>
                  <a:srgbClr val="464653"/>
                </a:solidFill>
              </a:defRPr>
            </a:pPr>
            <a:r>
              <a:rPr lang="en-US" dirty="0"/>
              <a:t>Segments must be contiguous in physical memory</a:t>
            </a:r>
          </a:p>
          <a:p>
            <a:pPr marL="823457" lvl="1" indent="-383402" defTabSz="578358">
              <a:lnSpc>
                <a:spcPct val="80000"/>
              </a:lnSpc>
              <a:spcBef>
                <a:spcPts val="400"/>
              </a:spcBef>
              <a:buClr>
                <a:srgbClr val="9FB8CD"/>
              </a:buClr>
              <a:defRPr sz="2376">
                <a:solidFill>
                  <a:srgbClr val="464653"/>
                </a:solidFill>
              </a:defRPr>
            </a:pPr>
            <a:r>
              <a:rPr lang="en-US" dirty="0"/>
              <a:t>Fragmentation within a segment</a:t>
            </a:r>
          </a:p>
          <a:p>
            <a:pPr marL="823457" lvl="1" indent="-383402" defTabSz="578358">
              <a:lnSpc>
                <a:spcPct val="80000"/>
              </a:lnSpc>
              <a:spcBef>
                <a:spcPts val="400"/>
              </a:spcBef>
              <a:buClr>
                <a:srgbClr val="9FB8CD"/>
              </a:buClr>
              <a:defRPr sz="2376">
                <a:solidFill>
                  <a:srgbClr val="464653"/>
                </a:solidFill>
              </a:defRPr>
            </a:pPr>
            <a:r>
              <a:rPr dirty="0"/>
              <a:t>Complex management</a:t>
            </a:r>
          </a:p>
        </p:txBody>
      </p:sp>
      <p:pic>
        <p:nvPicPr>
          <p:cNvPr id="189" name="image9.png"/>
          <p:cNvPicPr>
            <a:picLocks noChangeAspect="1"/>
          </p:cNvPicPr>
          <p:nvPr/>
        </p:nvPicPr>
        <p:blipFill>
          <a:blip r:embed="rId2">
            <a:extLst/>
          </a:blip>
          <a:stretch>
            <a:fillRect/>
          </a:stretch>
        </p:blipFill>
        <p:spPr>
          <a:xfrm>
            <a:off x="7331962" y="3240616"/>
            <a:ext cx="5405121" cy="5012268"/>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15</a:t>
            </a:fld>
            <a:endParaRPr lang="en-US"/>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Segmentation: Example Systems</a:t>
            </a:r>
          </a:p>
        </p:txBody>
      </p:sp>
      <p:sp>
        <p:nvSpPr>
          <p:cNvPr id="3" name="Text Placeholder 2"/>
          <p:cNvSpPr>
            <a:spLocks noGrp="1"/>
          </p:cNvSpPr>
          <p:nvPr>
            <p:ph type="body" idx="1"/>
          </p:nvPr>
        </p:nvSpPr>
        <p:spPr/>
        <p:txBody>
          <a:bodyPr/>
          <a:lstStyle/>
          <a:p>
            <a:r>
              <a:rPr lang="en-US" dirty="0"/>
              <a:t>Burroughs B5000</a:t>
            </a:r>
          </a:p>
          <a:p>
            <a:r>
              <a:rPr lang="en-US" dirty="0"/>
              <a:t>General </a:t>
            </a:r>
            <a:r>
              <a:rPr lang="en-US" dirty="0" err="1"/>
              <a:t>Electrix</a:t>
            </a:r>
            <a:r>
              <a:rPr lang="en-US" dirty="0"/>
              <a:t> GE-645</a:t>
            </a:r>
            <a:r>
              <a:rPr lang="en-US" baseline="0" dirty="0"/>
              <a:t> (Multics)</a:t>
            </a:r>
          </a:p>
          <a:p>
            <a:pPr lvl="1"/>
            <a:r>
              <a:rPr lang="en-US" baseline="0" dirty="0">
                <a:hlinkClick r:id="rId3"/>
              </a:rPr>
              <a:t>www.multicians.org</a:t>
            </a:r>
            <a:endParaRPr lang="en-US" baseline="0" dirty="0"/>
          </a:p>
          <a:p>
            <a:r>
              <a:rPr lang="en-US" dirty="0"/>
              <a:t>Intel </a:t>
            </a:r>
            <a:r>
              <a:rPr lang="en-US" dirty="0" err="1"/>
              <a:t>iAPX</a:t>
            </a:r>
            <a:r>
              <a:rPr lang="en-US" dirty="0"/>
              <a:t> 432</a:t>
            </a:r>
            <a:endParaRPr lang="en-US" baseline="0" dirty="0"/>
          </a:p>
          <a:p>
            <a:pPr lvl="0"/>
            <a:r>
              <a:rPr lang="en-US" baseline="0" dirty="0"/>
              <a:t>IBM AS/400</a:t>
            </a:r>
          </a:p>
          <a:p>
            <a:pPr lvl="0"/>
            <a:r>
              <a:rPr lang="en-US" baseline="0" dirty="0"/>
              <a:t>X86 (limited)</a:t>
            </a:r>
          </a:p>
        </p:txBody>
      </p:sp>
      <p:sp>
        <p:nvSpPr>
          <p:cNvPr id="4" name="Slide Number Placeholder 3"/>
          <p:cNvSpPr>
            <a:spLocks noGrp="1"/>
          </p:cNvSpPr>
          <p:nvPr>
            <p:ph type="sldNum" sz="quarter" idx="2"/>
          </p:nvPr>
        </p:nvSpPr>
        <p:spPr/>
        <p:txBody>
          <a:bodyPr/>
          <a:lstStyle/>
          <a:p>
            <a:fld id="{86CB4B4D-7CA3-9044-876B-883B54F8677D}" type="slidenum">
              <a:rPr lang="en-US" smtClean="0"/>
              <a:t>16</a:t>
            </a:fld>
            <a:endParaRPr lang="en-US"/>
          </a:p>
        </p:txBody>
      </p:sp>
    </p:spTree>
    <p:extLst>
      <p:ext uri="{BB962C8B-B14F-4D97-AF65-F5344CB8AC3E}">
        <p14:creationId xmlns:p14="http://schemas.microsoft.com/office/powerpoint/2010/main" val="190054450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p:cNvSpPr>
          <p:nvPr>
            <p:ph type="title"/>
          </p:nvPr>
        </p:nvSpPr>
        <p:spPr>
          <a:prstGeom prst="rect">
            <a:avLst/>
          </a:prstGeom>
        </p:spPr>
        <p:txBody>
          <a:bodyPr/>
          <a:lstStyle/>
          <a:p>
            <a:r>
              <a:rPr dirty="0"/>
              <a:t>Paging</a:t>
            </a:r>
          </a:p>
        </p:txBody>
      </p:sp>
      <p:sp>
        <p:nvSpPr>
          <p:cNvPr id="192" name="Shape 192"/>
          <p:cNvSpPr>
            <a:spLocks noGrp="1"/>
          </p:cNvSpPr>
          <p:nvPr>
            <p:ph type="body" sz="half" idx="1"/>
          </p:nvPr>
        </p:nvSpPr>
        <p:spPr>
          <a:xfrm>
            <a:off x="952500" y="2603500"/>
            <a:ext cx="6483255" cy="6286500"/>
          </a:xfrm>
          <a:prstGeom prst="rect">
            <a:avLst/>
          </a:prstGeom>
        </p:spPr>
        <p:txBody>
          <a:bodyPr>
            <a:normAutofit fontScale="92500" lnSpcReduction="10000"/>
          </a:bodyPr>
          <a:lstStyle/>
          <a:p>
            <a:pPr marL="361416" indent="-361416" defTabSz="543305">
              <a:lnSpc>
                <a:spcPct val="80000"/>
              </a:lnSpc>
              <a:spcBef>
                <a:spcPts val="1500"/>
              </a:spcBef>
              <a:defRPr sz="3162"/>
            </a:pPr>
            <a:r>
              <a:rPr dirty="0"/>
              <a:t>Use a fixed size unit called page instead of segment</a:t>
            </a:r>
          </a:p>
          <a:p>
            <a:pPr marL="361416" indent="-361416" defTabSz="543305">
              <a:lnSpc>
                <a:spcPct val="80000"/>
              </a:lnSpc>
              <a:spcBef>
                <a:spcPts val="1500"/>
              </a:spcBef>
              <a:defRPr sz="3162"/>
            </a:pPr>
            <a:r>
              <a:rPr dirty="0"/>
              <a:t>Use a page table to translate</a:t>
            </a:r>
            <a:endParaRPr lang="en-US" dirty="0"/>
          </a:p>
          <a:p>
            <a:pPr marL="805916" lvl="1" indent="-361416" defTabSz="543305">
              <a:lnSpc>
                <a:spcPct val="80000"/>
              </a:lnSpc>
              <a:spcBef>
                <a:spcPts val="1500"/>
              </a:spcBef>
              <a:defRPr sz="3162"/>
            </a:pPr>
            <a:r>
              <a:rPr lang="en-US" dirty="0"/>
              <a:t>“Principle: Introducing (one level of) indirection”</a:t>
            </a:r>
            <a:endParaRPr dirty="0"/>
          </a:p>
          <a:p>
            <a:pPr marL="361416" indent="-361416" defTabSz="543305">
              <a:lnSpc>
                <a:spcPct val="80000"/>
              </a:lnSpc>
              <a:spcBef>
                <a:spcPts val="1500"/>
              </a:spcBef>
              <a:defRPr sz="3162"/>
            </a:pPr>
            <a:r>
              <a:rPr dirty="0"/>
              <a:t>Various bits in each entry</a:t>
            </a:r>
          </a:p>
          <a:p>
            <a:pPr marL="361416" indent="-361416" defTabSz="543305">
              <a:lnSpc>
                <a:spcPct val="80000"/>
              </a:lnSpc>
              <a:spcBef>
                <a:spcPts val="1500"/>
              </a:spcBef>
              <a:defRPr sz="3162"/>
            </a:pPr>
            <a:r>
              <a:rPr dirty="0"/>
              <a:t>Context switch</a:t>
            </a:r>
          </a:p>
          <a:p>
            <a:pPr marL="753541" lvl="1" indent="-340156" defTabSz="543305">
              <a:lnSpc>
                <a:spcPct val="80000"/>
              </a:lnSpc>
              <a:spcBef>
                <a:spcPts val="400"/>
              </a:spcBef>
              <a:buClr>
                <a:srgbClr val="9FB8CD"/>
              </a:buClr>
              <a:defRPr sz="2604">
                <a:solidFill>
                  <a:srgbClr val="464653"/>
                </a:solidFill>
              </a:defRPr>
            </a:pPr>
            <a:r>
              <a:rPr dirty="0"/>
              <a:t>Similar to segmentation</a:t>
            </a:r>
          </a:p>
          <a:p>
            <a:pPr marL="361416" indent="-361416" defTabSz="543305">
              <a:lnSpc>
                <a:spcPct val="80000"/>
              </a:lnSpc>
              <a:spcBef>
                <a:spcPts val="1500"/>
              </a:spcBef>
              <a:defRPr sz="3162"/>
            </a:pPr>
            <a:r>
              <a:rPr dirty="0"/>
              <a:t>What should page size be?</a:t>
            </a:r>
          </a:p>
          <a:p>
            <a:pPr marL="361416" indent="-361416" defTabSz="543305">
              <a:lnSpc>
                <a:spcPct val="80000"/>
              </a:lnSpc>
              <a:spcBef>
                <a:spcPts val="1500"/>
              </a:spcBef>
              <a:defRPr sz="3162"/>
            </a:pPr>
            <a:r>
              <a:rPr dirty="0"/>
              <a:t>Pros</a:t>
            </a:r>
          </a:p>
          <a:p>
            <a:pPr marL="753541" lvl="1" indent="-340156" defTabSz="543305">
              <a:lnSpc>
                <a:spcPct val="80000"/>
              </a:lnSpc>
              <a:spcBef>
                <a:spcPts val="400"/>
              </a:spcBef>
              <a:buClr>
                <a:srgbClr val="9FB8CD"/>
              </a:buClr>
              <a:defRPr sz="2604">
                <a:solidFill>
                  <a:srgbClr val="464653"/>
                </a:solidFill>
              </a:defRPr>
            </a:pPr>
            <a:r>
              <a:rPr dirty="0"/>
              <a:t>Simple allocation</a:t>
            </a:r>
          </a:p>
          <a:p>
            <a:pPr marL="753541" lvl="1" indent="-340156" defTabSz="543305">
              <a:lnSpc>
                <a:spcPct val="80000"/>
              </a:lnSpc>
              <a:spcBef>
                <a:spcPts val="400"/>
              </a:spcBef>
              <a:buClr>
                <a:srgbClr val="9FB8CD"/>
              </a:buClr>
              <a:defRPr sz="2604">
                <a:solidFill>
                  <a:srgbClr val="464653"/>
                </a:solidFill>
              </a:defRPr>
            </a:pPr>
            <a:r>
              <a:rPr dirty="0"/>
              <a:t>Easy to share</a:t>
            </a:r>
          </a:p>
          <a:p>
            <a:pPr marL="361416" indent="-361416" defTabSz="543305">
              <a:lnSpc>
                <a:spcPct val="80000"/>
              </a:lnSpc>
              <a:spcBef>
                <a:spcPts val="1500"/>
              </a:spcBef>
              <a:defRPr sz="3162"/>
            </a:pPr>
            <a:r>
              <a:rPr dirty="0"/>
              <a:t>Cons</a:t>
            </a:r>
          </a:p>
          <a:p>
            <a:pPr marL="753541" lvl="1" indent="-340156" defTabSz="543305">
              <a:lnSpc>
                <a:spcPct val="80000"/>
              </a:lnSpc>
              <a:spcBef>
                <a:spcPts val="400"/>
              </a:spcBef>
              <a:buClr>
                <a:srgbClr val="9FB8CD"/>
              </a:buClr>
              <a:defRPr sz="2604">
                <a:solidFill>
                  <a:srgbClr val="464653"/>
                </a:solidFill>
              </a:defRPr>
            </a:pPr>
            <a:r>
              <a:rPr dirty="0"/>
              <a:t>Big table</a:t>
            </a:r>
          </a:p>
          <a:p>
            <a:pPr marL="753541" lvl="1" indent="-340156" defTabSz="543305">
              <a:lnSpc>
                <a:spcPct val="80000"/>
              </a:lnSpc>
              <a:spcBef>
                <a:spcPts val="400"/>
              </a:spcBef>
              <a:buClr>
                <a:srgbClr val="9FB8CD"/>
              </a:buClr>
              <a:defRPr sz="2604">
                <a:solidFill>
                  <a:srgbClr val="464653"/>
                </a:solidFill>
              </a:defRPr>
            </a:pPr>
            <a:r>
              <a:rPr dirty="0"/>
              <a:t>How to deal with holes?</a:t>
            </a:r>
          </a:p>
        </p:txBody>
      </p:sp>
      <p:pic>
        <p:nvPicPr>
          <p:cNvPr id="193" name="image10.png"/>
          <p:cNvPicPr>
            <a:picLocks noChangeAspect="1"/>
          </p:cNvPicPr>
          <p:nvPr/>
        </p:nvPicPr>
        <p:blipFill>
          <a:blip r:embed="rId3">
            <a:extLst/>
          </a:blip>
          <a:stretch>
            <a:fillRect/>
          </a:stretch>
        </p:blipFill>
        <p:spPr>
          <a:xfrm>
            <a:off x="7499373" y="3118696"/>
            <a:ext cx="5283201" cy="5256108"/>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17</a:t>
            </a:fld>
            <a:endParaRPr lang="en-US"/>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hape 195"/>
          <p:cNvSpPr>
            <a:spLocks noGrp="1"/>
          </p:cNvSpPr>
          <p:nvPr>
            <p:ph type="title" idx="4294967295"/>
          </p:nvPr>
        </p:nvSpPr>
        <p:spPr>
          <a:xfrm>
            <a:off x="650239" y="390595"/>
            <a:ext cx="11704322" cy="1625601"/>
          </a:xfrm>
          <a:prstGeom prst="rect">
            <a:avLst/>
          </a:prstGeom>
        </p:spPr>
        <p:txBody>
          <a:bodyPr lIns="65023" tIns="65023" rIns="65023" bIns="65023"/>
          <a:lstStyle>
            <a:lvl1pPr defTabSz="914400">
              <a:defRPr sz="6200">
                <a:solidFill>
                  <a:srgbClr val="FF0000"/>
                </a:solidFill>
                <a:latin typeface="Calibri"/>
                <a:ea typeface="Calibri"/>
                <a:cs typeface="Calibri"/>
                <a:sym typeface="Calibri"/>
              </a:defRPr>
            </a:lvl1pPr>
          </a:lstStyle>
          <a:p>
            <a:r>
              <a:rPr dirty="0"/>
              <a:t>Paging (1)</a:t>
            </a:r>
          </a:p>
        </p:txBody>
      </p:sp>
      <p:sp>
        <p:nvSpPr>
          <p:cNvPr id="196" name="Shape 196"/>
          <p:cNvSpPr>
            <a:spLocks noGrp="1"/>
          </p:cNvSpPr>
          <p:nvPr>
            <p:ph type="body" sz="half" idx="4294967295"/>
          </p:nvPr>
        </p:nvSpPr>
        <p:spPr>
          <a:xfrm>
            <a:off x="354470" y="6935893"/>
            <a:ext cx="12316180" cy="2090703"/>
          </a:xfrm>
          <a:prstGeom prst="rect">
            <a:avLst/>
          </a:prstGeom>
        </p:spPr>
        <p:txBody>
          <a:bodyPr lIns="65023" tIns="65023" rIns="65023" bIns="65023" anchor="t">
            <a:normAutofit lnSpcReduction="10000"/>
          </a:bodyPr>
          <a:lstStyle/>
          <a:p>
            <a:pPr marL="0" indent="0" algn="ctr" defTabSz="868680">
              <a:spcBef>
                <a:spcPts val="500"/>
              </a:spcBef>
              <a:buSzTx/>
              <a:buFont typeface="Arial"/>
              <a:buNone/>
              <a:defRPr sz="3230">
                <a:latin typeface="Calibri"/>
                <a:ea typeface="Calibri"/>
                <a:cs typeface="Calibri"/>
                <a:sym typeface="Calibri"/>
              </a:defRPr>
            </a:pPr>
            <a:r>
              <a:t>Figure 3-8. The position and function of the MMU. Here the </a:t>
            </a:r>
            <a:br/>
            <a:r>
              <a:t>MMU is shown as being a part of the CPU chip because </a:t>
            </a:r>
            <a:br/>
            <a:r>
              <a:t>it commonly is nowadays. However, logically it </a:t>
            </a:r>
            <a:br/>
            <a:r>
              <a:t>could be a separate chip and was years ago.</a:t>
            </a:r>
          </a:p>
        </p:txBody>
      </p:sp>
      <p:sp>
        <p:nvSpPr>
          <p:cNvPr id="197" name="Shape 197"/>
          <p:cNvSpPr/>
          <p:nvPr/>
        </p:nvSpPr>
        <p:spPr>
          <a:xfrm>
            <a:off x="307057" y="9308281"/>
            <a:ext cx="12334241" cy="371349"/>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chor="ctr">
            <a:spAutoFit/>
          </a:bodyPr>
          <a:lstStyle>
            <a:lvl1pPr defTabSz="914400">
              <a:defRPr sz="1600">
                <a:solidFill>
                  <a:srgbClr val="898989"/>
                </a:solidFill>
                <a:latin typeface="Calibri"/>
                <a:ea typeface="Calibri"/>
                <a:cs typeface="Calibri"/>
                <a:sym typeface="Calibri"/>
              </a:defRPr>
            </a:lvl1pPr>
          </a:lstStyle>
          <a:p>
            <a:pPr>
              <a:defRPr>
                <a:solidFill>
                  <a:srgbClr val="000000"/>
                </a:solidFill>
              </a:defRPr>
            </a:pPr>
            <a:r>
              <a:rPr>
                <a:solidFill>
                  <a:srgbClr val="898989"/>
                </a:solidFill>
              </a:rPr>
              <a:t>Tanenbaum &amp; Bo,Modern  Operating Systems:4th ed., (c) 2013 Prentice-Hall, Inc. All rights reserved. </a:t>
            </a:r>
          </a:p>
        </p:txBody>
      </p:sp>
      <p:pic>
        <p:nvPicPr>
          <p:cNvPr id="198" name="image.png"/>
          <p:cNvPicPr>
            <a:picLocks noChangeAspect="1"/>
          </p:cNvPicPr>
          <p:nvPr/>
        </p:nvPicPr>
        <p:blipFill>
          <a:blip r:embed="rId2">
            <a:extLst/>
          </a:blip>
          <a:stretch>
            <a:fillRect/>
          </a:stretch>
        </p:blipFill>
        <p:spPr>
          <a:xfrm>
            <a:off x="2838026" y="1995875"/>
            <a:ext cx="7328748" cy="4619414"/>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18</a:t>
            </a:fld>
            <a:endParaRPr lang="en-US"/>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hape 200"/>
          <p:cNvSpPr>
            <a:spLocks noGrp="1"/>
          </p:cNvSpPr>
          <p:nvPr>
            <p:ph type="title" idx="4294967295"/>
          </p:nvPr>
        </p:nvSpPr>
        <p:spPr>
          <a:xfrm>
            <a:off x="650239" y="390595"/>
            <a:ext cx="11704322" cy="1625601"/>
          </a:xfrm>
          <a:prstGeom prst="rect">
            <a:avLst/>
          </a:prstGeom>
        </p:spPr>
        <p:txBody>
          <a:bodyPr lIns="65023" tIns="65023" rIns="65023" bIns="65023"/>
          <a:lstStyle>
            <a:lvl1pPr algn="l" defTabSz="914400">
              <a:defRPr sz="6200">
                <a:solidFill>
                  <a:srgbClr val="FF0000"/>
                </a:solidFill>
                <a:latin typeface="Calibri"/>
                <a:ea typeface="Calibri"/>
                <a:cs typeface="Calibri"/>
                <a:sym typeface="Calibri"/>
              </a:defRPr>
            </a:lvl1pPr>
          </a:lstStyle>
          <a:p>
            <a:r>
              <a:rPr dirty="0"/>
              <a:t>Paging (2)</a:t>
            </a:r>
          </a:p>
        </p:txBody>
      </p:sp>
      <p:sp>
        <p:nvSpPr>
          <p:cNvPr id="201" name="Shape 201"/>
          <p:cNvSpPr>
            <a:spLocks noGrp="1"/>
          </p:cNvSpPr>
          <p:nvPr>
            <p:ph type="body" sz="half" idx="4294967295"/>
          </p:nvPr>
        </p:nvSpPr>
        <p:spPr>
          <a:xfrm>
            <a:off x="354470" y="6935893"/>
            <a:ext cx="12316180" cy="2090703"/>
          </a:xfrm>
          <a:prstGeom prst="rect">
            <a:avLst/>
          </a:prstGeom>
        </p:spPr>
        <p:txBody>
          <a:bodyPr lIns="65023" tIns="65023" rIns="65023" bIns="65023" anchor="t">
            <a:normAutofit lnSpcReduction="10000"/>
          </a:bodyPr>
          <a:lstStyle>
            <a:lvl1pPr marL="0" indent="0" algn="ctr" defTabSz="868680">
              <a:spcBef>
                <a:spcPts val="500"/>
              </a:spcBef>
              <a:buSzTx/>
              <a:buFont typeface="Arial"/>
              <a:buNone/>
              <a:defRPr sz="3230">
                <a:latin typeface="Calibri"/>
                <a:ea typeface="Calibri"/>
                <a:cs typeface="Calibri"/>
                <a:sym typeface="Calibri"/>
              </a:defRPr>
            </a:lvl1pPr>
          </a:lstStyle>
          <a:p>
            <a:r>
              <a:t>Figure 3-9. The relation between virtual addresses and physical memory addresses is given by the page table. Every page begins on a multiple of 4096 and ends 4095 addresses higher, so 4K–8K really means 4096–8191 and 8K to 12K means 8192–12287</a:t>
            </a:r>
          </a:p>
        </p:txBody>
      </p:sp>
      <p:sp>
        <p:nvSpPr>
          <p:cNvPr id="202" name="Shape 202"/>
          <p:cNvSpPr/>
          <p:nvPr/>
        </p:nvSpPr>
        <p:spPr>
          <a:xfrm>
            <a:off x="307057" y="9308281"/>
            <a:ext cx="12334241" cy="371349"/>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chor="ctr">
            <a:spAutoFit/>
          </a:bodyPr>
          <a:lstStyle>
            <a:lvl1pPr defTabSz="914400">
              <a:defRPr sz="1600">
                <a:solidFill>
                  <a:srgbClr val="898989"/>
                </a:solidFill>
                <a:latin typeface="Calibri"/>
                <a:ea typeface="Calibri"/>
                <a:cs typeface="Calibri"/>
                <a:sym typeface="Calibri"/>
              </a:defRPr>
            </a:lvl1pPr>
          </a:lstStyle>
          <a:p>
            <a:pPr>
              <a:defRPr>
                <a:solidFill>
                  <a:srgbClr val="000000"/>
                </a:solidFill>
              </a:defRPr>
            </a:pPr>
            <a:r>
              <a:rPr>
                <a:solidFill>
                  <a:srgbClr val="898989"/>
                </a:solidFill>
              </a:rPr>
              <a:t>Tanenbaum &amp; Bo,Modern  Operating Systems:4th ed., (c) 2013 Prentice-Hall, Inc. All rights reserved. </a:t>
            </a:r>
          </a:p>
        </p:txBody>
      </p:sp>
      <p:pic>
        <p:nvPicPr>
          <p:cNvPr id="203" name="image.png"/>
          <p:cNvPicPr>
            <a:picLocks noChangeAspect="1"/>
          </p:cNvPicPr>
          <p:nvPr/>
        </p:nvPicPr>
        <p:blipFill>
          <a:blip r:embed="rId2">
            <a:extLst/>
          </a:blip>
          <a:stretch>
            <a:fillRect/>
          </a:stretch>
        </p:blipFill>
        <p:spPr>
          <a:xfrm>
            <a:off x="6222435" y="372533"/>
            <a:ext cx="5244819" cy="6687539"/>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19</a:t>
            </a:fld>
            <a:endParaRPr lang="en-US"/>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xfrm>
            <a:off x="952500" y="431800"/>
            <a:ext cx="11099800" cy="2159000"/>
          </a:xfrm>
          <a:prstGeom prst="rect">
            <a:avLst/>
          </a:prstGeom>
        </p:spPr>
        <p:txBody>
          <a:bodyPr/>
          <a:lstStyle/>
          <a:p>
            <a:r>
              <a:rPr dirty="0"/>
              <a:t>Overview</a:t>
            </a:r>
          </a:p>
        </p:txBody>
      </p:sp>
      <p:sp>
        <p:nvSpPr>
          <p:cNvPr id="138" name="Shape 138"/>
          <p:cNvSpPr>
            <a:spLocks noGrp="1"/>
          </p:cNvSpPr>
          <p:nvPr>
            <p:ph type="body" idx="1"/>
          </p:nvPr>
        </p:nvSpPr>
        <p:spPr>
          <a:prstGeom prst="rect">
            <a:avLst/>
          </a:prstGeom>
        </p:spPr>
        <p:txBody>
          <a:bodyPr/>
          <a:lstStyle/>
          <a:p>
            <a:pPr marL="419805" indent="-419805">
              <a:defRPr sz="3400"/>
            </a:pPr>
            <a:r>
              <a:rPr dirty="0"/>
              <a:t>Part 1</a:t>
            </a:r>
          </a:p>
          <a:p>
            <a:pPr marL="790222" lvl="1" indent="-345722">
              <a:spcBef>
                <a:spcPts val="500"/>
              </a:spcBef>
              <a:buClr>
                <a:srgbClr val="9FB8CD"/>
              </a:buClr>
              <a:defRPr sz="2800">
                <a:solidFill>
                  <a:srgbClr val="464653"/>
                </a:solidFill>
              </a:defRPr>
            </a:pPr>
            <a:r>
              <a:rPr dirty="0"/>
              <a:t>Virtual Memory</a:t>
            </a:r>
            <a:endParaRPr sz="3200" dirty="0"/>
          </a:p>
          <a:p>
            <a:pPr marL="1259416" lvl="2" indent="-370416">
              <a:spcBef>
                <a:spcPts val="500"/>
              </a:spcBef>
              <a:buClr>
                <a:srgbClr val="BABABA"/>
              </a:buClr>
              <a:defRPr sz="3000"/>
            </a:pPr>
            <a:r>
              <a:rPr dirty="0"/>
              <a:t>Virtualization</a:t>
            </a:r>
            <a:endParaRPr sz="2800" dirty="0"/>
          </a:p>
          <a:p>
            <a:pPr marL="1259416" lvl="2" indent="-370416">
              <a:spcBef>
                <a:spcPts val="500"/>
              </a:spcBef>
              <a:buClr>
                <a:srgbClr val="BABABA"/>
              </a:buClr>
              <a:defRPr sz="3000"/>
            </a:pPr>
            <a:r>
              <a:rPr dirty="0"/>
              <a:t>Protection</a:t>
            </a:r>
            <a:endParaRPr sz="2800" dirty="0"/>
          </a:p>
          <a:p>
            <a:pPr marL="790222" lvl="1" indent="-345722">
              <a:spcBef>
                <a:spcPts val="500"/>
              </a:spcBef>
              <a:buClr>
                <a:srgbClr val="9FB8CD"/>
              </a:buClr>
              <a:defRPr sz="2800">
                <a:solidFill>
                  <a:srgbClr val="464653"/>
                </a:solidFill>
              </a:defRPr>
            </a:pPr>
            <a:r>
              <a:rPr dirty="0"/>
              <a:t>Address Translation</a:t>
            </a:r>
            <a:endParaRPr sz="3200" dirty="0"/>
          </a:p>
          <a:p>
            <a:pPr marL="1259416" lvl="2" indent="-370416">
              <a:spcBef>
                <a:spcPts val="500"/>
              </a:spcBef>
              <a:buClr>
                <a:srgbClr val="BABABA"/>
              </a:buClr>
              <a:defRPr sz="3000"/>
            </a:pPr>
            <a:r>
              <a:rPr dirty="0"/>
              <a:t>Base and bound</a:t>
            </a:r>
            <a:endParaRPr sz="2800" dirty="0"/>
          </a:p>
          <a:p>
            <a:pPr marL="1259416" lvl="2" indent="-370416">
              <a:spcBef>
                <a:spcPts val="500"/>
              </a:spcBef>
              <a:buClr>
                <a:srgbClr val="BABABA"/>
              </a:buClr>
              <a:defRPr sz="3000"/>
            </a:pPr>
            <a:r>
              <a:rPr dirty="0"/>
              <a:t>Segmentation</a:t>
            </a:r>
            <a:endParaRPr sz="2800" dirty="0"/>
          </a:p>
          <a:p>
            <a:pPr marL="1259416" lvl="2" indent="-370416">
              <a:spcBef>
                <a:spcPts val="500"/>
              </a:spcBef>
              <a:buClr>
                <a:srgbClr val="BABABA"/>
              </a:buClr>
              <a:defRPr sz="3000"/>
            </a:pPr>
            <a:r>
              <a:rPr dirty="0"/>
              <a:t>Paging</a:t>
            </a:r>
            <a:endParaRPr sz="2800" dirty="0"/>
          </a:p>
          <a:p>
            <a:pPr marL="1259416" lvl="2" indent="-370416">
              <a:spcBef>
                <a:spcPts val="500"/>
              </a:spcBef>
              <a:buClr>
                <a:srgbClr val="BABABA"/>
              </a:buClr>
              <a:defRPr sz="3000"/>
            </a:pPr>
            <a:r>
              <a:rPr dirty="0"/>
              <a:t>Translation look-ahead buffer</a:t>
            </a:r>
            <a:endParaRPr sz="2800" dirty="0"/>
          </a:p>
          <a:p>
            <a:pPr marL="419805" indent="-419805">
              <a:defRPr>
                <a:solidFill>
                  <a:srgbClr val="A6AAA9"/>
                </a:solidFill>
              </a:defRPr>
            </a:pPr>
            <a:r>
              <a:rPr sz="3400" dirty="0"/>
              <a:t>Part 2: </a:t>
            </a:r>
            <a:r>
              <a:rPr sz="2800" dirty="0"/>
              <a:t>Paging and replacement</a:t>
            </a:r>
          </a:p>
          <a:p>
            <a:pPr marL="419805" indent="-419805">
              <a:defRPr>
                <a:solidFill>
                  <a:srgbClr val="A6AAA9"/>
                </a:solidFill>
              </a:defRPr>
            </a:pPr>
            <a:r>
              <a:rPr sz="3400" dirty="0"/>
              <a:t>Part 3: </a:t>
            </a:r>
            <a:r>
              <a:rPr sz="2800" dirty="0"/>
              <a:t>Design Issues</a:t>
            </a:r>
          </a:p>
        </p:txBody>
      </p:sp>
      <p:sp>
        <p:nvSpPr>
          <p:cNvPr id="2" name="Slide Number Placeholder 1"/>
          <p:cNvSpPr>
            <a:spLocks noGrp="1"/>
          </p:cNvSpPr>
          <p:nvPr>
            <p:ph type="sldNum" sz="quarter" idx="2"/>
          </p:nvPr>
        </p:nvSpPr>
        <p:spPr/>
        <p:txBody>
          <a:bodyPr/>
          <a:lstStyle/>
          <a:p>
            <a:fld id="{86CB4B4D-7CA3-9044-876B-883B54F8677D}" type="slidenum">
              <a:rPr lang="en-US" smtClean="0"/>
              <a:t>2</a:t>
            </a:fld>
            <a:endParaRPr lang="en-US"/>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Shape 205"/>
          <p:cNvSpPr>
            <a:spLocks noGrp="1"/>
          </p:cNvSpPr>
          <p:nvPr>
            <p:ph type="title" idx="4294967295"/>
          </p:nvPr>
        </p:nvSpPr>
        <p:spPr>
          <a:xfrm>
            <a:off x="650239" y="390595"/>
            <a:ext cx="11704322" cy="1625601"/>
          </a:xfrm>
          <a:prstGeom prst="rect">
            <a:avLst/>
          </a:prstGeom>
        </p:spPr>
        <p:txBody>
          <a:bodyPr lIns="65023" tIns="65023" rIns="65023" bIns="65023"/>
          <a:lstStyle>
            <a:lvl1pPr algn="l" defTabSz="914400">
              <a:defRPr sz="6200">
                <a:solidFill>
                  <a:srgbClr val="FF0000"/>
                </a:solidFill>
                <a:latin typeface="Calibri"/>
                <a:ea typeface="Calibri"/>
                <a:cs typeface="Calibri"/>
                <a:sym typeface="Calibri"/>
              </a:defRPr>
            </a:lvl1pPr>
          </a:lstStyle>
          <a:p>
            <a:r>
              <a:rPr dirty="0"/>
              <a:t>Paging (3)</a:t>
            </a:r>
          </a:p>
        </p:txBody>
      </p:sp>
      <p:sp>
        <p:nvSpPr>
          <p:cNvPr id="206" name="Shape 206"/>
          <p:cNvSpPr>
            <a:spLocks noGrp="1"/>
          </p:cNvSpPr>
          <p:nvPr>
            <p:ph type="body" sz="quarter" idx="4294967295"/>
          </p:nvPr>
        </p:nvSpPr>
        <p:spPr>
          <a:xfrm>
            <a:off x="-1" y="5240302"/>
            <a:ext cx="5576712" cy="2858347"/>
          </a:xfrm>
          <a:prstGeom prst="rect">
            <a:avLst/>
          </a:prstGeom>
        </p:spPr>
        <p:txBody>
          <a:bodyPr lIns="65023" tIns="65023" rIns="65023" bIns="65023" anchor="t"/>
          <a:lstStyle/>
          <a:p>
            <a:pPr marL="0" indent="0" algn="ctr" defTabSz="914400">
              <a:spcBef>
                <a:spcPts val="500"/>
              </a:spcBef>
              <a:buSzTx/>
              <a:buFont typeface="Arial"/>
              <a:buNone/>
              <a:defRPr sz="3400">
                <a:latin typeface="Calibri"/>
                <a:ea typeface="Calibri"/>
                <a:cs typeface="Calibri"/>
                <a:sym typeface="Calibri"/>
              </a:defRPr>
            </a:pPr>
            <a:r>
              <a:t>Figure 3-10. The internal </a:t>
            </a:r>
            <a:br/>
            <a:r>
              <a:t>operation of the MMU </a:t>
            </a:r>
            <a:br/>
            <a:r>
              <a:t>with 16 4-KB pages.</a:t>
            </a:r>
          </a:p>
        </p:txBody>
      </p:sp>
      <p:sp>
        <p:nvSpPr>
          <p:cNvPr id="207" name="Shape 207"/>
          <p:cNvSpPr/>
          <p:nvPr/>
        </p:nvSpPr>
        <p:spPr>
          <a:xfrm>
            <a:off x="307057" y="9308281"/>
            <a:ext cx="12334241" cy="371349"/>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chor="ctr">
            <a:spAutoFit/>
          </a:bodyPr>
          <a:lstStyle>
            <a:lvl1pPr defTabSz="914400">
              <a:defRPr sz="1600">
                <a:solidFill>
                  <a:srgbClr val="898989"/>
                </a:solidFill>
                <a:latin typeface="Calibri"/>
                <a:ea typeface="Calibri"/>
                <a:cs typeface="Calibri"/>
                <a:sym typeface="Calibri"/>
              </a:defRPr>
            </a:lvl1pPr>
          </a:lstStyle>
          <a:p>
            <a:pPr>
              <a:defRPr>
                <a:solidFill>
                  <a:srgbClr val="000000"/>
                </a:solidFill>
              </a:defRPr>
            </a:pPr>
            <a:r>
              <a:rPr>
                <a:solidFill>
                  <a:srgbClr val="898989"/>
                </a:solidFill>
              </a:rPr>
              <a:t>Tanenbaum &amp; Bo,Modern  Operating Systems:4th ed., (c) 2013 Prentice-Hall, Inc. All rights reserved. </a:t>
            </a:r>
          </a:p>
        </p:txBody>
      </p:sp>
      <p:pic>
        <p:nvPicPr>
          <p:cNvPr id="208" name="image.png"/>
          <p:cNvPicPr>
            <a:picLocks noChangeAspect="1"/>
          </p:cNvPicPr>
          <p:nvPr/>
        </p:nvPicPr>
        <p:blipFill>
          <a:blip r:embed="rId2">
            <a:extLst/>
          </a:blip>
          <a:stretch>
            <a:fillRect/>
          </a:stretch>
        </p:blipFill>
        <p:spPr>
          <a:xfrm>
            <a:off x="5436729" y="970844"/>
            <a:ext cx="7276818" cy="7778045"/>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20</a:t>
            </a:fld>
            <a:endParaRPr lang="en-US"/>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a:spLocks noGrp="1"/>
          </p:cNvSpPr>
          <p:nvPr>
            <p:ph type="title" idx="4294967295"/>
          </p:nvPr>
        </p:nvSpPr>
        <p:spPr>
          <a:xfrm>
            <a:off x="650239" y="390595"/>
            <a:ext cx="11704322" cy="1625601"/>
          </a:xfrm>
          <a:prstGeom prst="rect">
            <a:avLst/>
          </a:prstGeom>
        </p:spPr>
        <p:txBody>
          <a:bodyPr lIns="65023" tIns="65023" rIns="65023" bIns="65023"/>
          <a:lstStyle>
            <a:lvl1pPr defTabSz="914400">
              <a:defRPr sz="6200">
                <a:solidFill>
                  <a:srgbClr val="FF0000"/>
                </a:solidFill>
                <a:latin typeface="Calibri"/>
                <a:ea typeface="Calibri"/>
                <a:cs typeface="Calibri"/>
                <a:sym typeface="Calibri"/>
              </a:defRPr>
            </a:lvl1pPr>
          </a:lstStyle>
          <a:p>
            <a:r>
              <a:rPr dirty="0"/>
              <a:t>Structure of a Page Table Entry</a:t>
            </a:r>
          </a:p>
        </p:txBody>
      </p:sp>
      <p:sp>
        <p:nvSpPr>
          <p:cNvPr id="211" name="Shape 211"/>
          <p:cNvSpPr>
            <a:spLocks noGrp="1"/>
          </p:cNvSpPr>
          <p:nvPr>
            <p:ph type="body" sz="quarter" idx="4294967295"/>
          </p:nvPr>
        </p:nvSpPr>
        <p:spPr>
          <a:xfrm>
            <a:off x="1262097" y="7841262"/>
            <a:ext cx="11036019" cy="1185334"/>
          </a:xfrm>
          <a:prstGeom prst="rect">
            <a:avLst/>
          </a:prstGeom>
        </p:spPr>
        <p:txBody>
          <a:bodyPr lIns="65023" tIns="65023" rIns="65023" bIns="65023" anchor="t"/>
          <a:lstStyle>
            <a:lvl1pPr marL="0" indent="0" algn="ctr" defTabSz="914400">
              <a:spcBef>
                <a:spcPts val="500"/>
              </a:spcBef>
              <a:buSzTx/>
              <a:buFont typeface="Arial"/>
              <a:buNone/>
              <a:defRPr sz="3400">
                <a:latin typeface="Calibri"/>
                <a:ea typeface="Calibri"/>
                <a:cs typeface="Calibri"/>
                <a:sym typeface="Calibri"/>
              </a:defRPr>
            </a:lvl1pPr>
          </a:lstStyle>
          <a:p>
            <a:r>
              <a:t>Figure 3-11. A typical page table entry.</a:t>
            </a:r>
          </a:p>
        </p:txBody>
      </p:sp>
      <p:sp>
        <p:nvSpPr>
          <p:cNvPr id="212" name="Shape 212"/>
          <p:cNvSpPr/>
          <p:nvPr/>
        </p:nvSpPr>
        <p:spPr>
          <a:xfrm>
            <a:off x="307057" y="9308281"/>
            <a:ext cx="12334241" cy="371349"/>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chor="ctr">
            <a:spAutoFit/>
          </a:bodyPr>
          <a:lstStyle>
            <a:lvl1pPr defTabSz="914400">
              <a:defRPr sz="1600">
                <a:solidFill>
                  <a:srgbClr val="898989"/>
                </a:solidFill>
                <a:latin typeface="Calibri"/>
                <a:ea typeface="Calibri"/>
                <a:cs typeface="Calibri"/>
                <a:sym typeface="Calibri"/>
              </a:defRPr>
            </a:lvl1pPr>
          </a:lstStyle>
          <a:p>
            <a:pPr>
              <a:defRPr>
                <a:solidFill>
                  <a:srgbClr val="000000"/>
                </a:solidFill>
              </a:defRPr>
            </a:pPr>
            <a:r>
              <a:rPr>
                <a:solidFill>
                  <a:srgbClr val="898989"/>
                </a:solidFill>
              </a:rPr>
              <a:t>Tanenbaum &amp; Bo,Modern  Operating Systems:4th ed., (c) 2013 Prentice-Hall, Inc. All rights reserved. </a:t>
            </a:r>
          </a:p>
        </p:txBody>
      </p:sp>
      <p:pic>
        <p:nvPicPr>
          <p:cNvPr id="213" name="image.png"/>
          <p:cNvPicPr>
            <a:picLocks noChangeAspect="1"/>
          </p:cNvPicPr>
          <p:nvPr/>
        </p:nvPicPr>
        <p:blipFill>
          <a:blip r:embed="rId2">
            <a:extLst/>
          </a:blip>
          <a:stretch>
            <a:fillRect/>
          </a:stretch>
        </p:blipFill>
        <p:spPr>
          <a:xfrm>
            <a:off x="1049866" y="3136053"/>
            <a:ext cx="10905068" cy="3481494"/>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21</a:t>
            </a:fld>
            <a:endParaRPr lang="en-US"/>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Shape 215"/>
          <p:cNvSpPr>
            <a:spLocks noGrp="1"/>
          </p:cNvSpPr>
          <p:nvPr>
            <p:ph type="title" idx="4294967295"/>
          </p:nvPr>
        </p:nvSpPr>
        <p:spPr>
          <a:xfrm>
            <a:off x="650239" y="390595"/>
            <a:ext cx="11704322" cy="1625601"/>
          </a:xfrm>
          <a:prstGeom prst="rect">
            <a:avLst/>
          </a:prstGeom>
        </p:spPr>
        <p:txBody>
          <a:bodyPr lIns="65023" tIns="65023" rIns="65023" bIns="65023"/>
          <a:lstStyle>
            <a:lvl1pPr defTabSz="914400">
              <a:defRPr sz="6200">
                <a:solidFill>
                  <a:srgbClr val="FF0000"/>
                </a:solidFill>
                <a:latin typeface="Calibri"/>
                <a:ea typeface="Calibri"/>
                <a:cs typeface="Calibri"/>
                <a:sym typeface="Calibri"/>
              </a:defRPr>
            </a:lvl1pPr>
          </a:lstStyle>
          <a:p>
            <a:r>
              <a:rPr dirty="0"/>
              <a:t>Speeding Up Paging</a:t>
            </a:r>
          </a:p>
        </p:txBody>
      </p:sp>
      <p:sp>
        <p:nvSpPr>
          <p:cNvPr id="216" name="Shape 216"/>
          <p:cNvSpPr>
            <a:spLocks noGrp="1"/>
          </p:cNvSpPr>
          <p:nvPr>
            <p:ph type="body" idx="4294967295"/>
          </p:nvPr>
        </p:nvSpPr>
        <p:spPr>
          <a:xfrm>
            <a:off x="650239" y="2275839"/>
            <a:ext cx="11704322" cy="6436926"/>
          </a:xfrm>
          <a:prstGeom prst="rect">
            <a:avLst/>
          </a:prstGeom>
        </p:spPr>
        <p:txBody>
          <a:bodyPr lIns="65023" tIns="65023" rIns="65023" bIns="65023" anchor="t"/>
          <a:lstStyle/>
          <a:p>
            <a:pPr marL="0" indent="0" defTabSz="914400">
              <a:spcBef>
                <a:spcPts val="700"/>
              </a:spcBef>
              <a:buSzTx/>
              <a:buFont typeface="Arial"/>
              <a:buNone/>
              <a:defRPr sz="4400">
                <a:latin typeface="Calibri"/>
                <a:ea typeface="Calibri"/>
                <a:cs typeface="Calibri"/>
                <a:sym typeface="Calibri"/>
              </a:defRPr>
            </a:pPr>
            <a:r>
              <a:t>Major issues faced:</a:t>
            </a:r>
          </a:p>
          <a:p>
            <a:pPr marL="0" indent="0" defTabSz="914400">
              <a:spcBef>
                <a:spcPts val="700"/>
              </a:spcBef>
              <a:buSzPct val="100000"/>
              <a:buAutoNum type="arabicPeriod"/>
              <a:defRPr sz="4400">
                <a:latin typeface="Calibri"/>
                <a:ea typeface="Calibri"/>
                <a:cs typeface="Calibri"/>
                <a:sym typeface="Calibri"/>
              </a:defRPr>
            </a:pPr>
            <a:r>
              <a:t>The mapping from virtual address to physical address must be fast.</a:t>
            </a:r>
          </a:p>
          <a:p>
            <a:pPr marL="0" indent="0" defTabSz="914400">
              <a:spcBef>
                <a:spcPts val="700"/>
              </a:spcBef>
              <a:buSzPct val="100000"/>
              <a:buAutoNum type="arabicPeriod"/>
              <a:defRPr sz="4400">
                <a:latin typeface="Calibri"/>
                <a:ea typeface="Calibri"/>
                <a:cs typeface="Calibri"/>
                <a:sym typeface="Calibri"/>
              </a:defRPr>
            </a:pPr>
            <a:r>
              <a:t>If the virtual address space is large, the page table will be large.</a:t>
            </a:r>
          </a:p>
        </p:txBody>
      </p:sp>
      <p:sp>
        <p:nvSpPr>
          <p:cNvPr id="217" name="Shape 217"/>
          <p:cNvSpPr/>
          <p:nvPr/>
        </p:nvSpPr>
        <p:spPr>
          <a:xfrm>
            <a:off x="555413" y="9114112"/>
            <a:ext cx="11893975" cy="371349"/>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chor="ctr">
            <a:spAutoFit/>
          </a:bodyPr>
          <a:lstStyle>
            <a:lvl1pPr defTabSz="914400">
              <a:defRPr sz="1600">
                <a:solidFill>
                  <a:srgbClr val="898989"/>
                </a:solidFill>
                <a:latin typeface="Calibri"/>
                <a:ea typeface="Calibri"/>
                <a:cs typeface="Calibri"/>
                <a:sym typeface="Calibri"/>
              </a:defRPr>
            </a:lvl1pPr>
          </a:lstStyle>
          <a:p>
            <a:pPr>
              <a:defRPr>
                <a:solidFill>
                  <a:srgbClr val="000000"/>
                </a:solidFill>
              </a:defRPr>
            </a:pPr>
            <a:r>
              <a:rPr>
                <a:solidFill>
                  <a:srgbClr val="898989"/>
                </a:solidFill>
              </a:rPr>
              <a:t>Tanenbaum &amp; Bo,Modern  Operating Systems:4th ed., (c) 2013 Prentice-Hall, Inc. All rights reserved. </a:t>
            </a:r>
          </a:p>
        </p:txBody>
      </p:sp>
      <p:sp>
        <p:nvSpPr>
          <p:cNvPr id="2" name="Slide Number Placeholder 1"/>
          <p:cNvSpPr>
            <a:spLocks noGrp="1"/>
          </p:cNvSpPr>
          <p:nvPr>
            <p:ph type="sldNum" sz="quarter" idx="2"/>
          </p:nvPr>
        </p:nvSpPr>
        <p:spPr/>
        <p:txBody>
          <a:bodyPr/>
          <a:lstStyle/>
          <a:p>
            <a:fld id="{86CB4B4D-7CA3-9044-876B-883B54F8677D}" type="slidenum">
              <a:rPr lang="en-US" smtClean="0"/>
              <a:t>22</a:t>
            </a:fld>
            <a:endParaRPr lang="en-US"/>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hape 219"/>
          <p:cNvSpPr>
            <a:spLocks noGrp="1"/>
          </p:cNvSpPr>
          <p:nvPr>
            <p:ph type="title"/>
          </p:nvPr>
        </p:nvSpPr>
        <p:spPr>
          <a:prstGeom prst="rect">
            <a:avLst/>
          </a:prstGeom>
        </p:spPr>
        <p:txBody>
          <a:bodyPr/>
          <a:lstStyle>
            <a:lvl1pPr defTabSz="490727">
              <a:defRPr sz="6719"/>
            </a:lvl1pPr>
          </a:lstStyle>
          <a:p>
            <a:r>
              <a:rPr dirty="0"/>
              <a:t>How Many PTEs Do We Need?</a:t>
            </a:r>
          </a:p>
        </p:txBody>
      </p:sp>
      <p:sp>
        <p:nvSpPr>
          <p:cNvPr id="220" name="Shape 220"/>
          <p:cNvSpPr>
            <a:spLocks noGrp="1"/>
          </p:cNvSpPr>
          <p:nvPr>
            <p:ph type="body" idx="1"/>
          </p:nvPr>
        </p:nvSpPr>
        <p:spPr>
          <a:prstGeom prst="rect">
            <a:avLst/>
          </a:prstGeom>
        </p:spPr>
        <p:txBody>
          <a:bodyPr/>
          <a:lstStyle/>
          <a:p>
            <a:r>
              <a:rPr dirty="0"/>
              <a:t>Assume 4KB page</a:t>
            </a:r>
          </a:p>
          <a:p>
            <a:pPr marL="839611" lvl="1" indent="-395111">
              <a:spcBef>
                <a:spcPts val="500"/>
              </a:spcBef>
              <a:buClr>
                <a:srgbClr val="9FB8CD"/>
              </a:buClr>
              <a:defRPr sz="3200">
                <a:solidFill>
                  <a:srgbClr val="464653"/>
                </a:solidFill>
              </a:defRPr>
            </a:pPr>
            <a:r>
              <a:rPr dirty="0"/>
              <a:t>Equals “low order” 12 bits</a:t>
            </a:r>
          </a:p>
          <a:p>
            <a:r>
              <a:rPr dirty="0"/>
              <a:t>Worst case for 32-bit address machine</a:t>
            </a:r>
          </a:p>
          <a:p>
            <a:pPr marL="839611" lvl="1" indent="-395111">
              <a:spcBef>
                <a:spcPts val="500"/>
              </a:spcBef>
              <a:buClr>
                <a:srgbClr val="9FB8CD"/>
              </a:buClr>
              <a:defRPr sz="3200">
                <a:solidFill>
                  <a:srgbClr val="464653"/>
                </a:solidFill>
              </a:defRPr>
            </a:pPr>
            <a:r>
              <a:rPr dirty="0"/>
              <a:t># of processes × 2</a:t>
            </a:r>
            <a:r>
              <a:rPr baseline="30562" dirty="0"/>
              <a:t>20</a:t>
            </a:r>
          </a:p>
          <a:p>
            <a:pPr marL="839611" lvl="1" indent="-395111">
              <a:spcBef>
                <a:spcPts val="500"/>
              </a:spcBef>
              <a:buClr>
                <a:srgbClr val="9FB8CD"/>
              </a:buClr>
              <a:defRPr sz="3200">
                <a:solidFill>
                  <a:srgbClr val="464653"/>
                </a:solidFill>
              </a:defRPr>
            </a:pPr>
            <a:r>
              <a:rPr dirty="0"/>
              <a:t>2</a:t>
            </a:r>
            <a:r>
              <a:rPr baseline="30562" dirty="0"/>
              <a:t>20</a:t>
            </a:r>
            <a:r>
              <a:rPr dirty="0"/>
              <a:t> PTEs per page table (~4Mbytes), but there might be 10K processes. They won’t fit in memory together</a:t>
            </a:r>
          </a:p>
          <a:p>
            <a:r>
              <a:rPr dirty="0"/>
              <a:t>What about 64-bit address machine?</a:t>
            </a:r>
          </a:p>
          <a:p>
            <a:pPr marL="839611" lvl="1" indent="-395111">
              <a:spcBef>
                <a:spcPts val="500"/>
              </a:spcBef>
              <a:buClr>
                <a:srgbClr val="9FB8CD"/>
              </a:buClr>
              <a:defRPr sz="3200">
                <a:solidFill>
                  <a:srgbClr val="464653"/>
                </a:solidFill>
              </a:defRPr>
            </a:pPr>
            <a:r>
              <a:rPr dirty="0"/>
              <a:t># of processes × 2</a:t>
            </a:r>
            <a:r>
              <a:rPr baseline="30562" dirty="0"/>
              <a:t>52</a:t>
            </a:r>
          </a:p>
          <a:p>
            <a:pPr marL="839611" lvl="1" indent="-395111">
              <a:spcBef>
                <a:spcPts val="500"/>
              </a:spcBef>
              <a:buClr>
                <a:srgbClr val="9FB8CD"/>
              </a:buClr>
              <a:defRPr sz="3200">
                <a:solidFill>
                  <a:srgbClr val="464653"/>
                </a:solidFill>
              </a:defRPr>
            </a:pPr>
            <a:r>
              <a:rPr dirty="0"/>
              <a:t>A page table </a:t>
            </a:r>
            <a:r>
              <a:rPr lang="en-US" dirty="0"/>
              <a:t>cannot</a:t>
            </a:r>
            <a:r>
              <a:rPr dirty="0"/>
              <a:t> fit in a disk (2</a:t>
            </a:r>
            <a:r>
              <a:rPr baseline="30562" dirty="0"/>
              <a:t>52</a:t>
            </a:r>
            <a:r>
              <a:rPr dirty="0"/>
              <a:t> PTEs = 16PBytes)!</a:t>
            </a:r>
          </a:p>
        </p:txBody>
      </p:sp>
      <p:sp>
        <p:nvSpPr>
          <p:cNvPr id="2" name="Slide Number Placeholder 1"/>
          <p:cNvSpPr>
            <a:spLocks noGrp="1"/>
          </p:cNvSpPr>
          <p:nvPr>
            <p:ph type="sldNum" sz="quarter" idx="2"/>
          </p:nvPr>
        </p:nvSpPr>
        <p:spPr/>
        <p:txBody>
          <a:bodyPr/>
          <a:lstStyle/>
          <a:p>
            <a:fld id="{86CB4B4D-7CA3-9044-876B-883B54F8677D}" type="slidenum">
              <a:rPr lang="en-US" smtClean="0"/>
              <a:t>23</a:t>
            </a:fld>
            <a:endParaRPr lang="en-US"/>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a:spLocks noGrp="1"/>
          </p:cNvSpPr>
          <p:nvPr>
            <p:ph type="title"/>
          </p:nvPr>
        </p:nvSpPr>
        <p:spPr>
          <a:prstGeom prst="rect">
            <a:avLst/>
          </a:prstGeom>
        </p:spPr>
        <p:txBody>
          <a:bodyPr/>
          <a:lstStyle>
            <a:lvl1pPr defTabSz="537463">
              <a:defRPr sz="7360"/>
            </a:lvl1pPr>
          </a:lstStyle>
          <a:p>
            <a:r>
              <a:rPr dirty="0"/>
              <a:t>Segmentation with Paging</a:t>
            </a:r>
          </a:p>
        </p:txBody>
      </p:sp>
      <p:pic>
        <p:nvPicPr>
          <p:cNvPr id="223" name="image11.png"/>
          <p:cNvPicPr>
            <a:picLocks noChangeAspect="1"/>
          </p:cNvPicPr>
          <p:nvPr/>
        </p:nvPicPr>
        <p:blipFill>
          <a:blip r:embed="rId2">
            <a:extLst/>
          </a:blip>
          <a:stretch>
            <a:fillRect/>
          </a:stretch>
        </p:blipFill>
        <p:spPr>
          <a:xfrm>
            <a:off x="3359573" y="2759004"/>
            <a:ext cx="6285654" cy="4971628"/>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24</a:t>
            </a:fld>
            <a:endParaRPr lang="en-US"/>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hape 225"/>
          <p:cNvSpPr>
            <a:spLocks noGrp="1"/>
          </p:cNvSpPr>
          <p:nvPr>
            <p:ph type="title"/>
          </p:nvPr>
        </p:nvSpPr>
        <p:spPr>
          <a:prstGeom prst="rect">
            <a:avLst/>
          </a:prstGeom>
        </p:spPr>
        <p:txBody>
          <a:bodyPr>
            <a:normAutofit/>
          </a:bodyPr>
          <a:lstStyle>
            <a:lvl1pPr defTabSz="525779">
              <a:defRPr sz="7200"/>
            </a:lvl1pPr>
          </a:lstStyle>
          <a:p>
            <a:r>
              <a:rPr dirty="0"/>
              <a:t>Multiple-Level Page Tables</a:t>
            </a:r>
          </a:p>
        </p:txBody>
      </p:sp>
      <p:pic>
        <p:nvPicPr>
          <p:cNvPr id="226" name="image12.png"/>
          <p:cNvPicPr>
            <a:picLocks noChangeAspect="1"/>
          </p:cNvPicPr>
          <p:nvPr/>
        </p:nvPicPr>
        <p:blipFill>
          <a:blip r:embed="rId2">
            <a:extLst/>
          </a:blip>
          <a:stretch>
            <a:fillRect/>
          </a:stretch>
        </p:blipFill>
        <p:spPr>
          <a:xfrm>
            <a:off x="3251200" y="2386470"/>
            <a:ext cx="6502400" cy="5716694"/>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25</a:t>
            </a:fld>
            <a:endParaRPr lang="en-US"/>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a:spLocks noGrp="1"/>
          </p:cNvSpPr>
          <p:nvPr>
            <p:ph type="title"/>
          </p:nvPr>
        </p:nvSpPr>
        <p:spPr>
          <a:prstGeom prst="rect">
            <a:avLst/>
          </a:prstGeom>
        </p:spPr>
        <p:txBody>
          <a:bodyPr/>
          <a:lstStyle/>
          <a:p>
            <a:r>
              <a:rPr dirty="0"/>
              <a:t>Inverted Page Tables</a:t>
            </a:r>
          </a:p>
        </p:txBody>
      </p:sp>
      <p:sp>
        <p:nvSpPr>
          <p:cNvPr id="229" name="Shape 229"/>
          <p:cNvSpPr>
            <a:spLocks noGrp="1"/>
          </p:cNvSpPr>
          <p:nvPr>
            <p:ph type="body" sz="half" idx="1"/>
          </p:nvPr>
        </p:nvSpPr>
        <p:spPr>
          <a:xfrm>
            <a:off x="952500" y="2603500"/>
            <a:ext cx="6643816" cy="6286500"/>
          </a:xfrm>
          <a:prstGeom prst="rect">
            <a:avLst/>
          </a:prstGeom>
        </p:spPr>
        <p:txBody>
          <a:bodyPr>
            <a:normAutofit fontScale="92500" lnSpcReduction="10000"/>
          </a:bodyPr>
          <a:lstStyle/>
          <a:p>
            <a:pPr marL="440055" indent="-440055" defTabSz="578358">
              <a:spcBef>
                <a:spcPts val="1600"/>
              </a:spcBef>
              <a:defRPr sz="3564"/>
            </a:pPr>
            <a:r>
              <a:rPr dirty="0"/>
              <a:t>Main idea</a:t>
            </a:r>
          </a:p>
          <a:p>
            <a:pPr marL="831215" lvl="1" indent="-391160" defTabSz="578358">
              <a:spcBef>
                <a:spcPts val="400"/>
              </a:spcBef>
              <a:buClr>
                <a:srgbClr val="9FB8CD"/>
              </a:buClr>
              <a:defRPr sz="3168">
                <a:solidFill>
                  <a:srgbClr val="464653"/>
                </a:solidFill>
              </a:defRPr>
            </a:pPr>
            <a:r>
              <a:rPr dirty="0"/>
              <a:t>One PTE for each physical page frame</a:t>
            </a:r>
          </a:p>
          <a:p>
            <a:pPr marL="831215" lvl="1" indent="-391160" defTabSz="578358">
              <a:spcBef>
                <a:spcPts val="400"/>
              </a:spcBef>
              <a:buClr>
                <a:srgbClr val="9FB8CD"/>
              </a:buClr>
              <a:defRPr sz="3168">
                <a:solidFill>
                  <a:srgbClr val="464653"/>
                </a:solidFill>
              </a:defRPr>
            </a:pPr>
            <a:r>
              <a:rPr dirty="0"/>
              <a:t>Hash (</a:t>
            </a:r>
            <a:r>
              <a:rPr dirty="0" err="1"/>
              <a:t>Vpage</a:t>
            </a:r>
            <a:r>
              <a:rPr dirty="0"/>
              <a:t>, </a:t>
            </a:r>
            <a:r>
              <a:rPr dirty="0" err="1"/>
              <a:t>pid</a:t>
            </a:r>
            <a:r>
              <a:rPr dirty="0"/>
              <a:t>) to </a:t>
            </a:r>
            <a:r>
              <a:rPr dirty="0" err="1"/>
              <a:t>Ppage</a:t>
            </a:r>
            <a:r>
              <a:rPr dirty="0"/>
              <a:t>#</a:t>
            </a:r>
          </a:p>
          <a:p>
            <a:pPr marL="440055" indent="-440055" defTabSz="578358">
              <a:spcBef>
                <a:spcPts val="1600"/>
              </a:spcBef>
              <a:defRPr sz="3564"/>
            </a:pPr>
            <a:r>
              <a:rPr dirty="0"/>
              <a:t>Pros</a:t>
            </a:r>
          </a:p>
          <a:p>
            <a:pPr marL="831215" lvl="1" indent="-391160" defTabSz="578358">
              <a:spcBef>
                <a:spcPts val="400"/>
              </a:spcBef>
              <a:buClr>
                <a:srgbClr val="9FB8CD"/>
              </a:buClr>
              <a:defRPr sz="3168">
                <a:solidFill>
                  <a:srgbClr val="464653"/>
                </a:solidFill>
              </a:defRPr>
            </a:pPr>
            <a:r>
              <a:rPr dirty="0"/>
              <a:t>Small page table for large address space</a:t>
            </a:r>
          </a:p>
          <a:p>
            <a:pPr marL="440055" indent="-440055" defTabSz="578358">
              <a:spcBef>
                <a:spcPts val="1600"/>
              </a:spcBef>
              <a:defRPr sz="3564"/>
            </a:pPr>
            <a:r>
              <a:rPr dirty="0"/>
              <a:t>Cons</a:t>
            </a:r>
          </a:p>
          <a:p>
            <a:pPr marL="831215" lvl="1" indent="-391160" defTabSz="578358">
              <a:spcBef>
                <a:spcPts val="400"/>
              </a:spcBef>
              <a:buClr>
                <a:srgbClr val="9FB8CD"/>
              </a:buClr>
              <a:defRPr sz="3168">
                <a:solidFill>
                  <a:srgbClr val="464653"/>
                </a:solidFill>
              </a:defRPr>
            </a:pPr>
            <a:r>
              <a:rPr lang="en-US" dirty="0"/>
              <a:t>Potential for poor cache performance</a:t>
            </a:r>
          </a:p>
          <a:p>
            <a:pPr marL="831215" lvl="1" indent="-391160" defTabSz="578358">
              <a:spcBef>
                <a:spcPts val="400"/>
              </a:spcBef>
              <a:buClr>
                <a:srgbClr val="9FB8CD"/>
              </a:buClr>
              <a:defRPr sz="3168">
                <a:solidFill>
                  <a:srgbClr val="464653"/>
                </a:solidFill>
              </a:defRPr>
            </a:pPr>
            <a:r>
              <a:rPr dirty="0"/>
              <a:t>Lookup is difficult</a:t>
            </a:r>
          </a:p>
          <a:p>
            <a:pPr marL="831215" lvl="1" indent="-391160" defTabSz="578358">
              <a:spcBef>
                <a:spcPts val="400"/>
              </a:spcBef>
              <a:buClr>
                <a:srgbClr val="9FB8CD"/>
              </a:buClr>
              <a:defRPr sz="3168">
                <a:solidFill>
                  <a:srgbClr val="464653"/>
                </a:solidFill>
              </a:defRPr>
            </a:pPr>
            <a:r>
              <a:rPr dirty="0"/>
              <a:t>Overhead of managing hash chains, </a:t>
            </a:r>
            <a:r>
              <a:rPr dirty="0" err="1"/>
              <a:t>etc</a:t>
            </a:r>
            <a:endParaRPr dirty="0"/>
          </a:p>
        </p:txBody>
      </p:sp>
      <p:pic>
        <p:nvPicPr>
          <p:cNvPr id="230" name="image13.png"/>
          <p:cNvPicPr>
            <a:picLocks noChangeAspect="1"/>
          </p:cNvPicPr>
          <p:nvPr/>
        </p:nvPicPr>
        <p:blipFill>
          <a:blip r:embed="rId2">
            <a:extLst/>
          </a:blip>
          <a:stretch>
            <a:fillRect/>
          </a:stretch>
        </p:blipFill>
        <p:spPr>
          <a:xfrm>
            <a:off x="7648386" y="3084829"/>
            <a:ext cx="4985175" cy="5323842"/>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26</a:t>
            </a:fld>
            <a:endParaRPr lang="en-US"/>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hape 232"/>
          <p:cNvSpPr>
            <a:spLocks noGrp="1"/>
          </p:cNvSpPr>
          <p:nvPr>
            <p:ph type="title"/>
          </p:nvPr>
        </p:nvSpPr>
        <p:spPr>
          <a:prstGeom prst="rect">
            <a:avLst/>
          </a:prstGeom>
        </p:spPr>
        <p:txBody>
          <a:bodyPr>
            <a:normAutofit/>
          </a:bodyPr>
          <a:lstStyle>
            <a:lvl1pPr defTabSz="514095">
              <a:defRPr sz="7040"/>
            </a:lvl1pPr>
          </a:lstStyle>
          <a:p>
            <a:r>
              <a:rPr dirty="0"/>
              <a:t>Virtual-To-Physical Lookups</a:t>
            </a:r>
          </a:p>
        </p:txBody>
      </p:sp>
      <p:sp>
        <p:nvSpPr>
          <p:cNvPr id="233" name="Shape 233"/>
          <p:cNvSpPr>
            <a:spLocks noGrp="1"/>
          </p:cNvSpPr>
          <p:nvPr>
            <p:ph type="body" idx="1"/>
          </p:nvPr>
        </p:nvSpPr>
        <p:spPr>
          <a:prstGeom prst="rect">
            <a:avLst/>
          </a:prstGeom>
        </p:spPr>
        <p:txBody>
          <a:bodyPr/>
          <a:lstStyle/>
          <a:p>
            <a:r>
              <a:t>Programs only know virtual addresses</a:t>
            </a:r>
          </a:p>
          <a:p>
            <a:pPr marL="839611" lvl="1" indent="-395111">
              <a:spcBef>
                <a:spcPts val="500"/>
              </a:spcBef>
              <a:buClr>
                <a:srgbClr val="9FB8CD"/>
              </a:buClr>
              <a:defRPr sz="3200">
                <a:solidFill>
                  <a:srgbClr val="464653"/>
                </a:solidFill>
              </a:defRPr>
            </a:pPr>
            <a:r>
              <a:t>Each program or process starts from 0 to high address</a:t>
            </a:r>
          </a:p>
          <a:p>
            <a:r>
              <a:t>Each virtual address must be translated</a:t>
            </a:r>
          </a:p>
          <a:p>
            <a:pPr marL="839611" lvl="1" indent="-395111">
              <a:spcBef>
                <a:spcPts val="500"/>
              </a:spcBef>
              <a:buClr>
                <a:srgbClr val="9FB8CD"/>
              </a:buClr>
              <a:defRPr sz="3200">
                <a:solidFill>
                  <a:srgbClr val="464653"/>
                </a:solidFill>
              </a:defRPr>
            </a:pPr>
            <a:r>
              <a:t>May involve walking through the hierarchical page table</a:t>
            </a:r>
          </a:p>
          <a:p>
            <a:pPr marL="839611" lvl="1" indent="-395111">
              <a:spcBef>
                <a:spcPts val="500"/>
              </a:spcBef>
              <a:buClr>
                <a:srgbClr val="9FB8CD"/>
              </a:buClr>
              <a:defRPr sz="3200">
                <a:solidFill>
                  <a:srgbClr val="464653"/>
                </a:solidFill>
              </a:defRPr>
            </a:pPr>
            <a:r>
              <a:t>Since the page table stored in memory, a program memory access may requires several actual memory accesses</a:t>
            </a:r>
          </a:p>
          <a:p>
            <a:r>
              <a:t>Solution</a:t>
            </a:r>
          </a:p>
          <a:p>
            <a:pPr marL="839611" lvl="1" indent="-395111">
              <a:spcBef>
                <a:spcPts val="500"/>
              </a:spcBef>
              <a:buClr>
                <a:srgbClr val="9FB8CD"/>
              </a:buClr>
              <a:defRPr sz="3200">
                <a:solidFill>
                  <a:srgbClr val="464653"/>
                </a:solidFill>
              </a:defRPr>
            </a:pPr>
            <a:r>
              <a:t>Cache “active” part of page table in a very fast memory</a:t>
            </a:r>
          </a:p>
        </p:txBody>
      </p:sp>
      <p:sp>
        <p:nvSpPr>
          <p:cNvPr id="2" name="Slide Number Placeholder 1"/>
          <p:cNvSpPr>
            <a:spLocks noGrp="1"/>
          </p:cNvSpPr>
          <p:nvPr>
            <p:ph type="sldNum" sz="quarter" idx="2"/>
          </p:nvPr>
        </p:nvSpPr>
        <p:spPr/>
        <p:txBody>
          <a:bodyPr/>
          <a:lstStyle/>
          <a:p>
            <a:fld id="{86CB4B4D-7CA3-9044-876B-883B54F8677D}" type="slidenum">
              <a:rPr lang="en-US" smtClean="0"/>
              <a:t>27</a:t>
            </a:fld>
            <a:endParaRPr lang="en-US"/>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 name="Shape 235"/>
          <p:cNvSpPr>
            <a:spLocks noGrp="1"/>
          </p:cNvSpPr>
          <p:nvPr>
            <p:ph type="title"/>
          </p:nvPr>
        </p:nvSpPr>
        <p:spPr>
          <a:prstGeom prst="rect">
            <a:avLst/>
          </a:prstGeom>
        </p:spPr>
        <p:txBody>
          <a:bodyPr/>
          <a:lstStyle/>
          <a:p>
            <a:r>
              <a:rPr dirty="0"/>
              <a:t>Virtual Page Lookup</a:t>
            </a:r>
          </a:p>
        </p:txBody>
      </p:sp>
      <p:pic>
        <p:nvPicPr>
          <p:cNvPr id="236" name="pasted-image.tif"/>
          <p:cNvPicPr>
            <a:picLocks noChangeAspect="1"/>
          </p:cNvPicPr>
          <p:nvPr/>
        </p:nvPicPr>
        <p:blipFill>
          <a:blip r:embed="rId2">
            <a:extLst/>
          </a:blip>
          <a:srcRect l="10824" t="3760" r="8379" b="15443"/>
          <a:stretch>
            <a:fillRect/>
          </a:stretch>
        </p:blipFill>
        <p:spPr>
          <a:xfrm>
            <a:off x="1427373" y="2614826"/>
            <a:ext cx="10814065" cy="6638498"/>
          </a:xfrm>
          <a:prstGeom prst="rect">
            <a:avLst/>
          </a:prstGeom>
          <a:ln w="12700">
            <a:miter lim="400000"/>
          </a:ln>
        </p:spPr>
      </p:pic>
      <p:sp>
        <p:nvSpPr>
          <p:cNvPr id="237" name="Shape 237"/>
          <p:cNvSpPr/>
          <p:nvPr/>
        </p:nvSpPr>
        <p:spPr>
          <a:xfrm>
            <a:off x="2420865" y="9270999"/>
            <a:ext cx="6781293" cy="342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1600"/>
            </a:pPr>
            <a:r>
              <a:t>From:   </a:t>
            </a:r>
            <a:r>
              <a:rPr u="sng">
                <a:hlinkClick r:id="rId3"/>
              </a:rPr>
              <a:t>http://www.pearsonhighered.com/samplechapter/0130610143.pdf</a:t>
            </a:r>
          </a:p>
        </p:txBody>
      </p:sp>
      <p:sp>
        <p:nvSpPr>
          <p:cNvPr id="2" name="Slide Number Placeholder 1"/>
          <p:cNvSpPr>
            <a:spLocks noGrp="1"/>
          </p:cNvSpPr>
          <p:nvPr>
            <p:ph type="sldNum" sz="quarter" idx="2"/>
          </p:nvPr>
        </p:nvSpPr>
        <p:spPr/>
        <p:txBody>
          <a:bodyPr/>
          <a:lstStyle/>
          <a:p>
            <a:fld id="{86CB4B4D-7CA3-9044-876B-883B54F8677D}" type="slidenum">
              <a:rPr lang="en-US" smtClean="0"/>
              <a:t>28</a:t>
            </a:fld>
            <a:endParaRPr lang="en-US"/>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Shape 239"/>
          <p:cNvSpPr>
            <a:spLocks noGrp="1"/>
          </p:cNvSpPr>
          <p:nvPr>
            <p:ph type="title"/>
          </p:nvPr>
        </p:nvSpPr>
        <p:spPr>
          <a:prstGeom prst="rect">
            <a:avLst/>
          </a:prstGeom>
        </p:spPr>
        <p:txBody>
          <a:bodyPr/>
          <a:lstStyle>
            <a:lvl1pPr defTabSz="490727">
              <a:defRPr sz="6719"/>
            </a:lvl1pPr>
          </a:lstStyle>
          <a:p>
            <a:r>
              <a:rPr dirty="0"/>
              <a:t>Translation Look-aside Buffer (TLB)</a:t>
            </a:r>
          </a:p>
        </p:txBody>
      </p:sp>
      <p:pic>
        <p:nvPicPr>
          <p:cNvPr id="240" name="image14.png"/>
          <p:cNvPicPr>
            <a:picLocks noChangeAspect="1"/>
          </p:cNvPicPr>
          <p:nvPr/>
        </p:nvPicPr>
        <p:blipFill>
          <a:blip r:embed="rId3">
            <a:extLst/>
          </a:blip>
          <a:stretch>
            <a:fillRect/>
          </a:stretch>
        </p:blipFill>
        <p:spPr>
          <a:xfrm>
            <a:off x="2966719" y="3097953"/>
            <a:ext cx="7071361" cy="5310294"/>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29</a:t>
            </a:fld>
            <a:endParaRPr lang="en-US"/>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a:spLocks noGrp="1"/>
          </p:cNvSpPr>
          <p:nvPr>
            <p:ph type="title"/>
          </p:nvPr>
        </p:nvSpPr>
        <p:spPr>
          <a:xfrm>
            <a:off x="952500" y="444500"/>
            <a:ext cx="11099800" cy="1238415"/>
          </a:xfrm>
          <a:prstGeom prst="rect">
            <a:avLst/>
          </a:prstGeom>
        </p:spPr>
        <p:txBody>
          <a:bodyPr/>
          <a:lstStyle>
            <a:lvl1pPr defTabSz="274574">
              <a:defRPr sz="3759"/>
            </a:lvl1pPr>
          </a:lstStyle>
          <a:p>
            <a:r>
              <a:rPr dirty="0"/>
              <a:t>Latency Numbers Every Programmer Should Know</a:t>
            </a:r>
          </a:p>
        </p:txBody>
      </p:sp>
      <p:sp>
        <p:nvSpPr>
          <p:cNvPr id="2" name="Slide Number Placeholder 1"/>
          <p:cNvSpPr>
            <a:spLocks noGrp="1"/>
          </p:cNvSpPr>
          <p:nvPr>
            <p:ph type="sldNum" sz="quarter" idx="2"/>
          </p:nvPr>
        </p:nvSpPr>
        <p:spPr/>
        <p:txBody>
          <a:bodyPr/>
          <a:lstStyle/>
          <a:p>
            <a:fld id="{86CB4B4D-7CA3-9044-876B-883B54F8677D}" type="slidenum">
              <a:rPr lang="en-US" smtClean="0"/>
              <a:t>3</a:t>
            </a:fld>
            <a:endParaRPr lang="en-US"/>
          </a:p>
        </p:txBody>
      </p:sp>
      <p:pic>
        <p:nvPicPr>
          <p:cNvPr id="3" name="Picture 2">
            <a:extLst>
              <a:ext uri="{FF2B5EF4-FFF2-40B4-BE49-F238E27FC236}">
                <a16:creationId xmlns:a16="http://schemas.microsoft.com/office/drawing/2014/main" id="{B47AFB11-B99F-4B54-8A67-05C40413FBBE}"/>
              </a:ext>
            </a:extLst>
          </p:cNvPr>
          <p:cNvPicPr>
            <a:picLocks noChangeAspect="1"/>
          </p:cNvPicPr>
          <p:nvPr/>
        </p:nvPicPr>
        <p:blipFill>
          <a:blip r:embed="rId2"/>
          <a:stretch>
            <a:fillRect/>
          </a:stretch>
        </p:blipFill>
        <p:spPr>
          <a:xfrm>
            <a:off x="0" y="2515402"/>
            <a:ext cx="13004800" cy="4722796"/>
          </a:xfrm>
          <a:prstGeom prst="rect">
            <a:avLst/>
          </a:prstGeom>
        </p:spPr>
      </p:pic>
      <p:sp>
        <p:nvSpPr>
          <p:cNvPr id="4" name="TextBox 3">
            <a:extLst>
              <a:ext uri="{FF2B5EF4-FFF2-40B4-BE49-F238E27FC236}">
                <a16:creationId xmlns:a16="http://schemas.microsoft.com/office/drawing/2014/main" id="{12686DB2-EBFA-4167-A59B-70C6D70D847A}"/>
              </a:ext>
            </a:extLst>
          </p:cNvPr>
          <p:cNvSpPr txBox="1"/>
          <p:nvPr/>
        </p:nvSpPr>
        <p:spPr>
          <a:xfrm>
            <a:off x="1666522" y="8613800"/>
            <a:ext cx="951382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US" sz="2400" dirty="0"/>
              <a:t>https://people.eecs.berkeley.edu/~rcs/research/interactive_latency.html</a:t>
            </a:r>
            <a:endParaRPr kumimoji="0" lang="en-US" sz="2400" b="0" i="0" u="none" strike="noStrike" cap="none" spc="0" normalizeH="0" baseline="0" dirty="0">
              <a:ln>
                <a:noFill/>
              </a:ln>
              <a:solidFill>
                <a:srgbClr val="000000"/>
              </a:solidFill>
              <a:effectLst/>
              <a:uFillTx/>
              <a:latin typeface="+mn-lt"/>
              <a:ea typeface="+mn-ea"/>
              <a:cs typeface="+mn-cs"/>
              <a:sym typeface="Helvetica Light"/>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a:spLocks noGrp="1"/>
          </p:cNvSpPr>
          <p:nvPr>
            <p:ph type="title"/>
          </p:nvPr>
        </p:nvSpPr>
        <p:spPr>
          <a:prstGeom prst="rect">
            <a:avLst/>
          </a:prstGeom>
        </p:spPr>
        <p:txBody>
          <a:bodyPr/>
          <a:lstStyle/>
          <a:p>
            <a:r>
              <a:rPr dirty="0"/>
              <a:t>Bits in a TLB Entry</a:t>
            </a:r>
          </a:p>
        </p:txBody>
      </p:sp>
      <p:sp>
        <p:nvSpPr>
          <p:cNvPr id="245" name="Shape 245"/>
          <p:cNvSpPr>
            <a:spLocks noGrp="1"/>
          </p:cNvSpPr>
          <p:nvPr>
            <p:ph type="body" idx="1"/>
          </p:nvPr>
        </p:nvSpPr>
        <p:spPr>
          <a:prstGeom prst="rect">
            <a:avLst/>
          </a:prstGeom>
        </p:spPr>
        <p:txBody>
          <a:bodyPr/>
          <a:lstStyle/>
          <a:p>
            <a:r>
              <a:t>Common (necessary) bits</a:t>
            </a:r>
          </a:p>
          <a:p>
            <a:pPr marL="839611" lvl="1" indent="-395111">
              <a:spcBef>
                <a:spcPts val="500"/>
              </a:spcBef>
              <a:buClr>
                <a:srgbClr val="9FB8CD"/>
              </a:buClr>
              <a:defRPr sz="3200">
                <a:solidFill>
                  <a:srgbClr val="464653"/>
                </a:solidFill>
              </a:defRPr>
            </a:pPr>
            <a:r>
              <a:t>Virtual page number: match with the virtual address</a:t>
            </a:r>
          </a:p>
          <a:p>
            <a:pPr marL="839611" lvl="1" indent="-395111">
              <a:spcBef>
                <a:spcPts val="500"/>
              </a:spcBef>
              <a:buClr>
                <a:srgbClr val="9FB8CD"/>
              </a:buClr>
              <a:defRPr sz="3200">
                <a:solidFill>
                  <a:srgbClr val="464653"/>
                </a:solidFill>
              </a:defRPr>
            </a:pPr>
            <a:r>
              <a:t>Physical page number: translated address</a:t>
            </a:r>
          </a:p>
          <a:p>
            <a:pPr marL="839611" lvl="1" indent="-395111">
              <a:spcBef>
                <a:spcPts val="500"/>
              </a:spcBef>
              <a:buClr>
                <a:srgbClr val="9FB8CD"/>
              </a:buClr>
              <a:defRPr sz="3200">
                <a:solidFill>
                  <a:srgbClr val="464653"/>
                </a:solidFill>
              </a:defRPr>
            </a:pPr>
            <a:r>
              <a:t>Valid</a:t>
            </a:r>
          </a:p>
          <a:p>
            <a:pPr marL="839611" lvl="1" indent="-395111">
              <a:spcBef>
                <a:spcPts val="500"/>
              </a:spcBef>
              <a:buClr>
                <a:srgbClr val="9FB8CD"/>
              </a:buClr>
              <a:defRPr sz="3200">
                <a:solidFill>
                  <a:srgbClr val="464653"/>
                </a:solidFill>
              </a:defRPr>
            </a:pPr>
            <a:r>
              <a:t>Access bits: kernel and user (nil, read, write)</a:t>
            </a:r>
          </a:p>
          <a:p>
            <a:r>
              <a:t>Optional (useful) bits</a:t>
            </a:r>
          </a:p>
          <a:p>
            <a:pPr marL="839611" lvl="1" indent="-395111">
              <a:spcBef>
                <a:spcPts val="500"/>
              </a:spcBef>
              <a:buClr>
                <a:srgbClr val="9FB8CD"/>
              </a:buClr>
              <a:defRPr sz="3200">
                <a:solidFill>
                  <a:srgbClr val="464653"/>
                </a:solidFill>
              </a:defRPr>
            </a:pPr>
            <a:r>
              <a:t>Process tag</a:t>
            </a:r>
          </a:p>
          <a:p>
            <a:pPr marL="839611" lvl="1" indent="-395111">
              <a:spcBef>
                <a:spcPts val="500"/>
              </a:spcBef>
              <a:buClr>
                <a:srgbClr val="9FB8CD"/>
              </a:buClr>
              <a:defRPr sz="3200">
                <a:solidFill>
                  <a:srgbClr val="464653"/>
                </a:solidFill>
              </a:defRPr>
            </a:pPr>
            <a:r>
              <a:t>Reference</a:t>
            </a:r>
          </a:p>
          <a:p>
            <a:pPr marL="839611" lvl="1" indent="-395111">
              <a:spcBef>
                <a:spcPts val="500"/>
              </a:spcBef>
              <a:buClr>
                <a:srgbClr val="9FB8CD"/>
              </a:buClr>
              <a:defRPr sz="3200">
                <a:solidFill>
                  <a:srgbClr val="464653"/>
                </a:solidFill>
              </a:defRPr>
            </a:pPr>
            <a:r>
              <a:t>Modify</a:t>
            </a:r>
          </a:p>
          <a:p>
            <a:pPr marL="839611" lvl="1" indent="-395111">
              <a:spcBef>
                <a:spcPts val="500"/>
              </a:spcBef>
              <a:buClr>
                <a:srgbClr val="9FB8CD"/>
              </a:buClr>
              <a:defRPr sz="3200">
                <a:solidFill>
                  <a:srgbClr val="464653"/>
                </a:solidFill>
              </a:defRPr>
            </a:pPr>
            <a:r>
              <a:t>Cacheable</a:t>
            </a:r>
          </a:p>
        </p:txBody>
      </p:sp>
      <p:sp>
        <p:nvSpPr>
          <p:cNvPr id="2" name="Slide Number Placeholder 1"/>
          <p:cNvSpPr>
            <a:spLocks noGrp="1"/>
          </p:cNvSpPr>
          <p:nvPr>
            <p:ph type="sldNum" sz="quarter" idx="2"/>
          </p:nvPr>
        </p:nvSpPr>
        <p:spPr/>
        <p:txBody>
          <a:bodyPr/>
          <a:lstStyle/>
          <a:p>
            <a:fld id="{86CB4B4D-7CA3-9044-876B-883B54F8677D}" type="slidenum">
              <a:rPr lang="en-US" smtClean="0"/>
              <a:t>30</a:t>
            </a:fld>
            <a:endParaRPr lang="en-US"/>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Shape 247"/>
          <p:cNvSpPr>
            <a:spLocks noGrp="1"/>
          </p:cNvSpPr>
          <p:nvPr>
            <p:ph type="title"/>
          </p:nvPr>
        </p:nvSpPr>
        <p:spPr>
          <a:prstGeom prst="rect">
            <a:avLst/>
          </a:prstGeom>
        </p:spPr>
        <p:txBody>
          <a:bodyPr/>
          <a:lstStyle>
            <a:lvl1pPr defTabSz="554990">
              <a:defRPr sz="7600"/>
            </a:lvl1pPr>
          </a:lstStyle>
          <a:p>
            <a:r>
              <a:rPr dirty="0"/>
              <a:t>Hardware-Controlled TLB</a:t>
            </a:r>
          </a:p>
        </p:txBody>
      </p:sp>
      <p:sp>
        <p:nvSpPr>
          <p:cNvPr id="248" name="Shape 248"/>
          <p:cNvSpPr>
            <a:spLocks noGrp="1"/>
          </p:cNvSpPr>
          <p:nvPr>
            <p:ph type="body" idx="1"/>
          </p:nvPr>
        </p:nvSpPr>
        <p:spPr>
          <a:prstGeom prst="rect">
            <a:avLst/>
          </a:prstGeom>
        </p:spPr>
        <p:txBody>
          <a:bodyPr/>
          <a:lstStyle/>
          <a:p>
            <a:pPr marL="440055" indent="-440055" defTabSz="578358">
              <a:spcBef>
                <a:spcPts val="1600"/>
              </a:spcBef>
              <a:defRPr sz="3564"/>
            </a:pPr>
            <a:r>
              <a:t>On a TLB miss</a:t>
            </a:r>
          </a:p>
          <a:p>
            <a:pPr marL="831215" lvl="1" indent="-391160" defTabSz="578358">
              <a:spcBef>
                <a:spcPts val="400"/>
              </a:spcBef>
              <a:buClr>
                <a:srgbClr val="9FB8CD"/>
              </a:buClr>
              <a:defRPr sz="3168">
                <a:solidFill>
                  <a:srgbClr val="464653"/>
                </a:solidFill>
              </a:defRPr>
            </a:pPr>
            <a:r>
              <a:t>Hardware loads the PTE into the TLB</a:t>
            </a:r>
          </a:p>
          <a:p>
            <a:pPr marL="1222375" lvl="2" indent="-342264" defTabSz="578358">
              <a:spcBef>
                <a:spcPts val="400"/>
              </a:spcBef>
              <a:buClr>
                <a:srgbClr val="BABABA"/>
              </a:buClr>
              <a:defRPr sz="2772"/>
            </a:pPr>
            <a:r>
              <a:t>Write back and replace an entry if there is no free entry</a:t>
            </a:r>
          </a:p>
          <a:p>
            <a:pPr marL="831215" lvl="1" indent="-391160" defTabSz="578358">
              <a:spcBef>
                <a:spcPts val="400"/>
              </a:spcBef>
              <a:buClr>
                <a:srgbClr val="9FB8CD"/>
              </a:buClr>
              <a:defRPr sz="3168">
                <a:solidFill>
                  <a:srgbClr val="464653"/>
                </a:solidFill>
              </a:defRPr>
            </a:pPr>
            <a:r>
              <a:t>Generate a fault if the page containing the PTE is invalid</a:t>
            </a:r>
          </a:p>
          <a:p>
            <a:pPr marL="831215" lvl="1" indent="-391160" defTabSz="578358">
              <a:spcBef>
                <a:spcPts val="400"/>
              </a:spcBef>
              <a:buClr>
                <a:srgbClr val="9FB8CD"/>
              </a:buClr>
              <a:defRPr sz="3168">
                <a:solidFill>
                  <a:srgbClr val="464653"/>
                </a:solidFill>
              </a:defRPr>
            </a:pPr>
            <a:r>
              <a:t>VM software performs fault handling</a:t>
            </a:r>
          </a:p>
          <a:p>
            <a:pPr marL="831215" lvl="1" indent="-391160" defTabSz="578358">
              <a:spcBef>
                <a:spcPts val="400"/>
              </a:spcBef>
              <a:buClr>
                <a:srgbClr val="9FB8CD"/>
              </a:buClr>
              <a:defRPr sz="3168">
                <a:solidFill>
                  <a:srgbClr val="464653"/>
                </a:solidFill>
              </a:defRPr>
            </a:pPr>
            <a:r>
              <a:t>Restart the CPU</a:t>
            </a:r>
          </a:p>
          <a:p>
            <a:pPr marL="440055" indent="-440055" defTabSz="578358">
              <a:spcBef>
                <a:spcPts val="1600"/>
              </a:spcBef>
              <a:defRPr sz="3564"/>
            </a:pPr>
            <a:r>
              <a:t>On a TLB hit, hardware checks the valid bit</a:t>
            </a:r>
          </a:p>
          <a:p>
            <a:pPr marL="831215" lvl="1" indent="-391160" defTabSz="578358">
              <a:spcBef>
                <a:spcPts val="400"/>
              </a:spcBef>
              <a:buClr>
                <a:srgbClr val="9FB8CD"/>
              </a:buClr>
              <a:defRPr sz="3168">
                <a:solidFill>
                  <a:srgbClr val="464653"/>
                </a:solidFill>
              </a:defRPr>
            </a:pPr>
            <a:r>
              <a:t>If valid, pointer to page frame in memory</a:t>
            </a:r>
          </a:p>
          <a:p>
            <a:pPr marL="831215" lvl="1" indent="-391160" defTabSz="578358">
              <a:spcBef>
                <a:spcPts val="400"/>
              </a:spcBef>
              <a:buClr>
                <a:srgbClr val="9FB8CD"/>
              </a:buClr>
              <a:defRPr sz="3168">
                <a:solidFill>
                  <a:srgbClr val="464653"/>
                </a:solidFill>
              </a:defRPr>
            </a:pPr>
            <a:r>
              <a:t>If invalid, the hardware generates a page fault</a:t>
            </a:r>
          </a:p>
          <a:p>
            <a:pPr marL="1222375" lvl="2" indent="-342264" defTabSz="578358">
              <a:spcBef>
                <a:spcPts val="400"/>
              </a:spcBef>
              <a:buClr>
                <a:srgbClr val="BABABA"/>
              </a:buClr>
              <a:defRPr sz="2772"/>
            </a:pPr>
            <a:r>
              <a:t>Perform page fault handling</a:t>
            </a:r>
          </a:p>
          <a:p>
            <a:pPr marL="1222375" lvl="2" indent="-342264" defTabSz="578358">
              <a:spcBef>
                <a:spcPts val="400"/>
              </a:spcBef>
              <a:buClr>
                <a:srgbClr val="BABABA"/>
              </a:buClr>
              <a:defRPr sz="2772"/>
            </a:pPr>
            <a:r>
              <a:t>Restart the faulting instruction</a:t>
            </a:r>
          </a:p>
        </p:txBody>
      </p:sp>
      <p:sp>
        <p:nvSpPr>
          <p:cNvPr id="2" name="Slide Number Placeholder 1"/>
          <p:cNvSpPr>
            <a:spLocks noGrp="1"/>
          </p:cNvSpPr>
          <p:nvPr>
            <p:ph type="sldNum" sz="quarter" idx="2"/>
          </p:nvPr>
        </p:nvSpPr>
        <p:spPr/>
        <p:txBody>
          <a:bodyPr/>
          <a:lstStyle/>
          <a:p>
            <a:fld id="{86CB4B4D-7CA3-9044-876B-883B54F8677D}" type="slidenum">
              <a:rPr lang="en-US" smtClean="0"/>
              <a:t>31</a:t>
            </a:fld>
            <a:endParaRPr lang="en-US"/>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a:spLocks noGrp="1"/>
          </p:cNvSpPr>
          <p:nvPr>
            <p:ph type="title"/>
          </p:nvPr>
        </p:nvSpPr>
        <p:spPr>
          <a:prstGeom prst="rect">
            <a:avLst/>
          </a:prstGeom>
        </p:spPr>
        <p:txBody>
          <a:bodyPr>
            <a:normAutofit/>
          </a:bodyPr>
          <a:lstStyle>
            <a:lvl1pPr defTabSz="578358">
              <a:defRPr sz="7919"/>
            </a:lvl1pPr>
          </a:lstStyle>
          <a:p>
            <a:r>
              <a:rPr dirty="0"/>
              <a:t>Software-Controlled TLB</a:t>
            </a:r>
          </a:p>
        </p:txBody>
      </p:sp>
      <p:sp>
        <p:nvSpPr>
          <p:cNvPr id="251" name="Shape 251"/>
          <p:cNvSpPr>
            <a:spLocks noGrp="1"/>
          </p:cNvSpPr>
          <p:nvPr>
            <p:ph type="body" idx="1"/>
          </p:nvPr>
        </p:nvSpPr>
        <p:spPr>
          <a:prstGeom prst="rect">
            <a:avLst/>
          </a:prstGeom>
        </p:spPr>
        <p:txBody>
          <a:bodyPr/>
          <a:lstStyle/>
          <a:p>
            <a:r>
              <a:t>On a miss in TLB</a:t>
            </a:r>
          </a:p>
          <a:p>
            <a:pPr marL="839611" lvl="1" indent="-395111">
              <a:spcBef>
                <a:spcPts val="500"/>
              </a:spcBef>
              <a:buClr>
                <a:srgbClr val="9FB8CD"/>
              </a:buClr>
              <a:defRPr sz="3200">
                <a:solidFill>
                  <a:srgbClr val="464653"/>
                </a:solidFill>
              </a:defRPr>
            </a:pPr>
            <a:r>
              <a:t>Write back if there is no free entry</a:t>
            </a:r>
          </a:p>
          <a:p>
            <a:pPr marL="839611" lvl="1" indent="-395111">
              <a:spcBef>
                <a:spcPts val="500"/>
              </a:spcBef>
              <a:buClr>
                <a:srgbClr val="9FB8CD"/>
              </a:buClr>
              <a:defRPr sz="3200">
                <a:solidFill>
                  <a:srgbClr val="464653"/>
                </a:solidFill>
              </a:defRPr>
            </a:pPr>
            <a:r>
              <a:t>Check if the page containing the PTE is in memory</a:t>
            </a:r>
          </a:p>
          <a:p>
            <a:pPr marL="839611" lvl="1" indent="-395111">
              <a:spcBef>
                <a:spcPts val="500"/>
              </a:spcBef>
              <a:buClr>
                <a:srgbClr val="9FB8CD"/>
              </a:buClr>
              <a:defRPr sz="3200">
                <a:solidFill>
                  <a:srgbClr val="464653"/>
                </a:solidFill>
              </a:defRPr>
            </a:pPr>
            <a:r>
              <a:t>If not, perform page fault handling</a:t>
            </a:r>
          </a:p>
          <a:p>
            <a:pPr marL="839611" lvl="1" indent="-395111">
              <a:spcBef>
                <a:spcPts val="500"/>
              </a:spcBef>
              <a:buClr>
                <a:srgbClr val="9FB8CD"/>
              </a:buClr>
              <a:defRPr sz="3200">
                <a:solidFill>
                  <a:srgbClr val="464653"/>
                </a:solidFill>
              </a:defRPr>
            </a:pPr>
            <a:r>
              <a:t>Load the PTE into the TLB</a:t>
            </a:r>
          </a:p>
          <a:p>
            <a:pPr marL="839611" lvl="1" indent="-395111">
              <a:spcBef>
                <a:spcPts val="500"/>
              </a:spcBef>
              <a:buClr>
                <a:srgbClr val="9FB8CD"/>
              </a:buClr>
              <a:defRPr sz="3200">
                <a:solidFill>
                  <a:srgbClr val="464653"/>
                </a:solidFill>
              </a:defRPr>
            </a:pPr>
            <a:r>
              <a:t>Restart the faulting instruction</a:t>
            </a:r>
          </a:p>
          <a:p>
            <a:r>
              <a:t>On a hit in TLB, the hardware checks valid bit</a:t>
            </a:r>
          </a:p>
          <a:p>
            <a:pPr marL="839611" lvl="1" indent="-395111">
              <a:spcBef>
                <a:spcPts val="500"/>
              </a:spcBef>
              <a:buClr>
                <a:srgbClr val="9FB8CD"/>
              </a:buClr>
              <a:defRPr sz="3200">
                <a:solidFill>
                  <a:srgbClr val="464653"/>
                </a:solidFill>
              </a:defRPr>
            </a:pPr>
            <a:r>
              <a:t>If valid, pointer to page frame in memory</a:t>
            </a:r>
          </a:p>
          <a:p>
            <a:pPr marL="839611" lvl="1" indent="-395111">
              <a:spcBef>
                <a:spcPts val="500"/>
              </a:spcBef>
              <a:buClr>
                <a:srgbClr val="9FB8CD"/>
              </a:buClr>
              <a:defRPr sz="3200">
                <a:solidFill>
                  <a:srgbClr val="464653"/>
                </a:solidFill>
              </a:defRPr>
            </a:pPr>
            <a:r>
              <a:t>If invalid, the hardware generates a page fault</a:t>
            </a:r>
          </a:p>
          <a:p>
            <a:pPr marL="1234722" lvl="2" indent="-345722">
              <a:spcBef>
                <a:spcPts val="500"/>
              </a:spcBef>
              <a:buClr>
                <a:srgbClr val="BABABA"/>
              </a:buClr>
              <a:defRPr sz="2800"/>
            </a:pPr>
            <a:r>
              <a:t>Perform page fault handling</a:t>
            </a:r>
          </a:p>
          <a:p>
            <a:pPr marL="1234722" lvl="2" indent="-345722">
              <a:spcBef>
                <a:spcPts val="500"/>
              </a:spcBef>
              <a:buClr>
                <a:srgbClr val="BABABA"/>
              </a:buClr>
              <a:defRPr sz="2800"/>
            </a:pPr>
            <a:r>
              <a:t>Restart the faulting instruction</a:t>
            </a:r>
          </a:p>
        </p:txBody>
      </p:sp>
      <p:sp>
        <p:nvSpPr>
          <p:cNvPr id="2" name="Slide Number Placeholder 1"/>
          <p:cNvSpPr>
            <a:spLocks noGrp="1"/>
          </p:cNvSpPr>
          <p:nvPr>
            <p:ph type="sldNum" sz="quarter" idx="2"/>
          </p:nvPr>
        </p:nvSpPr>
        <p:spPr/>
        <p:txBody>
          <a:bodyPr/>
          <a:lstStyle/>
          <a:p>
            <a:fld id="{86CB4B4D-7CA3-9044-876B-883B54F8677D}" type="slidenum">
              <a:rPr lang="en-US" smtClean="0"/>
              <a:t>32</a:t>
            </a:fld>
            <a:endParaRPr lang="en-US"/>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p:cNvSpPr>
          <p:nvPr>
            <p:ph type="title"/>
          </p:nvPr>
        </p:nvSpPr>
        <p:spPr>
          <a:prstGeom prst="rect">
            <a:avLst/>
          </a:prstGeom>
        </p:spPr>
        <p:txBody>
          <a:bodyPr/>
          <a:lstStyle>
            <a:lvl1pPr defTabSz="490727">
              <a:defRPr sz="6719"/>
            </a:lvl1pPr>
          </a:lstStyle>
          <a:p>
            <a:r>
              <a:rPr dirty="0"/>
              <a:t>Hardware vs. Software Controlled</a:t>
            </a:r>
          </a:p>
        </p:txBody>
      </p:sp>
      <p:sp>
        <p:nvSpPr>
          <p:cNvPr id="254" name="Shape 254"/>
          <p:cNvSpPr>
            <a:spLocks noGrp="1"/>
          </p:cNvSpPr>
          <p:nvPr>
            <p:ph type="body" idx="1"/>
          </p:nvPr>
        </p:nvSpPr>
        <p:spPr>
          <a:prstGeom prst="rect">
            <a:avLst/>
          </a:prstGeom>
        </p:spPr>
        <p:txBody>
          <a:bodyPr/>
          <a:lstStyle/>
          <a:p>
            <a:r>
              <a:rPr dirty="0"/>
              <a:t>Hardware approach</a:t>
            </a:r>
          </a:p>
          <a:p>
            <a:pPr marL="839611" lvl="1" indent="-395111">
              <a:spcBef>
                <a:spcPts val="500"/>
              </a:spcBef>
              <a:buClr>
                <a:srgbClr val="9FB8CD"/>
              </a:buClr>
              <a:defRPr sz="3200">
                <a:solidFill>
                  <a:srgbClr val="464653"/>
                </a:solidFill>
              </a:defRPr>
            </a:pPr>
            <a:r>
              <a:rPr dirty="0"/>
              <a:t>Efficient</a:t>
            </a:r>
          </a:p>
          <a:p>
            <a:pPr marL="839611" lvl="1" indent="-395111">
              <a:spcBef>
                <a:spcPts val="500"/>
              </a:spcBef>
              <a:buClr>
                <a:srgbClr val="9FB8CD"/>
              </a:buClr>
              <a:defRPr sz="3200">
                <a:solidFill>
                  <a:srgbClr val="464653"/>
                </a:solidFill>
              </a:defRPr>
            </a:pPr>
            <a:r>
              <a:rPr dirty="0"/>
              <a:t>Inflexible</a:t>
            </a:r>
          </a:p>
          <a:p>
            <a:pPr marL="839611" lvl="1" indent="-395111">
              <a:spcBef>
                <a:spcPts val="500"/>
              </a:spcBef>
              <a:buClr>
                <a:srgbClr val="9FB8CD"/>
              </a:buClr>
              <a:defRPr sz="3200">
                <a:solidFill>
                  <a:srgbClr val="464653"/>
                </a:solidFill>
              </a:defRPr>
            </a:pPr>
            <a:r>
              <a:rPr dirty="0"/>
              <a:t>Need more space for page table</a:t>
            </a:r>
          </a:p>
          <a:p>
            <a:r>
              <a:rPr dirty="0"/>
              <a:t>Software approach</a:t>
            </a:r>
          </a:p>
          <a:p>
            <a:pPr marL="839611" lvl="1" indent="-395111">
              <a:spcBef>
                <a:spcPts val="500"/>
              </a:spcBef>
              <a:buClr>
                <a:srgbClr val="9FB8CD"/>
              </a:buClr>
              <a:defRPr sz="3200">
                <a:solidFill>
                  <a:srgbClr val="464653"/>
                </a:solidFill>
              </a:defRPr>
            </a:pPr>
            <a:r>
              <a:rPr dirty="0"/>
              <a:t>Flexible</a:t>
            </a:r>
          </a:p>
          <a:p>
            <a:pPr marL="839611" lvl="1" indent="-395111">
              <a:spcBef>
                <a:spcPts val="500"/>
              </a:spcBef>
              <a:buClr>
                <a:srgbClr val="9FB8CD"/>
              </a:buClr>
              <a:defRPr sz="3200">
                <a:solidFill>
                  <a:srgbClr val="464653"/>
                </a:solidFill>
              </a:defRPr>
            </a:pPr>
            <a:r>
              <a:rPr dirty="0"/>
              <a:t>Software can do mappings by hashing</a:t>
            </a:r>
          </a:p>
          <a:p>
            <a:pPr marL="1234722" lvl="2" indent="-345722">
              <a:spcBef>
                <a:spcPts val="500"/>
              </a:spcBef>
              <a:buClr>
                <a:srgbClr val="BABABA"/>
              </a:buClr>
              <a:defRPr sz="2800"/>
            </a:pPr>
            <a:r>
              <a:rPr dirty="0"/>
              <a:t>PP# → (</a:t>
            </a:r>
            <a:r>
              <a:rPr dirty="0" err="1"/>
              <a:t>Pid</a:t>
            </a:r>
            <a:r>
              <a:rPr dirty="0"/>
              <a:t>, VP#)</a:t>
            </a:r>
          </a:p>
          <a:p>
            <a:pPr marL="1234722" lvl="2" indent="-345722">
              <a:spcBef>
                <a:spcPts val="500"/>
              </a:spcBef>
              <a:buClr>
                <a:srgbClr val="BABABA"/>
              </a:buClr>
              <a:defRPr sz="2800"/>
            </a:pPr>
            <a:r>
              <a:rPr dirty="0"/>
              <a:t>(</a:t>
            </a:r>
            <a:r>
              <a:rPr dirty="0" err="1"/>
              <a:t>Pid</a:t>
            </a:r>
            <a:r>
              <a:rPr dirty="0"/>
              <a:t>, VP#) → PP#</a:t>
            </a:r>
          </a:p>
          <a:p>
            <a:pPr marL="839611" lvl="1" indent="-395111">
              <a:spcBef>
                <a:spcPts val="500"/>
              </a:spcBef>
              <a:buClr>
                <a:srgbClr val="9FB8CD"/>
              </a:buClr>
              <a:defRPr sz="3200">
                <a:solidFill>
                  <a:srgbClr val="464653"/>
                </a:solidFill>
              </a:defRPr>
            </a:pPr>
            <a:r>
              <a:rPr dirty="0"/>
              <a:t>Can deal with large virtual address space</a:t>
            </a:r>
            <a:endParaRPr lang="en-US" dirty="0"/>
          </a:p>
        </p:txBody>
      </p:sp>
      <p:sp>
        <p:nvSpPr>
          <p:cNvPr id="2" name="Slide Number Placeholder 1"/>
          <p:cNvSpPr>
            <a:spLocks noGrp="1"/>
          </p:cNvSpPr>
          <p:nvPr>
            <p:ph type="sldNum" sz="quarter" idx="2"/>
          </p:nvPr>
        </p:nvSpPr>
        <p:spPr/>
        <p:txBody>
          <a:bodyPr/>
          <a:lstStyle/>
          <a:p>
            <a:fld id="{86CB4B4D-7CA3-9044-876B-883B54F8677D}" type="slidenum">
              <a:rPr lang="en-US" smtClean="0"/>
              <a:t>33</a:t>
            </a:fld>
            <a:endParaRPr lang="en-US"/>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Caches and TLBs</a:t>
            </a:r>
          </a:p>
        </p:txBody>
      </p:sp>
      <p:sp>
        <p:nvSpPr>
          <p:cNvPr id="3" name="Text Placeholder 2"/>
          <p:cNvSpPr>
            <a:spLocks noGrp="1"/>
          </p:cNvSpPr>
          <p:nvPr>
            <p:ph type="body" idx="1"/>
          </p:nvPr>
        </p:nvSpPr>
        <p:spPr/>
        <p:txBody>
          <a:bodyPr/>
          <a:lstStyle/>
          <a:p>
            <a:r>
              <a:rPr lang="en-US" dirty="0"/>
              <a:t>Both may be single- or multiple level</a:t>
            </a:r>
          </a:p>
          <a:p>
            <a:r>
              <a:rPr lang="en-US" dirty="0"/>
              <a:t>Both may be unified or split</a:t>
            </a:r>
          </a:p>
          <a:p>
            <a:r>
              <a:rPr lang="en-US" dirty="0"/>
              <a:t>Both may offer different levels of </a:t>
            </a:r>
            <a:r>
              <a:rPr lang="en-US"/>
              <a:t>associativit</a:t>
            </a:r>
            <a:endParaRPr lang="en-US" dirty="0"/>
          </a:p>
        </p:txBody>
      </p:sp>
      <p:sp>
        <p:nvSpPr>
          <p:cNvPr id="4" name="Slide Number Placeholder 3"/>
          <p:cNvSpPr>
            <a:spLocks noGrp="1"/>
          </p:cNvSpPr>
          <p:nvPr>
            <p:ph type="sldNum" sz="quarter" idx="2"/>
          </p:nvPr>
        </p:nvSpPr>
        <p:spPr/>
        <p:txBody>
          <a:bodyPr/>
          <a:lstStyle/>
          <a:p>
            <a:fld id="{86CB4B4D-7CA3-9044-876B-883B54F8677D}" type="slidenum">
              <a:rPr lang="en-US" smtClean="0"/>
              <a:t>34</a:t>
            </a:fld>
            <a:endParaRPr lang="en-US"/>
          </a:p>
        </p:txBody>
      </p:sp>
    </p:spTree>
    <p:extLst>
      <p:ext uri="{BB962C8B-B14F-4D97-AF65-F5344CB8AC3E}">
        <p14:creationId xmlns:p14="http://schemas.microsoft.com/office/powerpoint/2010/main" val="812905946"/>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Shape 256"/>
          <p:cNvSpPr>
            <a:spLocks noGrp="1"/>
          </p:cNvSpPr>
          <p:nvPr>
            <p:ph type="title"/>
          </p:nvPr>
        </p:nvSpPr>
        <p:spPr>
          <a:xfrm>
            <a:off x="952500" y="444500"/>
            <a:ext cx="11099800" cy="1511249"/>
          </a:xfrm>
          <a:prstGeom prst="rect">
            <a:avLst/>
          </a:prstGeom>
        </p:spPr>
        <p:txBody>
          <a:bodyPr/>
          <a:lstStyle/>
          <a:p>
            <a:r>
              <a:rPr dirty="0"/>
              <a:t>Cache vs. TLB</a:t>
            </a:r>
          </a:p>
        </p:txBody>
      </p:sp>
      <p:pic>
        <p:nvPicPr>
          <p:cNvPr id="257" name="image15.png"/>
          <p:cNvPicPr>
            <a:picLocks noChangeAspect="1"/>
          </p:cNvPicPr>
          <p:nvPr/>
        </p:nvPicPr>
        <p:blipFill>
          <a:blip r:embed="rId3">
            <a:extLst/>
          </a:blip>
          <a:stretch>
            <a:fillRect/>
          </a:stretch>
        </p:blipFill>
        <p:spPr>
          <a:xfrm>
            <a:off x="1666239" y="2332283"/>
            <a:ext cx="9672322" cy="5825068"/>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35</a:t>
            </a:fld>
            <a:endParaRPr lang="en-US"/>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1" name="Shape 261"/>
          <p:cNvSpPr>
            <a:spLocks noGrp="1"/>
          </p:cNvSpPr>
          <p:nvPr>
            <p:ph type="title"/>
          </p:nvPr>
        </p:nvSpPr>
        <p:spPr>
          <a:xfrm>
            <a:off x="952500" y="444500"/>
            <a:ext cx="11099800" cy="1426965"/>
          </a:xfrm>
          <a:prstGeom prst="rect">
            <a:avLst/>
          </a:prstGeom>
        </p:spPr>
        <p:txBody>
          <a:bodyPr/>
          <a:lstStyle/>
          <a:p>
            <a:r>
              <a:rPr sz="5000">
                <a:solidFill>
                  <a:srgbClr val="A6AAA9"/>
                </a:solidFill>
              </a:rPr>
              <a:t>Detour: </a:t>
            </a:r>
            <a:r>
              <a:t> Accosiativity</a:t>
            </a:r>
          </a:p>
        </p:txBody>
      </p:sp>
      <p:pic>
        <p:nvPicPr>
          <p:cNvPr id="262" name="Cache,associative-fill-both.png"/>
          <p:cNvPicPr>
            <a:picLocks noChangeAspect="1"/>
          </p:cNvPicPr>
          <p:nvPr/>
        </p:nvPicPr>
        <p:blipFill>
          <a:blip r:embed="rId3">
            <a:extLst/>
          </a:blip>
          <a:stretch>
            <a:fillRect/>
          </a:stretch>
        </p:blipFill>
        <p:spPr>
          <a:xfrm>
            <a:off x="1351030" y="2319984"/>
            <a:ext cx="10302740" cy="5113632"/>
          </a:xfrm>
          <a:prstGeom prst="rect">
            <a:avLst/>
          </a:prstGeom>
          <a:ln w="12700">
            <a:miter lim="400000"/>
          </a:ln>
        </p:spPr>
      </p:pic>
      <p:sp>
        <p:nvSpPr>
          <p:cNvPr id="263" name="Shape 263"/>
          <p:cNvSpPr/>
          <p:nvPr/>
        </p:nvSpPr>
        <p:spPr>
          <a:xfrm>
            <a:off x="2725318" y="7882135"/>
            <a:ext cx="7554164" cy="419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100" u="sng">
                <a:hlinkClick r:id="rId4"/>
              </a:defRPr>
            </a:lvl1pPr>
          </a:lstStyle>
          <a:p>
            <a:pPr>
              <a:defRPr u="none"/>
            </a:pPr>
            <a:r>
              <a:rPr u="sng">
                <a:hlinkClick r:id="rId4"/>
              </a:rPr>
              <a:t>http://en.wikipedia.org/wiki/File:Cache,associative-fill-both.png</a:t>
            </a:r>
          </a:p>
        </p:txBody>
      </p:sp>
      <p:sp>
        <p:nvSpPr>
          <p:cNvPr id="2" name="Slide Number Placeholder 1"/>
          <p:cNvSpPr>
            <a:spLocks noGrp="1"/>
          </p:cNvSpPr>
          <p:nvPr>
            <p:ph type="sldNum" sz="quarter" idx="2"/>
          </p:nvPr>
        </p:nvSpPr>
        <p:spPr/>
        <p:txBody>
          <a:bodyPr/>
          <a:lstStyle/>
          <a:p>
            <a:fld id="{86CB4B4D-7CA3-9044-876B-883B54F8677D}" type="slidenum">
              <a:rPr lang="en-US" smtClean="0"/>
              <a:t>36</a:t>
            </a:fld>
            <a:endParaRPr lang="en-US"/>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67" name="pasted-image.pdf"/>
          <p:cNvPicPr>
            <a:picLocks noChangeAspect="1"/>
          </p:cNvPicPr>
          <p:nvPr/>
        </p:nvPicPr>
        <p:blipFill>
          <a:blip r:embed="rId2">
            <a:extLst/>
          </a:blip>
          <a:stretch>
            <a:fillRect/>
          </a:stretch>
        </p:blipFill>
        <p:spPr>
          <a:xfrm>
            <a:off x="446033" y="334525"/>
            <a:ext cx="11877141" cy="8907856"/>
          </a:xfrm>
          <a:prstGeom prst="rect">
            <a:avLst/>
          </a:prstGeom>
          <a:ln w="12700">
            <a:miter lim="400000"/>
          </a:ln>
        </p:spPr>
      </p:pic>
      <p:sp>
        <p:nvSpPr>
          <p:cNvPr id="268" name="Shape 268"/>
          <p:cNvSpPr/>
          <p:nvPr/>
        </p:nvSpPr>
        <p:spPr>
          <a:xfrm>
            <a:off x="4393821" y="9292958"/>
            <a:ext cx="4217158" cy="298984"/>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defTabSz="457200">
              <a:defRPr sz="1400" u="sng">
                <a:solidFill>
                  <a:srgbClr val="006621"/>
                </a:solidFill>
                <a:latin typeface="Arial"/>
                <a:ea typeface="Arial"/>
                <a:cs typeface="Arial"/>
                <a:sym typeface="Arial"/>
                <a:hlinkClick r:id="rId3"/>
              </a:defRPr>
            </a:lvl1pPr>
          </a:lstStyle>
          <a:p>
            <a:pPr>
              <a:defRPr u="none"/>
            </a:pPr>
            <a:r>
              <a:rPr u="sng">
                <a:hlinkClick r:id="rId3"/>
              </a:rPr>
              <a:t>www.cs.hmc.edu/~geoff/classes/.../class14_vm1.ppt</a:t>
            </a:r>
          </a:p>
        </p:txBody>
      </p:sp>
      <p:sp>
        <p:nvSpPr>
          <p:cNvPr id="2" name="Slide Number Placeholder 1"/>
          <p:cNvSpPr>
            <a:spLocks noGrp="1"/>
          </p:cNvSpPr>
          <p:nvPr>
            <p:ph type="sldNum" sz="quarter" idx="2"/>
          </p:nvPr>
        </p:nvSpPr>
        <p:spPr/>
        <p:txBody>
          <a:bodyPr/>
          <a:lstStyle/>
          <a:p>
            <a:fld id="{86CB4B4D-7CA3-9044-876B-883B54F8677D}" type="slidenum">
              <a:rPr lang="en-US" smtClean="0"/>
              <a:t>37</a:t>
            </a:fld>
            <a:endParaRPr lang="en-US"/>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Shape 270"/>
          <p:cNvSpPr>
            <a:spLocks noGrp="1"/>
          </p:cNvSpPr>
          <p:nvPr>
            <p:ph type="title"/>
          </p:nvPr>
        </p:nvSpPr>
        <p:spPr>
          <a:prstGeom prst="rect">
            <a:avLst/>
          </a:prstGeom>
        </p:spPr>
        <p:txBody>
          <a:bodyPr/>
          <a:lstStyle/>
          <a:p>
            <a:r>
              <a:t>TLB Related Issues</a:t>
            </a:r>
          </a:p>
        </p:txBody>
      </p:sp>
      <p:sp>
        <p:nvSpPr>
          <p:cNvPr id="271" name="Shape 271"/>
          <p:cNvSpPr>
            <a:spLocks noGrp="1"/>
          </p:cNvSpPr>
          <p:nvPr>
            <p:ph type="body" idx="1"/>
          </p:nvPr>
        </p:nvSpPr>
        <p:spPr>
          <a:prstGeom prst="rect">
            <a:avLst/>
          </a:prstGeom>
        </p:spPr>
        <p:txBody>
          <a:bodyPr/>
          <a:lstStyle/>
          <a:p>
            <a:r>
              <a:t>What TLB entry to be replaced?</a:t>
            </a:r>
          </a:p>
          <a:p>
            <a:pPr marL="839611" lvl="1" indent="-395111">
              <a:spcBef>
                <a:spcPts val="500"/>
              </a:spcBef>
              <a:buClr>
                <a:srgbClr val="9FB8CD"/>
              </a:buClr>
              <a:defRPr sz="3200">
                <a:solidFill>
                  <a:srgbClr val="464653"/>
                </a:solidFill>
              </a:defRPr>
            </a:pPr>
            <a:r>
              <a:t>Random</a:t>
            </a:r>
          </a:p>
          <a:p>
            <a:pPr marL="839611" lvl="1" indent="-395111">
              <a:spcBef>
                <a:spcPts val="500"/>
              </a:spcBef>
              <a:buClr>
                <a:srgbClr val="9FB8CD"/>
              </a:buClr>
              <a:defRPr sz="3200">
                <a:solidFill>
                  <a:srgbClr val="464653"/>
                </a:solidFill>
              </a:defRPr>
            </a:pPr>
            <a:r>
              <a:t>Pseudo LRU</a:t>
            </a:r>
          </a:p>
          <a:p>
            <a:r>
              <a:t>What happens on a context switch?</a:t>
            </a:r>
          </a:p>
          <a:p>
            <a:pPr marL="839611" lvl="1" indent="-395111">
              <a:spcBef>
                <a:spcPts val="500"/>
              </a:spcBef>
              <a:buClr>
                <a:srgbClr val="9FB8CD"/>
              </a:buClr>
              <a:defRPr sz="3200">
                <a:solidFill>
                  <a:srgbClr val="464653"/>
                </a:solidFill>
              </a:defRPr>
            </a:pPr>
            <a:r>
              <a:t>Process tag: change TLB registers and process register</a:t>
            </a:r>
          </a:p>
          <a:p>
            <a:pPr marL="839611" lvl="1" indent="-395111">
              <a:spcBef>
                <a:spcPts val="500"/>
              </a:spcBef>
              <a:buClr>
                <a:srgbClr val="9FB8CD"/>
              </a:buClr>
              <a:defRPr sz="3200">
                <a:solidFill>
                  <a:srgbClr val="464653"/>
                </a:solidFill>
              </a:defRPr>
            </a:pPr>
            <a:r>
              <a:t>No process tag: Invalidate the entire TLB contents</a:t>
            </a:r>
          </a:p>
          <a:p>
            <a:r>
              <a:t>What happens when changing a page table entry?</a:t>
            </a:r>
          </a:p>
          <a:p>
            <a:pPr marL="839611" lvl="1" indent="-395111">
              <a:spcBef>
                <a:spcPts val="500"/>
              </a:spcBef>
              <a:buClr>
                <a:srgbClr val="9FB8CD"/>
              </a:buClr>
              <a:defRPr sz="3200">
                <a:solidFill>
                  <a:srgbClr val="464653"/>
                </a:solidFill>
              </a:defRPr>
            </a:pPr>
            <a:r>
              <a:t>Change the entry in memory</a:t>
            </a:r>
          </a:p>
          <a:p>
            <a:pPr marL="839611" lvl="1" indent="-395111">
              <a:spcBef>
                <a:spcPts val="500"/>
              </a:spcBef>
              <a:buClr>
                <a:srgbClr val="9FB8CD"/>
              </a:buClr>
              <a:defRPr sz="3200">
                <a:solidFill>
                  <a:srgbClr val="464653"/>
                </a:solidFill>
              </a:defRPr>
            </a:pPr>
            <a:r>
              <a:t>Invalidate the TLB entry</a:t>
            </a:r>
          </a:p>
        </p:txBody>
      </p:sp>
      <p:sp>
        <p:nvSpPr>
          <p:cNvPr id="2" name="Slide Number Placeholder 1"/>
          <p:cNvSpPr>
            <a:spLocks noGrp="1"/>
          </p:cNvSpPr>
          <p:nvPr>
            <p:ph type="sldNum" sz="quarter" idx="2"/>
          </p:nvPr>
        </p:nvSpPr>
        <p:spPr/>
        <p:txBody>
          <a:bodyPr/>
          <a:lstStyle/>
          <a:p>
            <a:fld id="{86CB4B4D-7CA3-9044-876B-883B54F8677D}" type="slidenum">
              <a:rPr lang="en-US" smtClean="0"/>
              <a:t>38</a:t>
            </a:fld>
            <a:endParaRPr lang="en-US"/>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a:spLocks noGrp="1"/>
          </p:cNvSpPr>
          <p:nvPr>
            <p:ph type="title"/>
          </p:nvPr>
        </p:nvSpPr>
        <p:spPr>
          <a:prstGeom prst="rect">
            <a:avLst/>
          </a:prstGeom>
        </p:spPr>
        <p:txBody>
          <a:bodyPr/>
          <a:lstStyle/>
          <a:p>
            <a:r>
              <a:t>Consistency Issues</a:t>
            </a:r>
          </a:p>
        </p:txBody>
      </p:sp>
      <p:sp>
        <p:nvSpPr>
          <p:cNvPr id="274" name="Shape 274"/>
          <p:cNvSpPr>
            <a:spLocks noGrp="1"/>
          </p:cNvSpPr>
          <p:nvPr>
            <p:ph type="body" idx="1"/>
          </p:nvPr>
        </p:nvSpPr>
        <p:spPr>
          <a:prstGeom prst="rect">
            <a:avLst/>
          </a:prstGeom>
        </p:spPr>
        <p:txBody>
          <a:bodyPr/>
          <a:lstStyle/>
          <a:p>
            <a:r>
              <a:t>“Snoopy” cache protocols (hardware)</a:t>
            </a:r>
          </a:p>
          <a:p>
            <a:pPr marL="839611" lvl="1" indent="-395111">
              <a:spcBef>
                <a:spcPts val="500"/>
              </a:spcBef>
              <a:buClr>
                <a:srgbClr val="9FB8CD"/>
              </a:buClr>
              <a:defRPr sz="3200">
                <a:solidFill>
                  <a:srgbClr val="464653"/>
                </a:solidFill>
              </a:defRPr>
            </a:pPr>
            <a:r>
              <a:t>Maintain consistency with DRAM, even when DMA happens</a:t>
            </a:r>
          </a:p>
          <a:p>
            <a:r>
              <a:t>Consistency between DRAM and TLBs (software)</a:t>
            </a:r>
          </a:p>
          <a:p>
            <a:pPr marL="839611" lvl="1" indent="-395111">
              <a:spcBef>
                <a:spcPts val="500"/>
              </a:spcBef>
              <a:buClr>
                <a:srgbClr val="9FB8CD"/>
              </a:buClr>
              <a:defRPr sz="3200">
                <a:solidFill>
                  <a:srgbClr val="464653"/>
                </a:solidFill>
              </a:defRPr>
            </a:pPr>
            <a:r>
              <a:t>You need to flush related TLBs whenever changing a page table entry in memory</a:t>
            </a:r>
          </a:p>
          <a:p>
            <a:r>
              <a:t>TLB “shoot-down”</a:t>
            </a:r>
          </a:p>
          <a:p>
            <a:pPr marL="839611" lvl="1" indent="-395111">
              <a:spcBef>
                <a:spcPts val="500"/>
              </a:spcBef>
              <a:buClr>
                <a:srgbClr val="9FB8CD"/>
              </a:buClr>
              <a:defRPr sz="3200">
                <a:solidFill>
                  <a:srgbClr val="464653"/>
                </a:solidFill>
              </a:defRPr>
            </a:pPr>
            <a:r>
              <a:t>On multiprocessors, when you modify a page table entry, you need to flush all related TLB entries on all processors, why?</a:t>
            </a:r>
          </a:p>
        </p:txBody>
      </p:sp>
      <p:sp>
        <p:nvSpPr>
          <p:cNvPr id="2" name="Slide Number Placeholder 1"/>
          <p:cNvSpPr>
            <a:spLocks noGrp="1"/>
          </p:cNvSpPr>
          <p:nvPr>
            <p:ph type="sldNum" sz="quarter" idx="2"/>
          </p:nvPr>
        </p:nvSpPr>
        <p:spPr/>
        <p:txBody>
          <a:bodyPr/>
          <a:lstStyle/>
          <a:p>
            <a:fld id="{86CB4B4D-7CA3-9044-876B-883B54F8677D}" type="slidenum">
              <a:rPr lang="en-US" smtClean="0"/>
              <a:t>39</a:t>
            </a:fld>
            <a:endParaRPr lang="en-US"/>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p:cNvSpPr>
          <p:nvPr>
            <p:ph type="title"/>
          </p:nvPr>
        </p:nvSpPr>
        <p:spPr>
          <a:prstGeom prst="rect">
            <a:avLst/>
          </a:prstGeom>
        </p:spPr>
        <p:txBody>
          <a:bodyPr/>
          <a:lstStyle/>
          <a:p>
            <a:r>
              <a:t>The Big Picture</a:t>
            </a:r>
          </a:p>
        </p:txBody>
      </p:sp>
      <p:sp>
        <p:nvSpPr>
          <p:cNvPr id="144" name="Shape 144"/>
          <p:cNvSpPr>
            <a:spLocks noGrp="1"/>
          </p:cNvSpPr>
          <p:nvPr>
            <p:ph type="body" idx="1"/>
          </p:nvPr>
        </p:nvSpPr>
        <p:spPr>
          <a:prstGeom prst="rect">
            <a:avLst/>
          </a:prstGeom>
        </p:spPr>
        <p:txBody>
          <a:bodyPr/>
          <a:lstStyle/>
          <a:p>
            <a:pPr marL="422275" indent="-422275" defTabSz="554990">
              <a:spcBef>
                <a:spcPts val="1600"/>
              </a:spcBef>
              <a:defRPr sz="3420"/>
            </a:pPr>
            <a:r>
              <a:t>DRAM is fast, but relatively expensive</a:t>
            </a:r>
          </a:p>
          <a:p>
            <a:pPr marL="797630" lvl="1" indent="-375355" defTabSz="554990">
              <a:spcBef>
                <a:spcPts val="400"/>
              </a:spcBef>
              <a:buClr>
                <a:srgbClr val="9FB8CD"/>
              </a:buClr>
              <a:defRPr sz="3040">
                <a:solidFill>
                  <a:srgbClr val="464653"/>
                </a:solidFill>
              </a:defRPr>
            </a:pPr>
            <a:r>
              <a:t>$25/GB</a:t>
            </a:r>
          </a:p>
          <a:p>
            <a:pPr marL="797630" lvl="1" indent="-375355" defTabSz="554990">
              <a:spcBef>
                <a:spcPts val="400"/>
              </a:spcBef>
              <a:buClr>
                <a:srgbClr val="9FB8CD"/>
              </a:buClr>
              <a:defRPr sz="3040">
                <a:solidFill>
                  <a:srgbClr val="464653"/>
                </a:solidFill>
              </a:defRPr>
            </a:pPr>
            <a:r>
              <a:t>20-30ns latency</a:t>
            </a:r>
          </a:p>
          <a:p>
            <a:pPr marL="797630" lvl="1" indent="-375355" defTabSz="554990">
              <a:spcBef>
                <a:spcPts val="400"/>
              </a:spcBef>
              <a:buClr>
                <a:srgbClr val="9FB8CD"/>
              </a:buClr>
              <a:defRPr sz="3040">
                <a:solidFill>
                  <a:srgbClr val="464653"/>
                </a:solidFill>
              </a:defRPr>
            </a:pPr>
            <a:r>
              <a:t>10-80GB’s/sec</a:t>
            </a:r>
          </a:p>
          <a:p>
            <a:pPr marL="422275" indent="-422275" defTabSz="554990">
              <a:spcBef>
                <a:spcPts val="1600"/>
              </a:spcBef>
              <a:defRPr sz="3420"/>
            </a:pPr>
            <a:r>
              <a:t>Disk is inexpensive, but slow</a:t>
            </a:r>
          </a:p>
          <a:p>
            <a:pPr marL="797630" lvl="1" indent="-375355" defTabSz="554990">
              <a:spcBef>
                <a:spcPts val="400"/>
              </a:spcBef>
              <a:buClr>
                <a:srgbClr val="9FB8CD"/>
              </a:buClr>
              <a:defRPr sz="3040">
                <a:solidFill>
                  <a:srgbClr val="464653"/>
                </a:solidFill>
              </a:defRPr>
            </a:pPr>
            <a:r>
              <a:t>$0.2-1/GB (100 less expensive)</a:t>
            </a:r>
          </a:p>
          <a:p>
            <a:pPr marL="797630" lvl="1" indent="-375355" defTabSz="554990">
              <a:spcBef>
                <a:spcPts val="400"/>
              </a:spcBef>
              <a:buClr>
                <a:srgbClr val="9FB8CD"/>
              </a:buClr>
              <a:defRPr sz="3040">
                <a:solidFill>
                  <a:srgbClr val="464653"/>
                </a:solidFill>
              </a:defRPr>
            </a:pPr>
            <a:r>
              <a:t>5-10ms latency (100K times slower)</a:t>
            </a:r>
          </a:p>
          <a:p>
            <a:pPr marL="797630" lvl="1" indent="-375355" defTabSz="554990">
              <a:spcBef>
                <a:spcPts val="400"/>
              </a:spcBef>
              <a:buClr>
                <a:srgbClr val="9FB8CD"/>
              </a:buClr>
              <a:defRPr sz="3040">
                <a:solidFill>
                  <a:srgbClr val="464653"/>
                </a:solidFill>
              </a:defRPr>
            </a:pPr>
            <a:r>
              <a:t>40-80MB/sec per disk (1,000 times less)</a:t>
            </a:r>
          </a:p>
          <a:p>
            <a:pPr marL="422275" indent="-422275" defTabSz="554990">
              <a:spcBef>
                <a:spcPts val="1600"/>
              </a:spcBef>
              <a:defRPr sz="3420"/>
            </a:pPr>
            <a:r>
              <a:t>Our goals</a:t>
            </a:r>
          </a:p>
          <a:p>
            <a:pPr marL="797630" lvl="1" indent="-375355" defTabSz="554990">
              <a:spcBef>
                <a:spcPts val="400"/>
              </a:spcBef>
              <a:buClr>
                <a:srgbClr val="9FB8CD"/>
              </a:buClr>
              <a:defRPr sz="3040">
                <a:solidFill>
                  <a:srgbClr val="464653"/>
                </a:solidFill>
              </a:defRPr>
            </a:pPr>
            <a:r>
              <a:t>Run programs as efficiently as possible</a:t>
            </a:r>
          </a:p>
          <a:p>
            <a:pPr marL="797630" lvl="1" indent="-375355" defTabSz="554990">
              <a:spcBef>
                <a:spcPts val="400"/>
              </a:spcBef>
              <a:buClr>
                <a:srgbClr val="9FB8CD"/>
              </a:buClr>
              <a:defRPr sz="3040">
                <a:solidFill>
                  <a:srgbClr val="464653"/>
                </a:solidFill>
              </a:defRPr>
            </a:pPr>
            <a:r>
              <a:t>Make the system as safe as possible</a:t>
            </a:r>
          </a:p>
        </p:txBody>
      </p:sp>
      <p:pic>
        <p:nvPicPr>
          <p:cNvPr id="145" name="image2.png"/>
          <p:cNvPicPr>
            <a:picLocks noChangeAspect="1"/>
          </p:cNvPicPr>
          <p:nvPr/>
        </p:nvPicPr>
        <p:blipFill>
          <a:blip r:embed="rId2">
            <a:extLst/>
          </a:blip>
          <a:stretch>
            <a:fillRect/>
          </a:stretch>
        </p:blipFill>
        <p:spPr>
          <a:xfrm>
            <a:off x="9618132" y="2838027"/>
            <a:ext cx="2303069" cy="4748107"/>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4</a:t>
            </a:fld>
            <a:endParaRPr lang="en-US"/>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Shape 276"/>
          <p:cNvSpPr>
            <a:spLocks noGrp="1"/>
          </p:cNvSpPr>
          <p:nvPr>
            <p:ph type="title"/>
          </p:nvPr>
        </p:nvSpPr>
        <p:spPr>
          <a:prstGeom prst="rect">
            <a:avLst/>
          </a:prstGeom>
        </p:spPr>
        <p:txBody>
          <a:bodyPr/>
          <a:lstStyle/>
          <a:p>
            <a:r>
              <a:t>Summary – Part 1</a:t>
            </a:r>
          </a:p>
        </p:txBody>
      </p:sp>
      <p:sp>
        <p:nvSpPr>
          <p:cNvPr id="277" name="Shape 277"/>
          <p:cNvSpPr>
            <a:spLocks noGrp="1"/>
          </p:cNvSpPr>
          <p:nvPr>
            <p:ph type="body" idx="1"/>
          </p:nvPr>
        </p:nvSpPr>
        <p:spPr>
          <a:prstGeom prst="rect">
            <a:avLst/>
          </a:prstGeom>
        </p:spPr>
        <p:txBody>
          <a:bodyPr>
            <a:normAutofit lnSpcReduction="10000"/>
          </a:bodyPr>
          <a:lstStyle/>
          <a:p>
            <a:pPr marL="440055" indent="-440055" defTabSz="578358">
              <a:spcBef>
                <a:spcPts val="1600"/>
              </a:spcBef>
              <a:defRPr sz="3564"/>
            </a:pPr>
            <a:r>
              <a:t>Virtual Memory</a:t>
            </a:r>
          </a:p>
          <a:p>
            <a:pPr marL="831215" lvl="1" indent="-391160" defTabSz="578358">
              <a:spcBef>
                <a:spcPts val="400"/>
              </a:spcBef>
              <a:buClr>
                <a:srgbClr val="9FB8CD"/>
              </a:buClr>
              <a:defRPr sz="3168">
                <a:solidFill>
                  <a:srgbClr val="464653"/>
                </a:solidFill>
              </a:defRPr>
            </a:pPr>
            <a:r>
              <a:t>Virtualization makes software development easier and enables memory resource utilization better</a:t>
            </a:r>
          </a:p>
          <a:p>
            <a:pPr marL="831215" lvl="1" indent="-391160" defTabSz="578358">
              <a:spcBef>
                <a:spcPts val="400"/>
              </a:spcBef>
              <a:buClr>
                <a:srgbClr val="9FB8CD"/>
              </a:buClr>
              <a:defRPr sz="3168">
                <a:solidFill>
                  <a:srgbClr val="464653"/>
                </a:solidFill>
              </a:defRPr>
            </a:pPr>
            <a:r>
              <a:t>Separate address spaces provide protection and isolate faults</a:t>
            </a:r>
          </a:p>
          <a:p>
            <a:pPr marL="440055" indent="-440055" defTabSz="578358">
              <a:spcBef>
                <a:spcPts val="1600"/>
              </a:spcBef>
              <a:defRPr sz="3564"/>
            </a:pPr>
            <a:r>
              <a:t>Address translation</a:t>
            </a:r>
          </a:p>
          <a:p>
            <a:pPr marL="831215" lvl="1" indent="-391160" defTabSz="578358">
              <a:spcBef>
                <a:spcPts val="400"/>
              </a:spcBef>
              <a:buClr>
                <a:srgbClr val="9FB8CD"/>
              </a:buClr>
              <a:defRPr sz="3168">
                <a:solidFill>
                  <a:srgbClr val="464653"/>
                </a:solidFill>
              </a:defRPr>
            </a:pPr>
            <a:r>
              <a:t>Base and bound: very simple but limited</a:t>
            </a:r>
          </a:p>
          <a:p>
            <a:pPr marL="831215" lvl="1" indent="-391160" defTabSz="578358">
              <a:spcBef>
                <a:spcPts val="400"/>
              </a:spcBef>
              <a:buClr>
                <a:srgbClr val="9FB8CD"/>
              </a:buClr>
              <a:defRPr sz="3168">
                <a:solidFill>
                  <a:srgbClr val="464653"/>
                </a:solidFill>
              </a:defRPr>
            </a:pPr>
            <a:r>
              <a:t>Segmentation: useful but complex</a:t>
            </a:r>
          </a:p>
          <a:p>
            <a:pPr marL="440055" indent="-440055" defTabSz="578358">
              <a:spcBef>
                <a:spcPts val="1600"/>
              </a:spcBef>
              <a:defRPr sz="3564"/>
            </a:pPr>
            <a:r>
              <a:t>Paging</a:t>
            </a:r>
          </a:p>
          <a:p>
            <a:pPr marL="831215" lvl="1" indent="-391160" defTabSz="578358">
              <a:spcBef>
                <a:spcPts val="400"/>
              </a:spcBef>
              <a:buClr>
                <a:srgbClr val="9FB8CD"/>
              </a:buClr>
              <a:defRPr sz="3168">
                <a:solidFill>
                  <a:srgbClr val="464653"/>
                </a:solidFill>
              </a:defRPr>
            </a:pPr>
            <a:r>
              <a:t>TLB: fast translation for paging</a:t>
            </a:r>
          </a:p>
          <a:p>
            <a:pPr marL="831215" lvl="1" indent="-391160" defTabSz="578358">
              <a:spcBef>
                <a:spcPts val="400"/>
              </a:spcBef>
              <a:buClr>
                <a:srgbClr val="9FB8CD"/>
              </a:buClr>
              <a:defRPr sz="3168">
                <a:solidFill>
                  <a:srgbClr val="464653"/>
                </a:solidFill>
              </a:defRPr>
            </a:pPr>
            <a:r>
              <a:t>VM needs to take care of TLB consistency issues</a:t>
            </a:r>
          </a:p>
        </p:txBody>
      </p:sp>
      <p:sp>
        <p:nvSpPr>
          <p:cNvPr id="2" name="Slide Number Placeholder 1"/>
          <p:cNvSpPr>
            <a:spLocks noGrp="1"/>
          </p:cNvSpPr>
          <p:nvPr>
            <p:ph type="sldNum" sz="quarter" idx="2"/>
          </p:nvPr>
        </p:nvSpPr>
        <p:spPr/>
        <p:txBody>
          <a:bodyPr/>
          <a:lstStyle/>
          <a:p>
            <a:fld id="{86CB4B4D-7CA3-9044-876B-883B54F8677D}" type="slidenum">
              <a:rPr lang="en-US" smtClean="0"/>
              <a:t>40</a:t>
            </a:fld>
            <a:endParaRPr lang="en-US"/>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p:cNvSpPr>
          <p:nvPr>
            <p:ph type="title"/>
          </p:nvPr>
        </p:nvSpPr>
        <p:spPr>
          <a:prstGeom prst="rect">
            <a:avLst/>
          </a:prstGeom>
        </p:spPr>
        <p:txBody>
          <a:bodyPr/>
          <a:lstStyle/>
          <a:p>
            <a:r>
              <a:t>Issues</a:t>
            </a:r>
          </a:p>
        </p:txBody>
      </p:sp>
      <p:sp>
        <p:nvSpPr>
          <p:cNvPr id="148" name="Shape 148"/>
          <p:cNvSpPr>
            <a:spLocks noGrp="1"/>
          </p:cNvSpPr>
          <p:nvPr>
            <p:ph type="body" idx="1"/>
          </p:nvPr>
        </p:nvSpPr>
        <p:spPr>
          <a:prstGeom prst="rect">
            <a:avLst/>
          </a:prstGeom>
        </p:spPr>
        <p:txBody>
          <a:bodyPr/>
          <a:lstStyle/>
          <a:p>
            <a:pPr marL="440055" indent="-440055" defTabSz="578358">
              <a:spcBef>
                <a:spcPts val="1600"/>
              </a:spcBef>
              <a:defRPr sz="3564"/>
            </a:pPr>
            <a:r>
              <a:t>Many processes</a:t>
            </a:r>
          </a:p>
          <a:p>
            <a:pPr marL="831215" lvl="1" indent="-391160" defTabSz="578358">
              <a:spcBef>
                <a:spcPts val="400"/>
              </a:spcBef>
              <a:buClr>
                <a:srgbClr val="9FB8CD"/>
              </a:buClr>
              <a:defRPr sz="3168">
                <a:solidFill>
                  <a:srgbClr val="464653"/>
                </a:solidFill>
              </a:defRPr>
            </a:pPr>
            <a:r>
              <a:t>The more processes a system can handle, the better</a:t>
            </a:r>
          </a:p>
          <a:p>
            <a:pPr marL="440055" indent="-440055" defTabSz="578358">
              <a:spcBef>
                <a:spcPts val="1600"/>
              </a:spcBef>
              <a:defRPr sz="3564"/>
            </a:pPr>
            <a:r>
              <a:t>Address space size</a:t>
            </a:r>
          </a:p>
          <a:p>
            <a:pPr marL="831215" lvl="1" indent="-391160" defTabSz="578358">
              <a:spcBef>
                <a:spcPts val="400"/>
              </a:spcBef>
              <a:buClr>
                <a:srgbClr val="9FB8CD"/>
              </a:buClr>
              <a:defRPr sz="3168">
                <a:solidFill>
                  <a:srgbClr val="464653"/>
                </a:solidFill>
              </a:defRPr>
            </a:pPr>
            <a:r>
              <a:t>Many small processes whose total size may exceed memory</a:t>
            </a:r>
          </a:p>
          <a:p>
            <a:pPr marL="831215" lvl="1" indent="-391160" defTabSz="578358">
              <a:spcBef>
                <a:spcPts val="400"/>
              </a:spcBef>
              <a:buClr>
                <a:srgbClr val="9FB8CD"/>
              </a:buClr>
              <a:defRPr sz="3168">
                <a:solidFill>
                  <a:srgbClr val="464653"/>
                </a:solidFill>
              </a:defRPr>
            </a:pPr>
            <a:r>
              <a:t>Even one process may exceed the physical memory size</a:t>
            </a:r>
          </a:p>
          <a:p>
            <a:pPr marL="440055" indent="-440055" defTabSz="578358">
              <a:spcBef>
                <a:spcPts val="1600"/>
              </a:spcBef>
              <a:defRPr sz="3564"/>
            </a:pPr>
            <a:r>
              <a:t>Protection</a:t>
            </a:r>
          </a:p>
          <a:p>
            <a:pPr marL="831215" lvl="1" indent="-391160" defTabSz="578358">
              <a:spcBef>
                <a:spcPts val="400"/>
              </a:spcBef>
              <a:buClr>
                <a:srgbClr val="9FB8CD"/>
              </a:buClr>
              <a:defRPr sz="3168">
                <a:solidFill>
                  <a:srgbClr val="464653"/>
                </a:solidFill>
              </a:defRPr>
            </a:pPr>
            <a:r>
              <a:t>A user process should not crash the system</a:t>
            </a:r>
          </a:p>
          <a:p>
            <a:pPr marL="831215" lvl="1" indent="-391160" defTabSz="578358">
              <a:spcBef>
                <a:spcPts val="400"/>
              </a:spcBef>
              <a:buClr>
                <a:srgbClr val="9FB8CD"/>
              </a:buClr>
              <a:defRPr sz="3168">
                <a:solidFill>
                  <a:srgbClr val="464653"/>
                </a:solidFill>
              </a:defRPr>
            </a:pPr>
            <a:r>
              <a:t>A user process should not do bad things to other processes</a:t>
            </a:r>
          </a:p>
        </p:txBody>
      </p:sp>
      <p:sp>
        <p:nvSpPr>
          <p:cNvPr id="2" name="Slide Number Placeholder 1"/>
          <p:cNvSpPr>
            <a:spLocks noGrp="1"/>
          </p:cNvSpPr>
          <p:nvPr>
            <p:ph type="sldNum" sz="quarter" idx="2"/>
          </p:nvPr>
        </p:nvSpPr>
        <p:spPr/>
        <p:txBody>
          <a:bodyPr/>
          <a:lstStyle/>
          <a:p>
            <a:fld id="{86CB4B4D-7CA3-9044-876B-883B54F8677D}" type="slidenum">
              <a:rPr lang="en-US" smtClean="0"/>
              <a:t>5</a:t>
            </a:fld>
            <a:endParaRPr lang="en-US"/>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p:cNvSpPr>
          <p:nvPr>
            <p:ph type="title" idx="4294967295"/>
          </p:nvPr>
        </p:nvSpPr>
        <p:spPr>
          <a:xfrm>
            <a:off x="650239" y="390595"/>
            <a:ext cx="11704322" cy="1625601"/>
          </a:xfrm>
          <a:prstGeom prst="rect">
            <a:avLst/>
          </a:prstGeom>
        </p:spPr>
        <p:txBody>
          <a:bodyPr lIns="65023" tIns="65023" rIns="65023" bIns="65023"/>
          <a:lstStyle>
            <a:lvl1pPr defTabSz="914400">
              <a:defRPr sz="6200">
                <a:solidFill>
                  <a:srgbClr val="FF0000"/>
                </a:solidFill>
                <a:latin typeface="Calibri"/>
                <a:ea typeface="Calibri"/>
                <a:cs typeface="Calibri"/>
                <a:sym typeface="Calibri"/>
              </a:defRPr>
            </a:lvl1pPr>
          </a:lstStyle>
          <a:p>
            <a:r>
              <a:t>No Memory Abstraction</a:t>
            </a:r>
          </a:p>
        </p:txBody>
      </p:sp>
      <p:sp>
        <p:nvSpPr>
          <p:cNvPr id="151" name="Shape 151"/>
          <p:cNvSpPr>
            <a:spLocks noGrp="1"/>
          </p:cNvSpPr>
          <p:nvPr>
            <p:ph type="body" sz="quarter" idx="4294967295"/>
          </p:nvPr>
        </p:nvSpPr>
        <p:spPr>
          <a:xfrm>
            <a:off x="471875" y="7841262"/>
            <a:ext cx="12237157" cy="1185334"/>
          </a:xfrm>
          <a:prstGeom prst="rect">
            <a:avLst/>
          </a:prstGeom>
        </p:spPr>
        <p:txBody>
          <a:bodyPr lIns="65023" tIns="65023" rIns="65023" bIns="65023" anchor="t"/>
          <a:lstStyle>
            <a:lvl1pPr marL="0" indent="0" algn="ctr" defTabSz="841247">
              <a:spcBef>
                <a:spcPts val="500"/>
              </a:spcBef>
              <a:buSzTx/>
              <a:buFont typeface="Arial"/>
              <a:buNone/>
              <a:defRPr sz="3128">
                <a:latin typeface="Calibri"/>
                <a:ea typeface="Calibri"/>
                <a:cs typeface="Calibri"/>
                <a:sym typeface="Calibri"/>
              </a:defRPr>
            </a:lvl1pPr>
          </a:lstStyle>
          <a:p>
            <a:r>
              <a:t>Figure 3-1. Three simple ways of organizing memory with an operating system and one user process. Other possibilities also exist</a:t>
            </a:r>
          </a:p>
        </p:txBody>
      </p:sp>
      <p:sp>
        <p:nvSpPr>
          <p:cNvPr id="152" name="Shape 152"/>
          <p:cNvSpPr/>
          <p:nvPr/>
        </p:nvSpPr>
        <p:spPr>
          <a:xfrm>
            <a:off x="307057" y="9308281"/>
            <a:ext cx="12334241" cy="371349"/>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chor="ctr">
            <a:spAutoFit/>
          </a:bodyPr>
          <a:lstStyle>
            <a:lvl1pPr defTabSz="914400">
              <a:defRPr sz="1600">
                <a:solidFill>
                  <a:srgbClr val="898989"/>
                </a:solidFill>
                <a:latin typeface="Calibri"/>
                <a:ea typeface="Calibri"/>
                <a:cs typeface="Calibri"/>
                <a:sym typeface="Calibri"/>
              </a:defRPr>
            </a:lvl1pPr>
          </a:lstStyle>
          <a:p>
            <a:pPr>
              <a:defRPr>
                <a:solidFill>
                  <a:srgbClr val="000000"/>
                </a:solidFill>
              </a:defRPr>
            </a:pPr>
            <a:r>
              <a:rPr>
                <a:solidFill>
                  <a:srgbClr val="898989"/>
                </a:solidFill>
              </a:rPr>
              <a:t>Tanenbaum &amp; Bo,Modern  Operating Systems:4th ed., (c) 2013 Prentice-Hall, Inc. All rights reserved. </a:t>
            </a:r>
          </a:p>
        </p:txBody>
      </p:sp>
      <p:pic>
        <p:nvPicPr>
          <p:cNvPr id="153" name="image.png"/>
          <p:cNvPicPr>
            <a:picLocks noChangeAspect="1"/>
          </p:cNvPicPr>
          <p:nvPr/>
        </p:nvPicPr>
        <p:blipFill>
          <a:blip r:embed="rId2">
            <a:extLst/>
          </a:blip>
          <a:stretch>
            <a:fillRect/>
          </a:stretch>
        </p:blipFill>
        <p:spPr>
          <a:xfrm>
            <a:off x="1815253" y="2560319"/>
            <a:ext cx="9374294" cy="4632962"/>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6</a:t>
            </a:fld>
            <a:endParaRPr lang="en-US"/>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a:spLocks noGrp="1"/>
          </p:cNvSpPr>
          <p:nvPr>
            <p:ph type="title"/>
          </p:nvPr>
        </p:nvSpPr>
        <p:spPr>
          <a:prstGeom prst="rect">
            <a:avLst/>
          </a:prstGeom>
        </p:spPr>
        <p:txBody>
          <a:bodyPr/>
          <a:lstStyle/>
          <a:p>
            <a:r>
              <a:t>A Simple System</a:t>
            </a:r>
          </a:p>
        </p:txBody>
      </p:sp>
      <p:sp>
        <p:nvSpPr>
          <p:cNvPr id="156" name="Shape 156"/>
          <p:cNvSpPr>
            <a:spLocks noGrp="1"/>
          </p:cNvSpPr>
          <p:nvPr>
            <p:ph type="body" sz="half" idx="1"/>
          </p:nvPr>
        </p:nvSpPr>
        <p:spPr>
          <a:xfrm>
            <a:off x="952500" y="2603500"/>
            <a:ext cx="7085688" cy="6286500"/>
          </a:xfrm>
          <a:prstGeom prst="rect">
            <a:avLst/>
          </a:prstGeom>
        </p:spPr>
        <p:txBody>
          <a:bodyPr>
            <a:normAutofit lnSpcReduction="10000"/>
          </a:bodyPr>
          <a:lstStyle/>
          <a:p>
            <a:pPr marL="440055" indent="-440055" defTabSz="578358">
              <a:spcBef>
                <a:spcPts val="1600"/>
              </a:spcBef>
              <a:defRPr sz="3564"/>
            </a:pPr>
            <a:r>
              <a:t>Only physical memory</a:t>
            </a:r>
          </a:p>
          <a:p>
            <a:pPr marL="831215" lvl="1" indent="-391160" defTabSz="578358">
              <a:spcBef>
                <a:spcPts val="400"/>
              </a:spcBef>
              <a:buClr>
                <a:srgbClr val="9FB8CD"/>
              </a:buClr>
              <a:defRPr sz="3168">
                <a:solidFill>
                  <a:srgbClr val="464653"/>
                </a:solidFill>
              </a:defRPr>
            </a:pPr>
            <a:r>
              <a:t>Applications use physical memory directly</a:t>
            </a:r>
          </a:p>
          <a:p>
            <a:pPr marL="440055" indent="-440055" defTabSz="578358">
              <a:spcBef>
                <a:spcPts val="1600"/>
              </a:spcBef>
              <a:defRPr sz="3564"/>
            </a:pPr>
            <a:r>
              <a:t>Run three processes</a:t>
            </a:r>
          </a:p>
          <a:p>
            <a:pPr marL="831215" lvl="1" indent="-391160" defTabSz="578358">
              <a:spcBef>
                <a:spcPts val="400"/>
              </a:spcBef>
              <a:buClr>
                <a:srgbClr val="9FB8CD"/>
              </a:buClr>
              <a:defRPr sz="3168">
                <a:solidFill>
                  <a:srgbClr val="464653"/>
                </a:solidFill>
              </a:defRPr>
            </a:pPr>
            <a:r>
              <a:t>emacs, pine, gcc</a:t>
            </a:r>
          </a:p>
          <a:p>
            <a:pPr marL="440055" indent="-440055" defTabSz="578358">
              <a:spcBef>
                <a:spcPts val="1600"/>
              </a:spcBef>
              <a:defRPr sz="3564"/>
            </a:pPr>
            <a:r>
              <a:t>What if</a:t>
            </a:r>
          </a:p>
          <a:p>
            <a:pPr marL="831215" lvl="1" indent="-391160" defTabSz="578358">
              <a:spcBef>
                <a:spcPts val="400"/>
              </a:spcBef>
              <a:buClr>
                <a:srgbClr val="9FB8CD"/>
              </a:buClr>
              <a:defRPr sz="3168">
                <a:solidFill>
                  <a:srgbClr val="464653"/>
                </a:solidFill>
              </a:defRPr>
            </a:pPr>
            <a:r>
              <a:t>gcc has an address error?</a:t>
            </a:r>
          </a:p>
          <a:p>
            <a:pPr marL="831215" lvl="1" indent="-391160" defTabSz="578358">
              <a:spcBef>
                <a:spcPts val="400"/>
              </a:spcBef>
              <a:buClr>
                <a:srgbClr val="9FB8CD"/>
              </a:buClr>
              <a:defRPr sz="3168">
                <a:solidFill>
                  <a:srgbClr val="464653"/>
                </a:solidFill>
              </a:defRPr>
            </a:pPr>
            <a:r>
              <a:t>emacs writes at x7050?</a:t>
            </a:r>
          </a:p>
          <a:p>
            <a:pPr marL="831215" lvl="1" indent="-391160" defTabSz="578358">
              <a:spcBef>
                <a:spcPts val="400"/>
              </a:spcBef>
              <a:buClr>
                <a:srgbClr val="9FB8CD"/>
              </a:buClr>
              <a:defRPr sz="3168">
                <a:solidFill>
                  <a:srgbClr val="464653"/>
                </a:solidFill>
              </a:defRPr>
            </a:pPr>
            <a:r>
              <a:t>pine needs to expand?</a:t>
            </a:r>
          </a:p>
          <a:p>
            <a:pPr marL="831215" lvl="1" indent="-391160" defTabSz="578358">
              <a:spcBef>
                <a:spcPts val="400"/>
              </a:spcBef>
              <a:buClr>
                <a:srgbClr val="9FB8CD"/>
              </a:buClr>
              <a:defRPr sz="3168">
                <a:solidFill>
                  <a:srgbClr val="464653"/>
                </a:solidFill>
              </a:defRPr>
            </a:pPr>
            <a:r>
              <a:t>emacs needs more memory than is on the machine?</a:t>
            </a:r>
          </a:p>
        </p:txBody>
      </p:sp>
      <p:pic>
        <p:nvPicPr>
          <p:cNvPr id="157" name="image3.png"/>
          <p:cNvPicPr>
            <a:picLocks noChangeAspect="1"/>
          </p:cNvPicPr>
          <p:nvPr/>
        </p:nvPicPr>
        <p:blipFill>
          <a:blip r:embed="rId2">
            <a:extLst/>
          </a:blip>
          <a:stretch>
            <a:fillRect/>
          </a:stretch>
        </p:blipFill>
        <p:spPr>
          <a:xfrm>
            <a:off x="8994948" y="3059619"/>
            <a:ext cx="3921761" cy="5374262"/>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7</a:t>
            </a:fld>
            <a:endParaRPr lang="en-US"/>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p:cNvSpPr>
          <p:nvPr>
            <p:ph type="title"/>
          </p:nvPr>
        </p:nvSpPr>
        <p:spPr>
          <a:prstGeom prst="rect">
            <a:avLst/>
          </a:prstGeom>
        </p:spPr>
        <p:txBody>
          <a:bodyPr/>
          <a:lstStyle/>
          <a:p>
            <a:r>
              <a:t>Protection Issues</a:t>
            </a:r>
          </a:p>
        </p:txBody>
      </p:sp>
      <p:sp>
        <p:nvSpPr>
          <p:cNvPr id="160" name="Shape 160"/>
          <p:cNvSpPr>
            <a:spLocks noGrp="1"/>
          </p:cNvSpPr>
          <p:nvPr>
            <p:ph type="body" sz="half" idx="1"/>
          </p:nvPr>
        </p:nvSpPr>
        <p:spPr>
          <a:xfrm>
            <a:off x="952500" y="5194507"/>
            <a:ext cx="11812369" cy="3695493"/>
          </a:xfrm>
          <a:prstGeom prst="rect">
            <a:avLst/>
          </a:prstGeom>
        </p:spPr>
        <p:txBody>
          <a:bodyPr/>
          <a:lstStyle/>
          <a:p>
            <a:r>
              <a:t>Errors in one process should not affect others</a:t>
            </a:r>
          </a:p>
          <a:p>
            <a:r>
              <a:t>For each process, check each load and store instruction to allow only legal memory references</a:t>
            </a:r>
          </a:p>
        </p:txBody>
      </p:sp>
      <p:pic>
        <p:nvPicPr>
          <p:cNvPr id="161" name="image4.png"/>
          <p:cNvPicPr>
            <a:picLocks noChangeAspect="1"/>
          </p:cNvPicPr>
          <p:nvPr/>
        </p:nvPicPr>
        <p:blipFill>
          <a:blip r:embed="rId2">
            <a:extLst/>
          </a:blip>
          <a:stretch>
            <a:fillRect/>
          </a:stretch>
        </p:blipFill>
        <p:spPr>
          <a:xfrm>
            <a:off x="2438399" y="2466417"/>
            <a:ext cx="8128001" cy="2599239"/>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8</a:t>
            </a:fld>
            <a:endParaRPr lang="en-US"/>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a:spLocks noGrp="1"/>
          </p:cNvSpPr>
          <p:nvPr>
            <p:ph type="title"/>
          </p:nvPr>
        </p:nvSpPr>
        <p:spPr>
          <a:xfrm>
            <a:off x="952500" y="444500"/>
            <a:ext cx="11099800" cy="1159044"/>
          </a:xfrm>
          <a:prstGeom prst="rect">
            <a:avLst/>
          </a:prstGeom>
        </p:spPr>
        <p:txBody>
          <a:bodyPr/>
          <a:lstStyle>
            <a:lvl1pPr defTabSz="420624">
              <a:defRPr sz="5760"/>
            </a:lvl1pPr>
          </a:lstStyle>
          <a:p>
            <a:r>
              <a:t>Expansion or Transparency Issue</a:t>
            </a:r>
          </a:p>
        </p:txBody>
      </p:sp>
      <p:sp>
        <p:nvSpPr>
          <p:cNvPr id="164" name="Shape 164"/>
          <p:cNvSpPr>
            <a:spLocks noGrp="1"/>
          </p:cNvSpPr>
          <p:nvPr>
            <p:ph type="body" sz="half" idx="1"/>
          </p:nvPr>
        </p:nvSpPr>
        <p:spPr>
          <a:xfrm>
            <a:off x="952500" y="1946929"/>
            <a:ext cx="11099800" cy="3454401"/>
          </a:xfrm>
          <a:prstGeom prst="rect">
            <a:avLst/>
          </a:prstGeom>
        </p:spPr>
        <p:txBody>
          <a:bodyPr/>
          <a:lstStyle/>
          <a:p>
            <a:pPr marL="431165" indent="-431165" defTabSz="566674">
              <a:lnSpc>
                <a:spcPct val="90000"/>
              </a:lnSpc>
              <a:spcBef>
                <a:spcPts val="1600"/>
              </a:spcBef>
              <a:defRPr sz="3492"/>
            </a:pPr>
            <a:r>
              <a:t>A process should be able to run regardless of its physical location or the physical memory size</a:t>
            </a:r>
          </a:p>
          <a:p>
            <a:pPr marL="431165" indent="-431165" defTabSz="566674">
              <a:lnSpc>
                <a:spcPct val="90000"/>
              </a:lnSpc>
              <a:spcBef>
                <a:spcPts val="1600"/>
              </a:spcBef>
              <a:defRPr sz="3492"/>
            </a:pPr>
            <a:r>
              <a:t>Give each process a large, static “fake” address space</a:t>
            </a:r>
          </a:p>
          <a:p>
            <a:pPr marL="431165" indent="-431165" defTabSz="566674">
              <a:lnSpc>
                <a:spcPct val="90000"/>
              </a:lnSpc>
              <a:spcBef>
                <a:spcPts val="1600"/>
              </a:spcBef>
              <a:defRPr sz="3492"/>
            </a:pPr>
            <a:r>
              <a:t>As a process runs, relocate each load and store to its actual memory</a:t>
            </a:r>
          </a:p>
        </p:txBody>
      </p:sp>
      <p:pic>
        <p:nvPicPr>
          <p:cNvPr id="165" name="image5.png"/>
          <p:cNvPicPr>
            <a:picLocks noChangeAspect="1"/>
          </p:cNvPicPr>
          <p:nvPr/>
        </p:nvPicPr>
        <p:blipFill>
          <a:blip r:embed="rId2">
            <a:extLst/>
          </a:blip>
          <a:stretch>
            <a:fillRect/>
          </a:stretch>
        </p:blipFill>
        <p:spPr>
          <a:xfrm>
            <a:off x="2676954" y="5557349"/>
            <a:ext cx="8073814" cy="3454401"/>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US" smtClean="0"/>
              <a:t>9</a:t>
            </a:fld>
            <a:endParaRPr lang="en-US"/>
          </a:p>
        </p:txBody>
      </p:sp>
    </p:spTree>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2255</Words>
  <Application>Microsoft Office PowerPoint</Application>
  <PresentationFormat>Custom</PresentationFormat>
  <Paragraphs>337</Paragraphs>
  <Slides>40</Slides>
  <Notes>6</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Helvetica</vt:lpstr>
      <vt:lpstr>Helvetica Light</vt:lpstr>
      <vt:lpstr>Helvetica Neue</vt:lpstr>
      <vt:lpstr>White</vt:lpstr>
      <vt:lpstr>Virtual Memory, Address-Translation and Paging</vt:lpstr>
      <vt:lpstr>Overview</vt:lpstr>
      <vt:lpstr>Latency Numbers Every Programmer Should Know</vt:lpstr>
      <vt:lpstr>The Big Picture</vt:lpstr>
      <vt:lpstr>Issues</vt:lpstr>
      <vt:lpstr>No Memory Abstraction</vt:lpstr>
      <vt:lpstr>A Simple System</vt:lpstr>
      <vt:lpstr>Protection Issues</vt:lpstr>
      <vt:lpstr>Expansion or Transparency Issue</vt:lpstr>
      <vt:lpstr>Virtual Memory</vt:lpstr>
      <vt:lpstr>Address Mapping and Granularity</vt:lpstr>
      <vt:lpstr>Generic Address Translation</vt:lpstr>
      <vt:lpstr>Goals of Translation</vt:lpstr>
      <vt:lpstr>Base and Bound</vt:lpstr>
      <vt:lpstr>Segmentation</vt:lpstr>
      <vt:lpstr>Segmentation: Example Systems</vt:lpstr>
      <vt:lpstr>Paging</vt:lpstr>
      <vt:lpstr>Paging (1)</vt:lpstr>
      <vt:lpstr>Paging (2)</vt:lpstr>
      <vt:lpstr>Paging (3)</vt:lpstr>
      <vt:lpstr>Structure of a Page Table Entry</vt:lpstr>
      <vt:lpstr>Speeding Up Paging</vt:lpstr>
      <vt:lpstr>How Many PTEs Do We Need?</vt:lpstr>
      <vt:lpstr>Segmentation with Paging</vt:lpstr>
      <vt:lpstr>Multiple-Level Page Tables</vt:lpstr>
      <vt:lpstr>Inverted Page Tables</vt:lpstr>
      <vt:lpstr>Virtual-To-Physical Lookups</vt:lpstr>
      <vt:lpstr>Virtual Page Lookup</vt:lpstr>
      <vt:lpstr>Translation Look-aside Buffer (TLB)</vt:lpstr>
      <vt:lpstr>Bits in a TLB Entry</vt:lpstr>
      <vt:lpstr>Hardware-Controlled TLB</vt:lpstr>
      <vt:lpstr>Software-Controlled TLB</vt:lpstr>
      <vt:lpstr>Hardware vs. Software Controlled</vt:lpstr>
      <vt:lpstr>Caches and TLBs</vt:lpstr>
      <vt:lpstr>Cache vs. TLB</vt:lpstr>
      <vt:lpstr>Detour:  Accosiativity</vt:lpstr>
      <vt:lpstr>PowerPoint Presentation</vt:lpstr>
      <vt:lpstr>TLB Related Issues</vt:lpstr>
      <vt:lpstr>Consistency Issues</vt:lpstr>
      <vt:lpstr>Summary – Part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Memory, Address-Translation and Paging</dc:title>
  <dc:creator>Tore Brox-Larsen</dc:creator>
  <cp:lastModifiedBy>Lars Ailo Bongo</cp:lastModifiedBy>
  <cp:revision>29</cp:revision>
  <cp:lastPrinted>2016-02-28T17:50:27Z</cp:lastPrinted>
  <dcterms:modified xsi:type="dcterms:W3CDTF">2019-03-19T10:03:57Z</dcterms:modified>
</cp:coreProperties>
</file>