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handoutMasterIdLst>
    <p:handoutMasterId r:id="rId32"/>
  </p:handoutMasterIdLst>
  <p:sldIdLst>
    <p:sldId id="256" r:id="rId3"/>
    <p:sldId id="286" r:id="rId4"/>
    <p:sldId id="287" r:id="rId5"/>
    <p:sldId id="260" r:id="rId6"/>
    <p:sldId id="261" r:id="rId7"/>
    <p:sldId id="288" r:id="rId8"/>
    <p:sldId id="289" r:id="rId9"/>
    <p:sldId id="290" r:id="rId10"/>
    <p:sldId id="294" r:id="rId11"/>
    <p:sldId id="291" r:id="rId12"/>
    <p:sldId id="292" r:id="rId13"/>
    <p:sldId id="295" r:id="rId14"/>
    <p:sldId id="293" r:id="rId15"/>
    <p:sldId id="266" r:id="rId16"/>
    <p:sldId id="267" r:id="rId17"/>
    <p:sldId id="268" r:id="rId18"/>
    <p:sldId id="296" r:id="rId19"/>
    <p:sldId id="298" r:id="rId20"/>
    <p:sldId id="269" r:id="rId21"/>
    <p:sldId id="297" r:id="rId22"/>
    <p:sldId id="265" r:id="rId23"/>
    <p:sldId id="270" r:id="rId24"/>
    <p:sldId id="271" r:id="rId25"/>
    <p:sldId id="272" r:id="rId26"/>
    <p:sldId id="273" r:id="rId27"/>
    <p:sldId id="274" r:id="rId28"/>
    <p:sldId id="275" r:id="rId29"/>
    <p:sldId id="279" r:id="rId30"/>
    <p:sldId id="299" r:id="rId31"/>
  </p:sldIdLst>
  <p:sldSz cx="9144000" cy="6858000" type="screen4x3"/>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84" autoAdjust="0"/>
    <p:restoredTop sz="94660" autoAdjust="0"/>
  </p:normalViewPr>
  <p:slideViewPr>
    <p:cSldViewPr>
      <p:cViewPr>
        <p:scale>
          <a:sx n="100" d="100"/>
          <a:sy n="100" d="100"/>
        </p:scale>
        <p:origin x="-732" y="72"/>
      </p:cViewPr>
      <p:guideLst>
        <p:guide orient="horz" pos="2160"/>
        <p:guide pos="2888"/>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98" d="100"/>
          <a:sy n="98" d="100"/>
        </p:scale>
        <p:origin x="-36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1D4AD0-A353-4E9E-B686-83E0EA73283B}" type="datetimeFigureOut">
              <a:rPr lang="zh-CN" altLang="en-US" smtClean="0"/>
              <a:pPr/>
              <a:t>2016/9/1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E4A398-5C1F-41FE-931E-F4DE13605C5F}" type="slidenum">
              <a:rPr lang="zh-CN" altLang="en-US" smtClean="0"/>
              <a:pPr/>
              <a:t>‹#›</a:t>
            </a:fld>
            <a:endParaRPr lang="zh-CN" altLang="en-US"/>
          </a:p>
        </p:txBody>
      </p:sp>
    </p:spTree>
    <p:extLst>
      <p:ext uri="{BB962C8B-B14F-4D97-AF65-F5344CB8AC3E}">
        <p14:creationId xmlns:p14="http://schemas.microsoft.com/office/powerpoint/2010/main" val="95688454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44541"/>
            <a:ext cx="7772400" cy="512757"/>
          </a:xfrm>
          <a:prstGeom prst="rect">
            <a:avLst/>
          </a:prstGeom>
        </p:spPr>
        <p:txBody>
          <a:bodyPr/>
          <a:lstStyle>
            <a:lvl1pPr>
              <a:defRPr sz="28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pPr/>
              <a:t>2016/9/1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B6EBCB-A38A-4D86-9BED-7BA271DF8189}" type="datetimeFigureOut">
              <a:rPr lang="zh-CN" altLang="en-US" smtClean="0"/>
              <a:pPr/>
              <a:t>2016/9/1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5B6EBCB-A38A-4D86-9BED-7BA271DF8189}" type="datetimeFigureOut">
              <a:rPr lang="zh-CN" altLang="en-US" smtClean="0"/>
              <a:pPr/>
              <a:t>2016/9/1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5B6EBCB-A38A-4D86-9BED-7BA271DF8189}" type="datetimeFigureOut">
              <a:rPr lang="zh-CN" altLang="en-US" smtClean="0"/>
              <a:pPr/>
              <a:t>2016/9/1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B6EBCB-A38A-4D86-9BED-7BA271DF8189}" type="datetimeFigureOut">
              <a:rPr lang="zh-CN" altLang="en-US" smtClean="0"/>
              <a:pPr/>
              <a:t>2016/9/1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B6EBCB-A38A-4D86-9BED-7BA271DF8189}" type="datetimeFigureOut">
              <a:rPr lang="zh-CN" altLang="en-US" smtClean="0"/>
              <a:pPr/>
              <a:t>2016/9/1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85794"/>
            <a:ext cx="8229600" cy="649324"/>
          </a:xfrm>
          <a:prstGeom prst="rect">
            <a:avLst/>
          </a:prstGeom>
        </p:spPr>
        <p:txBody>
          <a:bodyPr/>
          <a:lstStyle>
            <a:lvl1pPr algn="l">
              <a:defRPr sz="2800" b="1"/>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457200" y="1617681"/>
            <a:ext cx="8229600" cy="4525963"/>
          </a:xfrm>
          <a:prstGeom prst="rect">
            <a:avLst/>
          </a:prstGeom>
        </p:spPr>
        <p:txBody>
          <a:bodyPr/>
          <a:lstStyle>
            <a:lvl1pPr marL="514350" marR="0" indent="-514350" algn="l" defTabSz="914400" rtl="0" eaLnBrk="1" fontAlgn="auto" latinLnBrk="0" hangingPunct="1">
              <a:lnSpc>
                <a:spcPct val="150000"/>
              </a:lnSpc>
              <a:spcBef>
                <a:spcPct val="20000"/>
              </a:spcBef>
              <a:spcAft>
                <a:spcPts val="0"/>
              </a:spcAft>
              <a:buClrTx/>
              <a:buSzTx/>
              <a:buFont typeface="Arial" pitchFamily="34" charset="0"/>
              <a:buChar char="•"/>
              <a:tabLst/>
              <a:defRPr sz="2000">
                <a:latin typeface="+mj-ea"/>
                <a:ea typeface="+mj-ea"/>
              </a:defRPr>
            </a:lvl1pPr>
            <a:lvl2pPr marL="857250" indent="-400050" algn="l">
              <a:lnSpc>
                <a:spcPct val="150000"/>
              </a:lnSpc>
              <a:buFont typeface="Arial" pitchFamily="34" charset="0"/>
              <a:buChar char="•"/>
              <a:defRPr sz="1800">
                <a:latin typeface="+mj-ea"/>
                <a:ea typeface="+mj-ea"/>
              </a:defRPr>
            </a:lvl2pPr>
            <a:lvl3pPr marL="1314450" indent="-400050" algn="l">
              <a:lnSpc>
                <a:spcPct val="150000"/>
              </a:lnSpc>
              <a:buFont typeface="Arial" pitchFamily="34" charset="0"/>
              <a:buChar char="•"/>
              <a:defRPr sz="1600">
                <a:latin typeface="+mj-ea"/>
                <a:ea typeface="+mj-ea"/>
              </a:defRPr>
            </a:lvl3pPr>
            <a:lvl4pPr algn="l">
              <a:buNone/>
              <a:defRPr sz="1400">
                <a:latin typeface="+mj-ea"/>
                <a:ea typeface="+mj-ea"/>
              </a:defRPr>
            </a:lvl4pPr>
            <a:lvl5pPr>
              <a:buNone/>
              <a:defRPr>
                <a:latin typeface="+mj-ea"/>
                <a:ea typeface="+mj-ea"/>
              </a:defRPr>
            </a:lvl5pPr>
          </a:lstStyle>
          <a:p>
            <a:pPr lvl="0"/>
            <a:r>
              <a:rPr lang="zh-CN" altLang="en-US" dirty="0" smtClean="0"/>
              <a:t>第一级：单击此处编辑母版标题样式</a:t>
            </a:r>
          </a:p>
          <a:p>
            <a:pPr lvl="1"/>
            <a:r>
              <a:rPr lang="zh-CN" altLang="en-US" dirty="0" smtClean="0"/>
              <a:t>第二级：单击此处编辑母版标题样式</a:t>
            </a:r>
          </a:p>
          <a:p>
            <a:pPr lvl="2"/>
            <a:r>
              <a:rPr lang="zh-CN" altLang="en-US" dirty="0" smtClean="0"/>
              <a:t>第三级：单击此处编辑母版标题样式</a:t>
            </a:r>
          </a:p>
          <a:p>
            <a:pPr lvl="0"/>
            <a:endParaRPr lang="en-US" altLang="zh-CN" dirty="0" smtClean="0"/>
          </a:p>
          <a:p>
            <a:pPr lvl="0"/>
            <a:endParaRPr lang="en-US" altLang="zh-CN"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ltLang="zh-CN" dirty="0" smtClean="0"/>
          </a:p>
          <a:p>
            <a:pPr lvl="0"/>
            <a:endParaRPr lang="en-US" altLang="zh-CN" dirty="0" smtClean="0"/>
          </a:p>
          <a:p>
            <a:pPr lvl="0"/>
            <a:endParaRPr lang="zh-CN" altLang="en-US" dirty="0" smtClean="0"/>
          </a:p>
        </p:txBody>
      </p:sp>
      <p:sp>
        <p:nvSpPr>
          <p:cNvPr id="6" name="灯片编号占位符 5"/>
          <p:cNvSpPr>
            <a:spLocks noGrp="1"/>
          </p:cNvSpPr>
          <p:nvPr>
            <p:ph type="sldNum" sz="quarter" idx="12"/>
          </p:nvPr>
        </p:nvSpPr>
        <p:spPr>
          <a:xfrm>
            <a:off x="6553200" y="6143644"/>
            <a:ext cx="2133600" cy="365125"/>
          </a:xfrm>
          <a:prstGeom prst="rect">
            <a:avLst/>
          </a:prstGeom>
        </p:spPr>
        <p:txBody>
          <a:bodyPr/>
          <a:lstStyle>
            <a:lvl1pPr algn="r">
              <a:defRPr/>
            </a:lvl1pPr>
          </a:lstStyle>
          <a:p>
            <a:r>
              <a:rPr lang="en-US" altLang="zh-CN" dirty="0" smtClean="0"/>
              <a:t>1</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b="1"/>
            </a:lvl1pPr>
            <a:lvl2pPr>
              <a:defRPr sz="2000" b="1"/>
            </a:lvl2pPr>
            <a:lvl3pPr>
              <a:defRPr sz="1800" b="1"/>
            </a:lvl3pPr>
            <a:lvl4pPr>
              <a:defRPr sz="1600" b="1"/>
            </a:lvl4pPr>
            <a:lvl5pPr>
              <a:defRPr sz="1600" b="1"/>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pPr/>
              <a:t>2016/9/1</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5B6EBCB-A38A-4D86-9BED-7BA271DF8189}" type="datetimeFigureOut">
              <a:rPr lang="zh-CN" altLang="en-US" smtClean="0"/>
              <a:pPr/>
              <a:t>2016/9/1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B6EBCB-A38A-4D86-9BED-7BA271DF8189}" type="datetimeFigureOut">
              <a:rPr lang="zh-CN" altLang="en-US" smtClean="0"/>
              <a:pPr/>
              <a:t>2016/9/1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5B6EBCB-A38A-4D86-9BED-7BA271DF8189}" type="datetimeFigureOut">
              <a:rPr lang="zh-CN" altLang="en-US" smtClean="0"/>
              <a:pPr/>
              <a:t>2016/9/1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5B6EBCB-A38A-4D86-9BED-7BA271DF8189}" type="datetimeFigureOut">
              <a:rPr lang="zh-CN" altLang="en-US" smtClean="0"/>
              <a:pPr/>
              <a:t>2016/9/1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5B6EBCB-A38A-4D86-9BED-7BA271DF8189}" type="datetimeFigureOut">
              <a:rPr lang="zh-CN" altLang="en-US" smtClean="0"/>
              <a:pPr/>
              <a:t>2016/9/1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5B6EBCB-A38A-4D86-9BED-7BA271DF8189}" type="datetimeFigureOut">
              <a:rPr lang="zh-CN" altLang="en-US" smtClean="0"/>
              <a:pPr/>
              <a:t>2016/9/1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E77FBF-94F8-465B-905E-650EA668469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6EBCB-A38A-4D86-9BED-7BA271DF8189}" type="datetimeFigureOut">
              <a:rPr lang="zh-CN" altLang="en-US" smtClean="0"/>
              <a:pPr/>
              <a:t>2016/9/1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77FBF-94F8-465B-905E-650EA668469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2" descr="C:\Users\admin\Desktop\图片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15"/>
            <a:ext cx="9148129" cy="44307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admin\Desktop\图片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25950"/>
            <a:ext cx="9144000" cy="2432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14862" y="1844824"/>
            <a:ext cx="5314275" cy="830997"/>
          </a:xfrm>
          <a:prstGeom prst="rect">
            <a:avLst/>
          </a:prstGeom>
          <a:noFill/>
        </p:spPr>
        <p:txBody>
          <a:bodyPr wrap="none" rtlCol="0" anchor="ctr">
            <a:spAutoFit/>
          </a:bodyPr>
          <a:lstStyle/>
          <a:p>
            <a:pPr algn="ctr"/>
            <a:r>
              <a:rPr lang="en-US" altLang="zh-CN" sz="4800" b="1" dirty="0" smtClean="0">
                <a:solidFill>
                  <a:schemeClr val="bg1"/>
                </a:solidFill>
                <a:latin typeface="微软雅黑" pitchFamily="34" charset="-122"/>
                <a:ea typeface="微软雅黑" pitchFamily="34" charset="-122"/>
              </a:rPr>
              <a:t>WEB</a:t>
            </a:r>
            <a:r>
              <a:rPr lang="zh-CN" altLang="en-US" sz="4800" b="1" dirty="0" smtClean="0">
                <a:solidFill>
                  <a:schemeClr val="bg1"/>
                </a:solidFill>
                <a:latin typeface="微软雅黑" pitchFamily="34" charset="-122"/>
                <a:ea typeface="微软雅黑" pitchFamily="34" charset="-122"/>
              </a:rPr>
              <a:t>视觉设计规范</a:t>
            </a:r>
            <a:endParaRPr lang="zh-CN" altLang="en-US" sz="4800" b="1" dirty="0">
              <a:solidFill>
                <a:schemeClr val="bg1"/>
              </a:solidFill>
              <a:latin typeface="微软雅黑" pitchFamily="34" charset="-122"/>
              <a:ea typeface="微软雅黑" pitchFamily="34" charset="-122"/>
            </a:endParaRPr>
          </a:p>
        </p:txBody>
      </p:sp>
      <p:sp>
        <p:nvSpPr>
          <p:cNvPr id="5" name="TextBox 4"/>
          <p:cNvSpPr txBox="1"/>
          <p:nvPr/>
        </p:nvSpPr>
        <p:spPr>
          <a:xfrm>
            <a:off x="3402448" y="2819684"/>
            <a:ext cx="2339103" cy="461665"/>
          </a:xfrm>
          <a:prstGeom prst="rect">
            <a:avLst/>
          </a:prstGeom>
          <a:noFill/>
        </p:spPr>
        <p:txBody>
          <a:bodyPr wrap="none" rtlCol="0" anchor="ctr">
            <a:spAutoFit/>
          </a:bodyPr>
          <a:lstStyle/>
          <a:p>
            <a:pPr algn="ctr"/>
            <a:r>
              <a:rPr lang="zh-CN" altLang="en-US" sz="2400" dirty="0" smtClean="0">
                <a:solidFill>
                  <a:schemeClr val="bg1"/>
                </a:solidFill>
                <a:latin typeface="微软雅黑" pitchFamily="34" charset="-122"/>
                <a:ea typeface="微软雅黑" pitchFamily="34" charset="-122"/>
              </a:rPr>
              <a:t>主讲人：谭老师</a:t>
            </a:r>
            <a:endParaRPr lang="zh-CN" altLang="en-US" sz="2400" dirty="0">
              <a:solidFill>
                <a:schemeClr val="bg1"/>
              </a:solidFill>
              <a:latin typeface="微软雅黑" pitchFamily="34" charset="-122"/>
              <a:ea typeface="微软雅黑"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41" presetClass="entr" presetSubtype="0" fill="hold" grpId="0" nodeType="with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4"/>
                                        </p:tgtEl>
                                        <p:attrNameLst>
                                          <p:attrName>ppt_y</p:attrName>
                                        </p:attrNameLst>
                                      </p:cBhvr>
                                      <p:tavLst>
                                        <p:tav tm="0">
                                          <p:val>
                                            <p:strVal val="#ppt_y"/>
                                          </p:val>
                                        </p:tav>
                                        <p:tav tm="100000">
                                          <p:val>
                                            <p:strVal val="#ppt_y"/>
                                          </p:val>
                                        </p:tav>
                                      </p:tavLst>
                                    </p:anim>
                                    <p:anim calcmode="lin" valueType="num">
                                      <p:cBhvr>
                                        <p:cTn id="18"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4"/>
                                        </p:tgtEl>
                                      </p:cBhvr>
                                    </p:animEffect>
                                  </p:childTnLst>
                                </p:cTn>
                              </p:par>
                            </p:childTnLst>
                          </p:cTn>
                        </p:par>
                        <p:par>
                          <p:cTn id="21" fill="hold">
                            <p:stCondLst>
                              <p:cond delay="14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5"/>
                                        </p:tgtEl>
                                        <p:attrNameLst>
                                          <p:attrName>ppt_y</p:attrName>
                                        </p:attrNameLst>
                                      </p:cBhvr>
                                      <p:tavLst>
                                        <p:tav tm="0">
                                          <p:val>
                                            <p:strVal val="#ppt_y"/>
                                          </p:val>
                                        </p:tav>
                                        <p:tav tm="100000">
                                          <p:val>
                                            <p:strVal val="#ppt_y"/>
                                          </p:val>
                                        </p:tav>
                                      </p:tavLst>
                                    </p:anim>
                                    <p:anim calcmode="lin" valueType="num">
                                      <p:cBhvr>
                                        <p:cTn id="26"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1"/>
          <p:cNvSpPr txBox="1">
            <a:spLocks/>
          </p:cNvSpPr>
          <p:nvPr/>
        </p:nvSpPr>
        <p:spPr>
          <a:xfrm>
            <a:off x="323850" y="1556792"/>
            <a:ext cx="8690888" cy="338437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可视范围的定义</a:t>
            </a:r>
          </a:p>
          <a:p>
            <a:pPr algn="l" defTabSz="914353" fontAlgn="auto">
              <a:lnSpc>
                <a:spcPct val="150000"/>
              </a:lnSpc>
              <a:spcBef>
                <a:spcPts val="0"/>
              </a:spcBef>
              <a:spcAft>
                <a:spcPts val="0"/>
              </a:spcAft>
              <a:defRPr/>
            </a:pPr>
            <a:r>
              <a:rPr lang="en-US" altLang="zh-CN" sz="1600" dirty="0">
                <a:solidFill>
                  <a:schemeClr val="tx1">
                    <a:lumMod val="75000"/>
                    <a:lumOff val="25000"/>
                  </a:schemeClr>
                </a:solidFill>
                <a:latin typeface="微软雅黑" pitchFamily="34" charset="-122"/>
                <a:ea typeface="微软雅黑" pitchFamily="34" charset="-122"/>
              </a:rPr>
              <a:t>IE</a:t>
            </a:r>
            <a:r>
              <a:rPr lang="zh-CN" altLang="en-US" sz="1600" dirty="0">
                <a:solidFill>
                  <a:schemeClr val="tx1">
                    <a:lumMod val="75000"/>
                    <a:lumOff val="25000"/>
                  </a:schemeClr>
                </a:solidFill>
                <a:latin typeface="微软雅黑" pitchFamily="34" charset="-122"/>
                <a:ea typeface="微软雅黑" pitchFamily="34" charset="-122"/>
              </a:rPr>
              <a:t>在</a:t>
            </a:r>
            <a:r>
              <a:rPr lang="en-US" altLang="zh-CN" sz="1600" dirty="0">
                <a:solidFill>
                  <a:schemeClr val="tx1">
                    <a:lumMod val="75000"/>
                    <a:lumOff val="25000"/>
                  </a:schemeClr>
                </a:solidFill>
                <a:latin typeface="微软雅黑" pitchFamily="34" charset="-122"/>
                <a:ea typeface="微软雅黑" pitchFamily="34" charset="-122"/>
              </a:rPr>
              <a:t>1024*768</a:t>
            </a:r>
            <a:r>
              <a:rPr lang="zh-CN" altLang="en-US" sz="1600" dirty="0">
                <a:solidFill>
                  <a:schemeClr val="tx1">
                    <a:lumMod val="75000"/>
                    <a:lumOff val="25000"/>
                  </a:schemeClr>
                </a:solidFill>
                <a:latin typeface="微软雅黑" pitchFamily="34" charset="-122"/>
                <a:ea typeface="微软雅黑" pitchFamily="34" charset="-122"/>
              </a:rPr>
              <a:t>分辨率下显示满屏宽度为</a:t>
            </a:r>
            <a:r>
              <a:rPr lang="en-US" altLang="zh-CN" sz="1600" dirty="0" smtClean="0">
                <a:solidFill>
                  <a:schemeClr val="tx1">
                    <a:lumMod val="75000"/>
                    <a:lumOff val="25000"/>
                  </a:schemeClr>
                </a:solidFill>
                <a:latin typeface="微软雅黑" pitchFamily="34" charset="-122"/>
                <a:ea typeface="微软雅黑" pitchFamily="34" charset="-122"/>
              </a:rPr>
              <a:t>1003PX</a:t>
            </a:r>
            <a:r>
              <a:rPr lang="zh-CN" altLang="en-US" sz="1600" dirty="0" smtClean="0">
                <a:solidFill>
                  <a:schemeClr val="tx1">
                    <a:lumMod val="75000"/>
                    <a:lumOff val="25000"/>
                  </a:schemeClr>
                </a:solidFill>
                <a:latin typeface="微软雅黑" pitchFamily="34" charset="-122"/>
                <a:ea typeface="微软雅黑" pitchFamily="34" charset="-122"/>
              </a:rPr>
              <a:t>，</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而</a:t>
            </a:r>
            <a:r>
              <a:rPr lang="zh-CN" altLang="en-US" sz="1600" dirty="0">
                <a:solidFill>
                  <a:schemeClr val="tx1">
                    <a:lumMod val="75000"/>
                    <a:lumOff val="25000"/>
                  </a:schemeClr>
                </a:solidFill>
                <a:latin typeface="微软雅黑" pitchFamily="34" charset="-122"/>
                <a:ea typeface="微软雅黑" pitchFamily="34" charset="-122"/>
              </a:rPr>
              <a:t>我们通常定义的可视范围</a:t>
            </a:r>
            <a:r>
              <a:rPr lang="zh-CN" altLang="en-US" sz="1600" dirty="0" smtClean="0">
                <a:solidFill>
                  <a:schemeClr val="tx1">
                    <a:lumMod val="75000"/>
                    <a:lumOff val="25000"/>
                  </a:schemeClr>
                </a:solidFill>
                <a:latin typeface="微软雅黑" pitchFamily="34" charset="-122"/>
                <a:ea typeface="微软雅黑" pitchFamily="34" charset="-122"/>
              </a:rPr>
              <a:t>为</a:t>
            </a:r>
            <a:r>
              <a:rPr lang="en-US" altLang="zh-CN" sz="1600" b="1" dirty="0" smtClean="0">
                <a:solidFill>
                  <a:srgbClr val="C00000"/>
                </a:solidFill>
                <a:latin typeface="微软雅黑" pitchFamily="34" charset="-122"/>
                <a:ea typeface="微软雅黑" pitchFamily="34" charset="-122"/>
              </a:rPr>
              <a:t>960px~1000px</a:t>
            </a:r>
            <a:r>
              <a:rPr lang="zh-CN" altLang="en-US" sz="1600" dirty="0">
                <a:solidFill>
                  <a:schemeClr val="tx1">
                    <a:lumMod val="75000"/>
                    <a:lumOff val="25000"/>
                  </a:schemeClr>
                </a:solidFill>
                <a:latin typeface="微软雅黑" pitchFamily="34" charset="-122"/>
                <a:ea typeface="微软雅黑" pitchFamily="34" charset="-122"/>
              </a:rPr>
              <a:t>之间</a:t>
            </a:r>
            <a:r>
              <a:rPr lang="zh-CN" altLang="en-US" sz="1600" dirty="0" smtClean="0">
                <a:solidFill>
                  <a:schemeClr val="tx1">
                    <a:lumMod val="75000"/>
                    <a:lumOff val="25000"/>
                  </a:schemeClr>
                </a:solidFill>
                <a:latin typeface="微软雅黑" pitchFamily="34" charset="-122"/>
                <a:ea typeface="微软雅黑" pitchFamily="34" charset="-122"/>
              </a:rPr>
              <a:t>。</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endParaRPr lang="zh-CN" altLang="en-US" sz="1600" dirty="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高</a:t>
            </a:r>
            <a:r>
              <a:rPr lang="zh-CN" altLang="en-US" sz="1600" dirty="0">
                <a:solidFill>
                  <a:schemeClr val="tx1">
                    <a:lumMod val="75000"/>
                    <a:lumOff val="25000"/>
                  </a:schemeClr>
                </a:solidFill>
                <a:latin typeface="微软雅黑" pitchFamily="34" charset="-122"/>
                <a:ea typeface="微软雅黑" pitchFamily="34" charset="-122"/>
              </a:rPr>
              <a:t>度根据不同显示器的长宽比与浏览器设置，无法对其进行定义。</a:t>
            </a:r>
          </a:p>
          <a:p>
            <a:pPr algn="l" defTabSz="914353" fontAlgn="auto">
              <a:lnSpc>
                <a:spcPct val="150000"/>
              </a:lnSpc>
              <a:spcBef>
                <a:spcPts val="0"/>
              </a:spcBef>
              <a:spcAft>
                <a:spcPts val="0"/>
              </a:spcAft>
              <a:defRPr/>
            </a:pPr>
            <a:r>
              <a:rPr lang="en-US" altLang="zh-CN" sz="1600" dirty="0" smtClean="0">
                <a:solidFill>
                  <a:schemeClr val="tx1">
                    <a:lumMod val="75000"/>
                    <a:lumOff val="25000"/>
                  </a:schemeClr>
                </a:solidFill>
                <a:latin typeface="微软雅黑" pitchFamily="34" charset="-122"/>
                <a:ea typeface="微软雅黑" pitchFamily="34" charset="-122"/>
              </a:rPr>
              <a:t>1024*768</a:t>
            </a:r>
            <a:r>
              <a:rPr lang="zh-CN" altLang="en-US" sz="1600" dirty="0" smtClean="0">
                <a:solidFill>
                  <a:schemeClr val="tx1">
                    <a:lumMod val="75000"/>
                    <a:lumOff val="25000"/>
                  </a:schemeClr>
                </a:solidFill>
                <a:latin typeface="微软雅黑" pitchFamily="34" charset="-122"/>
                <a:ea typeface="微软雅黑" pitchFamily="34" charset="-122"/>
              </a:rPr>
              <a:t>分辨率，</a:t>
            </a:r>
            <a:r>
              <a:rPr lang="zh-CN" altLang="en-US" sz="1600" dirty="0">
                <a:solidFill>
                  <a:schemeClr val="tx1">
                    <a:lumMod val="75000"/>
                    <a:lumOff val="25000"/>
                  </a:schemeClr>
                </a:solidFill>
                <a:latin typeface="微软雅黑" pitchFamily="34" charset="-122"/>
                <a:ea typeface="微软雅黑" pitchFamily="34" charset="-122"/>
              </a:rPr>
              <a:t>除掉任务栏、浏览器菜单、状态栏等最后剩下的整屏高度为</a:t>
            </a:r>
            <a:r>
              <a:rPr lang="en-US" altLang="zh-CN" sz="1600" b="1" dirty="0" smtClean="0">
                <a:solidFill>
                  <a:srgbClr val="C00000"/>
                </a:solidFill>
                <a:latin typeface="微软雅黑" pitchFamily="34" charset="-122"/>
                <a:ea typeface="微软雅黑" pitchFamily="34" charset="-122"/>
              </a:rPr>
              <a:t>580px</a:t>
            </a:r>
            <a:endParaRPr lang="en-US" altLang="zh-CN" sz="1600" b="1" dirty="0">
              <a:solidFill>
                <a:srgbClr val="C00000"/>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en-US" altLang="zh-CN" sz="1600" dirty="0" smtClean="0">
                <a:solidFill>
                  <a:schemeClr val="tx1">
                    <a:lumMod val="75000"/>
                    <a:lumOff val="25000"/>
                  </a:schemeClr>
                </a:solidFill>
                <a:latin typeface="微软雅黑" pitchFamily="34" charset="-122"/>
                <a:ea typeface="微软雅黑" pitchFamily="34" charset="-122"/>
              </a:rPr>
              <a:t>1440*900</a:t>
            </a:r>
            <a:r>
              <a:rPr lang="zh-CN" altLang="en-US" sz="1600" dirty="0" smtClean="0">
                <a:solidFill>
                  <a:schemeClr val="tx1">
                    <a:lumMod val="75000"/>
                    <a:lumOff val="25000"/>
                  </a:schemeClr>
                </a:solidFill>
                <a:latin typeface="微软雅黑" pitchFamily="34" charset="-122"/>
                <a:ea typeface="微软雅黑" pitchFamily="34" charset="-122"/>
              </a:rPr>
              <a:t>分辨率，</a:t>
            </a:r>
            <a:r>
              <a:rPr lang="zh-CN" altLang="en-US" sz="1600" dirty="0">
                <a:solidFill>
                  <a:schemeClr val="tx1">
                    <a:lumMod val="75000"/>
                    <a:lumOff val="25000"/>
                  </a:schemeClr>
                </a:solidFill>
                <a:latin typeface="微软雅黑" pitchFamily="34" charset="-122"/>
                <a:ea typeface="微软雅黑" pitchFamily="34" charset="-122"/>
              </a:rPr>
              <a:t>除掉任务栏、浏览器菜单、状态栏等最后剩下的整屏高度为</a:t>
            </a:r>
            <a:r>
              <a:rPr lang="en-US" altLang="zh-CN" sz="1600" b="1" dirty="0" smtClean="0">
                <a:solidFill>
                  <a:srgbClr val="C00000"/>
                </a:solidFill>
                <a:latin typeface="微软雅黑" pitchFamily="34" charset="-122"/>
                <a:ea typeface="微软雅黑" pitchFamily="34" charset="-122"/>
              </a:rPr>
              <a:t>710px</a:t>
            </a:r>
            <a:endParaRPr lang="en-US" altLang="zh-CN" sz="1600" b="1" dirty="0">
              <a:solidFill>
                <a:srgbClr val="C00000"/>
              </a:solidFill>
              <a:latin typeface="微软雅黑" pitchFamily="34" charset="-122"/>
              <a:ea typeface="微软雅黑" pitchFamily="34" charset="-122"/>
            </a:endParaRPr>
          </a:p>
          <a:p>
            <a:pPr algn="l" defTabSz="914353" fontAlgn="auto">
              <a:lnSpc>
                <a:spcPct val="150000"/>
              </a:lnSpc>
              <a:spcBef>
                <a:spcPts val="0"/>
              </a:spcBef>
              <a:spcAft>
                <a:spcPts val="0"/>
              </a:spcAft>
              <a:defRPr/>
            </a:pPr>
            <a:endParaRPr lang="en-US" altLang="zh-CN" sz="1600" dirty="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endParaRPr lang="en-US" altLang="zh-CN" sz="1600" dirty="0">
              <a:solidFill>
                <a:schemeClr val="tx1">
                  <a:lumMod val="75000"/>
                  <a:lumOff val="25000"/>
                </a:schemeClr>
              </a:solidFill>
              <a:latin typeface="微软雅黑" pitchFamily="34" charset="-122"/>
              <a:ea typeface="微软雅黑" pitchFamily="34" charset="-122"/>
            </a:endParaRPr>
          </a:p>
        </p:txBody>
      </p:sp>
      <p:sp>
        <p:nvSpPr>
          <p:cNvPr id="25" name="矩形 24"/>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zh-CN" altLang="en-US" sz="2600" b="1" dirty="0" smtClean="0">
                <a:latin typeface="微软雅黑" pitchFamily="34" charset="-122"/>
                <a:ea typeface="微软雅黑" pitchFamily="34" charset="-122"/>
              </a:rPr>
              <a:t>网页尺寸规范</a:t>
            </a:r>
            <a:endParaRPr lang="zh-CN" altLang="en-US" sz="2600" b="1" dirty="0">
              <a:latin typeface="微软雅黑" pitchFamily="34" charset="-122"/>
              <a:ea typeface="微软雅黑" pitchFamily="34" charset="-122"/>
            </a:endParaRPr>
          </a:p>
        </p:txBody>
      </p:sp>
    </p:spTree>
    <p:extLst>
      <p:ext uri="{BB962C8B-B14F-4D97-AF65-F5344CB8AC3E}">
        <p14:creationId xmlns:p14="http://schemas.microsoft.com/office/powerpoint/2010/main" val="382394459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75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865188"/>
            <a:ext cx="8362950" cy="53721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783297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Desktop\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011" y="854546"/>
            <a:ext cx="7618413" cy="523875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42758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anim calcmode="lin" valueType="num">
                                      <p:cBhvr>
                                        <p:cTn id="8" dur="500" fill="hold"/>
                                        <p:tgtEl>
                                          <p:spTgt spid="1028"/>
                                        </p:tgtEl>
                                        <p:attrNameLst>
                                          <p:attrName>ppt_x</p:attrName>
                                        </p:attrNameLst>
                                      </p:cBhvr>
                                      <p:tavLst>
                                        <p:tav tm="0">
                                          <p:val>
                                            <p:strVal val="#ppt_x"/>
                                          </p:val>
                                        </p:tav>
                                        <p:tav tm="100000">
                                          <p:val>
                                            <p:strVal val="#ppt_x"/>
                                          </p:val>
                                        </p:tav>
                                      </p:tavLst>
                                    </p:anim>
                                    <p:anim calcmode="lin" valueType="num">
                                      <p:cBhvr>
                                        <p:cTn id="9" dur="5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533450"/>
            <a:ext cx="8891588" cy="2687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zh-CN" altLang="en-US" sz="2600" b="1" dirty="0" smtClean="0">
                <a:latin typeface="微软雅黑" pitchFamily="34" charset="-122"/>
                <a:ea typeface="微软雅黑" pitchFamily="34" charset="-122"/>
              </a:rPr>
              <a:t>分辨率占有率分析</a:t>
            </a:r>
            <a:endParaRPr lang="zh-CN" altLang="en-US" sz="2600" b="1" dirty="0">
              <a:latin typeface="微软雅黑" pitchFamily="34" charset="-122"/>
              <a:ea typeface="微软雅黑" pitchFamily="34" charset="-122"/>
            </a:endParaRPr>
          </a:p>
        </p:txBody>
      </p:sp>
    </p:spTree>
    <p:extLst>
      <p:ext uri="{BB962C8B-B14F-4D97-AF65-F5344CB8AC3E}">
        <p14:creationId xmlns:p14="http://schemas.microsoft.com/office/powerpoint/2010/main" val="296418952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850"/>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anim calcmode="lin" valueType="num">
                                      <p:cBhvr>
                                        <p:cTn id="16" dur="500" fill="hold"/>
                                        <p:tgtEl>
                                          <p:spTgt spid="2"/>
                                        </p:tgtEl>
                                        <p:attrNameLst>
                                          <p:attrName>ppt_x</p:attrName>
                                        </p:attrNameLst>
                                      </p:cBhvr>
                                      <p:tavLst>
                                        <p:tav tm="0">
                                          <p:val>
                                            <p:strVal val="#ppt_x"/>
                                          </p:val>
                                        </p:tav>
                                        <p:tav tm="100000">
                                          <p:val>
                                            <p:strVal val="#ppt_x"/>
                                          </p:val>
                                        </p:tav>
                                      </p:tavLst>
                                    </p:anim>
                                    <p:anim calcmode="lin" valueType="num">
                                      <p:cBhvr>
                                        <p:cTn id="17"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1"/>
          <p:cNvSpPr txBox="1">
            <a:spLocks/>
          </p:cNvSpPr>
          <p:nvPr/>
        </p:nvSpPr>
        <p:spPr>
          <a:xfrm>
            <a:off x="323850" y="1556792"/>
            <a:ext cx="8712646" cy="2736304"/>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600" b="1" dirty="0">
                <a:solidFill>
                  <a:srgbClr val="C00000"/>
                </a:solidFill>
                <a:latin typeface="微软雅黑" pitchFamily="34" charset="-122"/>
                <a:ea typeface="微软雅黑" pitchFamily="34" charset="-122"/>
              </a:rPr>
              <a:t>内容区尽可能的采用像素（省缺）字，</a:t>
            </a:r>
            <a:r>
              <a:rPr lang="en-US" altLang="zh-CN" sz="1600" b="1" dirty="0" smtClean="0">
                <a:solidFill>
                  <a:srgbClr val="C00000"/>
                </a:solidFill>
                <a:latin typeface="微软雅黑" pitchFamily="34" charset="-122"/>
                <a:ea typeface="微软雅黑" pitchFamily="34" charset="-122"/>
              </a:rPr>
              <a:t>12px~16px</a:t>
            </a:r>
          </a:p>
          <a:p>
            <a:pPr algn="l"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网</a:t>
            </a:r>
            <a:r>
              <a:rPr lang="zh-CN" altLang="en-US" sz="1600" dirty="0">
                <a:solidFill>
                  <a:schemeClr val="tx1">
                    <a:lumMod val="75000"/>
                    <a:lumOff val="25000"/>
                  </a:schemeClr>
                </a:solidFill>
                <a:latin typeface="微软雅黑" pitchFamily="34" charset="-122"/>
                <a:ea typeface="微软雅黑" pitchFamily="34" charset="-122"/>
              </a:rPr>
              <a:t>页设计中，除必须用图片（</a:t>
            </a:r>
            <a:r>
              <a:rPr lang="en-US" altLang="zh-CN" sz="1600" dirty="0">
                <a:solidFill>
                  <a:schemeClr val="tx1">
                    <a:lumMod val="75000"/>
                    <a:lumOff val="25000"/>
                  </a:schemeClr>
                </a:solidFill>
                <a:latin typeface="微软雅黑" pitchFamily="34" charset="-122"/>
                <a:ea typeface="微软雅黑" pitchFamily="34" charset="-122"/>
              </a:rPr>
              <a:t>BANNER</a:t>
            </a:r>
            <a:r>
              <a:rPr lang="zh-CN" altLang="en-US" sz="1600" dirty="0">
                <a:solidFill>
                  <a:schemeClr val="tx1">
                    <a:lumMod val="75000"/>
                    <a:lumOff val="25000"/>
                  </a:schemeClr>
                </a:solidFill>
                <a:latin typeface="微软雅黑" pitchFamily="34" charset="-122"/>
                <a:ea typeface="微软雅黑" pitchFamily="34" charset="-122"/>
              </a:rPr>
              <a:t>设计或者特殊标题）或者</a:t>
            </a:r>
            <a:r>
              <a:rPr lang="en-US" altLang="zh-CN" sz="1600" dirty="0">
                <a:solidFill>
                  <a:schemeClr val="tx1">
                    <a:lumMod val="75000"/>
                    <a:lumOff val="25000"/>
                  </a:schemeClr>
                </a:solidFill>
                <a:latin typeface="微软雅黑" pitchFamily="34" charset="-122"/>
                <a:ea typeface="微软雅黑" pitchFamily="34" charset="-122"/>
              </a:rPr>
              <a:t>FLASH</a:t>
            </a:r>
            <a:r>
              <a:rPr lang="zh-CN" altLang="en-US" sz="1600" dirty="0">
                <a:solidFill>
                  <a:schemeClr val="tx1">
                    <a:lumMod val="75000"/>
                    <a:lumOff val="25000"/>
                  </a:schemeClr>
                </a:solidFill>
                <a:latin typeface="微软雅黑" pitchFamily="34" charset="-122"/>
                <a:ea typeface="微软雅黑" pitchFamily="34" charset="-122"/>
              </a:rPr>
              <a:t>（互动站）制作外，内容一律采用宋体像素字进行设计，企业站字号统一为</a:t>
            </a:r>
            <a:r>
              <a:rPr lang="en-US" altLang="zh-CN" sz="1600" dirty="0" smtClean="0">
                <a:solidFill>
                  <a:schemeClr val="tx1">
                    <a:lumMod val="75000"/>
                    <a:lumOff val="25000"/>
                  </a:schemeClr>
                </a:solidFill>
                <a:latin typeface="微软雅黑" pitchFamily="34" charset="-122"/>
                <a:ea typeface="微软雅黑" pitchFamily="34" charset="-122"/>
              </a:rPr>
              <a:t>12~14px</a:t>
            </a:r>
            <a:r>
              <a:rPr lang="zh-CN" altLang="en-US" sz="1600" dirty="0">
                <a:solidFill>
                  <a:schemeClr val="tx1">
                    <a:lumMod val="75000"/>
                    <a:lumOff val="25000"/>
                  </a:schemeClr>
                </a:solidFill>
                <a:latin typeface="微软雅黑" pitchFamily="34" charset="-122"/>
                <a:ea typeface="微软雅黑" pitchFamily="34" charset="-122"/>
              </a:rPr>
              <a:t>，门户站</a:t>
            </a:r>
            <a:r>
              <a:rPr lang="en-US" altLang="zh-CN" sz="1600" dirty="0">
                <a:solidFill>
                  <a:schemeClr val="tx1">
                    <a:lumMod val="75000"/>
                    <a:lumOff val="25000"/>
                  </a:schemeClr>
                </a:solidFill>
                <a:latin typeface="微软雅黑" pitchFamily="34" charset="-122"/>
                <a:ea typeface="微软雅黑" pitchFamily="34" charset="-122"/>
              </a:rPr>
              <a:t>/</a:t>
            </a:r>
            <a:r>
              <a:rPr lang="zh-CN" altLang="en-US" sz="1600" dirty="0">
                <a:solidFill>
                  <a:schemeClr val="tx1">
                    <a:lumMod val="75000"/>
                    <a:lumOff val="25000"/>
                  </a:schemeClr>
                </a:solidFill>
                <a:latin typeface="微软雅黑" pitchFamily="34" charset="-122"/>
                <a:ea typeface="微软雅黑" pitchFamily="34" charset="-122"/>
              </a:rPr>
              <a:t>专题活动站出现部分</a:t>
            </a:r>
            <a:r>
              <a:rPr lang="en-US" altLang="zh-CN" sz="1600" dirty="0" smtClean="0">
                <a:solidFill>
                  <a:schemeClr val="tx1">
                    <a:lumMod val="75000"/>
                    <a:lumOff val="25000"/>
                  </a:schemeClr>
                </a:solidFill>
                <a:latin typeface="微软雅黑" pitchFamily="34" charset="-122"/>
                <a:ea typeface="微软雅黑" pitchFamily="34" charset="-122"/>
              </a:rPr>
              <a:t>14~18px</a:t>
            </a:r>
            <a:r>
              <a:rPr lang="zh-CN" altLang="en-US" sz="1600" dirty="0" smtClean="0">
                <a:solidFill>
                  <a:schemeClr val="tx1">
                    <a:lumMod val="75000"/>
                    <a:lumOff val="25000"/>
                  </a:schemeClr>
                </a:solidFill>
                <a:latin typeface="微软雅黑" pitchFamily="34" charset="-122"/>
                <a:ea typeface="微软雅黑" pitchFamily="34" charset="-122"/>
              </a:rPr>
              <a:t>。一</a:t>
            </a:r>
            <a:r>
              <a:rPr lang="zh-CN" altLang="en-US" sz="1600" dirty="0">
                <a:solidFill>
                  <a:schemeClr val="tx1">
                    <a:lumMod val="75000"/>
                    <a:lumOff val="25000"/>
                  </a:schemeClr>
                </a:solidFill>
                <a:latin typeface="微软雅黑" pitchFamily="34" charset="-122"/>
                <a:ea typeface="微软雅黑" pitchFamily="34" charset="-122"/>
              </a:rPr>
              <a:t>般情况下，接近字体尺寸的行距设置比较适合正</a:t>
            </a:r>
            <a:r>
              <a:rPr lang="zh-CN" altLang="en-US" sz="1600" dirty="0" smtClean="0">
                <a:solidFill>
                  <a:schemeClr val="tx1">
                    <a:lumMod val="75000"/>
                    <a:lumOff val="25000"/>
                  </a:schemeClr>
                </a:solidFill>
                <a:latin typeface="微软雅黑" pitchFamily="34" charset="-122"/>
                <a:ea typeface="微软雅黑" pitchFamily="34" charset="-122"/>
              </a:rPr>
              <a:t>文</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endParaRPr lang="zh-CN" altLang="en-US" sz="1600" dirty="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en-US" altLang="zh-CN" sz="1600" dirty="0">
                <a:solidFill>
                  <a:srgbClr val="C00000"/>
                </a:solidFill>
                <a:latin typeface="微软雅黑" pitchFamily="34" charset="-122"/>
                <a:ea typeface="微软雅黑" pitchFamily="34" charset="-122"/>
              </a:rPr>
              <a:t>12px</a:t>
            </a:r>
            <a:r>
              <a:rPr lang="zh-CN" altLang="en-US" sz="1600" dirty="0">
                <a:solidFill>
                  <a:srgbClr val="C00000"/>
                </a:solidFill>
                <a:latin typeface="微软雅黑" pitchFamily="34" charset="-122"/>
                <a:ea typeface="微软雅黑" pitchFamily="34" charset="-122"/>
              </a:rPr>
              <a:t>宋体行距一般</a:t>
            </a:r>
            <a:r>
              <a:rPr lang="zh-CN" altLang="en-US" sz="1600" dirty="0" smtClean="0">
                <a:solidFill>
                  <a:srgbClr val="C00000"/>
                </a:solidFill>
                <a:latin typeface="微软雅黑" pitchFamily="34" charset="-122"/>
                <a:ea typeface="微软雅黑" pitchFamily="34" charset="-122"/>
              </a:rPr>
              <a:t>为</a:t>
            </a:r>
            <a:r>
              <a:rPr lang="en-US" altLang="zh-CN" sz="1600" dirty="0" smtClean="0">
                <a:solidFill>
                  <a:srgbClr val="C00000"/>
                </a:solidFill>
                <a:latin typeface="微软雅黑" pitchFamily="34" charset="-122"/>
                <a:ea typeface="微软雅黑" pitchFamily="34" charset="-122"/>
              </a:rPr>
              <a:t>20~40px</a:t>
            </a:r>
            <a:r>
              <a:rPr lang="zh-CN" altLang="en-US" sz="1600" dirty="0">
                <a:solidFill>
                  <a:srgbClr val="C00000"/>
                </a:solidFill>
                <a:latin typeface="微软雅黑" pitchFamily="34" charset="-122"/>
                <a:ea typeface="微软雅黑" pitchFamily="34" charset="-122"/>
              </a:rPr>
              <a:t>，</a:t>
            </a:r>
            <a:r>
              <a:rPr lang="zh-CN" altLang="en-US" sz="1600" dirty="0" smtClean="0">
                <a:solidFill>
                  <a:srgbClr val="C00000"/>
                </a:solidFill>
                <a:latin typeface="微软雅黑" pitchFamily="34" charset="-122"/>
                <a:ea typeface="微软雅黑" pitchFamily="34" charset="-122"/>
              </a:rPr>
              <a:t>以</a:t>
            </a:r>
            <a:r>
              <a:rPr lang="en-US" altLang="zh-CN" sz="1600" dirty="0" smtClean="0">
                <a:solidFill>
                  <a:srgbClr val="C00000"/>
                </a:solidFill>
                <a:latin typeface="微软雅黑" pitchFamily="34" charset="-122"/>
                <a:ea typeface="微软雅黑" pitchFamily="34" charset="-122"/>
              </a:rPr>
              <a:t>30px</a:t>
            </a:r>
            <a:r>
              <a:rPr lang="zh-CN" altLang="en-US" sz="1600" dirty="0">
                <a:solidFill>
                  <a:srgbClr val="C00000"/>
                </a:solidFill>
                <a:latin typeface="微软雅黑" pitchFamily="34" charset="-122"/>
                <a:ea typeface="微软雅黑" pitchFamily="34" charset="-122"/>
              </a:rPr>
              <a:t>最为常见</a:t>
            </a:r>
          </a:p>
        </p:txBody>
      </p:sp>
      <p:sp>
        <p:nvSpPr>
          <p:cNvPr id="25" name="矩形 24"/>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r>
              <a:rPr lang="zh-CN" altLang="en-US" sz="2600" b="1" dirty="0">
                <a:latin typeface="微软雅黑" pitchFamily="34" charset="-122"/>
                <a:ea typeface="微软雅黑" pitchFamily="34" charset="-122"/>
              </a:rPr>
              <a:t>内</a:t>
            </a:r>
            <a:r>
              <a:rPr lang="zh-CN" altLang="en-US" sz="2600" b="1" dirty="0" smtClean="0">
                <a:latin typeface="微软雅黑" pitchFamily="34" charset="-122"/>
                <a:ea typeface="微软雅黑" pitchFamily="34" charset="-122"/>
              </a:rPr>
              <a:t>容文字设定</a:t>
            </a:r>
            <a:endParaRPr lang="zh-CN" altLang="en-US" sz="2600" b="1" dirty="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395" y="3896469"/>
            <a:ext cx="8047037"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03994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75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1250"/>
                            </p:stCondLst>
                            <p:childTnLst>
                              <p:par>
                                <p:cTn id="19" presetID="42" presetClass="entr" presetSubtype="0" fill="hold" nodeType="afterEffect">
                                  <p:stCondLst>
                                    <p:cond delay="0"/>
                                  </p:stCondLst>
                                  <p:childTnLst>
                                    <p:set>
                                      <p:cBhvr>
                                        <p:cTn id="20" dur="1" fill="hold">
                                          <p:stCondLst>
                                            <p:cond delay="0"/>
                                          </p:stCondLst>
                                        </p:cTn>
                                        <p:tgtEl>
                                          <p:spTgt spid="3074"/>
                                        </p:tgtEl>
                                        <p:attrNameLst>
                                          <p:attrName>style.visibility</p:attrName>
                                        </p:attrNameLst>
                                      </p:cBhvr>
                                      <p:to>
                                        <p:strVal val="visible"/>
                                      </p:to>
                                    </p:set>
                                    <p:animEffect transition="in" filter="fade">
                                      <p:cBhvr>
                                        <p:cTn id="21" dur="500"/>
                                        <p:tgtEl>
                                          <p:spTgt spid="3074"/>
                                        </p:tgtEl>
                                      </p:cBhvr>
                                    </p:animEffect>
                                    <p:anim calcmode="lin" valueType="num">
                                      <p:cBhvr>
                                        <p:cTn id="22" dur="500" fill="hold"/>
                                        <p:tgtEl>
                                          <p:spTgt spid="3074"/>
                                        </p:tgtEl>
                                        <p:attrNameLst>
                                          <p:attrName>ppt_x</p:attrName>
                                        </p:attrNameLst>
                                      </p:cBhvr>
                                      <p:tavLst>
                                        <p:tav tm="0">
                                          <p:val>
                                            <p:strVal val="#ppt_x"/>
                                          </p:val>
                                        </p:tav>
                                        <p:tav tm="100000">
                                          <p:val>
                                            <p:strVal val="#ppt_x"/>
                                          </p:val>
                                        </p:tav>
                                      </p:tavLst>
                                    </p:anim>
                                    <p:anim calcmode="lin" valueType="num">
                                      <p:cBhvr>
                                        <p:cTn id="23" dur="5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1"/>
          <p:cNvSpPr txBox="1">
            <a:spLocks/>
          </p:cNvSpPr>
          <p:nvPr/>
        </p:nvSpPr>
        <p:spPr>
          <a:xfrm>
            <a:off x="323850" y="1556792"/>
            <a:ext cx="8712646" cy="2736304"/>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600" b="1" dirty="0">
                <a:solidFill>
                  <a:srgbClr val="C00000"/>
                </a:solidFill>
                <a:latin typeface="微软雅黑" pitchFamily="34" charset="-122"/>
                <a:ea typeface="微软雅黑" pitchFamily="34" charset="-122"/>
              </a:rPr>
              <a:t>标题区尽可能的采用微软雅黑，</a:t>
            </a:r>
            <a:r>
              <a:rPr lang="en-US" altLang="zh-CN" sz="1600" b="1" dirty="0">
                <a:solidFill>
                  <a:srgbClr val="C00000"/>
                </a:solidFill>
                <a:latin typeface="微软雅黑" pitchFamily="34" charset="-122"/>
                <a:ea typeface="微软雅黑" pitchFamily="34" charset="-122"/>
              </a:rPr>
              <a:t>16px~36px</a:t>
            </a:r>
          </a:p>
          <a:p>
            <a:pPr algn="l"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为了突出标题，通常将标题字号设置得比较大，并且给予更多留白。</a:t>
            </a:r>
            <a:endParaRPr lang="en-US" altLang="zh-CN" sz="1600" dirty="0" smtClean="0">
              <a:solidFill>
                <a:schemeClr val="tx1">
                  <a:lumMod val="75000"/>
                  <a:lumOff val="25000"/>
                </a:schemeClr>
              </a:solidFill>
              <a:latin typeface="微软雅黑" pitchFamily="34" charset="-122"/>
              <a:ea typeface="微软雅黑" pitchFamily="34" charset="-122"/>
            </a:endParaRPr>
          </a:p>
        </p:txBody>
      </p:sp>
      <p:sp>
        <p:nvSpPr>
          <p:cNvPr id="25" name="矩形 24"/>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zh-CN" altLang="en-US" sz="2600" b="1" dirty="0">
                <a:latin typeface="微软雅黑" pitchFamily="34" charset="-122"/>
                <a:ea typeface="微软雅黑" pitchFamily="34" charset="-122"/>
              </a:rPr>
              <a:t>标</a:t>
            </a:r>
            <a:r>
              <a:rPr lang="zh-CN" altLang="en-US" sz="2600" b="1" dirty="0" smtClean="0">
                <a:latin typeface="微软雅黑" pitchFamily="34" charset="-122"/>
                <a:ea typeface="微软雅黑" pitchFamily="34" charset="-122"/>
              </a:rPr>
              <a:t>题文字设定</a:t>
            </a:r>
            <a:endParaRPr lang="zh-CN" altLang="en-US" sz="2600" b="1" dirty="0">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103" y="2636912"/>
            <a:ext cx="8161337"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73176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75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1250"/>
                            </p:stCondLst>
                            <p:childTnLst>
                              <p:par>
                                <p:cTn id="19" presetID="42" presetClass="entr" presetSubtype="0" fill="hold" nodeType="after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fade">
                                      <p:cBhvr>
                                        <p:cTn id="21" dur="500"/>
                                        <p:tgtEl>
                                          <p:spTgt spid="4098"/>
                                        </p:tgtEl>
                                      </p:cBhvr>
                                    </p:animEffect>
                                    <p:anim calcmode="lin" valueType="num">
                                      <p:cBhvr>
                                        <p:cTn id="22" dur="500" fill="hold"/>
                                        <p:tgtEl>
                                          <p:spTgt spid="4098"/>
                                        </p:tgtEl>
                                        <p:attrNameLst>
                                          <p:attrName>ppt_x</p:attrName>
                                        </p:attrNameLst>
                                      </p:cBhvr>
                                      <p:tavLst>
                                        <p:tav tm="0">
                                          <p:val>
                                            <p:strVal val="#ppt_x"/>
                                          </p:val>
                                        </p:tav>
                                        <p:tav tm="100000">
                                          <p:val>
                                            <p:strVal val="#ppt_x"/>
                                          </p:val>
                                        </p:tav>
                                      </p:tavLst>
                                    </p:anim>
                                    <p:anim calcmode="lin" valueType="num">
                                      <p:cBhvr>
                                        <p:cTn id="23" dur="5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1"/>
          <p:cNvSpPr txBox="1">
            <a:spLocks/>
          </p:cNvSpPr>
          <p:nvPr/>
        </p:nvSpPr>
        <p:spPr>
          <a:xfrm>
            <a:off x="323850" y="1556792"/>
            <a:ext cx="8690888" cy="648072"/>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一个</a:t>
            </a:r>
            <a:r>
              <a:rPr lang="en-US" altLang="zh-CN" sz="1600" dirty="0">
                <a:solidFill>
                  <a:schemeClr val="tx1">
                    <a:lumMod val="75000"/>
                    <a:lumOff val="25000"/>
                  </a:schemeClr>
                </a:solidFill>
                <a:latin typeface="微软雅黑" pitchFamily="34" charset="-122"/>
                <a:ea typeface="微软雅黑" pitchFamily="34" charset="-122"/>
              </a:rPr>
              <a:t>banner</a:t>
            </a:r>
            <a:r>
              <a:rPr lang="zh-CN" altLang="en-US" sz="1600" dirty="0">
                <a:solidFill>
                  <a:schemeClr val="tx1">
                    <a:lumMod val="75000"/>
                    <a:lumOff val="25000"/>
                  </a:schemeClr>
                </a:solidFill>
                <a:latin typeface="微软雅黑" pitchFamily="34" charset="-122"/>
                <a:ea typeface="微软雅黑" pitchFamily="34" charset="-122"/>
              </a:rPr>
              <a:t>区一般不超过三种字</a:t>
            </a:r>
            <a:r>
              <a:rPr lang="zh-CN" altLang="en-US" sz="1600" dirty="0" smtClean="0">
                <a:solidFill>
                  <a:schemeClr val="tx1">
                    <a:lumMod val="75000"/>
                    <a:lumOff val="25000"/>
                  </a:schemeClr>
                </a:solidFill>
                <a:latin typeface="微软雅黑" pitchFamily="34" charset="-122"/>
                <a:ea typeface="微软雅黑" pitchFamily="34" charset="-122"/>
              </a:rPr>
              <a:t>体，不选择华而不实的字体，不乱用字体效果</a:t>
            </a: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25" name="矩形 24"/>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en-US" altLang="zh-CN" sz="2600" b="1" dirty="0" smtClean="0">
                <a:latin typeface="微软雅黑" pitchFamily="34" charset="-122"/>
                <a:ea typeface="微软雅黑" pitchFamily="34" charset="-122"/>
              </a:rPr>
              <a:t>Banner</a:t>
            </a:r>
            <a:r>
              <a:rPr lang="zh-CN" altLang="en-US" sz="2600" b="1" dirty="0" smtClean="0">
                <a:latin typeface="微软雅黑" pitchFamily="34" charset="-122"/>
                <a:ea typeface="微软雅黑" pitchFamily="34" charset="-122"/>
              </a:rPr>
              <a:t>文字选择</a:t>
            </a:r>
            <a:endParaRPr lang="zh-CN" altLang="en-US" sz="2600" b="1" dirty="0">
              <a:latin typeface="微软雅黑" pitchFamily="34" charset="-122"/>
              <a:ea typeface="微软雅黑" pitchFamily="34" charset="-122"/>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428" y="2132856"/>
            <a:ext cx="8691310" cy="329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521938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95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1450"/>
                            </p:stCondLst>
                            <p:childTnLst>
                              <p:par>
                                <p:cTn id="19" presetID="42"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1"/>
          <p:cNvSpPr txBox="1">
            <a:spLocks/>
          </p:cNvSpPr>
          <p:nvPr/>
        </p:nvSpPr>
        <p:spPr>
          <a:xfrm>
            <a:off x="323850" y="1556792"/>
            <a:ext cx="8712646" cy="2736304"/>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网页设计中对于字体颜色没有特别要求。</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但遵循合理的字体颜色设计，利于网页设计更加美观而合理。</a:t>
            </a:r>
            <a:endParaRPr lang="en-US" altLang="zh-CN" sz="1600" dirty="0" smtClean="0">
              <a:solidFill>
                <a:schemeClr val="tx1">
                  <a:lumMod val="75000"/>
                  <a:lumOff val="25000"/>
                </a:schemeClr>
              </a:solidFill>
              <a:latin typeface="微软雅黑" pitchFamily="34" charset="-122"/>
              <a:ea typeface="微软雅黑" pitchFamily="34" charset="-122"/>
            </a:endParaRPr>
          </a:p>
        </p:txBody>
      </p:sp>
      <p:sp>
        <p:nvSpPr>
          <p:cNvPr id="25" name="矩形 24"/>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zh-CN" altLang="en-US" sz="2600" b="1" dirty="0" smtClean="0">
                <a:latin typeface="微软雅黑" pitchFamily="34" charset="-122"/>
                <a:ea typeface="微软雅黑" pitchFamily="34" charset="-122"/>
              </a:rPr>
              <a:t>文字颜色设定</a:t>
            </a:r>
            <a:endParaRPr lang="zh-CN" altLang="en-US" sz="2600" b="1" dirty="0">
              <a:latin typeface="微软雅黑" pitchFamily="34" charset="-122"/>
              <a:ea typeface="微软雅黑" pitchFamily="34" charset="-122"/>
            </a:endParaRPr>
          </a:p>
        </p:txBody>
      </p:sp>
      <p:sp>
        <p:nvSpPr>
          <p:cNvPr id="8" name="副标题 1"/>
          <p:cNvSpPr txBox="1">
            <a:spLocks/>
          </p:cNvSpPr>
          <p:nvPr/>
        </p:nvSpPr>
        <p:spPr>
          <a:xfrm>
            <a:off x="323528" y="2564904"/>
            <a:ext cx="8712646" cy="2736304"/>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400" b="1" dirty="0" smtClean="0">
                <a:solidFill>
                  <a:srgbClr val="C00000"/>
                </a:solidFill>
                <a:latin typeface="微软雅黑" pitchFamily="34" charset="-122"/>
                <a:ea typeface="微软雅黑" pitchFamily="34" charset="-122"/>
              </a:rPr>
              <a:t>重要文字   </a:t>
            </a:r>
            <a:r>
              <a:rPr lang="zh-CN" altLang="en-US" sz="1400" dirty="0" smtClean="0">
                <a:solidFill>
                  <a:srgbClr val="C00000"/>
                </a:solidFill>
                <a:latin typeface="微软雅黑" pitchFamily="34" charset="-122"/>
                <a:ea typeface="微软雅黑" pitchFamily="34" charset="-122"/>
              </a:rPr>
              <a:t>■ </a:t>
            </a:r>
            <a:r>
              <a:rPr lang="en-US" altLang="zh-CN" sz="1400" dirty="0" smtClean="0">
                <a:solidFill>
                  <a:srgbClr val="C00000"/>
                </a:solidFill>
                <a:latin typeface="微软雅黑" pitchFamily="34" charset="-122"/>
                <a:ea typeface="微软雅黑" pitchFamily="34" charset="-122"/>
              </a:rPr>
              <a:t>#cc0000</a:t>
            </a:r>
            <a:r>
              <a:rPr lang="zh-CN" altLang="en-US" sz="1400" dirty="0" smtClean="0">
                <a:solidFill>
                  <a:srgbClr val="C00000"/>
                </a:solidFill>
                <a:latin typeface="微软雅黑" pitchFamily="34" charset="-122"/>
                <a:ea typeface="微软雅黑" pitchFamily="34" charset="-122"/>
              </a:rPr>
              <a:t>     </a:t>
            </a:r>
            <a:r>
              <a:rPr lang="zh-CN" altLang="en-US" sz="1400" dirty="0" smtClean="0">
                <a:solidFill>
                  <a:schemeClr val="tx1">
                    <a:lumMod val="75000"/>
                    <a:lumOff val="25000"/>
                  </a:schemeClr>
                </a:solidFill>
                <a:latin typeface="微软雅黑" pitchFamily="34" charset="-122"/>
                <a:ea typeface="微软雅黑" pitchFamily="34" charset="-122"/>
              </a:rPr>
              <a:t>适用于：提示性文字、需要特别提醒注意的内容</a:t>
            </a:r>
            <a:endParaRPr lang="en-US" altLang="zh-CN" sz="1400" dirty="0" smtClean="0">
              <a:solidFill>
                <a:schemeClr val="tx1">
                  <a:lumMod val="75000"/>
                  <a:lumOff val="25000"/>
                </a:schemeClr>
              </a:solidFill>
              <a:latin typeface="微软雅黑" pitchFamily="34" charset="-122"/>
              <a:ea typeface="微软雅黑" pitchFamily="34" charset="-122"/>
            </a:endParaRPr>
          </a:p>
          <a:p>
            <a:pPr algn="l" defTabSz="914353">
              <a:lnSpc>
                <a:spcPct val="150000"/>
              </a:lnSpc>
              <a:spcBef>
                <a:spcPts val="0"/>
              </a:spcBef>
              <a:defRPr/>
            </a:pPr>
            <a:r>
              <a:rPr lang="zh-CN" altLang="en-US" sz="1400" b="1" dirty="0" smtClean="0">
                <a:solidFill>
                  <a:schemeClr val="tx1">
                    <a:lumMod val="85000"/>
                    <a:lumOff val="15000"/>
                  </a:schemeClr>
                </a:solidFill>
                <a:latin typeface="微软雅黑" pitchFamily="34" charset="-122"/>
                <a:ea typeface="微软雅黑" pitchFamily="34" charset="-122"/>
              </a:rPr>
              <a:t>标题文</a:t>
            </a:r>
            <a:r>
              <a:rPr lang="zh-CN" altLang="en-US" sz="1400" b="1" dirty="0">
                <a:solidFill>
                  <a:schemeClr val="tx1">
                    <a:lumMod val="85000"/>
                    <a:lumOff val="15000"/>
                  </a:schemeClr>
                </a:solidFill>
                <a:latin typeface="微软雅黑" pitchFamily="34" charset="-122"/>
                <a:ea typeface="微软雅黑" pitchFamily="34" charset="-122"/>
              </a:rPr>
              <a:t>字   </a:t>
            </a:r>
            <a:r>
              <a:rPr lang="zh-CN" altLang="en-US" sz="1400" dirty="0" smtClean="0">
                <a:solidFill>
                  <a:schemeClr val="tx1">
                    <a:lumMod val="85000"/>
                    <a:lumOff val="15000"/>
                  </a:schemeClr>
                </a:solidFill>
                <a:latin typeface="微软雅黑" pitchFamily="34" charset="-122"/>
                <a:ea typeface="微软雅黑" pitchFamily="34" charset="-122"/>
              </a:rPr>
              <a:t>■ </a:t>
            </a:r>
            <a:r>
              <a:rPr lang="en-US" altLang="zh-CN" sz="1400" dirty="0" smtClean="0">
                <a:solidFill>
                  <a:schemeClr val="tx1">
                    <a:lumMod val="85000"/>
                    <a:lumOff val="15000"/>
                  </a:schemeClr>
                </a:solidFill>
                <a:latin typeface="微软雅黑" pitchFamily="34" charset="-122"/>
                <a:ea typeface="微软雅黑" pitchFamily="34" charset="-122"/>
              </a:rPr>
              <a:t>#333333</a:t>
            </a:r>
            <a:r>
              <a:rPr lang="zh-CN" altLang="en-US" sz="1400" dirty="0" smtClean="0">
                <a:solidFill>
                  <a:schemeClr val="tx1">
                    <a:lumMod val="85000"/>
                    <a:lumOff val="15000"/>
                  </a:schemeClr>
                </a:solidFill>
                <a:latin typeface="微软雅黑" pitchFamily="34" charset="-122"/>
                <a:ea typeface="微软雅黑" pitchFamily="34" charset="-122"/>
              </a:rPr>
              <a:t>    </a:t>
            </a:r>
            <a:r>
              <a:rPr lang="zh-CN" altLang="en-US" sz="1400" dirty="0">
                <a:solidFill>
                  <a:schemeClr val="tx1">
                    <a:lumMod val="75000"/>
                    <a:lumOff val="25000"/>
                  </a:schemeClr>
                </a:solidFill>
                <a:latin typeface="微软雅黑" pitchFamily="34" charset="-122"/>
                <a:ea typeface="微软雅黑" pitchFamily="34" charset="-122"/>
              </a:rPr>
              <a:t>适用于</a:t>
            </a:r>
            <a:r>
              <a:rPr lang="zh-CN" altLang="en-US" sz="1400" dirty="0" smtClean="0">
                <a:solidFill>
                  <a:schemeClr val="tx1">
                    <a:lumMod val="75000"/>
                    <a:lumOff val="25000"/>
                  </a:schemeClr>
                </a:solidFill>
                <a:latin typeface="微软雅黑" pitchFamily="34" charset="-122"/>
                <a:ea typeface="微软雅黑" pitchFamily="34" charset="-122"/>
              </a:rPr>
              <a:t>：各类标题、重要性比较高的文字</a:t>
            </a:r>
            <a:endParaRPr lang="en-US" altLang="zh-CN" sz="1400" dirty="0" smtClean="0">
              <a:solidFill>
                <a:schemeClr val="tx1">
                  <a:lumMod val="75000"/>
                  <a:lumOff val="25000"/>
                </a:schemeClr>
              </a:solidFill>
              <a:latin typeface="微软雅黑" pitchFamily="34" charset="-122"/>
              <a:ea typeface="微软雅黑" pitchFamily="34" charset="-122"/>
            </a:endParaRPr>
          </a:p>
          <a:p>
            <a:pPr algn="l" defTabSz="914353">
              <a:lnSpc>
                <a:spcPct val="150000"/>
              </a:lnSpc>
              <a:spcBef>
                <a:spcPts val="0"/>
              </a:spcBef>
              <a:defRPr/>
            </a:pPr>
            <a:r>
              <a:rPr lang="zh-CN" altLang="en-US" sz="1400" b="1" dirty="0" smtClean="0">
                <a:solidFill>
                  <a:schemeClr val="tx1">
                    <a:lumMod val="65000"/>
                    <a:lumOff val="35000"/>
                  </a:schemeClr>
                </a:solidFill>
                <a:latin typeface="微软雅黑" pitchFamily="34" charset="-122"/>
                <a:ea typeface="微软雅黑" pitchFamily="34" charset="-122"/>
              </a:rPr>
              <a:t>内容文</a:t>
            </a:r>
            <a:r>
              <a:rPr lang="zh-CN" altLang="en-US" sz="1400" b="1" dirty="0">
                <a:solidFill>
                  <a:schemeClr val="tx1">
                    <a:lumMod val="65000"/>
                    <a:lumOff val="35000"/>
                  </a:schemeClr>
                </a:solidFill>
                <a:latin typeface="微软雅黑" pitchFamily="34" charset="-122"/>
                <a:ea typeface="微软雅黑" pitchFamily="34" charset="-122"/>
              </a:rPr>
              <a:t>字   </a:t>
            </a:r>
            <a:r>
              <a:rPr lang="zh-CN" altLang="en-US" sz="1400" dirty="0">
                <a:solidFill>
                  <a:schemeClr val="tx1">
                    <a:lumMod val="65000"/>
                    <a:lumOff val="35000"/>
                  </a:schemeClr>
                </a:solidFill>
                <a:latin typeface="微软雅黑" pitchFamily="34" charset="-122"/>
                <a:ea typeface="微软雅黑" pitchFamily="34" charset="-122"/>
              </a:rPr>
              <a:t>■ </a:t>
            </a:r>
            <a:r>
              <a:rPr lang="en-US" altLang="zh-CN" sz="1400" dirty="0" smtClean="0">
                <a:solidFill>
                  <a:schemeClr val="tx1">
                    <a:lumMod val="65000"/>
                    <a:lumOff val="35000"/>
                  </a:schemeClr>
                </a:solidFill>
                <a:latin typeface="微软雅黑" pitchFamily="34" charset="-122"/>
                <a:ea typeface="微软雅黑" pitchFamily="34" charset="-122"/>
              </a:rPr>
              <a:t>#666666</a:t>
            </a:r>
            <a:r>
              <a:rPr lang="zh-CN" altLang="en-US" sz="1400" dirty="0" smtClean="0">
                <a:solidFill>
                  <a:schemeClr val="tx1">
                    <a:lumMod val="65000"/>
                    <a:lumOff val="35000"/>
                  </a:schemeClr>
                </a:solidFill>
                <a:latin typeface="微软雅黑" pitchFamily="34" charset="-122"/>
                <a:ea typeface="微软雅黑" pitchFamily="34" charset="-122"/>
              </a:rPr>
              <a:t>    </a:t>
            </a:r>
            <a:r>
              <a:rPr lang="zh-CN" altLang="en-US" sz="1400" dirty="0">
                <a:solidFill>
                  <a:schemeClr val="tx1">
                    <a:lumMod val="75000"/>
                    <a:lumOff val="25000"/>
                  </a:schemeClr>
                </a:solidFill>
                <a:latin typeface="微软雅黑" pitchFamily="34" charset="-122"/>
                <a:ea typeface="微软雅黑" pitchFamily="34" charset="-122"/>
              </a:rPr>
              <a:t>适用于</a:t>
            </a:r>
            <a:r>
              <a:rPr lang="zh-CN" altLang="en-US" sz="1400" dirty="0" smtClean="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正</a:t>
            </a:r>
            <a:r>
              <a:rPr lang="zh-CN" altLang="en-US" sz="1400" dirty="0" smtClean="0">
                <a:solidFill>
                  <a:schemeClr val="tx1">
                    <a:lumMod val="75000"/>
                    <a:lumOff val="25000"/>
                  </a:schemeClr>
                </a:solidFill>
                <a:latin typeface="微软雅黑" pitchFamily="34" charset="-122"/>
                <a:ea typeface="微软雅黑" pitchFamily="34" charset="-122"/>
              </a:rPr>
              <a:t>文、说明性文字</a:t>
            </a:r>
            <a:endParaRPr lang="en-US" altLang="zh-CN" sz="1400" dirty="0" smtClean="0">
              <a:solidFill>
                <a:schemeClr val="tx1">
                  <a:lumMod val="75000"/>
                  <a:lumOff val="25000"/>
                </a:schemeClr>
              </a:solidFill>
              <a:latin typeface="微软雅黑" pitchFamily="34" charset="-122"/>
              <a:ea typeface="微软雅黑" pitchFamily="34" charset="-122"/>
            </a:endParaRPr>
          </a:p>
          <a:p>
            <a:pPr algn="l" defTabSz="914353">
              <a:lnSpc>
                <a:spcPct val="150000"/>
              </a:lnSpc>
              <a:spcBef>
                <a:spcPts val="0"/>
              </a:spcBef>
              <a:defRPr/>
            </a:pPr>
            <a:r>
              <a:rPr lang="zh-CN" altLang="en-US" sz="1400" b="1" dirty="0">
                <a:solidFill>
                  <a:schemeClr val="bg1">
                    <a:lumMod val="65000"/>
                  </a:schemeClr>
                </a:solidFill>
                <a:latin typeface="微软雅黑" pitchFamily="34" charset="-122"/>
                <a:ea typeface="微软雅黑" pitchFamily="34" charset="-122"/>
              </a:rPr>
              <a:t>辅助</a:t>
            </a:r>
            <a:r>
              <a:rPr lang="zh-CN" altLang="en-US" sz="1400" b="1" dirty="0" smtClean="0">
                <a:solidFill>
                  <a:schemeClr val="bg1">
                    <a:lumMod val="65000"/>
                  </a:schemeClr>
                </a:solidFill>
                <a:latin typeface="微软雅黑" pitchFamily="34" charset="-122"/>
                <a:ea typeface="微软雅黑" pitchFamily="34" charset="-122"/>
              </a:rPr>
              <a:t>文</a:t>
            </a:r>
            <a:r>
              <a:rPr lang="zh-CN" altLang="en-US" sz="1400" b="1" dirty="0">
                <a:solidFill>
                  <a:schemeClr val="bg1">
                    <a:lumMod val="65000"/>
                  </a:schemeClr>
                </a:solidFill>
                <a:latin typeface="微软雅黑" pitchFamily="34" charset="-122"/>
                <a:ea typeface="微软雅黑" pitchFamily="34" charset="-122"/>
              </a:rPr>
              <a:t>字   </a:t>
            </a:r>
            <a:r>
              <a:rPr lang="zh-CN" altLang="en-US" sz="1400" dirty="0">
                <a:solidFill>
                  <a:schemeClr val="bg1">
                    <a:lumMod val="65000"/>
                  </a:schemeClr>
                </a:solidFill>
                <a:latin typeface="微软雅黑" pitchFamily="34" charset="-122"/>
                <a:ea typeface="微软雅黑" pitchFamily="34" charset="-122"/>
              </a:rPr>
              <a:t>■ </a:t>
            </a:r>
            <a:r>
              <a:rPr lang="en-US" altLang="zh-CN" sz="1400" dirty="0" smtClean="0">
                <a:solidFill>
                  <a:schemeClr val="bg1">
                    <a:lumMod val="65000"/>
                  </a:schemeClr>
                </a:solidFill>
                <a:latin typeface="微软雅黑" pitchFamily="34" charset="-122"/>
                <a:ea typeface="微软雅黑" pitchFamily="34" charset="-122"/>
              </a:rPr>
              <a:t>#999999</a:t>
            </a:r>
            <a:r>
              <a:rPr lang="zh-CN" altLang="en-US" sz="1400" dirty="0" smtClean="0">
                <a:solidFill>
                  <a:schemeClr val="bg1">
                    <a:lumMod val="65000"/>
                  </a:schemeClr>
                </a:solidFill>
                <a:latin typeface="微软雅黑" pitchFamily="34" charset="-122"/>
                <a:ea typeface="微软雅黑" pitchFamily="34" charset="-122"/>
              </a:rPr>
              <a:t>    </a:t>
            </a:r>
            <a:r>
              <a:rPr lang="zh-CN" altLang="en-US" sz="1400" dirty="0">
                <a:solidFill>
                  <a:schemeClr val="tx1">
                    <a:lumMod val="75000"/>
                    <a:lumOff val="25000"/>
                  </a:schemeClr>
                </a:solidFill>
                <a:latin typeface="微软雅黑" pitchFamily="34" charset="-122"/>
                <a:ea typeface="微软雅黑" pitchFamily="34" charset="-122"/>
              </a:rPr>
              <a:t>适用于</a:t>
            </a:r>
            <a:r>
              <a:rPr lang="zh-CN" altLang="en-US" sz="1400" dirty="0" smtClean="0">
                <a:solidFill>
                  <a:schemeClr val="tx1">
                    <a:lumMod val="75000"/>
                    <a:lumOff val="25000"/>
                  </a:schemeClr>
                </a:solidFill>
                <a:latin typeface="微软雅黑" pitchFamily="34" charset="-122"/>
                <a:ea typeface="微软雅黑" pitchFamily="34" charset="-122"/>
              </a:rPr>
              <a:t>：帮助信息， 页面中一些辅助性文字</a:t>
            </a:r>
            <a:endParaRPr lang="en-US" altLang="zh-CN" sz="1400" dirty="0" smtClean="0">
              <a:solidFill>
                <a:schemeClr val="tx1">
                  <a:lumMod val="75000"/>
                  <a:lumOff val="25000"/>
                </a:schemeClr>
              </a:solidFill>
              <a:latin typeface="微软雅黑" pitchFamily="34" charset="-122"/>
              <a:ea typeface="微软雅黑" pitchFamily="34" charset="-122"/>
            </a:endParaRPr>
          </a:p>
          <a:p>
            <a:pPr algn="l" defTabSz="914353">
              <a:lnSpc>
                <a:spcPct val="150000"/>
              </a:lnSpc>
              <a:spcBef>
                <a:spcPts val="0"/>
              </a:spcBef>
              <a:defRPr/>
            </a:pPr>
            <a:r>
              <a:rPr lang="zh-CN" altLang="en-US" sz="1400" b="1" u="sng" dirty="0">
                <a:solidFill>
                  <a:schemeClr val="tx2">
                    <a:lumMod val="60000"/>
                    <a:lumOff val="40000"/>
                  </a:schemeClr>
                </a:solidFill>
                <a:latin typeface="微软雅黑" pitchFamily="34" charset="-122"/>
                <a:ea typeface="微软雅黑" pitchFamily="34" charset="-122"/>
              </a:rPr>
              <a:t>链</a:t>
            </a:r>
            <a:r>
              <a:rPr lang="zh-CN" altLang="en-US" sz="1400" b="1" u="sng" dirty="0" smtClean="0">
                <a:solidFill>
                  <a:schemeClr val="tx2">
                    <a:lumMod val="60000"/>
                    <a:lumOff val="40000"/>
                  </a:schemeClr>
                </a:solidFill>
                <a:latin typeface="微软雅黑" pitchFamily="34" charset="-122"/>
                <a:ea typeface="微软雅黑" pitchFamily="34" charset="-122"/>
              </a:rPr>
              <a:t>接文字</a:t>
            </a:r>
            <a:r>
              <a:rPr lang="zh-CN" altLang="en-US" sz="1400" b="1" dirty="0" smtClean="0">
                <a:solidFill>
                  <a:schemeClr val="tx2">
                    <a:lumMod val="60000"/>
                    <a:lumOff val="40000"/>
                  </a:schemeClr>
                </a:solidFill>
                <a:latin typeface="微软雅黑" pitchFamily="34" charset="-122"/>
                <a:ea typeface="微软雅黑" pitchFamily="34" charset="-122"/>
              </a:rPr>
              <a:t>   </a:t>
            </a:r>
            <a:r>
              <a:rPr lang="zh-CN" altLang="en-US" sz="1400" dirty="0">
                <a:solidFill>
                  <a:schemeClr val="tx2">
                    <a:lumMod val="60000"/>
                    <a:lumOff val="40000"/>
                  </a:schemeClr>
                </a:solidFill>
                <a:latin typeface="微软雅黑" pitchFamily="34" charset="-122"/>
                <a:ea typeface="微软雅黑" pitchFamily="34" charset="-122"/>
              </a:rPr>
              <a:t>■ </a:t>
            </a:r>
            <a:r>
              <a:rPr lang="en-US" altLang="zh-CN" sz="1400" dirty="0">
                <a:solidFill>
                  <a:schemeClr val="tx2">
                    <a:lumMod val="60000"/>
                    <a:lumOff val="40000"/>
                  </a:schemeClr>
                </a:solidFill>
                <a:latin typeface="微软雅黑" pitchFamily="34" charset="-122"/>
                <a:ea typeface="微软雅黑" pitchFamily="34" charset="-122"/>
              </a:rPr>
              <a:t>#999999</a:t>
            </a:r>
            <a:r>
              <a:rPr lang="zh-CN" altLang="en-US" sz="1400" dirty="0">
                <a:solidFill>
                  <a:schemeClr val="tx2">
                    <a:lumMod val="60000"/>
                    <a:lumOff val="40000"/>
                  </a:schemeClr>
                </a:solidFill>
                <a:latin typeface="微软雅黑" pitchFamily="34" charset="-122"/>
                <a:ea typeface="微软雅黑" pitchFamily="34" charset="-122"/>
              </a:rPr>
              <a:t> </a:t>
            </a:r>
            <a:r>
              <a:rPr lang="zh-CN" altLang="en-US" sz="1400" dirty="0" smtClean="0">
                <a:solidFill>
                  <a:schemeClr val="tx2">
                    <a:lumMod val="60000"/>
                    <a:lumOff val="40000"/>
                  </a:schemeClr>
                </a:solidFill>
                <a:latin typeface="微软雅黑" pitchFamily="34" charset="-122"/>
                <a:ea typeface="微软雅黑" pitchFamily="34" charset="-122"/>
              </a:rPr>
              <a:t>   </a:t>
            </a:r>
            <a:r>
              <a:rPr lang="zh-CN" altLang="en-US" sz="1400" dirty="0" smtClean="0">
                <a:solidFill>
                  <a:schemeClr val="tx1">
                    <a:lumMod val="75000"/>
                    <a:lumOff val="25000"/>
                  </a:schemeClr>
                </a:solidFill>
                <a:latin typeface="微软雅黑" pitchFamily="34" charset="-122"/>
                <a:ea typeface="微软雅黑" pitchFamily="34" charset="-122"/>
              </a:rPr>
              <a:t>适用于：超链接，通常带有下划线</a:t>
            </a:r>
            <a:endParaRPr lang="en-US" altLang="zh-CN" sz="1400" dirty="0">
              <a:solidFill>
                <a:schemeClr val="tx2">
                  <a:lumMod val="60000"/>
                  <a:lumOff val="40000"/>
                </a:schemeClr>
              </a:solidFill>
              <a:latin typeface="微软雅黑" pitchFamily="34" charset="-122"/>
              <a:ea typeface="微软雅黑" pitchFamily="34" charset="-122"/>
            </a:endParaRPr>
          </a:p>
          <a:p>
            <a:pPr algn="l" defTabSz="914353">
              <a:lnSpc>
                <a:spcPct val="150000"/>
              </a:lnSpc>
              <a:spcBef>
                <a:spcPts val="0"/>
              </a:spcBef>
              <a:defRPr/>
            </a:pPr>
            <a:endParaRPr lang="en-US" altLang="zh-CN" sz="14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80573543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75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125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1"/>
          <p:cNvSpPr txBox="1">
            <a:spLocks/>
          </p:cNvSpPr>
          <p:nvPr/>
        </p:nvSpPr>
        <p:spPr>
          <a:xfrm>
            <a:off x="323850" y="1556792"/>
            <a:ext cx="8712646" cy="2736304"/>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采用整数、偶数进行页面元素大小、间隔设计。</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zh-CN" altLang="en-US" sz="1600" b="1" dirty="0">
                <a:solidFill>
                  <a:srgbClr val="C00000"/>
                </a:solidFill>
                <a:latin typeface="微软雅黑" pitchFamily="34" charset="-122"/>
                <a:ea typeface="微软雅黑" pitchFamily="34" charset="-122"/>
              </a:rPr>
              <a:t>通</a:t>
            </a:r>
            <a:r>
              <a:rPr lang="zh-CN" altLang="en-US" sz="1600" b="1" dirty="0" smtClean="0">
                <a:solidFill>
                  <a:srgbClr val="C00000"/>
                </a:solidFill>
                <a:latin typeface="微软雅黑" pitchFamily="34" charset="-122"/>
                <a:ea typeface="微软雅黑" pitchFamily="34" charset="-122"/>
              </a:rPr>
              <a:t>常以</a:t>
            </a:r>
            <a:r>
              <a:rPr lang="en-US" altLang="zh-CN" sz="1600" b="1" dirty="0" smtClean="0">
                <a:solidFill>
                  <a:srgbClr val="C00000"/>
                </a:solidFill>
                <a:latin typeface="微软雅黑" pitchFamily="34" charset="-122"/>
                <a:ea typeface="微软雅黑" pitchFamily="34" charset="-122"/>
              </a:rPr>
              <a:t>10px</a:t>
            </a:r>
            <a:r>
              <a:rPr lang="zh-CN" altLang="en-US" sz="1600" b="1" dirty="0" smtClean="0">
                <a:solidFill>
                  <a:srgbClr val="C00000"/>
                </a:solidFill>
                <a:latin typeface="微软雅黑" pitchFamily="34" charset="-122"/>
                <a:ea typeface="微软雅黑" pitchFamily="34" charset="-122"/>
              </a:rPr>
              <a:t>的倍数进行设计</a:t>
            </a:r>
            <a:endParaRPr lang="en-US" altLang="zh-CN" sz="1600" b="1" dirty="0" smtClean="0">
              <a:solidFill>
                <a:srgbClr val="C00000"/>
              </a:solidFill>
              <a:latin typeface="微软雅黑" pitchFamily="34" charset="-122"/>
              <a:ea typeface="微软雅黑" pitchFamily="34" charset="-122"/>
            </a:endParaRPr>
          </a:p>
        </p:txBody>
      </p:sp>
      <p:sp>
        <p:nvSpPr>
          <p:cNvPr id="25" name="矩形 24"/>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zh-CN" altLang="en-US" sz="2600" b="1" dirty="0" smtClean="0">
                <a:latin typeface="微软雅黑" pitchFamily="34" charset="-122"/>
                <a:ea typeface="微软雅黑" pitchFamily="34" charset="-122"/>
              </a:rPr>
              <a:t>网页栅格化标准</a:t>
            </a:r>
            <a:endParaRPr lang="zh-CN" altLang="en-US" sz="2600" b="1" dirty="0">
              <a:latin typeface="微软雅黑" pitchFamily="34" charset="-122"/>
              <a:ea typeface="微软雅黑" pitchFamily="34" charset="-122"/>
            </a:endParaRPr>
          </a:p>
        </p:txBody>
      </p:sp>
      <p:pic>
        <p:nvPicPr>
          <p:cNvPr id="6" name="Picture 2" descr="C:\Users\chufeng\Deskto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348880"/>
            <a:ext cx="3546207" cy="41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C:\Users\chufeng\Deskto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369548"/>
            <a:ext cx="3528392" cy="409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536822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8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13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18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539552" y="2204864"/>
            <a:ext cx="8093436" cy="646331"/>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lgn="ctr"/>
            <a:r>
              <a:rPr lang="zh-CN" altLang="en-US" sz="3600" b="1" dirty="0" smtClean="0">
                <a:latin typeface="微软雅黑" pitchFamily="34" charset="-122"/>
                <a:ea typeface="微软雅黑" pitchFamily="34" charset="-122"/>
              </a:rPr>
              <a:t>网站首页可以出现的版式设计</a:t>
            </a:r>
            <a:endParaRPr lang="zh-CN" altLang="en-US" sz="3600" b="1" dirty="0">
              <a:latin typeface="微软雅黑" pitchFamily="34" charset="-122"/>
              <a:ea typeface="微软雅黑" pitchFamily="34" charset="-122"/>
            </a:endParaRPr>
          </a:p>
        </p:txBody>
      </p:sp>
      <p:sp>
        <p:nvSpPr>
          <p:cNvPr id="10" name="副标题 1"/>
          <p:cNvSpPr txBox="1">
            <a:spLocks/>
          </p:cNvSpPr>
          <p:nvPr/>
        </p:nvSpPr>
        <p:spPr>
          <a:xfrm>
            <a:off x="229947" y="3068960"/>
            <a:ext cx="8712646" cy="2736304"/>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网页版式风格不太可能变化出入特别大，</a:t>
            </a:r>
            <a:endParaRPr lang="en-US" altLang="zh-CN" sz="1600" dirty="0" smtClean="0">
              <a:solidFill>
                <a:schemeClr val="tx1">
                  <a:lumMod val="75000"/>
                  <a:lumOff val="25000"/>
                </a:schemeClr>
              </a:solidFill>
              <a:latin typeface="微软雅黑" pitchFamily="34" charset="-122"/>
              <a:ea typeface="微软雅黑" pitchFamily="34" charset="-122"/>
            </a:endParaRPr>
          </a:p>
          <a:p>
            <a:pPr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只有集中相对固定的布局方式，然后在设计风格与色彩搭配上进行个性化的设计</a:t>
            </a:r>
            <a:endParaRPr lang="en-US" altLang="zh-CN" sz="1600" dirty="0" smtClean="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36610867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1100"/>
                            </p:stCondLst>
                            <p:childTnLst>
                              <p:par>
                                <p:cTn id="13" presetID="42"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anim calcmode="lin" valueType="num">
                                      <p:cBhvr>
                                        <p:cTn id="16" dur="500" fill="hold"/>
                                        <p:tgtEl>
                                          <p:spTgt spid="10"/>
                                        </p:tgtEl>
                                        <p:attrNameLst>
                                          <p:attrName>ppt_x</p:attrName>
                                        </p:attrNameLst>
                                      </p:cBhvr>
                                      <p:tavLst>
                                        <p:tav tm="0">
                                          <p:val>
                                            <p:strVal val="#ppt_x"/>
                                          </p:val>
                                        </p:tav>
                                        <p:tav tm="100000">
                                          <p:val>
                                            <p:strVal val="#ppt_x"/>
                                          </p:val>
                                        </p:tav>
                                      </p:tavLst>
                                    </p:anim>
                                    <p:anim calcmode="lin" valueType="num">
                                      <p:cBhvr>
                                        <p:cTn id="1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1"/>
          <p:cNvSpPr txBox="1">
            <a:spLocks/>
          </p:cNvSpPr>
          <p:nvPr/>
        </p:nvSpPr>
        <p:spPr>
          <a:xfrm>
            <a:off x="323850" y="1556792"/>
            <a:ext cx="8567738" cy="1439863"/>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贯穿以用户为中心的设计指导方向，根据</a:t>
            </a:r>
            <a:r>
              <a:rPr lang="en-US" altLang="zh-CN" sz="1600" dirty="0" smtClean="0">
                <a:solidFill>
                  <a:schemeClr val="tx1">
                    <a:lumMod val="75000"/>
                    <a:lumOff val="25000"/>
                  </a:schemeClr>
                </a:solidFill>
                <a:latin typeface="微软雅黑" pitchFamily="34" charset="-122"/>
                <a:ea typeface="微软雅黑" pitchFamily="34" charset="-122"/>
              </a:rPr>
              <a:t>WEB</a:t>
            </a:r>
            <a:r>
              <a:rPr lang="zh-CN" altLang="en-US" sz="1600" dirty="0" smtClean="0">
                <a:solidFill>
                  <a:schemeClr val="tx1">
                    <a:lumMod val="75000"/>
                    <a:lumOff val="25000"/>
                  </a:schemeClr>
                </a:solidFill>
                <a:latin typeface="微软雅黑" pitchFamily="34" charset="-122"/>
                <a:ea typeface="微软雅黑" pitchFamily="34" charset="-122"/>
              </a:rPr>
              <a:t>产品的特点制定的一套视觉规范。</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网</a:t>
            </a:r>
            <a:r>
              <a:rPr lang="zh-CN" altLang="en-US" sz="1600" dirty="0" smtClean="0">
                <a:solidFill>
                  <a:schemeClr val="tx1">
                    <a:lumMod val="75000"/>
                    <a:lumOff val="25000"/>
                  </a:schemeClr>
                </a:solidFill>
                <a:latin typeface="微软雅黑" pitchFamily="34" charset="-122"/>
                <a:ea typeface="微软雅黑" pitchFamily="34" charset="-122"/>
              </a:rPr>
              <a:t>页设计人员必须按照</a:t>
            </a:r>
            <a:r>
              <a:rPr lang="en-US" altLang="zh-CN" sz="1600" dirty="0" smtClean="0">
                <a:solidFill>
                  <a:schemeClr val="tx1">
                    <a:lumMod val="75000"/>
                    <a:lumOff val="25000"/>
                  </a:schemeClr>
                </a:solidFill>
                <a:latin typeface="微软雅黑" pitchFamily="34" charset="-122"/>
                <a:ea typeface="微软雅黑" pitchFamily="34" charset="-122"/>
              </a:rPr>
              <a:t>WEB</a:t>
            </a:r>
            <a:r>
              <a:rPr lang="zh-CN" altLang="en-US" sz="1600" dirty="0" smtClean="0">
                <a:solidFill>
                  <a:schemeClr val="tx1">
                    <a:lumMod val="75000"/>
                    <a:lumOff val="25000"/>
                  </a:schemeClr>
                </a:solidFill>
                <a:latin typeface="微软雅黑" pitchFamily="34" charset="-122"/>
                <a:ea typeface="微软雅黑" pitchFamily="34" charset="-122"/>
              </a:rPr>
              <a:t>视觉设计规范进行设计，否则可能导致：</a:t>
            </a:r>
            <a:r>
              <a:rPr lang="zh-CN" altLang="en-US" sz="1600" b="1" dirty="0" smtClean="0">
                <a:solidFill>
                  <a:srgbClr val="C00000"/>
                </a:solidFill>
                <a:latin typeface="微软雅黑" pitchFamily="34" charset="-122"/>
                <a:ea typeface="微软雅黑" pitchFamily="34" charset="-122"/>
              </a:rPr>
              <a:t>功能无法实现、网站臃肿、设计不统一、界面错位</a:t>
            </a:r>
            <a:r>
              <a:rPr lang="zh-CN" altLang="en-US" sz="1600" dirty="0" smtClean="0">
                <a:solidFill>
                  <a:schemeClr val="tx1">
                    <a:lumMod val="75000"/>
                    <a:lumOff val="25000"/>
                  </a:schemeClr>
                </a:solidFill>
                <a:latin typeface="微软雅黑" pitchFamily="34" charset="-122"/>
                <a:ea typeface="微软雅黑" pitchFamily="34" charset="-122"/>
              </a:rPr>
              <a:t>等等问题。</a:t>
            </a:r>
            <a:endParaRPr lang="en-US" altLang="zh-CN" sz="1600" dirty="0" smtClean="0">
              <a:solidFill>
                <a:schemeClr val="tx1">
                  <a:lumMod val="75000"/>
                  <a:lumOff val="25000"/>
                </a:schemeClr>
              </a:solidFill>
              <a:latin typeface="微软雅黑" pitchFamily="34" charset="-122"/>
              <a:ea typeface="微软雅黑" pitchFamily="34" charset="-122"/>
            </a:endParaRPr>
          </a:p>
        </p:txBody>
      </p:sp>
      <p:sp>
        <p:nvSpPr>
          <p:cNvPr id="14" name="矩形 13"/>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zh-CN" altLang="en-US" sz="2600" b="1" dirty="0" smtClean="0">
                <a:latin typeface="微软雅黑" pitchFamily="34" charset="-122"/>
                <a:ea typeface="微软雅黑" pitchFamily="34" charset="-122"/>
              </a:rPr>
              <a:t>什么是设计规范？</a:t>
            </a:r>
            <a:endParaRPr lang="zh-CN" altLang="en-US" sz="2600" b="1" dirty="0">
              <a:latin typeface="微软雅黑" pitchFamily="34" charset="-122"/>
              <a:ea typeface="微软雅黑" pitchFamily="34" charset="-122"/>
            </a:endParaRPr>
          </a:p>
        </p:txBody>
      </p:sp>
      <p:sp>
        <p:nvSpPr>
          <p:cNvPr id="12" name="矩形 11"/>
          <p:cNvSpPr/>
          <p:nvPr/>
        </p:nvSpPr>
        <p:spPr>
          <a:xfrm>
            <a:off x="1979613" y="3717032"/>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accent1"/>
                </a:solidFill>
                <a:latin typeface="+mj-ea"/>
                <a:ea typeface="+mj-ea"/>
              </a:rPr>
              <a:t>统一识别</a:t>
            </a:r>
            <a:endParaRPr lang="zh-CN" altLang="en-US" sz="1400" dirty="0">
              <a:solidFill>
                <a:schemeClr val="accent1"/>
              </a:solidFill>
              <a:latin typeface="+mj-ea"/>
              <a:ea typeface="+mj-ea"/>
            </a:endParaRPr>
          </a:p>
        </p:txBody>
      </p:sp>
      <p:sp>
        <p:nvSpPr>
          <p:cNvPr id="23" name="矩形 22"/>
          <p:cNvSpPr/>
          <p:nvPr/>
        </p:nvSpPr>
        <p:spPr>
          <a:xfrm>
            <a:off x="3527587" y="3717032"/>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accent1"/>
                </a:solidFill>
                <a:latin typeface="+mj-ea"/>
                <a:ea typeface="+mj-ea"/>
              </a:rPr>
              <a:t>节约资源</a:t>
            </a:r>
            <a:endParaRPr lang="zh-CN" altLang="en-US" sz="1400" dirty="0">
              <a:solidFill>
                <a:schemeClr val="accent1"/>
              </a:solidFill>
              <a:latin typeface="+mj-ea"/>
              <a:ea typeface="+mj-ea"/>
            </a:endParaRPr>
          </a:p>
        </p:txBody>
      </p:sp>
      <p:sp>
        <p:nvSpPr>
          <p:cNvPr id="24" name="矩形 23"/>
          <p:cNvSpPr/>
          <p:nvPr/>
        </p:nvSpPr>
        <p:spPr>
          <a:xfrm>
            <a:off x="5080063" y="3717032"/>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accent1"/>
                </a:solidFill>
                <a:latin typeface="+mj-ea"/>
                <a:ea typeface="+mj-ea"/>
              </a:rPr>
              <a:t>提高效率</a:t>
            </a:r>
            <a:endParaRPr lang="zh-CN" altLang="en-US" sz="1400" dirty="0">
              <a:solidFill>
                <a:schemeClr val="accent1"/>
              </a:solidFill>
              <a:latin typeface="+mj-ea"/>
              <a:ea typeface="+mj-ea"/>
            </a:endParaRPr>
          </a:p>
        </p:txBody>
      </p:sp>
      <p:sp>
        <p:nvSpPr>
          <p:cNvPr id="25" name="矩形 24"/>
          <p:cNvSpPr/>
          <p:nvPr/>
        </p:nvSpPr>
        <p:spPr>
          <a:xfrm>
            <a:off x="467544" y="3717032"/>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accent1"/>
                </a:solidFill>
                <a:latin typeface="+mj-ea"/>
                <a:ea typeface="+mj-ea"/>
              </a:rPr>
              <a:t>满足功能</a:t>
            </a:r>
            <a:endParaRPr lang="zh-CN" altLang="en-US" sz="1400" dirty="0">
              <a:solidFill>
                <a:schemeClr val="accent1"/>
              </a:solidFill>
              <a:latin typeface="+mj-ea"/>
              <a:ea typeface="+mj-ea"/>
            </a:endParaRPr>
          </a:p>
        </p:txBody>
      </p:sp>
      <p:sp>
        <p:nvSpPr>
          <p:cNvPr id="26" name="TextBox 25"/>
          <p:cNvSpPr txBox="1"/>
          <p:nvPr/>
        </p:nvSpPr>
        <p:spPr>
          <a:xfrm>
            <a:off x="395288" y="3212976"/>
            <a:ext cx="3456632" cy="377411"/>
          </a:xfrm>
          <a:prstGeom prst="rect">
            <a:avLst/>
          </a:prstGeom>
          <a:noFill/>
        </p:spPr>
        <p:txBody>
          <a:bodyPr wrap="square">
            <a:spAutoFit/>
          </a:bodyPr>
          <a:lstStyle/>
          <a:p>
            <a:pPr>
              <a:lnSpc>
                <a:spcPct val="150000"/>
              </a:lnSpc>
              <a:buFont typeface="Arial" charset="0"/>
              <a:buNone/>
              <a:defRPr/>
            </a:pPr>
            <a:r>
              <a:rPr lang="zh-CN" altLang="en-US" sz="1400" b="1" dirty="0" smtClean="0">
                <a:solidFill>
                  <a:schemeClr val="tx1">
                    <a:lumMod val="75000"/>
                    <a:lumOff val="25000"/>
                  </a:schemeClr>
                </a:solidFill>
                <a:latin typeface="微软雅黑" pitchFamily="34" charset="-122"/>
                <a:ea typeface="微软雅黑" pitchFamily="34" charset="-122"/>
              </a:rPr>
              <a:t>统一</a:t>
            </a:r>
            <a:r>
              <a:rPr lang="en-US" altLang="zh-CN" sz="1400" b="1" dirty="0" smtClean="0">
                <a:solidFill>
                  <a:schemeClr val="tx1">
                    <a:lumMod val="75000"/>
                    <a:lumOff val="25000"/>
                  </a:schemeClr>
                </a:solidFill>
                <a:latin typeface="微软雅黑" pitchFamily="34" charset="-122"/>
                <a:ea typeface="微软雅黑" pitchFamily="34" charset="-122"/>
              </a:rPr>
              <a:t>WEB</a:t>
            </a:r>
            <a:r>
              <a:rPr lang="zh-CN" altLang="en-US" sz="1400" b="1" dirty="0" smtClean="0">
                <a:solidFill>
                  <a:schemeClr val="tx1">
                    <a:lumMod val="75000"/>
                    <a:lumOff val="25000"/>
                  </a:schemeClr>
                </a:solidFill>
                <a:latin typeface="微软雅黑" pitchFamily="34" charset="-122"/>
                <a:ea typeface="微软雅黑" pitchFamily="34" charset="-122"/>
              </a:rPr>
              <a:t>视觉设计规范的好处</a:t>
            </a:r>
            <a:endParaRPr lang="en-US" altLang="zh-CN" sz="14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16238837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850"/>
                            </p:stCondLst>
                            <p:childTnLst>
                              <p:par>
                                <p:cTn id="13" presetID="42"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anim calcmode="lin" valueType="num">
                                      <p:cBhvr>
                                        <p:cTn id="16" dur="500" fill="hold"/>
                                        <p:tgtEl>
                                          <p:spTgt spid="13"/>
                                        </p:tgtEl>
                                        <p:attrNameLst>
                                          <p:attrName>ppt_x</p:attrName>
                                        </p:attrNameLst>
                                      </p:cBhvr>
                                      <p:tavLst>
                                        <p:tav tm="0">
                                          <p:val>
                                            <p:strVal val="#ppt_x"/>
                                          </p:val>
                                        </p:tav>
                                        <p:tav tm="100000">
                                          <p:val>
                                            <p:strVal val="#ppt_x"/>
                                          </p:val>
                                        </p:tav>
                                      </p:tavLst>
                                    </p:anim>
                                    <p:anim calcmode="lin" valueType="num">
                                      <p:cBhvr>
                                        <p:cTn id="17" dur="500" fill="hold"/>
                                        <p:tgtEl>
                                          <p:spTgt spid="13"/>
                                        </p:tgtEl>
                                        <p:attrNameLst>
                                          <p:attrName>ppt_y</p:attrName>
                                        </p:attrNameLst>
                                      </p:cBhvr>
                                      <p:tavLst>
                                        <p:tav tm="0">
                                          <p:val>
                                            <p:strVal val="#ppt_y+.1"/>
                                          </p:val>
                                        </p:tav>
                                        <p:tav tm="100000">
                                          <p:val>
                                            <p:strVal val="#ppt_y"/>
                                          </p:val>
                                        </p:tav>
                                      </p:tavLst>
                                    </p:anim>
                                  </p:childTnLst>
                                </p:cTn>
                              </p:par>
                            </p:childTnLst>
                          </p:cTn>
                        </p:par>
                        <p:par>
                          <p:cTn id="18" fill="hold">
                            <p:stCondLst>
                              <p:cond delay="1350"/>
                            </p:stCondLst>
                            <p:childTnLst>
                              <p:par>
                                <p:cTn id="19" presetID="42"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anim calcmode="lin" valueType="num">
                                      <p:cBhvr>
                                        <p:cTn id="22" dur="500" fill="hold"/>
                                        <p:tgtEl>
                                          <p:spTgt spid="26"/>
                                        </p:tgtEl>
                                        <p:attrNameLst>
                                          <p:attrName>ppt_x</p:attrName>
                                        </p:attrNameLst>
                                      </p:cBhvr>
                                      <p:tavLst>
                                        <p:tav tm="0">
                                          <p:val>
                                            <p:strVal val="#ppt_x"/>
                                          </p:val>
                                        </p:tav>
                                        <p:tav tm="100000">
                                          <p:val>
                                            <p:strVal val="#ppt_x"/>
                                          </p:val>
                                        </p:tav>
                                      </p:tavLst>
                                    </p:anim>
                                    <p:anim calcmode="lin" valueType="num">
                                      <p:cBhvr>
                                        <p:cTn id="23" dur="500" fill="hold"/>
                                        <p:tgtEl>
                                          <p:spTgt spid="26"/>
                                        </p:tgtEl>
                                        <p:attrNameLst>
                                          <p:attrName>ppt_y</p:attrName>
                                        </p:attrNameLst>
                                      </p:cBhvr>
                                      <p:tavLst>
                                        <p:tav tm="0">
                                          <p:val>
                                            <p:strVal val="#ppt_y+.1"/>
                                          </p:val>
                                        </p:tav>
                                        <p:tav tm="100000">
                                          <p:val>
                                            <p:strVal val="#ppt_y"/>
                                          </p:val>
                                        </p:tav>
                                      </p:tavLst>
                                    </p:anim>
                                  </p:childTnLst>
                                </p:cTn>
                              </p:par>
                            </p:childTnLst>
                          </p:cTn>
                        </p:par>
                        <p:par>
                          <p:cTn id="24" fill="hold">
                            <p:stCondLst>
                              <p:cond delay="1850"/>
                            </p:stCondLst>
                            <p:childTnLst>
                              <p:par>
                                <p:cTn id="25" presetID="42"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anim calcmode="lin" valueType="num">
                                      <p:cBhvr>
                                        <p:cTn id="28" dur="500" fill="hold"/>
                                        <p:tgtEl>
                                          <p:spTgt spid="25"/>
                                        </p:tgtEl>
                                        <p:attrNameLst>
                                          <p:attrName>ppt_x</p:attrName>
                                        </p:attrNameLst>
                                      </p:cBhvr>
                                      <p:tavLst>
                                        <p:tav tm="0">
                                          <p:val>
                                            <p:strVal val="#ppt_x"/>
                                          </p:val>
                                        </p:tav>
                                        <p:tav tm="100000">
                                          <p:val>
                                            <p:strVal val="#ppt_x"/>
                                          </p:val>
                                        </p:tav>
                                      </p:tavLst>
                                    </p:anim>
                                    <p:anim calcmode="lin" valueType="num">
                                      <p:cBhvr>
                                        <p:cTn id="29" dur="500" fill="hold"/>
                                        <p:tgtEl>
                                          <p:spTgt spid="25"/>
                                        </p:tgtEl>
                                        <p:attrNameLst>
                                          <p:attrName>ppt_y</p:attrName>
                                        </p:attrNameLst>
                                      </p:cBhvr>
                                      <p:tavLst>
                                        <p:tav tm="0">
                                          <p:val>
                                            <p:strVal val="#ppt_y+.1"/>
                                          </p:val>
                                        </p:tav>
                                        <p:tav tm="100000">
                                          <p:val>
                                            <p:strVal val="#ppt_y"/>
                                          </p:val>
                                        </p:tav>
                                      </p:tavLst>
                                    </p:anim>
                                  </p:childTnLst>
                                </p:cTn>
                              </p:par>
                            </p:childTnLst>
                          </p:cTn>
                        </p:par>
                        <p:par>
                          <p:cTn id="30" fill="hold">
                            <p:stCondLst>
                              <p:cond delay="2350"/>
                            </p:stCondLst>
                            <p:childTnLst>
                              <p:par>
                                <p:cTn id="31" presetID="42"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anim calcmode="lin" valueType="num">
                                      <p:cBhvr>
                                        <p:cTn id="34" dur="500" fill="hold"/>
                                        <p:tgtEl>
                                          <p:spTgt spid="12"/>
                                        </p:tgtEl>
                                        <p:attrNameLst>
                                          <p:attrName>ppt_x</p:attrName>
                                        </p:attrNameLst>
                                      </p:cBhvr>
                                      <p:tavLst>
                                        <p:tav tm="0">
                                          <p:val>
                                            <p:strVal val="#ppt_x"/>
                                          </p:val>
                                        </p:tav>
                                        <p:tav tm="100000">
                                          <p:val>
                                            <p:strVal val="#ppt_x"/>
                                          </p:val>
                                        </p:tav>
                                      </p:tavLst>
                                    </p:anim>
                                    <p:anim calcmode="lin" valueType="num">
                                      <p:cBhvr>
                                        <p:cTn id="35" dur="500" fill="hold"/>
                                        <p:tgtEl>
                                          <p:spTgt spid="12"/>
                                        </p:tgtEl>
                                        <p:attrNameLst>
                                          <p:attrName>ppt_y</p:attrName>
                                        </p:attrNameLst>
                                      </p:cBhvr>
                                      <p:tavLst>
                                        <p:tav tm="0">
                                          <p:val>
                                            <p:strVal val="#ppt_y+.1"/>
                                          </p:val>
                                        </p:tav>
                                        <p:tav tm="100000">
                                          <p:val>
                                            <p:strVal val="#ppt_y"/>
                                          </p:val>
                                        </p:tav>
                                      </p:tavLst>
                                    </p:anim>
                                  </p:childTnLst>
                                </p:cTn>
                              </p:par>
                            </p:childTnLst>
                          </p:cTn>
                        </p:par>
                        <p:par>
                          <p:cTn id="36" fill="hold">
                            <p:stCondLst>
                              <p:cond delay="2850"/>
                            </p:stCondLst>
                            <p:childTnLst>
                              <p:par>
                                <p:cTn id="37" presetID="42" presetClass="entr" presetSubtype="0"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anim calcmode="lin" valueType="num">
                                      <p:cBhvr>
                                        <p:cTn id="40" dur="500" fill="hold"/>
                                        <p:tgtEl>
                                          <p:spTgt spid="23"/>
                                        </p:tgtEl>
                                        <p:attrNameLst>
                                          <p:attrName>ppt_x</p:attrName>
                                        </p:attrNameLst>
                                      </p:cBhvr>
                                      <p:tavLst>
                                        <p:tav tm="0">
                                          <p:val>
                                            <p:strVal val="#ppt_x"/>
                                          </p:val>
                                        </p:tav>
                                        <p:tav tm="100000">
                                          <p:val>
                                            <p:strVal val="#ppt_x"/>
                                          </p:val>
                                        </p:tav>
                                      </p:tavLst>
                                    </p:anim>
                                    <p:anim calcmode="lin" valueType="num">
                                      <p:cBhvr>
                                        <p:cTn id="41" dur="500" fill="hold"/>
                                        <p:tgtEl>
                                          <p:spTgt spid="23"/>
                                        </p:tgtEl>
                                        <p:attrNameLst>
                                          <p:attrName>ppt_y</p:attrName>
                                        </p:attrNameLst>
                                      </p:cBhvr>
                                      <p:tavLst>
                                        <p:tav tm="0">
                                          <p:val>
                                            <p:strVal val="#ppt_y+.1"/>
                                          </p:val>
                                        </p:tav>
                                        <p:tav tm="100000">
                                          <p:val>
                                            <p:strVal val="#ppt_y"/>
                                          </p:val>
                                        </p:tav>
                                      </p:tavLst>
                                    </p:anim>
                                  </p:childTnLst>
                                </p:cTn>
                              </p:par>
                            </p:childTnLst>
                          </p:cTn>
                        </p:par>
                        <p:par>
                          <p:cTn id="42" fill="hold">
                            <p:stCondLst>
                              <p:cond delay="3350"/>
                            </p:stCondLst>
                            <p:childTnLst>
                              <p:par>
                                <p:cTn id="43" presetID="42" presetClass="entr" presetSubtype="0"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anim calcmode="lin" valueType="num">
                                      <p:cBhvr>
                                        <p:cTn id="46" dur="500" fill="hold"/>
                                        <p:tgtEl>
                                          <p:spTgt spid="24"/>
                                        </p:tgtEl>
                                        <p:attrNameLst>
                                          <p:attrName>ppt_x</p:attrName>
                                        </p:attrNameLst>
                                      </p:cBhvr>
                                      <p:tavLst>
                                        <p:tav tm="0">
                                          <p:val>
                                            <p:strVal val="#ppt_x"/>
                                          </p:val>
                                        </p:tav>
                                        <p:tav tm="100000">
                                          <p:val>
                                            <p:strVal val="#ppt_x"/>
                                          </p:val>
                                        </p:tav>
                                      </p:tavLst>
                                    </p:anim>
                                    <p:anim calcmode="lin" valueType="num">
                                      <p:cBhvr>
                                        <p:cTn id="47"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2" grpId="0" animBg="1"/>
      <p:bldP spid="23" grpId="0" animBg="1"/>
      <p:bldP spid="24" grpId="0" animBg="1"/>
      <p:bldP spid="25" grpId="0" animBg="1"/>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Desktop\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208" y="2420888"/>
            <a:ext cx="3478752" cy="3261767"/>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1"/>
          <p:cNvSpPr txBox="1">
            <a:spLocks/>
          </p:cNvSpPr>
          <p:nvPr/>
        </p:nvSpPr>
        <p:spPr>
          <a:xfrm>
            <a:off x="323850" y="1556792"/>
            <a:ext cx="8690888" cy="648072"/>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板块排版在视觉上要符合纵向分割，横向模块间距统一，纵向可根据页面适当区分。</a:t>
            </a: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6" name="矩形 5"/>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zh-CN" altLang="en-US" sz="2600" b="1" dirty="0" smtClean="0">
                <a:latin typeface="微软雅黑" pitchFamily="34" charset="-122"/>
                <a:ea typeface="微软雅黑" pitchFamily="34" charset="-122"/>
              </a:rPr>
              <a:t>页面布局原则</a:t>
            </a:r>
            <a:endParaRPr lang="zh-CN" altLang="en-US" sz="2600" b="1" dirty="0">
              <a:latin typeface="微软雅黑" pitchFamily="34" charset="-122"/>
              <a:ea typeface="微软雅黑" pitchFamily="34" charset="-122"/>
            </a:endParaRPr>
          </a:p>
        </p:txBody>
      </p:sp>
      <p:pic>
        <p:nvPicPr>
          <p:cNvPr id="4100" name="Picture 4" descr="C:\Users\admin\Desktop\ind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1640" y="2420888"/>
            <a:ext cx="3478752" cy="3261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89723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75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1250"/>
                            </p:stCondLst>
                            <p:childTnLst>
                              <p:par>
                                <p:cTn id="19" presetID="42" presetClass="entr" presetSubtype="0" fill="hold" nodeType="after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fade">
                                      <p:cBhvr>
                                        <p:cTn id="21" dur="500"/>
                                        <p:tgtEl>
                                          <p:spTgt spid="4098"/>
                                        </p:tgtEl>
                                      </p:cBhvr>
                                    </p:animEffect>
                                    <p:anim calcmode="lin" valueType="num">
                                      <p:cBhvr>
                                        <p:cTn id="22" dur="500" fill="hold"/>
                                        <p:tgtEl>
                                          <p:spTgt spid="4098"/>
                                        </p:tgtEl>
                                        <p:attrNameLst>
                                          <p:attrName>ppt_x</p:attrName>
                                        </p:attrNameLst>
                                      </p:cBhvr>
                                      <p:tavLst>
                                        <p:tav tm="0">
                                          <p:val>
                                            <p:strVal val="#ppt_x"/>
                                          </p:val>
                                        </p:tav>
                                        <p:tav tm="100000">
                                          <p:val>
                                            <p:strVal val="#ppt_x"/>
                                          </p:val>
                                        </p:tav>
                                      </p:tavLst>
                                    </p:anim>
                                    <p:anim calcmode="lin" valueType="num">
                                      <p:cBhvr>
                                        <p:cTn id="23" dur="500" fill="hold"/>
                                        <p:tgtEl>
                                          <p:spTgt spid="4098"/>
                                        </p:tgtEl>
                                        <p:attrNameLst>
                                          <p:attrName>ppt_y</p:attrName>
                                        </p:attrNameLst>
                                      </p:cBhvr>
                                      <p:tavLst>
                                        <p:tav tm="0">
                                          <p:val>
                                            <p:strVal val="#ppt_y+.1"/>
                                          </p:val>
                                        </p:tav>
                                        <p:tav tm="100000">
                                          <p:val>
                                            <p:strVal val="#ppt_y"/>
                                          </p:val>
                                        </p:tav>
                                      </p:tavLst>
                                    </p:anim>
                                  </p:childTnLst>
                                </p:cTn>
                              </p:par>
                            </p:childTnLst>
                          </p:cTn>
                        </p:par>
                        <p:par>
                          <p:cTn id="24" fill="hold">
                            <p:stCondLst>
                              <p:cond delay="1750"/>
                            </p:stCondLst>
                            <p:childTnLst>
                              <p:par>
                                <p:cTn id="25" presetID="42" presetClass="entr" presetSubtype="0" fill="hold" nodeType="after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fade">
                                      <p:cBhvr>
                                        <p:cTn id="27" dur="500"/>
                                        <p:tgtEl>
                                          <p:spTgt spid="4100"/>
                                        </p:tgtEl>
                                      </p:cBhvr>
                                    </p:animEffect>
                                    <p:anim calcmode="lin" valueType="num">
                                      <p:cBhvr>
                                        <p:cTn id="28" dur="500" fill="hold"/>
                                        <p:tgtEl>
                                          <p:spTgt spid="4100"/>
                                        </p:tgtEl>
                                        <p:attrNameLst>
                                          <p:attrName>ppt_x</p:attrName>
                                        </p:attrNameLst>
                                      </p:cBhvr>
                                      <p:tavLst>
                                        <p:tav tm="0">
                                          <p:val>
                                            <p:strVal val="#ppt_x"/>
                                          </p:val>
                                        </p:tav>
                                        <p:tav tm="100000">
                                          <p:val>
                                            <p:strVal val="#ppt_x"/>
                                          </p:val>
                                        </p:tav>
                                      </p:tavLst>
                                    </p:anim>
                                    <p:anim calcmode="lin" valueType="num">
                                      <p:cBhvr>
                                        <p:cTn id="29" dur="500" fill="hold"/>
                                        <p:tgtEl>
                                          <p:spTgt spid="4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admin\Desktop\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012" y="692696"/>
            <a:ext cx="7618412"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99728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500"/>
                                        <p:tgtEl>
                                          <p:spTgt spid="6147"/>
                                        </p:tgtEl>
                                      </p:cBhvr>
                                    </p:animEffect>
                                    <p:anim calcmode="lin" valueType="num">
                                      <p:cBhvr>
                                        <p:cTn id="8" dur="500" fill="hold"/>
                                        <p:tgtEl>
                                          <p:spTgt spid="6147"/>
                                        </p:tgtEl>
                                        <p:attrNameLst>
                                          <p:attrName>ppt_x</p:attrName>
                                        </p:attrNameLst>
                                      </p:cBhvr>
                                      <p:tavLst>
                                        <p:tav tm="0">
                                          <p:val>
                                            <p:strVal val="#ppt_x"/>
                                          </p:val>
                                        </p:tav>
                                        <p:tav tm="100000">
                                          <p:val>
                                            <p:strVal val="#ppt_x"/>
                                          </p:val>
                                        </p:tav>
                                      </p:tavLst>
                                    </p:anim>
                                    <p:anim calcmode="lin" valueType="num">
                                      <p:cBhvr>
                                        <p:cTn id="9" dur="500" fill="hold"/>
                                        <p:tgtEl>
                                          <p:spTgt spid="6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dmin\Desktop\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20" y="692696"/>
            <a:ext cx="7618412"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3147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anim calcmode="lin" valueType="num">
                                      <p:cBhvr>
                                        <p:cTn id="8" dur="500" fill="hold"/>
                                        <p:tgtEl>
                                          <p:spTgt spid="7170"/>
                                        </p:tgtEl>
                                        <p:attrNameLst>
                                          <p:attrName>ppt_x</p:attrName>
                                        </p:attrNameLst>
                                      </p:cBhvr>
                                      <p:tavLst>
                                        <p:tav tm="0">
                                          <p:val>
                                            <p:strVal val="#ppt_x"/>
                                          </p:val>
                                        </p:tav>
                                        <p:tav tm="100000">
                                          <p:val>
                                            <p:strVal val="#ppt_x"/>
                                          </p:val>
                                        </p:tav>
                                      </p:tavLst>
                                    </p:anim>
                                    <p:anim calcmode="lin" valueType="num">
                                      <p:cBhvr>
                                        <p:cTn id="9" dur="5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admin\Desktop\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20" y="738336"/>
            <a:ext cx="7618412"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20070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anim calcmode="lin" valueType="num">
                                      <p:cBhvr>
                                        <p:cTn id="8" dur="500" fill="hold"/>
                                        <p:tgtEl>
                                          <p:spTgt spid="8194"/>
                                        </p:tgtEl>
                                        <p:attrNameLst>
                                          <p:attrName>ppt_x</p:attrName>
                                        </p:attrNameLst>
                                      </p:cBhvr>
                                      <p:tavLst>
                                        <p:tav tm="0">
                                          <p:val>
                                            <p:strVal val="#ppt_x"/>
                                          </p:val>
                                        </p:tav>
                                        <p:tav tm="100000">
                                          <p:val>
                                            <p:strVal val="#ppt_x"/>
                                          </p:val>
                                        </p:tav>
                                      </p:tavLst>
                                    </p:anim>
                                    <p:anim calcmode="lin" valueType="num">
                                      <p:cBhvr>
                                        <p:cTn id="9" dur="5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dmin\Desktop\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04" y="738336"/>
            <a:ext cx="7618412"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35758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anim calcmode="lin" valueType="num">
                                      <p:cBhvr>
                                        <p:cTn id="8" dur="500" fill="hold"/>
                                        <p:tgtEl>
                                          <p:spTgt spid="9218"/>
                                        </p:tgtEl>
                                        <p:attrNameLst>
                                          <p:attrName>ppt_x</p:attrName>
                                        </p:attrNameLst>
                                      </p:cBhvr>
                                      <p:tavLst>
                                        <p:tav tm="0">
                                          <p:val>
                                            <p:strVal val="#ppt_x"/>
                                          </p:val>
                                        </p:tav>
                                        <p:tav tm="100000">
                                          <p:val>
                                            <p:strVal val="#ppt_x"/>
                                          </p:val>
                                        </p:tav>
                                      </p:tavLst>
                                    </p:anim>
                                    <p:anim calcmode="lin" valueType="num">
                                      <p:cBhvr>
                                        <p:cTn id="9" dur="5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539552" y="2204864"/>
            <a:ext cx="8093436" cy="646331"/>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lgn="ctr"/>
            <a:r>
              <a:rPr lang="zh-CN" altLang="en-US" sz="3600" b="1" dirty="0" smtClean="0">
                <a:latin typeface="微软雅黑" pitchFamily="34" charset="-122"/>
                <a:ea typeface="微软雅黑" pitchFamily="34" charset="-122"/>
              </a:rPr>
              <a:t>网站子页面可以出现的版式设计</a:t>
            </a:r>
            <a:endParaRPr lang="zh-CN" altLang="en-US" sz="3600" b="1" dirty="0">
              <a:latin typeface="微软雅黑" pitchFamily="34" charset="-122"/>
              <a:ea typeface="微软雅黑" pitchFamily="34" charset="-122"/>
            </a:endParaRPr>
          </a:p>
        </p:txBody>
      </p:sp>
      <p:sp>
        <p:nvSpPr>
          <p:cNvPr id="10" name="副标题 1"/>
          <p:cNvSpPr txBox="1">
            <a:spLocks/>
          </p:cNvSpPr>
          <p:nvPr/>
        </p:nvSpPr>
        <p:spPr>
          <a:xfrm>
            <a:off x="229947" y="3068960"/>
            <a:ext cx="8712646" cy="2736304"/>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网站子页面是在首页风格基础上进行了设计拓展</a:t>
            </a:r>
            <a:endParaRPr lang="en-US" altLang="zh-CN" sz="1600" dirty="0" smtClean="0">
              <a:solidFill>
                <a:schemeClr val="tx1">
                  <a:lumMod val="75000"/>
                  <a:lumOff val="25000"/>
                </a:schemeClr>
              </a:solidFill>
              <a:latin typeface="微软雅黑" pitchFamily="34" charset="-122"/>
              <a:ea typeface="微软雅黑" pitchFamily="34" charset="-122"/>
            </a:endParaRPr>
          </a:p>
          <a:p>
            <a:pPr defTabSz="914353" fontAlgn="auto">
              <a:lnSpc>
                <a:spcPct val="150000"/>
              </a:lnSpc>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设</a:t>
            </a:r>
            <a:r>
              <a:rPr lang="zh-CN" altLang="en-US" sz="1600" dirty="0" smtClean="0">
                <a:solidFill>
                  <a:schemeClr val="tx1">
                    <a:lumMod val="75000"/>
                    <a:lumOff val="25000"/>
                  </a:schemeClr>
                </a:solidFill>
                <a:latin typeface="微软雅黑" pitchFamily="34" charset="-122"/>
                <a:ea typeface="微软雅黑" pitchFamily="34" charset="-122"/>
              </a:rPr>
              <a:t>计风格上与首页保持了高度的一致性，并且版式相对应非常固定</a:t>
            </a:r>
            <a:endParaRPr lang="en-US" altLang="zh-CN" sz="1600" dirty="0" smtClean="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6131749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admin\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738336"/>
            <a:ext cx="7618412"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9747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anim calcmode="lin" valueType="num">
                                      <p:cBhvr>
                                        <p:cTn id="8" dur="500" fill="hold"/>
                                        <p:tgtEl>
                                          <p:spTgt spid="10242"/>
                                        </p:tgtEl>
                                        <p:attrNameLst>
                                          <p:attrName>ppt_x</p:attrName>
                                        </p:attrNameLst>
                                      </p:cBhvr>
                                      <p:tavLst>
                                        <p:tav tm="0">
                                          <p:val>
                                            <p:strVal val="#ppt_x"/>
                                          </p:val>
                                        </p:tav>
                                        <p:tav tm="100000">
                                          <p:val>
                                            <p:strVal val="#ppt_x"/>
                                          </p:val>
                                        </p:tav>
                                      </p:tavLst>
                                    </p:anim>
                                    <p:anim calcmode="lin" valueType="num">
                                      <p:cBhvr>
                                        <p:cTn id="9" dur="500" fill="hold"/>
                                        <p:tgtEl>
                                          <p:spTgt spid="10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admin\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738336"/>
            <a:ext cx="7618413"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60383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anim calcmode="lin" valueType="num">
                                      <p:cBhvr>
                                        <p:cTn id="8" dur="500" fill="hold"/>
                                        <p:tgtEl>
                                          <p:spTgt spid="11266"/>
                                        </p:tgtEl>
                                        <p:attrNameLst>
                                          <p:attrName>ppt_x</p:attrName>
                                        </p:attrNameLst>
                                      </p:cBhvr>
                                      <p:tavLst>
                                        <p:tav tm="0">
                                          <p:val>
                                            <p:strVal val="#ppt_x"/>
                                          </p:val>
                                        </p:tav>
                                        <p:tav tm="100000">
                                          <p:val>
                                            <p:strVal val="#ppt_x"/>
                                          </p:val>
                                        </p:tav>
                                      </p:tavLst>
                                    </p:anim>
                                    <p:anim calcmode="lin" valueType="num">
                                      <p:cBhvr>
                                        <p:cTn id="9" dur="5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admin\Deskto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738336"/>
            <a:ext cx="7618413"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53825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anim calcmode="lin" valueType="num">
                                      <p:cBhvr>
                                        <p:cTn id="8" dur="500" fill="hold"/>
                                        <p:tgtEl>
                                          <p:spTgt spid="12290"/>
                                        </p:tgtEl>
                                        <p:attrNameLst>
                                          <p:attrName>ppt_x</p:attrName>
                                        </p:attrNameLst>
                                      </p:cBhvr>
                                      <p:tavLst>
                                        <p:tav tm="0">
                                          <p:val>
                                            <p:strVal val="#ppt_x"/>
                                          </p:val>
                                        </p:tav>
                                        <p:tav tm="100000">
                                          <p:val>
                                            <p:strVal val="#ppt_x"/>
                                          </p:val>
                                        </p:tav>
                                      </p:tavLst>
                                    </p:anim>
                                    <p:anim calcmode="lin" valueType="num">
                                      <p:cBhvr>
                                        <p:cTn id="9" dur="500" fill="hold"/>
                                        <p:tgtEl>
                                          <p:spTgt spid="122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图片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454"/>
            <a:ext cx="9144000" cy="305911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dmin\Desktop\图片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 y="3059113"/>
            <a:ext cx="9144000" cy="379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75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anim calcmode="lin" valueType="num">
                                      <p:cBhvr>
                                        <p:cTn id="8" dur="500" fill="hold"/>
                                        <p:tgtEl>
                                          <p:spTgt spid="2050"/>
                                        </p:tgtEl>
                                        <p:attrNameLst>
                                          <p:attrName>ppt_x</p:attrName>
                                        </p:attrNameLst>
                                      </p:cBhvr>
                                      <p:tavLst>
                                        <p:tav tm="0">
                                          <p:val>
                                            <p:strVal val="#ppt_x"/>
                                          </p:val>
                                        </p:tav>
                                        <p:tav tm="100000">
                                          <p:val>
                                            <p:strVal val="#ppt_x"/>
                                          </p:val>
                                        </p:tav>
                                      </p:tavLst>
                                    </p:anim>
                                    <p:anim calcmode="lin" valueType="num">
                                      <p:cBhvr>
                                        <p:cTn id="9" dur="500" fill="hold"/>
                                        <p:tgtEl>
                                          <p:spTgt spid="205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51"/>
                                        </p:tgtEl>
                                        <p:attrNameLst>
                                          <p:attrName>style.visibility</p:attrName>
                                        </p:attrNameLst>
                                      </p:cBhvr>
                                      <p:to>
                                        <p:strVal val="visible"/>
                                      </p:to>
                                    </p:set>
                                    <p:animEffect transition="in" filter="fade">
                                      <p:cBhvr>
                                        <p:cTn id="13" dur="500"/>
                                        <p:tgtEl>
                                          <p:spTgt spid="2051"/>
                                        </p:tgtEl>
                                      </p:cBhvr>
                                    </p:animEffect>
                                    <p:anim calcmode="lin" valueType="num">
                                      <p:cBhvr>
                                        <p:cTn id="14" dur="500" fill="hold"/>
                                        <p:tgtEl>
                                          <p:spTgt spid="2051"/>
                                        </p:tgtEl>
                                        <p:attrNameLst>
                                          <p:attrName>ppt_x</p:attrName>
                                        </p:attrNameLst>
                                      </p:cBhvr>
                                      <p:tavLst>
                                        <p:tav tm="0">
                                          <p:val>
                                            <p:strVal val="#ppt_x"/>
                                          </p:val>
                                        </p:tav>
                                        <p:tav tm="100000">
                                          <p:val>
                                            <p:strVal val="#ppt_x"/>
                                          </p:val>
                                        </p:tav>
                                      </p:tavLst>
                                    </p:anim>
                                    <p:anim calcmode="lin" valueType="num">
                                      <p:cBhvr>
                                        <p:cTn id="15" dur="5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539552" y="2204864"/>
            <a:ext cx="8093436" cy="646331"/>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lgn="ctr"/>
            <a:r>
              <a:rPr lang="zh-CN" altLang="en-US" sz="3600" b="1" dirty="0" smtClean="0">
                <a:latin typeface="微软雅黑" pitchFamily="34" charset="-122"/>
                <a:ea typeface="微软雅黑" pitchFamily="34" charset="-122"/>
              </a:rPr>
              <a:t>需要遵循的基本设计原则</a:t>
            </a:r>
            <a:endParaRPr lang="zh-CN" altLang="en-US" sz="3600" b="1" dirty="0">
              <a:latin typeface="微软雅黑" pitchFamily="34" charset="-122"/>
              <a:ea typeface="微软雅黑" pitchFamily="34" charset="-122"/>
            </a:endParaRPr>
          </a:p>
        </p:txBody>
      </p:sp>
      <p:sp>
        <p:nvSpPr>
          <p:cNvPr id="10" name="副标题 1"/>
          <p:cNvSpPr txBox="1">
            <a:spLocks/>
          </p:cNvSpPr>
          <p:nvPr/>
        </p:nvSpPr>
        <p:spPr>
          <a:xfrm>
            <a:off x="229947" y="3068960"/>
            <a:ext cx="8712646" cy="2736304"/>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914353" fontAlgn="auto">
              <a:lnSpc>
                <a:spcPct val="150000"/>
              </a:lnSpc>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网</a:t>
            </a:r>
            <a:r>
              <a:rPr lang="zh-CN" altLang="en-US" sz="1600" dirty="0" smtClean="0">
                <a:solidFill>
                  <a:schemeClr val="tx1">
                    <a:lumMod val="75000"/>
                    <a:lumOff val="25000"/>
                  </a:schemeClr>
                </a:solidFill>
                <a:latin typeface="微软雅黑" pitchFamily="34" charset="-122"/>
                <a:ea typeface="微软雅黑" pitchFamily="34" charset="-122"/>
              </a:rPr>
              <a:t>页设计按照以用户为中心的原则进行设计</a:t>
            </a:r>
            <a:endParaRPr lang="en-US" altLang="zh-CN" sz="1600" dirty="0" smtClean="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6510844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anim calcmode="lin" valueType="num">
                                      <p:cBhvr>
                                        <p:cTn id="16" dur="500" fill="hold"/>
                                        <p:tgtEl>
                                          <p:spTgt spid="10"/>
                                        </p:tgtEl>
                                        <p:attrNameLst>
                                          <p:attrName>ppt_x</p:attrName>
                                        </p:attrNameLst>
                                      </p:cBhvr>
                                      <p:tavLst>
                                        <p:tav tm="0">
                                          <p:val>
                                            <p:strVal val="#ppt_x"/>
                                          </p:val>
                                        </p:tav>
                                        <p:tav tm="100000">
                                          <p:val>
                                            <p:strVal val="#ppt_x"/>
                                          </p:val>
                                        </p:tav>
                                      </p:tavLst>
                                    </p:anim>
                                    <p:anim calcmode="lin" valueType="num">
                                      <p:cBhvr>
                                        <p:cTn id="1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副标题 1"/>
          <p:cNvSpPr txBox="1">
            <a:spLocks/>
          </p:cNvSpPr>
          <p:nvPr/>
        </p:nvSpPr>
        <p:spPr>
          <a:xfrm>
            <a:off x="323850" y="1556793"/>
            <a:ext cx="8567738" cy="122413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网页各板块主次关系按照</a:t>
            </a:r>
            <a:r>
              <a:rPr lang="zh-CN" altLang="en-US" sz="1600" b="1" dirty="0">
                <a:solidFill>
                  <a:srgbClr val="C00000"/>
                </a:solidFill>
                <a:latin typeface="微软雅黑" pitchFamily="34" charset="-122"/>
                <a:ea typeface="微软雅黑" pitchFamily="34" charset="-122"/>
              </a:rPr>
              <a:t>从上至下、从左至右</a:t>
            </a:r>
            <a:r>
              <a:rPr lang="zh-CN" altLang="en-US" sz="1600" dirty="0">
                <a:solidFill>
                  <a:schemeClr val="tx1">
                    <a:lumMod val="75000"/>
                    <a:lumOff val="25000"/>
                  </a:schemeClr>
                </a:solidFill>
                <a:latin typeface="微软雅黑" pitchFamily="34" charset="-122"/>
                <a:ea typeface="微软雅黑" pitchFamily="34" charset="-122"/>
              </a:rPr>
              <a:t>的原则进行区</a:t>
            </a:r>
            <a:r>
              <a:rPr lang="zh-CN" altLang="en-US" sz="1600" dirty="0" smtClean="0">
                <a:solidFill>
                  <a:schemeClr val="tx1">
                    <a:lumMod val="75000"/>
                    <a:lumOff val="25000"/>
                  </a:schemeClr>
                </a:solidFill>
                <a:latin typeface="微软雅黑" pitchFamily="34" charset="-122"/>
                <a:ea typeface="微软雅黑" pitchFamily="34" charset="-122"/>
              </a:rPr>
              <a:t>分</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浏览区域放左边，功能区域放右边</a:t>
            </a:r>
          </a:p>
          <a:p>
            <a:pPr algn="l" defTabSz="914353" fontAlgn="auto">
              <a:lnSpc>
                <a:spcPct val="150000"/>
              </a:lnSpc>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列表区域放左边，内容区域放右边</a:t>
            </a:r>
          </a:p>
          <a:p>
            <a:pPr algn="l" defTabSz="914353" fontAlgn="auto">
              <a:lnSpc>
                <a:spcPct val="150000"/>
              </a:lnSpc>
              <a:spcBef>
                <a:spcPts val="0"/>
              </a:spcBef>
              <a:spcAft>
                <a:spcPts val="0"/>
              </a:spcAft>
              <a:defRPr/>
            </a:pPr>
            <a:endParaRPr lang="zh-CN" altLang="en-US" sz="1600" dirty="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11" name="TextBox 10"/>
          <p:cNvSpPr txBox="1"/>
          <p:nvPr/>
        </p:nvSpPr>
        <p:spPr>
          <a:xfrm>
            <a:off x="395288" y="3429000"/>
            <a:ext cx="3456632" cy="377411"/>
          </a:xfrm>
          <a:prstGeom prst="rect">
            <a:avLst/>
          </a:prstGeom>
          <a:noFill/>
        </p:spPr>
        <p:txBody>
          <a:bodyPr wrap="square">
            <a:spAutoFit/>
          </a:bodyPr>
          <a:lstStyle/>
          <a:p>
            <a:pPr>
              <a:lnSpc>
                <a:spcPct val="150000"/>
              </a:lnSpc>
              <a:buFont typeface="Arial" charset="0"/>
              <a:buNone/>
              <a:defRPr/>
            </a:pPr>
            <a:r>
              <a:rPr lang="zh-CN" altLang="en-US" sz="1400" b="1" dirty="0">
                <a:solidFill>
                  <a:schemeClr val="tx1">
                    <a:lumMod val="75000"/>
                    <a:lumOff val="25000"/>
                  </a:schemeClr>
                </a:solidFill>
                <a:latin typeface="微软雅黑" pitchFamily="34" charset="-122"/>
                <a:ea typeface="微软雅黑" pitchFamily="34" charset="-122"/>
              </a:rPr>
              <a:t>必</a:t>
            </a:r>
            <a:r>
              <a:rPr lang="zh-CN" altLang="en-US" sz="1400" b="1" dirty="0" smtClean="0">
                <a:solidFill>
                  <a:schemeClr val="tx1">
                    <a:lumMod val="75000"/>
                    <a:lumOff val="25000"/>
                  </a:schemeClr>
                </a:solidFill>
                <a:latin typeface="微软雅黑" pitchFamily="34" charset="-122"/>
                <a:ea typeface="微软雅黑" pitchFamily="34" charset="-122"/>
              </a:rPr>
              <a:t>备元素</a:t>
            </a:r>
            <a:endParaRPr lang="en-US" altLang="zh-CN" sz="1400" b="1" dirty="0">
              <a:solidFill>
                <a:schemeClr val="tx1">
                  <a:lumMod val="75000"/>
                  <a:lumOff val="25000"/>
                </a:schemeClr>
              </a:solidFill>
              <a:latin typeface="微软雅黑" pitchFamily="34" charset="-122"/>
              <a:ea typeface="微软雅黑" pitchFamily="34" charset="-122"/>
            </a:endParaRPr>
          </a:p>
        </p:txBody>
      </p:sp>
      <p:sp>
        <p:nvSpPr>
          <p:cNvPr id="20" name="矩形 19"/>
          <p:cNvSpPr/>
          <p:nvPr/>
        </p:nvSpPr>
        <p:spPr>
          <a:xfrm>
            <a:off x="431837" y="3933056"/>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dirty="0" smtClean="0">
                <a:solidFill>
                  <a:schemeClr val="accent1"/>
                </a:solidFill>
                <a:latin typeface="+mj-ea"/>
                <a:ea typeface="+mj-ea"/>
              </a:rPr>
              <a:t>Logo(</a:t>
            </a:r>
            <a:r>
              <a:rPr lang="zh-CN" altLang="en-US" sz="1400" dirty="0" smtClean="0">
                <a:solidFill>
                  <a:schemeClr val="accent1"/>
                </a:solidFill>
                <a:latin typeface="+mj-ea"/>
                <a:ea typeface="+mj-ea"/>
              </a:rPr>
              <a:t>标题</a:t>
            </a:r>
            <a:r>
              <a:rPr lang="en-US" altLang="zh-CN" sz="1400" dirty="0" smtClean="0">
                <a:solidFill>
                  <a:schemeClr val="accent1"/>
                </a:solidFill>
                <a:latin typeface="+mj-ea"/>
                <a:ea typeface="+mj-ea"/>
              </a:rPr>
              <a:t>)</a:t>
            </a:r>
            <a:endParaRPr lang="zh-CN" altLang="en-US" sz="1400" dirty="0">
              <a:solidFill>
                <a:schemeClr val="accent1"/>
              </a:solidFill>
              <a:latin typeface="+mj-ea"/>
              <a:ea typeface="+mj-ea"/>
            </a:endParaRPr>
          </a:p>
        </p:txBody>
      </p:sp>
      <p:sp>
        <p:nvSpPr>
          <p:cNvPr id="25" name="矩形 24"/>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en-US" altLang="zh-CN" sz="2600" b="1" dirty="0" smtClean="0">
                <a:latin typeface="微软雅黑" pitchFamily="34" charset="-122"/>
                <a:ea typeface="微软雅黑" pitchFamily="34" charset="-122"/>
              </a:rPr>
              <a:t>01 </a:t>
            </a:r>
            <a:r>
              <a:rPr lang="zh-CN" altLang="en-US" sz="2600" b="1" dirty="0" smtClean="0">
                <a:latin typeface="微软雅黑" pitchFamily="34" charset="-122"/>
                <a:ea typeface="微软雅黑" pitchFamily="34" charset="-122"/>
              </a:rPr>
              <a:t>尊重用户浏览界面习惯</a:t>
            </a:r>
            <a:endParaRPr lang="zh-CN" altLang="en-US" sz="2600" b="1" dirty="0">
              <a:latin typeface="微软雅黑" pitchFamily="34" charset="-122"/>
              <a:ea typeface="微软雅黑" pitchFamily="34" charset="-122"/>
            </a:endParaRPr>
          </a:p>
        </p:txBody>
      </p:sp>
      <p:sp>
        <p:nvSpPr>
          <p:cNvPr id="26" name="矩形 25"/>
          <p:cNvSpPr/>
          <p:nvPr/>
        </p:nvSpPr>
        <p:spPr>
          <a:xfrm>
            <a:off x="1979811" y="3933056"/>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dirty="0" smtClean="0">
                <a:solidFill>
                  <a:schemeClr val="accent1"/>
                </a:solidFill>
                <a:latin typeface="+mj-ea"/>
                <a:ea typeface="+mj-ea"/>
              </a:rPr>
              <a:t>Meun(</a:t>
            </a:r>
            <a:r>
              <a:rPr lang="zh-CN" altLang="en-US" sz="1400" dirty="0" smtClean="0">
                <a:solidFill>
                  <a:schemeClr val="accent1"/>
                </a:solidFill>
                <a:latin typeface="+mj-ea"/>
                <a:ea typeface="+mj-ea"/>
              </a:rPr>
              <a:t>导航</a:t>
            </a:r>
            <a:r>
              <a:rPr lang="en-US" altLang="zh-CN" sz="1400" dirty="0" smtClean="0">
                <a:solidFill>
                  <a:schemeClr val="accent1"/>
                </a:solidFill>
                <a:latin typeface="+mj-ea"/>
                <a:ea typeface="+mj-ea"/>
              </a:rPr>
              <a:t>)</a:t>
            </a:r>
            <a:endParaRPr lang="zh-CN" altLang="en-US" sz="1400" dirty="0">
              <a:solidFill>
                <a:schemeClr val="accent1"/>
              </a:solidFill>
              <a:latin typeface="+mj-ea"/>
              <a:ea typeface="+mj-ea"/>
            </a:endParaRPr>
          </a:p>
        </p:txBody>
      </p:sp>
      <p:sp>
        <p:nvSpPr>
          <p:cNvPr id="29" name="矩形 28"/>
          <p:cNvSpPr/>
          <p:nvPr/>
        </p:nvSpPr>
        <p:spPr>
          <a:xfrm>
            <a:off x="3532287" y="3933056"/>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dirty="0" smtClean="0">
                <a:solidFill>
                  <a:schemeClr val="accent1"/>
                </a:solidFill>
                <a:latin typeface="+mj-ea"/>
                <a:ea typeface="+mj-ea"/>
              </a:rPr>
              <a:t>Banner</a:t>
            </a:r>
            <a:endParaRPr lang="zh-CN" altLang="en-US" sz="1400" dirty="0">
              <a:solidFill>
                <a:schemeClr val="accent1"/>
              </a:solidFill>
              <a:latin typeface="+mj-ea"/>
              <a:ea typeface="+mj-ea"/>
            </a:endParaRPr>
          </a:p>
        </p:txBody>
      </p:sp>
      <p:sp>
        <p:nvSpPr>
          <p:cNvPr id="30" name="矩形 29"/>
          <p:cNvSpPr/>
          <p:nvPr/>
        </p:nvSpPr>
        <p:spPr>
          <a:xfrm>
            <a:off x="6660331" y="3933056"/>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dirty="0" smtClean="0">
                <a:solidFill>
                  <a:schemeClr val="accent1"/>
                </a:solidFill>
                <a:latin typeface="+mj-ea"/>
                <a:ea typeface="+mj-ea"/>
              </a:rPr>
              <a:t>Bottom(</a:t>
            </a:r>
            <a:r>
              <a:rPr lang="zh-CN" altLang="en-US" sz="1400" dirty="0" smtClean="0">
                <a:solidFill>
                  <a:schemeClr val="accent1"/>
                </a:solidFill>
                <a:latin typeface="+mj-ea"/>
                <a:ea typeface="+mj-ea"/>
              </a:rPr>
              <a:t>底部</a:t>
            </a:r>
            <a:r>
              <a:rPr lang="en-US" altLang="zh-CN" sz="1400" dirty="0" smtClean="0">
                <a:solidFill>
                  <a:schemeClr val="accent1"/>
                </a:solidFill>
                <a:latin typeface="+mj-ea"/>
                <a:ea typeface="+mj-ea"/>
              </a:rPr>
              <a:t>)</a:t>
            </a:r>
            <a:endParaRPr lang="zh-CN" altLang="en-US" sz="1400" dirty="0">
              <a:solidFill>
                <a:schemeClr val="accent1"/>
              </a:solidFill>
              <a:latin typeface="+mj-ea"/>
              <a:ea typeface="+mj-ea"/>
            </a:endParaRPr>
          </a:p>
        </p:txBody>
      </p:sp>
      <p:sp>
        <p:nvSpPr>
          <p:cNvPr id="31" name="矩形 30"/>
          <p:cNvSpPr/>
          <p:nvPr/>
        </p:nvSpPr>
        <p:spPr>
          <a:xfrm>
            <a:off x="5076155" y="3933056"/>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dirty="0" smtClean="0">
                <a:solidFill>
                  <a:schemeClr val="accent1"/>
                </a:solidFill>
                <a:latin typeface="+mj-ea"/>
                <a:ea typeface="+mj-ea"/>
              </a:rPr>
              <a:t>Content(</a:t>
            </a:r>
            <a:r>
              <a:rPr lang="zh-CN" altLang="en-US" sz="1400" dirty="0" smtClean="0">
                <a:solidFill>
                  <a:schemeClr val="accent1"/>
                </a:solidFill>
                <a:latin typeface="+mj-ea"/>
                <a:ea typeface="+mj-ea"/>
              </a:rPr>
              <a:t>内容</a:t>
            </a:r>
            <a:r>
              <a:rPr lang="en-US" altLang="zh-CN" sz="1400" dirty="0" smtClean="0">
                <a:solidFill>
                  <a:schemeClr val="accent1"/>
                </a:solidFill>
                <a:latin typeface="+mj-ea"/>
                <a:ea typeface="+mj-ea"/>
              </a:rPr>
              <a:t>)</a:t>
            </a:r>
            <a:endParaRPr lang="zh-CN" altLang="en-US" sz="1400" dirty="0">
              <a:solidFill>
                <a:schemeClr val="accent1"/>
              </a:solidFill>
              <a:latin typeface="+mj-ea"/>
              <a:ea typeface="+mj-ea"/>
            </a:endParaRPr>
          </a:p>
        </p:txBody>
      </p:sp>
      <p:sp>
        <p:nvSpPr>
          <p:cNvPr id="32" name="TextBox 31"/>
          <p:cNvSpPr txBox="1"/>
          <p:nvPr/>
        </p:nvSpPr>
        <p:spPr>
          <a:xfrm>
            <a:off x="467544" y="4653136"/>
            <a:ext cx="3456632" cy="415498"/>
          </a:xfrm>
          <a:prstGeom prst="rect">
            <a:avLst/>
          </a:prstGeom>
          <a:noFill/>
        </p:spPr>
        <p:txBody>
          <a:bodyPr wrap="square">
            <a:spAutoFit/>
          </a:bodyPr>
          <a:lstStyle/>
          <a:p>
            <a:pPr>
              <a:lnSpc>
                <a:spcPct val="150000"/>
              </a:lnSpc>
              <a:buFont typeface="Arial" charset="0"/>
              <a:buNone/>
              <a:defRPr/>
            </a:pPr>
            <a:r>
              <a:rPr lang="zh-CN" altLang="en-US" sz="1400" b="1" dirty="0" smtClean="0">
                <a:solidFill>
                  <a:schemeClr val="tx1">
                    <a:lumMod val="75000"/>
                    <a:lumOff val="25000"/>
                  </a:schemeClr>
                </a:solidFill>
                <a:latin typeface="微软雅黑" pitchFamily="34" charset="-122"/>
                <a:ea typeface="微软雅黑" pitchFamily="34" charset="-122"/>
              </a:rPr>
              <a:t>可选元素</a:t>
            </a:r>
            <a:endParaRPr lang="en-US" altLang="zh-CN" sz="1400" b="1" dirty="0">
              <a:solidFill>
                <a:schemeClr val="tx1">
                  <a:lumMod val="75000"/>
                  <a:lumOff val="25000"/>
                </a:schemeClr>
              </a:solidFill>
              <a:latin typeface="微软雅黑" pitchFamily="34" charset="-122"/>
              <a:ea typeface="微软雅黑" pitchFamily="34" charset="-122"/>
            </a:endParaRPr>
          </a:p>
        </p:txBody>
      </p:sp>
      <p:sp>
        <p:nvSpPr>
          <p:cNvPr id="33" name="矩形 32"/>
          <p:cNvSpPr/>
          <p:nvPr/>
        </p:nvSpPr>
        <p:spPr>
          <a:xfrm>
            <a:off x="431837" y="5157192"/>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accent1"/>
                </a:solidFill>
                <a:latin typeface="+mj-ea"/>
                <a:ea typeface="+mj-ea"/>
              </a:rPr>
              <a:t>搜索框</a:t>
            </a:r>
            <a:endParaRPr lang="zh-CN" altLang="en-US" sz="1400" dirty="0">
              <a:solidFill>
                <a:schemeClr val="accent1"/>
              </a:solidFill>
              <a:latin typeface="+mj-ea"/>
              <a:ea typeface="+mj-ea"/>
            </a:endParaRPr>
          </a:p>
        </p:txBody>
      </p:sp>
      <p:sp>
        <p:nvSpPr>
          <p:cNvPr id="34" name="矩形 33"/>
          <p:cNvSpPr/>
          <p:nvPr/>
        </p:nvSpPr>
        <p:spPr>
          <a:xfrm>
            <a:off x="1979811" y="5157192"/>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accent1"/>
                </a:solidFill>
                <a:latin typeface="+mj-ea"/>
                <a:ea typeface="+mj-ea"/>
              </a:rPr>
              <a:t>联系方式</a:t>
            </a:r>
            <a:endParaRPr lang="zh-CN" altLang="en-US" sz="1400" dirty="0">
              <a:solidFill>
                <a:schemeClr val="accent1"/>
              </a:solidFill>
              <a:latin typeface="+mj-ea"/>
              <a:ea typeface="+mj-ea"/>
            </a:endParaRPr>
          </a:p>
        </p:txBody>
      </p:sp>
      <p:sp>
        <p:nvSpPr>
          <p:cNvPr id="35" name="矩形 34"/>
          <p:cNvSpPr/>
          <p:nvPr/>
        </p:nvSpPr>
        <p:spPr>
          <a:xfrm>
            <a:off x="3532287" y="5157192"/>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accent1"/>
                </a:solidFill>
                <a:latin typeface="+mj-ea"/>
                <a:ea typeface="+mj-ea"/>
              </a:rPr>
              <a:t>流量统计</a:t>
            </a:r>
            <a:endParaRPr lang="zh-CN" altLang="en-US" sz="1400" dirty="0">
              <a:solidFill>
                <a:schemeClr val="accent1"/>
              </a:solidFill>
              <a:latin typeface="+mj-ea"/>
              <a:ea typeface="+mj-ea"/>
            </a:endParaRPr>
          </a:p>
        </p:txBody>
      </p:sp>
      <p:sp>
        <p:nvSpPr>
          <p:cNvPr id="37" name="矩形 36"/>
          <p:cNvSpPr/>
          <p:nvPr/>
        </p:nvSpPr>
        <p:spPr>
          <a:xfrm>
            <a:off x="5076155" y="5157192"/>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accent1"/>
                </a:solidFill>
                <a:latin typeface="+mj-ea"/>
                <a:ea typeface="+mj-ea"/>
              </a:rPr>
              <a:t>内容筛选</a:t>
            </a:r>
            <a:endParaRPr lang="zh-CN" altLang="en-US" sz="1400" dirty="0">
              <a:solidFill>
                <a:schemeClr val="accent1"/>
              </a:solidFill>
              <a:latin typeface="+mj-ea"/>
              <a:ea typeface="+mj-ea"/>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105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1550"/>
                            </p:stCondLst>
                            <p:childTnLst>
                              <p:par>
                                <p:cTn id="19" presetID="42"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anim calcmode="lin" valueType="num">
                                      <p:cBhvr>
                                        <p:cTn id="22" dur="500" fill="hold"/>
                                        <p:tgtEl>
                                          <p:spTgt spid="11"/>
                                        </p:tgtEl>
                                        <p:attrNameLst>
                                          <p:attrName>ppt_x</p:attrName>
                                        </p:attrNameLst>
                                      </p:cBhvr>
                                      <p:tavLst>
                                        <p:tav tm="0">
                                          <p:val>
                                            <p:strVal val="#ppt_x"/>
                                          </p:val>
                                        </p:tav>
                                        <p:tav tm="100000">
                                          <p:val>
                                            <p:strVal val="#ppt_x"/>
                                          </p:val>
                                        </p:tav>
                                      </p:tavLst>
                                    </p:anim>
                                    <p:anim calcmode="lin" valueType="num">
                                      <p:cBhvr>
                                        <p:cTn id="23" dur="500" fill="hold"/>
                                        <p:tgtEl>
                                          <p:spTgt spid="11"/>
                                        </p:tgtEl>
                                        <p:attrNameLst>
                                          <p:attrName>ppt_y</p:attrName>
                                        </p:attrNameLst>
                                      </p:cBhvr>
                                      <p:tavLst>
                                        <p:tav tm="0">
                                          <p:val>
                                            <p:strVal val="#ppt_y+.1"/>
                                          </p:val>
                                        </p:tav>
                                        <p:tav tm="100000">
                                          <p:val>
                                            <p:strVal val="#ppt_y"/>
                                          </p:val>
                                        </p:tav>
                                      </p:tavLst>
                                    </p:anim>
                                  </p:childTnLst>
                                </p:cTn>
                              </p:par>
                            </p:childTnLst>
                          </p:cTn>
                        </p:par>
                        <p:par>
                          <p:cTn id="24" fill="hold">
                            <p:stCondLst>
                              <p:cond delay="2050"/>
                            </p:stCondLst>
                            <p:childTnLst>
                              <p:par>
                                <p:cTn id="25" presetID="42"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anim calcmode="lin" valueType="num">
                                      <p:cBhvr>
                                        <p:cTn id="28" dur="500" fill="hold"/>
                                        <p:tgtEl>
                                          <p:spTgt spid="20"/>
                                        </p:tgtEl>
                                        <p:attrNameLst>
                                          <p:attrName>ppt_x</p:attrName>
                                        </p:attrNameLst>
                                      </p:cBhvr>
                                      <p:tavLst>
                                        <p:tav tm="0">
                                          <p:val>
                                            <p:strVal val="#ppt_x"/>
                                          </p:val>
                                        </p:tav>
                                        <p:tav tm="100000">
                                          <p:val>
                                            <p:strVal val="#ppt_x"/>
                                          </p:val>
                                        </p:tav>
                                      </p:tavLst>
                                    </p:anim>
                                    <p:anim calcmode="lin" valueType="num">
                                      <p:cBhvr>
                                        <p:cTn id="29" dur="500" fill="hold"/>
                                        <p:tgtEl>
                                          <p:spTgt spid="20"/>
                                        </p:tgtEl>
                                        <p:attrNameLst>
                                          <p:attrName>ppt_y</p:attrName>
                                        </p:attrNameLst>
                                      </p:cBhvr>
                                      <p:tavLst>
                                        <p:tav tm="0">
                                          <p:val>
                                            <p:strVal val="#ppt_y+.1"/>
                                          </p:val>
                                        </p:tav>
                                        <p:tav tm="100000">
                                          <p:val>
                                            <p:strVal val="#ppt_y"/>
                                          </p:val>
                                        </p:tav>
                                      </p:tavLst>
                                    </p:anim>
                                  </p:childTnLst>
                                </p:cTn>
                              </p:par>
                            </p:childTnLst>
                          </p:cTn>
                        </p:par>
                        <p:par>
                          <p:cTn id="30" fill="hold">
                            <p:stCondLst>
                              <p:cond delay="2550"/>
                            </p:stCondLst>
                            <p:childTnLst>
                              <p:par>
                                <p:cTn id="31" presetID="42"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anim calcmode="lin" valueType="num">
                                      <p:cBhvr>
                                        <p:cTn id="34" dur="500" fill="hold"/>
                                        <p:tgtEl>
                                          <p:spTgt spid="26"/>
                                        </p:tgtEl>
                                        <p:attrNameLst>
                                          <p:attrName>ppt_x</p:attrName>
                                        </p:attrNameLst>
                                      </p:cBhvr>
                                      <p:tavLst>
                                        <p:tav tm="0">
                                          <p:val>
                                            <p:strVal val="#ppt_x"/>
                                          </p:val>
                                        </p:tav>
                                        <p:tav tm="100000">
                                          <p:val>
                                            <p:strVal val="#ppt_x"/>
                                          </p:val>
                                        </p:tav>
                                      </p:tavLst>
                                    </p:anim>
                                    <p:anim calcmode="lin" valueType="num">
                                      <p:cBhvr>
                                        <p:cTn id="35" dur="500" fill="hold"/>
                                        <p:tgtEl>
                                          <p:spTgt spid="26"/>
                                        </p:tgtEl>
                                        <p:attrNameLst>
                                          <p:attrName>ppt_y</p:attrName>
                                        </p:attrNameLst>
                                      </p:cBhvr>
                                      <p:tavLst>
                                        <p:tav tm="0">
                                          <p:val>
                                            <p:strVal val="#ppt_y+.1"/>
                                          </p:val>
                                        </p:tav>
                                        <p:tav tm="100000">
                                          <p:val>
                                            <p:strVal val="#ppt_y"/>
                                          </p:val>
                                        </p:tav>
                                      </p:tavLst>
                                    </p:anim>
                                  </p:childTnLst>
                                </p:cTn>
                              </p:par>
                            </p:childTnLst>
                          </p:cTn>
                        </p:par>
                        <p:par>
                          <p:cTn id="36" fill="hold">
                            <p:stCondLst>
                              <p:cond delay="3050"/>
                            </p:stCondLst>
                            <p:childTnLst>
                              <p:par>
                                <p:cTn id="37" presetID="42" presetClass="entr" presetSubtype="0"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anim calcmode="lin" valueType="num">
                                      <p:cBhvr>
                                        <p:cTn id="40" dur="500" fill="hold"/>
                                        <p:tgtEl>
                                          <p:spTgt spid="29"/>
                                        </p:tgtEl>
                                        <p:attrNameLst>
                                          <p:attrName>ppt_x</p:attrName>
                                        </p:attrNameLst>
                                      </p:cBhvr>
                                      <p:tavLst>
                                        <p:tav tm="0">
                                          <p:val>
                                            <p:strVal val="#ppt_x"/>
                                          </p:val>
                                        </p:tav>
                                        <p:tav tm="100000">
                                          <p:val>
                                            <p:strVal val="#ppt_x"/>
                                          </p:val>
                                        </p:tav>
                                      </p:tavLst>
                                    </p:anim>
                                    <p:anim calcmode="lin" valueType="num">
                                      <p:cBhvr>
                                        <p:cTn id="41" dur="500" fill="hold"/>
                                        <p:tgtEl>
                                          <p:spTgt spid="29"/>
                                        </p:tgtEl>
                                        <p:attrNameLst>
                                          <p:attrName>ppt_y</p:attrName>
                                        </p:attrNameLst>
                                      </p:cBhvr>
                                      <p:tavLst>
                                        <p:tav tm="0">
                                          <p:val>
                                            <p:strVal val="#ppt_y+.1"/>
                                          </p:val>
                                        </p:tav>
                                        <p:tav tm="100000">
                                          <p:val>
                                            <p:strVal val="#ppt_y"/>
                                          </p:val>
                                        </p:tav>
                                      </p:tavLst>
                                    </p:anim>
                                  </p:childTnLst>
                                </p:cTn>
                              </p:par>
                            </p:childTnLst>
                          </p:cTn>
                        </p:par>
                        <p:par>
                          <p:cTn id="42" fill="hold">
                            <p:stCondLst>
                              <p:cond delay="3550"/>
                            </p:stCondLst>
                            <p:childTnLst>
                              <p:par>
                                <p:cTn id="43" presetID="42" presetClass="entr" presetSubtype="0" fill="hold" grpId="0" nodeType="after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anim calcmode="lin" valueType="num">
                                      <p:cBhvr>
                                        <p:cTn id="46" dur="500" fill="hold"/>
                                        <p:tgtEl>
                                          <p:spTgt spid="31"/>
                                        </p:tgtEl>
                                        <p:attrNameLst>
                                          <p:attrName>ppt_x</p:attrName>
                                        </p:attrNameLst>
                                      </p:cBhvr>
                                      <p:tavLst>
                                        <p:tav tm="0">
                                          <p:val>
                                            <p:strVal val="#ppt_x"/>
                                          </p:val>
                                        </p:tav>
                                        <p:tav tm="100000">
                                          <p:val>
                                            <p:strVal val="#ppt_x"/>
                                          </p:val>
                                        </p:tav>
                                      </p:tavLst>
                                    </p:anim>
                                    <p:anim calcmode="lin" valueType="num">
                                      <p:cBhvr>
                                        <p:cTn id="47" dur="500" fill="hold"/>
                                        <p:tgtEl>
                                          <p:spTgt spid="31"/>
                                        </p:tgtEl>
                                        <p:attrNameLst>
                                          <p:attrName>ppt_y</p:attrName>
                                        </p:attrNameLst>
                                      </p:cBhvr>
                                      <p:tavLst>
                                        <p:tav tm="0">
                                          <p:val>
                                            <p:strVal val="#ppt_y+.1"/>
                                          </p:val>
                                        </p:tav>
                                        <p:tav tm="100000">
                                          <p:val>
                                            <p:strVal val="#ppt_y"/>
                                          </p:val>
                                        </p:tav>
                                      </p:tavLst>
                                    </p:anim>
                                  </p:childTnLst>
                                </p:cTn>
                              </p:par>
                            </p:childTnLst>
                          </p:cTn>
                        </p:par>
                        <p:par>
                          <p:cTn id="48" fill="hold">
                            <p:stCondLst>
                              <p:cond delay="4050"/>
                            </p:stCondLst>
                            <p:childTnLst>
                              <p:par>
                                <p:cTn id="49" presetID="42" presetClass="entr" presetSubtype="0"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anim calcmode="lin" valueType="num">
                                      <p:cBhvr>
                                        <p:cTn id="52" dur="500" fill="hold"/>
                                        <p:tgtEl>
                                          <p:spTgt spid="30"/>
                                        </p:tgtEl>
                                        <p:attrNameLst>
                                          <p:attrName>ppt_x</p:attrName>
                                        </p:attrNameLst>
                                      </p:cBhvr>
                                      <p:tavLst>
                                        <p:tav tm="0">
                                          <p:val>
                                            <p:strVal val="#ppt_x"/>
                                          </p:val>
                                        </p:tav>
                                        <p:tav tm="100000">
                                          <p:val>
                                            <p:strVal val="#ppt_x"/>
                                          </p:val>
                                        </p:tav>
                                      </p:tavLst>
                                    </p:anim>
                                    <p:anim calcmode="lin" valueType="num">
                                      <p:cBhvr>
                                        <p:cTn id="53" dur="500" fill="hold"/>
                                        <p:tgtEl>
                                          <p:spTgt spid="30"/>
                                        </p:tgtEl>
                                        <p:attrNameLst>
                                          <p:attrName>ppt_y</p:attrName>
                                        </p:attrNameLst>
                                      </p:cBhvr>
                                      <p:tavLst>
                                        <p:tav tm="0">
                                          <p:val>
                                            <p:strVal val="#ppt_y+.1"/>
                                          </p:val>
                                        </p:tav>
                                        <p:tav tm="100000">
                                          <p:val>
                                            <p:strVal val="#ppt_y"/>
                                          </p:val>
                                        </p:tav>
                                      </p:tavLst>
                                    </p:anim>
                                  </p:childTnLst>
                                </p:cTn>
                              </p:par>
                            </p:childTnLst>
                          </p:cTn>
                        </p:par>
                        <p:par>
                          <p:cTn id="54" fill="hold">
                            <p:stCondLst>
                              <p:cond delay="4550"/>
                            </p:stCondLst>
                            <p:childTnLst>
                              <p:par>
                                <p:cTn id="55" presetID="42" presetClass="entr" presetSubtype="0"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anim calcmode="lin" valueType="num">
                                      <p:cBhvr>
                                        <p:cTn id="58" dur="500" fill="hold"/>
                                        <p:tgtEl>
                                          <p:spTgt spid="32"/>
                                        </p:tgtEl>
                                        <p:attrNameLst>
                                          <p:attrName>ppt_x</p:attrName>
                                        </p:attrNameLst>
                                      </p:cBhvr>
                                      <p:tavLst>
                                        <p:tav tm="0">
                                          <p:val>
                                            <p:strVal val="#ppt_x"/>
                                          </p:val>
                                        </p:tav>
                                        <p:tav tm="100000">
                                          <p:val>
                                            <p:strVal val="#ppt_x"/>
                                          </p:val>
                                        </p:tav>
                                      </p:tavLst>
                                    </p:anim>
                                    <p:anim calcmode="lin" valueType="num">
                                      <p:cBhvr>
                                        <p:cTn id="59" dur="500" fill="hold"/>
                                        <p:tgtEl>
                                          <p:spTgt spid="32"/>
                                        </p:tgtEl>
                                        <p:attrNameLst>
                                          <p:attrName>ppt_y</p:attrName>
                                        </p:attrNameLst>
                                      </p:cBhvr>
                                      <p:tavLst>
                                        <p:tav tm="0">
                                          <p:val>
                                            <p:strVal val="#ppt_y+.1"/>
                                          </p:val>
                                        </p:tav>
                                        <p:tav tm="100000">
                                          <p:val>
                                            <p:strVal val="#ppt_y"/>
                                          </p:val>
                                        </p:tav>
                                      </p:tavLst>
                                    </p:anim>
                                  </p:childTnLst>
                                </p:cTn>
                              </p:par>
                            </p:childTnLst>
                          </p:cTn>
                        </p:par>
                        <p:par>
                          <p:cTn id="60" fill="hold">
                            <p:stCondLst>
                              <p:cond delay="5050"/>
                            </p:stCondLst>
                            <p:childTnLst>
                              <p:par>
                                <p:cTn id="61" presetID="42" presetClass="entr" presetSubtype="0"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anim calcmode="lin" valueType="num">
                                      <p:cBhvr>
                                        <p:cTn id="64" dur="500" fill="hold"/>
                                        <p:tgtEl>
                                          <p:spTgt spid="33"/>
                                        </p:tgtEl>
                                        <p:attrNameLst>
                                          <p:attrName>ppt_x</p:attrName>
                                        </p:attrNameLst>
                                      </p:cBhvr>
                                      <p:tavLst>
                                        <p:tav tm="0">
                                          <p:val>
                                            <p:strVal val="#ppt_x"/>
                                          </p:val>
                                        </p:tav>
                                        <p:tav tm="100000">
                                          <p:val>
                                            <p:strVal val="#ppt_x"/>
                                          </p:val>
                                        </p:tav>
                                      </p:tavLst>
                                    </p:anim>
                                    <p:anim calcmode="lin" valueType="num">
                                      <p:cBhvr>
                                        <p:cTn id="65" dur="500" fill="hold"/>
                                        <p:tgtEl>
                                          <p:spTgt spid="33"/>
                                        </p:tgtEl>
                                        <p:attrNameLst>
                                          <p:attrName>ppt_y</p:attrName>
                                        </p:attrNameLst>
                                      </p:cBhvr>
                                      <p:tavLst>
                                        <p:tav tm="0">
                                          <p:val>
                                            <p:strVal val="#ppt_y+.1"/>
                                          </p:val>
                                        </p:tav>
                                        <p:tav tm="100000">
                                          <p:val>
                                            <p:strVal val="#ppt_y"/>
                                          </p:val>
                                        </p:tav>
                                      </p:tavLst>
                                    </p:anim>
                                  </p:childTnLst>
                                </p:cTn>
                              </p:par>
                            </p:childTnLst>
                          </p:cTn>
                        </p:par>
                        <p:par>
                          <p:cTn id="66" fill="hold">
                            <p:stCondLst>
                              <p:cond delay="5550"/>
                            </p:stCondLst>
                            <p:childTnLst>
                              <p:par>
                                <p:cTn id="67" presetID="42" presetClass="entr" presetSubtype="0" fill="hold" grpId="0" nodeType="after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anim calcmode="lin" valueType="num">
                                      <p:cBhvr>
                                        <p:cTn id="70" dur="500" fill="hold"/>
                                        <p:tgtEl>
                                          <p:spTgt spid="34"/>
                                        </p:tgtEl>
                                        <p:attrNameLst>
                                          <p:attrName>ppt_x</p:attrName>
                                        </p:attrNameLst>
                                      </p:cBhvr>
                                      <p:tavLst>
                                        <p:tav tm="0">
                                          <p:val>
                                            <p:strVal val="#ppt_x"/>
                                          </p:val>
                                        </p:tav>
                                        <p:tav tm="100000">
                                          <p:val>
                                            <p:strVal val="#ppt_x"/>
                                          </p:val>
                                        </p:tav>
                                      </p:tavLst>
                                    </p:anim>
                                    <p:anim calcmode="lin" valueType="num">
                                      <p:cBhvr>
                                        <p:cTn id="71" dur="500" fill="hold"/>
                                        <p:tgtEl>
                                          <p:spTgt spid="34"/>
                                        </p:tgtEl>
                                        <p:attrNameLst>
                                          <p:attrName>ppt_y</p:attrName>
                                        </p:attrNameLst>
                                      </p:cBhvr>
                                      <p:tavLst>
                                        <p:tav tm="0">
                                          <p:val>
                                            <p:strVal val="#ppt_y+.1"/>
                                          </p:val>
                                        </p:tav>
                                        <p:tav tm="100000">
                                          <p:val>
                                            <p:strVal val="#ppt_y"/>
                                          </p:val>
                                        </p:tav>
                                      </p:tavLst>
                                    </p:anim>
                                  </p:childTnLst>
                                </p:cTn>
                              </p:par>
                            </p:childTnLst>
                          </p:cTn>
                        </p:par>
                        <p:par>
                          <p:cTn id="72" fill="hold">
                            <p:stCondLst>
                              <p:cond delay="6050"/>
                            </p:stCondLst>
                            <p:childTnLst>
                              <p:par>
                                <p:cTn id="73" presetID="42" presetClass="entr" presetSubtype="0"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anim calcmode="lin" valueType="num">
                                      <p:cBhvr>
                                        <p:cTn id="76" dur="500" fill="hold"/>
                                        <p:tgtEl>
                                          <p:spTgt spid="35"/>
                                        </p:tgtEl>
                                        <p:attrNameLst>
                                          <p:attrName>ppt_x</p:attrName>
                                        </p:attrNameLst>
                                      </p:cBhvr>
                                      <p:tavLst>
                                        <p:tav tm="0">
                                          <p:val>
                                            <p:strVal val="#ppt_x"/>
                                          </p:val>
                                        </p:tav>
                                        <p:tav tm="100000">
                                          <p:val>
                                            <p:strVal val="#ppt_x"/>
                                          </p:val>
                                        </p:tav>
                                      </p:tavLst>
                                    </p:anim>
                                    <p:anim calcmode="lin" valueType="num">
                                      <p:cBhvr>
                                        <p:cTn id="77" dur="500" fill="hold"/>
                                        <p:tgtEl>
                                          <p:spTgt spid="35"/>
                                        </p:tgtEl>
                                        <p:attrNameLst>
                                          <p:attrName>ppt_y</p:attrName>
                                        </p:attrNameLst>
                                      </p:cBhvr>
                                      <p:tavLst>
                                        <p:tav tm="0">
                                          <p:val>
                                            <p:strVal val="#ppt_y+.1"/>
                                          </p:val>
                                        </p:tav>
                                        <p:tav tm="100000">
                                          <p:val>
                                            <p:strVal val="#ppt_y"/>
                                          </p:val>
                                        </p:tav>
                                      </p:tavLst>
                                    </p:anim>
                                  </p:childTnLst>
                                </p:cTn>
                              </p:par>
                            </p:childTnLst>
                          </p:cTn>
                        </p:par>
                        <p:par>
                          <p:cTn id="78" fill="hold">
                            <p:stCondLst>
                              <p:cond delay="6550"/>
                            </p:stCondLst>
                            <p:childTnLst>
                              <p:par>
                                <p:cTn id="79" presetID="42" presetClass="entr" presetSubtype="0" fill="hold" grpId="0" nodeType="after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anim calcmode="lin" valueType="num">
                                      <p:cBhvr>
                                        <p:cTn id="82" dur="500" fill="hold"/>
                                        <p:tgtEl>
                                          <p:spTgt spid="37"/>
                                        </p:tgtEl>
                                        <p:attrNameLst>
                                          <p:attrName>ppt_x</p:attrName>
                                        </p:attrNameLst>
                                      </p:cBhvr>
                                      <p:tavLst>
                                        <p:tav tm="0">
                                          <p:val>
                                            <p:strVal val="#ppt_x"/>
                                          </p:val>
                                        </p:tav>
                                        <p:tav tm="100000">
                                          <p:val>
                                            <p:strVal val="#ppt_x"/>
                                          </p:val>
                                        </p:tav>
                                      </p:tavLst>
                                    </p:anim>
                                    <p:anim calcmode="lin" valueType="num">
                                      <p:cBhvr>
                                        <p:cTn id="83" dur="5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20" grpId="0" animBg="1"/>
      <p:bldP spid="25" grpId="0"/>
      <p:bldP spid="26" grpId="0" animBg="1"/>
      <p:bldP spid="29" grpId="0" animBg="1"/>
      <p:bldP spid="30" grpId="0" animBg="1"/>
      <p:bldP spid="31" grpId="0" animBg="1"/>
      <p:bldP spid="32" grpId="0"/>
      <p:bldP spid="33" grpId="0" animBg="1"/>
      <p:bldP spid="34" grpId="0" animBg="1"/>
      <p:bldP spid="35"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1"/>
          <p:cNvSpPr txBox="1">
            <a:spLocks/>
          </p:cNvSpPr>
          <p:nvPr/>
        </p:nvSpPr>
        <p:spPr>
          <a:xfrm>
            <a:off x="323850" y="1556792"/>
            <a:ext cx="8567738" cy="1439863"/>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各元素之间的主次关系与强弱对比</a:t>
            </a:r>
          </a:p>
          <a:p>
            <a:pPr algn="l" defTabSz="914353" fontAlgn="auto">
              <a:lnSpc>
                <a:spcPct val="150000"/>
              </a:lnSpc>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网页设计排版的元素都可以按照我们对内容的理解对其进行主次的区分。对该强调的内容采用各种方式对其视觉感进行加强。</a:t>
            </a:r>
          </a:p>
        </p:txBody>
      </p:sp>
      <p:sp>
        <p:nvSpPr>
          <p:cNvPr id="11" name="TextBox 10"/>
          <p:cNvSpPr txBox="1"/>
          <p:nvPr/>
        </p:nvSpPr>
        <p:spPr>
          <a:xfrm>
            <a:off x="395288" y="2780928"/>
            <a:ext cx="3456632" cy="377411"/>
          </a:xfrm>
          <a:prstGeom prst="rect">
            <a:avLst/>
          </a:prstGeom>
          <a:noFill/>
        </p:spPr>
        <p:txBody>
          <a:bodyPr wrap="square">
            <a:spAutoFit/>
          </a:bodyPr>
          <a:lstStyle/>
          <a:p>
            <a:pPr>
              <a:lnSpc>
                <a:spcPct val="150000"/>
              </a:lnSpc>
              <a:buFont typeface="Arial" charset="0"/>
              <a:buNone/>
              <a:defRPr/>
            </a:pPr>
            <a:r>
              <a:rPr lang="zh-CN" altLang="en-US" sz="1400" b="1" dirty="0" smtClean="0">
                <a:solidFill>
                  <a:schemeClr val="tx1">
                    <a:lumMod val="75000"/>
                    <a:lumOff val="25000"/>
                  </a:schemeClr>
                </a:solidFill>
                <a:latin typeface="微软雅黑" pitchFamily="34" charset="-122"/>
                <a:ea typeface="微软雅黑" pitchFamily="34" charset="-122"/>
              </a:rPr>
              <a:t>常用方式</a:t>
            </a:r>
            <a:endParaRPr lang="en-US" altLang="zh-CN" sz="1400" b="1" dirty="0">
              <a:solidFill>
                <a:schemeClr val="tx1">
                  <a:lumMod val="75000"/>
                  <a:lumOff val="25000"/>
                </a:schemeClr>
              </a:solidFill>
              <a:latin typeface="微软雅黑" pitchFamily="34" charset="-122"/>
              <a:ea typeface="微软雅黑" pitchFamily="34" charset="-122"/>
            </a:endParaRPr>
          </a:p>
        </p:txBody>
      </p:sp>
      <p:sp>
        <p:nvSpPr>
          <p:cNvPr id="20" name="矩形 19"/>
          <p:cNvSpPr/>
          <p:nvPr/>
        </p:nvSpPr>
        <p:spPr>
          <a:xfrm>
            <a:off x="467643" y="3284984"/>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a:solidFill>
                  <a:schemeClr val="accent1"/>
                </a:solidFill>
                <a:latin typeface="+mj-ea"/>
                <a:ea typeface="+mj-ea"/>
              </a:rPr>
              <a:t>色彩</a:t>
            </a:r>
          </a:p>
        </p:txBody>
      </p:sp>
      <p:sp>
        <p:nvSpPr>
          <p:cNvPr id="25" name="矩形 24"/>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en-US" altLang="zh-CN" sz="2600" b="1" dirty="0" smtClean="0">
                <a:latin typeface="微软雅黑" pitchFamily="34" charset="-122"/>
                <a:ea typeface="微软雅黑" pitchFamily="34" charset="-122"/>
              </a:rPr>
              <a:t>02 </a:t>
            </a:r>
            <a:r>
              <a:rPr lang="zh-CN" altLang="en-US" sz="2600" b="1" dirty="0" smtClean="0">
                <a:latin typeface="微软雅黑" pitchFamily="34" charset="-122"/>
                <a:ea typeface="微软雅黑" pitchFamily="34" charset="-122"/>
              </a:rPr>
              <a:t>合理的元素布局</a:t>
            </a:r>
            <a:endParaRPr lang="zh-CN" altLang="en-US" sz="2600" b="1" dirty="0">
              <a:latin typeface="微软雅黑" pitchFamily="34" charset="-122"/>
              <a:ea typeface="微软雅黑" pitchFamily="34" charset="-122"/>
            </a:endParaRPr>
          </a:p>
        </p:txBody>
      </p:sp>
      <p:sp>
        <p:nvSpPr>
          <p:cNvPr id="26" name="矩形 25"/>
          <p:cNvSpPr/>
          <p:nvPr/>
        </p:nvSpPr>
        <p:spPr>
          <a:xfrm>
            <a:off x="467643" y="3861048"/>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a:solidFill>
                  <a:schemeClr val="accent1"/>
                </a:solidFill>
                <a:latin typeface="+mj-ea"/>
                <a:ea typeface="+mj-ea"/>
              </a:rPr>
              <a:t>明暗</a:t>
            </a:r>
          </a:p>
        </p:txBody>
      </p:sp>
      <p:sp>
        <p:nvSpPr>
          <p:cNvPr id="29" name="矩形 28"/>
          <p:cNvSpPr/>
          <p:nvPr/>
        </p:nvSpPr>
        <p:spPr>
          <a:xfrm>
            <a:off x="467643" y="4437112"/>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accent1"/>
                </a:solidFill>
                <a:latin typeface="+mj-ea"/>
                <a:ea typeface="+mj-ea"/>
              </a:rPr>
              <a:t>大小</a:t>
            </a:r>
            <a:endParaRPr lang="zh-CN" altLang="en-US" sz="1400" dirty="0">
              <a:solidFill>
                <a:schemeClr val="accent1"/>
              </a:solidFill>
              <a:latin typeface="+mj-ea"/>
              <a:ea typeface="+mj-ea"/>
            </a:endParaRPr>
          </a:p>
        </p:txBody>
      </p:sp>
      <p:sp>
        <p:nvSpPr>
          <p:cNvPr id="30" name="矩形 29"/>
          <p:cNvSpPr/>
          <p:nvPr/>
        </p:nvSpPr>
        <p:spPr>
          <a:xfrm>
            <a:off x="467642" y="5589240"/>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accent1"/>
                </a:solidFill>
                <a:latin typeface="+mj-ea"/>
                <a:ea typeface="+mj-ea"/>
              </a:rPr>
              <a:t>位置</a:t>
            </a:r>
            <a:endParaRPr lang="zh-CN" altLang="en-US" sz="1400" dirty="0">
              <a:solidFill>
                <a:schemeClr val="accent1"/>
              </a:solidFill>
              <a:latin typeface="+mj-ea"/>
              <a:ea typeface="+mj-ea"/>
            </a:endParaRPr>
          </a:p>
        </p:txBody>
      </p:sp>
      <p:sp>
        <p:nvSpPr>
          <p:cNvPr id="31" name="矩形 30"/>
          <p:cNvSpPr/>
          <p:nvPr/>
        </p:nvSpPr>
        <p:spPr>
          <a:xfrm>
            <a:off x="467643" y="5013176"/>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accent1"/>
                </a:solidFill>
                <a:latin typeface="+mj-ea"/>
                <a:ea typeface="+mj-ea"/>
              </a:rPr>
              <a:t>疏密</a:t>
            </a:r>
            <a:endParaRPr lang="zh-CN" altLang="en-US" sz="1400" dirty="0">
              <a:solidFill>
                <a:schemeClr val="accent1"/>
              </a:solidFill>
              <a:latin typeface="+mj-ea"/>
              <a:ea typeface="+mj-ea"/>
            </a:endParaRPr>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284984"/>
            <a:ext cx="5260763" cy="273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91513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9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1400"/>
                            </p:stCondLst>
                            <p:childTnLst>
                              <p:par>
                                <p:cTn id="19" presetID="42"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anim calcmode="lin" valueType="num">
                                      <p:cBhvr>
                                        <p:cTn id="22" dur="500" fill="hold"/>
                                        <p:tgtEl>
                                          <p:spTgt spid="11"/>
                                        </p:tgtEl>
                                        <p:attrNameLst>
                                          <p:attrName>ppt_x</p:attrName>
                                        </p:attrNameLst>
                                      </p:cBhvr>
                                      <p:tavLst>
                                        <p:tav tm="0">
                                          <p:val>
                                            <p:strVal val="#ppt_x"/>
                                          </p:val>
                                        </p:tav>
                                        <p:tav tm="100000">
                                          <p:val>
                                            <p:strVal val="#ppt_x"/>
                                          </p:val>
                                        </p:tav>
                                      </p:tavLst>
                                    </p:anim>
                                    <p:anim calcmode="lin" valueType="num">
                                      <p:cBhvr>
                                        <p:cTn id="23" dur="500" fill="hold"/>
                                        <p:tgtEl>
                                          <p:spTgt spid="11"/>
                                        </p:tgtEl>
                                        <p:attrNameLst>
                                          <p:attrName>ppt_y</p:attrName>
                                        </p:attrNameLst>
                                      </p:cBhvr>
                                      <p:tavLst>
                                        <p:tav tm="0">
                                          <p:val>
                                            <p:strVal val="#ppt_y+.1"/>
                                          </p:val>
                                        </p:tav>
                                        <p:tav tm="100000">
                                          <p:val>
                                            <p:strVal val="#ppt_y"/>
                                          </p:val>
                                        </p:tav>
                                      </p:tavLst>
                                    </p:anim>
                                  </p:childTnLst>
                                </p:cTn>
                              </p:par>
                            </p:childTnLst>
                          </p:cTn>
                        </p:par>
                        <p:par>
                          <p:cTn id="24" fill="hold">
                            <p:stCondLst>
                              <p:cond delay="1900"/>
                            </p:stCondLst>
                            <p:childTnLst>
                              <p:par>
                                <p:cTn id="25" presetID="42"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anim calcmode="lin" valueType="num">
                                      <p:cBhvr>
                                        <p:cTn id="28" dur="500" fill="hold"/>
                                        <p:tgtEl>
                                          <p:spTgt spid="20"/>
                                        </p:tgtEl>
                                        <p:attrNameLst>
                                          <p:attrName>ppt_x</p:attrName>
                                        </p:attrNameLst>
                                      </p:cBhvr>
                                      <p:tavLst>
                                        <p:tav tm="0">
                                          <p:val>
                                            <p:strVal val="#ppt_x"/>
                                          </p:val>
                                        </p:tav>
                                        <p:tav tm="100000">
                                          <p:val>
                                            <p:strVal val="#ppt_x"/>
                                          </p:val>
                                        </p:tav>
                                      </p:tavLst>
                                    </p:anim>
                                    <p:anim calcmode="lin" valueType="num">
                                      <p:cBhvr>
                                        <p:cTn id="29" dur="500" fill="hold"/>
                                        <p:tgtEl>
                                          <p:spTgt spid="20"/>
                                        </p:tgtEl>
                                        <p:attrNameLst>
                                          <p:attrName>ppt_y</p:attrName>
                                        </p:attrNameLst>
                                      </p:cBhvr>
                                      <p:tavLst>
                                        <p:tav tm="0">
                                          <p:val>
                                            <p:strVal val="#ppt_y+.1"/>
                                          </p:val>
                                        </p:tav>
                                        <p:tav tm="100000">
                                          <p:val>
                                            <p:strVal val="#ppt_y"/>
                                          </p:val>
                                        </p:tav>
                                      </p:tavLst>
                                    </p:anim>
                                  </p:childTnLst>
                                </p:cTn>
                              </p:par>
                            </p:childTnLst>
                          </p:cTn>
                        </p:par>
                        <p:par>
                          <p:cTn id="30" fill="hold">
                            <p:stCondLst>
                              <p:cond delay="2400"/>
                            </p:stCondLst>
                            <p:childTnLst>
                              <p:par>
                                <p:cTn id="31" presetID="42"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anim calcmode="lin" valueType="num">
                                      <p:cBhvr>
                                        <p:cTn id="34" dur="500" fill="hold"/>
                                        <p:tgtEl>
                                          <p:spTgt spid="26"/>
                                        </p:tgtEl>
                                        <p:attrNameLst>
                                          <p:attrName>ppt_x</p:attrName>
                                        </p:attrNameLst>
                                      </p:cBhvr>
                                      <p:tavLst>
                                        <p:tav tm="0">
                                          <p:val>
                                            <p:strVal val="#ppt_x"/>
                                          </p:val>
                                        </p:tav>
                                        <p:tav tm="100000">
                                          <p:val>
                                            <p:strVal val="#ppt_x"/>
                                          </p:val>
                                        </p:tav>
                                      </p:tavLst>
                                    </p:anim>
                                    <p:anim calcmode="lin" valueType="num">
                                      <p:cBhvr>
                                        <p:cTn id="35" dur="500" fill="hold"/>
                                        <p:tgtEl>
                                          <p:spTgt spid="26"/>
                                        </p:tgtEl>
                                        <p:attrNameLst>
                                          <p:attrName>ppt_y</p:attrName>
                                        </p:attrNameLst>
                                      </p:cBhvr>
                                      <p:tavLst>
                                        <p:tav tm="0">
                                          <p:val>
                                            <p:strVal val="#ppt_y+.1"/>
                                          </p:val>
                                        </p:tav>
                                        <p:tav tm="100000">
                                          <p:val>
                                            <p:strVal val="#ppt_y"/>
                                          </p:val>
                                        </p:tav>
                                      </p:tavLst>
                                    </p:anim>
                                  </p:childTnLst>
                                </p:cTn>
                              </p:par>
                            </p:childTnLst>
                          </p:cTn>
                        </p:par>
                        <p:par>
                          <p:cTn id="36" fill="hold">
                            <p:stCondLst>
                              <p:cond delay="2900"/>
                            </p:stCondLst>
                            <p:childTnLst>
                              <p:par>
                                <p:cTn id="37" presetID="42" presetClass="entr" presetSubtype="0"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anim calcmode="lin" valueType="num">
                                      <p:cBhvr>
                                        <p:cTn id="40" dur="500" fill="hold"/>
                                        <p:tgtEl>
                                          <p:spTgt spid="29"/>
                                        </p:tgtEl>
                                        <p:attrNameLst>
                                          <p:attrName>ppt_x</p:attrName>
                                        </p:attrNameLst>
                                      </p:cBhvr>
                                      <p:tavLst>
                                        <p:tav tm="0">
                                          <p:val>
                                            <p:strVal val="#ppt_x"/>
                                          </p:val>
                                        </p:tav>
                                        <p:tav tm="100000">
                                          <p:val>
                                            <p:strVal val="#ppt_x"/>
                                          </p:val>
                                        </p:tav>
                                      </p:tavLst>
                                    </p:anim>
                                    <p:anim calcmode="lin" valueType="num">
                                      <p:cBhvr>
                                        <p:cTn id="41" dur="500" fill="hold"/>
                                        <p:tgtEl>
                                          <p:spTgt spid="29"/>
                                        </p:tgtEl>
                                        <p:attrNameLst>
                                          <p:attrName>ppt_y</p:attrName>
                                        </p:attrNameLst>
                                      </p:cBhvr>
                                      <p:tavLst>
                                        <p:tav tm="0">
                                          <p:val>
                                            <p:strVal val="#ppt_y+.1"/>
                                          </p:val>
                                        </p:tav>
                                        <p:tav tm="100000">
                                          <p:val>
                                            <p:strVal val="#ppt_y"/>
                                          </p:val>
                                        </p:tav>
                                      </p:tavLst>
                                    </p:anim>
                                  </p:childTnLst>
                                </p:cTn>
                              </p:par>
                            </p:childTnLst>
                          </p:cTn>
                        </p:par>
                        <p:par>
                          <p:cTn id="42" fill="hold">
                            <p:stCondLst>
                              <p:cond delay="3400"/>
                            </p:stCondLst>
                            <p:childTnLst>
                              <p:par>
                                <p:cTn id="43" presetID="42" presetClass="entr" presetSubtype="0" fill="hold" grpId="0" nodeType="after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anim calcmode="lin" valueType="num">
                                      <p:cBhvr>
                                        <p:cTn id="46" dur="500" fill="hold"/>
                                        <p:tgtEl>
                                          <p:spTgt spid="31"/>
                                        </p:tgtEl>
                                        <p:attrNameLst>
                                          <p:attrName>ppt_x</p:attrName>
                                        </p:attrNameLst>
                                      </p:cBhvr>
                                      <p:tavLst>
                                        <p:tav tm="0">
                                          <p:val>
                                            <p:strVal val="#ppt_x"/>
                                          </p:val>
                                        </p:tav>
                                        <p:tav tm="100000">
                                          <p:val>
                                            <p:strVal val="#ppt_x"/>
                                          </p:val>
                                        </p:tav>
                                      </p:tavLst>
                                    </p:anim>
                                    <p:anim calcmode="lin" valueType="num">
                                      <p:cBhvr>
                                        <p:cTn id="47" dur="500" fill="hold"/>
                                        <p:tgtEl>
                                          <p:spTgt spid="31"/>
                                        </p:tgtEl>
                                        <p:attrNameLst>
                                          <p:attrName>ppt_y</p:attrName>
                                        </p:attrNameLst>
                                      </p:cBhvr>
                                      <p:tavLst>
                                        <p:tav tm="0">
                                          <p:val>
                                            <p:strVal val="#ppt_y+.1"/>
                                          </p:val>
                                        </p:tav>
                                        <p:tav tm="100000">
                                          <p:val>
                                            <p:strVal val="#ppt_y"/>
                                          </p:val>
                                        </p:tav>
                                      </p:tavLst>
                                    </p:anim>
                                  </p:childTnLst>
                                </p:cTn>
                              </p:par>
                            </p:childTnLst>
                          </p:cTn>
                        </p:par>
                        <p:par>
                          <p:cTn id="48" fill="hold">
                            <p:stCondLst>
                              <p:cond delay="3900"/>
                            </p:stCondLst>
                            <p:childTnLst>
                              <p:par>
                                <p:cTn id="49" presetID="42" presetClass="entr" presetSubtype="0"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anim calcmode="lin" valueType="num">
                                      <p:cBhvr>
                                        <p:cTn id="52" dur="500" fill="hold"/>
                                        <p:tgtEl>
                                          <p:spTgt spid="30"/>
                                        </p:tgtEl>
                                        <p:attrNameLst>
                                          <p:attrName>ppt_x</p:attrName>
                                        </p:attrNameLst>
                                      </p:cBhvr>
                                      <p:tavLst>
                                        <p:tav tm="0">
                                          <p:val>
                                            <p:strVal val="#ppt_x"/>
                                          </p:val>
                                        </p:tav>
                                        <p:tav tm="100000">
                                          <p:val>
                                            <p:strVal val="#ppt_x"/>
                                          </p:val>
                                        </p:tav>
                                      </p:tavLst>
                                    </p:anim>
                                    <p:anim calcmode="lin" valueType="num">
                                      <p:cBhvr>
                                        <p:cTn id="53" dur="500" fill="hold"/>
                                        <p:tgtEl>
                                          <p:spTgt spid="30"/>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25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anim calcmode="lin" valueType="num">
                                      <p:cBhvr>
                                        <p:cTn id="57" dur="500" fill="hold"/>
                                        <p:tgtEl>
                                          <p:spTgt spid="15"/>
                                        </p:tgtEl>
                                        <p:attrNameLst>
                                          <p:attrName>ppt_x</p:attrName>
                                        </p:attrNameLst>
                                      </p:cBhvr>
                                      <p:tavLst>
                                        <p:tav tm="0">
                                          <p:val>
                                            <p:strVal val="#ppt_x"/>
                                          </p:val>
                                        </p:tav>
                                        <p:tav tm="100000">
                                          <p:val>
                                            <p:strVal val="#ppt_x"/>
                                          </p:val>
                                        </p:tav>
                                      </p:tavLst>
                                    </p:anim>
                                    <p:anim calcmode="lin" valueType="num">
                                      <p:cBhvr>
                                        <p:cTn id="5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20" grpId="0" animBg="1"/>
      <p:bldP spid="25" grpId="0"/>
      <p:bldP spid="26" grpId="0" animBg="1"/>
      <p:bldP spid="29" grpId="0" animBg="1"/>
      <p:bldP spid="30"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en-US" altLang="zh-CN" sz="2600" b="1" dirty="0" smtClean="0">
                <a:latin typeface="微软雅黑" pitchFamily="34" charset="-122"/>
                <a:ea typeface="微软雅黑" pitchFamily="34" charset="-122"/>
              </a:rPr>
              <a:t>03 </a:t>
            </a:r>
            <a:r>
              <a:rPr lang="zh-CN" altLang="en-US" sz="2600" b="1" dirty="0" smtClean="0">
                <a:latin typeface="微软雅黑" pitchFamily="34" charset="-122"/>
                <a:ea typeface="微软雅黑" pitchFamily="34" charset="-122"/>
              </a:rPr>
              <a:t>强化功能与内容，弱化设计</a:t>
            </a:r>
            <a:endParaRPr lang="zh-CN" altLang="en-US" sz="2600" b="1" dirty="0">
              <a:latin typeface="微软雅黑" pitchFamily="34" charset="-122"/>
              <a:ea typeface="微软雅黑" pitchFamily="34" charset="-122"/>
            </a:endParaRPr>
          </a:p>
        </p:txBody>
      </p:sp>
      <p:sp>
        <p:nvSpPr>
          <p:cNvPr id="5" name="副标题 1"/>
          <p:cNvSpPr txBox="1">
            <a:spLocks/>
          </p:cNvSpPr>
          <p:nvPr/>
        </p:nvSpPr>
        <p:spPr>
          <a:xfrm>
            <a:off x="467544" y="1520788"/>
            <a:ext cx="8496622" cy="1332148"/>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任</a:t>
            </a:r>
            <a:r>
              <a:rPr lang="zh-CN" altLang="en-US" sz="1600" dirty="0">
                <a:solidFill>
                  <a:schemeClr val="tx1">
                    <a:lumMod val="75000"/>
                    <a:lumOff val="25000"/>
                  </a:schemeClr>
                </a:solidFill>
                <a:latin typeface="微软雅黑" pitchFamily="34" charset="-122"/>
                <a:ea typeface="微软雅黑" pitchFamily="34" charset="-122"/>
              </a:rPr>
              <a:t>何风格都能用于网页设计</a:t>
            </a:r>
            <a:r>
              <a:rPr lang="zh-CN" altLang="en-US" sz="1600" dirty="0" smtClean="0">
                <a:solidFill>
                  <a:schemeClr val="tx1">
                    <a:lumMod val="75000"/>
                    <a:lumOff val="25000"/>
                  </a:schemeClr>
                </a:solidFill>
                <a:latin typeface="微软雅黑" pitchFamily="34" charset="-122"/>
                <a:ea typeface="微软雅黑" pitchFamily="34" charset="-122"/>
              </a:rPr>
              <a:t>，</a:t>
            </a:r>
            <a:r>
              <a:rPr lang="zh-CN" altLang="en-US" sz="1600" b="1" dirty="0" smtClean="0">
                <a:solidFill>
                  <a:srgbClr val="C00000"/>
                </a:solidFill>
                <a:latin typeface="微软雅黑" pitchFamily="34" charset="-122"/>
                <a:ea typeface="微软雅黑" pitchFamily="34" charset="-122"/>
              </a:rPr>
              <a:t>但一</a:t>
            </a:r>
            <a:r>
              <a:rPr lang="zh-CN" altLang="en-US" sz="1600" b="1" dirty="0">
                <a:solidFill>
                  <a:srgbClr val="C00000"/>
                </a:solidFill>
                <a:latin typeface="微软雅黑" pitchFamily="34" charset="-122"/>
                <a:ea typeface="微软雅黑" pitchFamily="34" charset="-122"/>
              </a:rPr>
              <a:t>个网站只能出现一个风格。</a:t>
            </a:r>
          </a:p>
          <a:p>
            <a:pPr algn="l" defTabSz="914353" fontAlgn="auto">
              <a:lnSpc>
                <a:spcPct val="150000"/>
              </a:lnSpc>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风格的打造与网站本身主题相匹配。</a:t>
            </a:r>
          </a:p>
          <a:p>
            <a:pPr algn="l" defTabSz="914353" fontAlgn="auto">
              <a:lnSpc>
                <a:spcPct val="150000"/>
              </a:lnSpc>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设</a:t>
            </a:r>
            <a:r>
              <a:rPr lang="zh-CN" altLang="en-US" sz="1600" dirty="0" smtClean="0">
                <a:solidFill>
                  <a:schemeClr val="tx1">
                    <a:lumMod val="75000"/>
                    <a:lumOff val="25000"/>
                  </a:schemeClr>
                </a:solidFill>
                <a:latin typeface="微软雅黑" pitchFamily="34" charset="-122"/>
                <a:ea typeface="微软雅黑" pitchFamily="34" charset="-122"/>
              </a:rPr>
              <a:t>计为内容与功能服务，避</a:t>
            </a:r>
            <a:r>
              <a:rPr lang="zh-CN" altLang="en-US" sz="1600" dirty="0">
                <a:solidFill>
                  <a:schemeClr val="tx1">
                    <a:lumMod val="75000"/>
                    <a:lumOff val="25000"/>
                  </a:schemeClr>
                </a:solidFill>
                <a:latin typeface="微软雅黑" pitchFamily="34" charset="-122"/>
                <a:ea typeface="微软雅黑" pitchFamily="34" charset="-122"/>
              </a:rPr>
              <a:t>免注重风格忽视内容的设计。</a:t>
            </a:r>
          </a:p>
        </p:txBody>
      </p:sp>
      <p:pic>
        <p:nvPicPr>
          <p:cNvPr id="14338" name="Picture 2" descr="C:\Users\admin\Desktop\758PICC58PIC98b_102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643" y="2996952"/>
            <a:ext cx="4096456" cy="2304256"/>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5855" y="3008362"/>
            <a:ext cx="4077906" cy="2292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副标题 1"/>
          <p:cNvSpPr txBox="1">
            <a:spLocks/>
          </p:cNvSpPr>
          <p:nvPr/>
        </p:nvSpPr>
        <p:spPr>
          <a:xfrm>
            <a:off x="1966870" y="5301208"/>
            <a:ext cx="1380994" cy="36004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914353" fontAlgn="auto">
              <a:lnSpc>
                <a:spcPct val="150000"/>
              </a:lnSpc>
              <a:spcBef>
                <a:spcPts val="0"/>
              </a:spcBef>
              <a:spcAft>
                <a:spcPts val="0"/>
              </a:spcAft>
              <a:defRPr/>
            </a:pPr>
            <a:r>
              <a:rPr lang="zh-CN" altLang="en-US" sz="1400" dirty="0" smtClean="0">
                <a:solidFill>
                  <a:schemeClr val="tx1">
                    <a:lumMod val="75000"/>
                    <a:lumOff val="25000"/>
                  </a:schemeClr>
                </a:solidFill>
                <a:latin typeface="微软雅黑" pitchFamily="34" charset="-122"/>
                <a:ea typeface="微软雅黑" pitchFamily="34" charset="-122"/>
              </a:rPr>
              <a:t>纯视觉表现</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10" name="副标题 1"/>
          <p:cNvSpPr txBox="1">
            <a:spLocks/>
          </p:cNvSpPr>
          <p:nvPr/>
        </p:nvSpPr>
        <p:spPr>
          <a:xfrm>
            <a:off x="5704271" y="5301208"/>
            <a:ext cx="2324113" cy="36004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914353" fontAlgn="auto">
              <a:lnSpc>
                <a:spcPct val="150000"/>
              </a:lnSpc>
              <a:spcBef>
                <a:spcPts val="0"/>
              </a:spcBef>
              <a:spcAft>
                <a:spcPts val="0"/>
              </a:spcAft>
              <a:defRPr/>
            </a:pPr>
            <a:r>
              <a:rPr lang="zh-CN" altLang="en-US" sz="1400" dirty="0">
                <a:solidFill>
                  <a:schemeClr val="tx1">
                    <a:lumMod val="75000"/>
                    <a:lumOff val="25000"/>
                  </a:schemeClr>
                </a:solidFill>
                <a:latin typeface="微软雅黑" pitchFamily="34" charset="-122"/>
                <a:ea typeface="微软雅黑" pitchFamily="34" charset="-122"/>
              </a:rPr>
              <a:t>尊</a:t>
            </a:r>
            <a:r>
              <a:rPr lang="zh-CN" altLang="en-US" sz="1400" dirty="0" smtClean="0">
                <a:solidFill>
                  <a:schemeClr val="tx1">
                    <a:lumMod val="75000"/>
                    <a:lumOff val="25000"/>
                  </a:schemeClr>
                </a:solidFill>
                <a:latin typeface="微软雅黑" pitchFamily="34" charset="-122"/>
                <a:ea typeface="微软雅黑" pitchFamily="34" charset="-122"/>
              </a:rPr>
              <a:t>重功能与内容</a:t>
            </a:r>
            <a:endParaRPr lang="zh-CN" altLang="en-US" sz="14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4356608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15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1650"/>
                            </p:stCondLst>
                            <p:childTnLst>
                              <p:par>
                                <p:cTn id="19" presetID="42" presetClass="entr" presetSubtype="0" fill="hold" nodeType="afterEffect">
                                  <p:stCondLst>
                                    <p:cond delay="0"/>
                                  </p:stCondLst>
                                  <p:childTnLst>
                                    <p:set>
                                      <p:cBhvr>
                                        <p:cTn id="20" dur="1" fill="hold">
                                          <p:stCondLst>
                                            <p:cond delay="0"/>
                                          </p:stCondLst>
                                        </p:cTn>
                                        <p:tgtEl>
                                          <p:spTgt spid="14338"/>
                                        </p:tgtEl>
                                        <p:attrNameLst>
                                          <p:attrName>style.visibility</p:attrName>
                                        </p:attrNameLst>
                                      </p:cBhvr>
                                      <p:to>
                                        <p:strVal val="visible"/>
                                      </p:to>
                                    </p:set>
                                    <p:animEffect transition="in" filter="fade">
                                      <p:cBhvr>
                                        <p:cTn id="21" dur="500"/>
                                        <p:tgtEl>
                                          <p:spTgt spid="14338"/>
                                        </p:tgtEl>
                                      </p:cBhvr>
                                    </p:animEffect>
                                    <p:anim calcmode="lin" valueType="num">
                                      <p:cBhvr>
                                        <p:cTn id="22" dur="500" fill="hold"/>
                                        <p:tgtEl>
                                          <p:spTgt spid="14338"/>
                                        </p:tgtEl>
                                        <p:attrNameLst>
                                          <p:attrName>ppt_x</p:attrName>
                                        </p:attrNameLst>
                                      </p:cBhvr>
                                      <p:tavLst>
                                        <p:tav tm="0">
                                          <p:val>
                                            <p:strVal val="#ppt_x"/>
                                          </p:val>
                                        </p:tav>
                                        <p:tav tm="100000">
                                          <p:val>
                                            <p:strVal val="#ppt_x"/>
                                          </p:val>
                                        </p:tav>
                                      </p:tavLst>
                                    </p:anim>
                                    <p:anim calcmode="lin" valueType="num">
                                      <p:cBhvr>
                                        <p:cTn id="23" dur="500" fill="hold"/>
                                        <p:tgtEl>
                                          <p:spTgt spid="1433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25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anim calcmode="lin" valueType="num">
                                      <p:cBhvr>
                                        <p:cTn id="27" dur="500" fill="hold"/>
                                        <p:tgtEl>
                                          <p:spTgt spid="9"/>
                                        </p:tgtEl>
                                        <p:attrNameLst>
                                          <p:attrName>ppt_x</p:attrName>
                                        </p:attrNameLst>
                                      </p:cBhvr>
                                      <p:tavLst>
                                        <p:tav tm="0">
                                          <p:val>
                                            <p:strVal val="#ppt_x"/>
                                          </p:val>
                                        </p:tav>
                                        <p:tav tm="100000">
                                          <p:val>
                                            <p:strVal val="#ppt_x"/>
                                          </p:val>
                                        </p:tav>
                                      </p:tavLst>
                                    </p:anim>
                                    <p:anim calcmode="lin" valueType="num">
                                      <p:cBhvr>
                                        <p:cTn id="28" dur="500" fill="hold"/>
                                        <p:tgtEl>
                                          <p:spTgt spid="9"/>
                                        </p:tgtEl>
                                        <p:attrNameLst>
                                          <p:attrName>ppt_y</p:attrName>
                                        </p:attrNameLst>
                                      </p:cBhvr>
                                      <p:tavLst>
                                        <p:tav tm="0">
                                          <p:val>
                                            <p:strVal val="#ppt_y+.1"/>
                                          </p:val>
                                        </p:tav>
                                        <p:tav tm="100000">
                                          <p:val>
                                            <p:strVal val="#ppt_y"/>
                                          </p:val>
                                        </p:tav>
                                      </p:tavLst>
                                    </p:anim>
                                  </p:childTnLst>
                                </p:cTn>
                              </p:par>
                            </p:childTnLst>
                          </p:cTn>
                        </p:par>
                        <p:par>
                          <p:cTn id="29" fill="hold">
                            <p:stCondLst>
                              <p:cond delay="2400"/>
                            </p:stCondLst>
                            <p:childTnLst>
                              <p:par>
                                <p:cTn id="30" presetID="42" presetClass="entr" presetSubtype="0" fill="hold" nodeType="afterEffect">
                                  <p:stCondLst>
                                    <p:cond delay="0"/>
                                  </p:stCondLst>
                                  <p:childTnLst>
                                    <p:set>
                                      <p:cBhvr>
                                        <p:cTn id="31" dur="1" fill="hold">
                                          <p:stCondLst>
                                            <p:cond delay="0"/>
                                          </p:stCondLst>
                                        </p:cTn>
                                        <p:tgtEl>
                                          <p:spTgt spid="14340"/>
                                        </p:tgtEl>
                                        <p:attrNameLst>
                                          <p:attrName>style.visibility</p:attrName>
                                        </p:attrNameLst>
                                      </p:cBhvr>
                                      <p:to>
                                        <p:strVal val="visible"/>
                                      </p:to>
                                    </p:set>
                                    <p:animEffect transition="in" filter="fade">
                                      <p:cBhvr>
                                        <p:cTn id="32" dur="500"/>
                                        <p:tgtEl>
                                          <p:spTgt spid="14340"/>
                                        </p:tgtEl>
                                      </p:cBhvr>
                                    </p:animEffect>
                                    <p:anim calcmode="lin" valueType="num">
                                      <p:cBhvr>
                                        <p:cTn id="33" dur="500" fill="hold"/>
                                        <p:tgtEl>
                                          <p:spTgt spid="14340"/>
                                        </p:tgtEl>
                                        <p:attrNameLst>
                                          <p:attrName>ppt_x</p:attrName>
                                        </p:attrNameLst>
                                      </p:cBhvr>
                                      <p:tavLst>
                                        <p:tav tm="0">
                                          <p:val>
                                            <p:strVal val="#ppt_x"/>
                                          </p:val>
                                        </p:tav>
                                        <p:tav tm="100000">
                                          <p:val>
                                            <p:strVal val="#ppt_x"/>
                                          </p:val>
                                        </p:tav>
                                      </p:tavLst>
                                    </p:anim>
                                    <p:anim calcmode="lin" valueType="num">
                                      <p:cBhvr>
                                        <p:cTn id="34" dur="500" fill="hold"/>
                                        <p:tgtEl>
                                          <p:spTgt spid="1434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5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strVal val="#ppt_x"/>
                                          </p:val>
                                        </p:tav>
                                        <p:tav tm="100000">
                                          <p:val>
                                            <p:strVal val="#ppt_x"/>
                                          </p:val>
                                        </p:tav>
                                      </p:tavLst>
                                    </p:anim>
                                    <p:anim calcmode="lin" valueType="num">
                                      <p:cBhvr>
                                        <p:cTn id="3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en-US" altLang="zh-CN" sz="2600" b="1" dirty="0" smtClean="0">
                <a:latin typeface="微软雅黑" pitchFamily="34" charset="-122"/>
                <a:ea typeface="微软雅黑" pitchFamily="34" charset="-122"/>
              </a:rPr>
              <a:t>04 </a:t>
            </a:r>
            <a:r>
              <a:rPr lang="zh-CN" altLang="en-US" sz="2600" b="1" dirty="0" smtClean="0">
                <a:latin typeface="微软雅黑" pitchFamily="34" charset="-122"/>
                <a:ea typeface="微软雅黑" pitchFamily="34" charset="-122"/>
              </a:rPr>
              <a:t>设计效果与后期实现</a:t>
            </a:r>
            <a:endParaRPr lang="zh-CN" altLang="en-US" sz="2600" b="1" dirty="0">
              <a:latin typeface="微软雅黑" pitchFamily="34" charset="-122"/>
              <a:ea typeface="微软雅黑" pitchFamily="34" charset="-122"/>
            </a:endParaRPr>
          </a:p>
        </p:txBody>
      </p:sp>
      <p:sp>
        <p:nvSpPr>
          <p:cNvPr id="4" name="副标题 1"/>
          <p:cNvSpPr txBox="1">
            <a:spLocks/>
          </p:cNvSpPr>
          <p:nvPr/>
        </p:nvSpPr>
        <p:spPr>
          <a:xfrm>
            <a:off x="323850" y="1412776"/>
            <a:ext cx="8496622" cy="50405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网站设计是满足功能实现的基础上进行的设计</a:t>
            </a:r>
            <a:endParaRPr lang="en-US" altLang="zh-CN" sz="1600" dirty="0" smtClean="0">
              <a:solidFill>
                <a:schemeClr val="tx1">
                  <a:lumMod val="75000"/>
                  <a:lumOff val="25000"/>
                </a:schemeClr>
              </a:solidFill>
              <a:latin typeface="微软雅黑" pitchFamily="34" charset="-122"/>
              <a:ea typeface="微软雅黑" pitchFamily="34" charset="-122"/>
            </a:endParaRPr>
          </a:p>
        </p:txBody>
      </p:sp>
      <p:sp>
        <p:nvSpPr>
          <p:cNvPr id="5" name="副标题 1"/>
          <p:cNvSpPr txBox="1">
            <a:spLocks/>
          </p:cNvSpPr>
          <p:nvPr/>
        </p:nvSpPr>
        <p:spPr>
          <a:xfrm>
            <a:off x="323850" y="2600908"/>
            <a:ext cx="8496622" cy="248427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600" b="1" dirty="0" smtClean="0">
                <a:solidFill>
                  <a:schemeClr val="tx1">
                    <a:lumMod val="75000"/>
                    <a:lumOff val="25000"/>
                  </a:schemeClr>
                </a:solidFill>
                <a:latin typeface="微软雅黑" pitchFamily="34" charset="-122"/>
                <a:ea typeface="微软雅黑" pitchFamily="34" charset="-122"/>
              </a:rPr>
              <a:t>满足切图</a:t>
            </a:r>
            <a:endParaRPr lang="en-US" altLang="zh-CN" sz="1600" b="1"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切片只能切方形，尽</a:t>
            </a:r>
            <a:r>
              <a:rPr lang="zh-CN" altLang="en-US" sz="1600" dirty="0">
                <a:solidFill>
                  <a:schemeClr val="tx1">
                    <a:lumMod val="75000"/>
                    <a:lumOff val="25000"/>
                  </a:schemeClr>
                </a:solidFill>
                <a:latin typeface="微软雅黑" pitchFamily="34" charset="-122"/>
                <a:ea typeface="微软雅黑" pitchFamily="34" charset="-122"/>
              </a:rPr>
              <a:t>可能的避免弧线、不对称效果等不适合做切片的设计。</a:t>
            </a:r>
          </a:p>
          <a:p>
            <a:pPr algn="l" defTabSz="914353" fontAlgn="auto">
              <a:lnSpc>
                <a:spcPct val="150000"/>
              </a:lnSpc>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采用横平竖直的设计简约、大方、便于设计与制作、便于浏览者阅读</a:t>
            </a:r>
            <a:r>
              <a:rPr lang="zh-CN" altLang="en-US" sz="1600" dirty="0" smtClean="0">
                <a:solidFill>
                  <a:schemeClr val="tx1">
                    <a:lumMod val="75000"/>
                    <a:lumOff val="25000"/>
                  </a:schemeClr>
                </a:solidFill>
                <a:latin typeface="微软雅黑" pitchFamily="34" charset="-122"/>
                <a:ea typeface="微软雅黑" pitchFamily="34" charset="-122"/>
              </a:rPr>
              <a:t>，</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zh-CN" altLang="en-US" sz="1600" b="1" dirty="0">
                <a:solidFill>
                  <a:schemeClr val="tx1">
                    <a:lumMod val="75000"/>
                    <a:lumOff val="25000"/>
                  </a:schemeClr>
                </a:solidFill>
                <a:latin typeface="微软雅黑" pitchFamily="34" charset="-122"/>
                <a:ea typeface="微软雅黑" pitchFamily="34" charset="-122"/>
              </a:rPr>
              <a:t>尽</a:t>
            </a:r>
            <a:r>
              <a:rPr lang="zh-CN" altLang="en-US" sz="1600" b="1" dirty="0" smtClean="0">
                <a:solidFill>
                  <a:schemeClr val="tx1">
                    <a:lumMod val="75000"/>
                    <a:lumOff val="25000"/>
                  </a:schemeClr>
                </a:solidFill>
                <a:latin typeface="微软雅黑" pitchFamily="34" charset="-122"/>
                <a:ea typeface="微软雅黑" pitchFamily="34" charset="-122"/>
              </a:rPr>
              <a:t>量代码实现</a:t>
            </a:r>
            <a:endParaRPr lang="en-US" altLang="zh-CN" sz="1600" b="1"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en-US" altLang="zh-CN" sz="1600" dirty="0" smtClean="0">
                <a:solidFill>
                  <a:schemeClr val="tx1">
                    <a:lumMod val="75000"/>
                    <a:lumOff val="25000"/>
                  </a:schemeClr>
                </a:solidFill>
                <a:latin typeface="微软雅黑" pitchFamily="34" charset="-122"/>
                <a:ea typeface="微软雅黑" pitchFamily="34" charset="-122"/>
              </a:rPr>
              <a:t>CSS</a:t>
            </a:r>
            <a:r>
              <a:rPr lang="zh-CN" altLang="en-US" sz="1600" dirty="0" smtClean="0">
                <a:solidFill>
                  <a:schemeClr val="tx1">
                    <a:lumMod val="75000"/>
                    <a:lumOff val="25000"/>
                  </a:schemeClr>
                </a:solidFill>
                <a:latin typeface="微软雅黑" pitchFamily="34" charset="-122"/>
                <a:ea typeface="微软雅黑" pitchFamily="34" charset="-122"/>
              </a:rPr>
              <a:t>样式代码能实现很多网页中能看到的视觉效果，</a:t>
            </a:r>
            <a:r>
              <a:rPr lang="zh-CN" altLang="en-US" sz="1600" b="1" dirty="0" smtClean="0">
                <a:solidFill>
                  <a:schemeClr val="tx1">
                    <a:lumMod val="75000"/>
                    <a:lumOff val="25000"/>
                  </a:schemeClr>
                </a:solidFill>
                <a:latin typeface="微软雅黑" pitchFamily="34" charset="-122"/>
                <a:ea typeface="微软雅黑" pitchFamily="34" charset="-122"/>
              </a:rPr>
              <a:t>易修改、好兼容、速度快</a:t>
            </a:r>
            <a:endParaRPr lang="zh-CN" altLang="en-US" sz="1600" b="1" dirty="0">
              <a:solidFill>
                <a:schemeClr val="tx1">
                  <a:lumMod val="75000"/>
                  <a:lumOff val="25000"/>
                </a:schemeClr>
              </a:solidFill>
              <a:latin typeface="微软雅黑" pitchFamily="34" charset="-122"/>
              <a:ea typeface="微软雅黑" pitchFamily="34" charset="-122"/>
            </a:endParaRPr>
          </a:p>
        </p:txBody>
      </p:sp>
      <p:sp>
        <p:nvSpPr>
          <p:cNvPr id="7" name="五边形 6"/>
          <p:cNvSpPr/>
          <p:nvPr/>
        </p:nvSpPr>
        <p:spPr>
          <a:xfrm>
            <a:off x="1720810" y="1988840"/>
            <a:ext cx="1195006" cy="358502"/>
          </a:xfrm>
          <a:prstGeom prst="homePlate">
            <a:avLst/>
          </a:prstGeom>
          <a:solidFill>
            <a:srgbClr val="0070C0"/>
          </a:solidFill>
          <a:ln w="19050">
            <a:no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bg1"/>
                </a:solidFill>
                <a:latin typeface="+mj-ea"/>
                <a:ea typeface="+mj-ea"/>
              </a:rPr>
              <a:t>设计风格</a:t>
            </a:r>
            <a:endParaRPr lang="zh-CN" altLang="en-US" sz="1400" dirty="0">
              <a:solidFill>
                <a:schemeClr val="bg1"/>
              </a:solidFill>
              <a:latin typeface="+mj-ea"/>
              <a:ea typeface="+mj-ea"/>
            </a:endParaRPr>
          </a:p>
        </p:txBody>
      </p:sp>
      <p:sp>
        <p:nvSpPr>
          <p:cNvPr id="9" name="五边形 8"/>
          <p:cNvSpPr/>
          <p:nvPr/>
        </p:nvSpPr>
        <p:spPr>
          <a:xfrm>
            <a:off x="3016954" y="1988840"/>
            <a:ext cx="1195006" cy="358502"/>
          </a:xfrm>
          <a:prstGeom prst="homePlate">
            <a:avLst/>
          </a:prstGeom>
          <a:solidFill>
            <a:srgbClr val="00B050"/>
          </a:solidFill>
          <a:ln w="19050">
            <a:no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bg1"/>
                </a:solidFill>
                <a:latin typeface="+mj-ea"/>
                <a:ea typeface="+mj-ea"/>
              </a:rPr>
              <a:t>前端代码</a:t>
            </a:r>
            <a:endParaRPr lang="zh-CN" altLang="en-US" sz="1400" dirty="0">
              <a:solidFill>
                <a:schemeClr val="bg1"/>
              </a:solidFill>
              <a:latin typeface="+mj-ea"/>
              <a:ea typeface="+mj-ea"/>
            </a:endParaRPr>
          </a:p>
        </p:txBody>
      </p:sp>
      <p:sp>
        <p:nvSpPr>
          <p:cNvPr id="10" name="五边形 9"/>
          <p:cNvSpPr/>
          <p:nvPr/>
        </p:nvSpPr>
        <p:spPr>
          <a:xfrm>
            <a:off x="4313098" y="1990378"/>
            <a:ext cx="1195006" cy="358502"/>
          </a:xfrm>
          <a:prstGeom prst="homePlate">
            <a:avLst/>
          </a:prstGeom>
          <a:solidFill>
            <a:schemeClr val="accent6">
              <a:lumMod val="75000"/>
            </a:schemeClr>
          </a:solidFill>
          <a:ln w="19050">
            <a:no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a:solidFill>
                  <a:schemeClr val="bg1"/>
                </a:solidFill>
                <a:latin typeface="+mj-ea"/>
                <a:ea typeface="+mj-ea"/>
              </a:rPr>
              <a:t>后台程序</a:t>
            </a:r>
          </a:p>
        </p:txBody>
      </p:sp>
      <p:sp>
        <p:nvSpPr>
          <p:cNvPr id="11" name="五边形 10"/>
          <p:cNvSpPr/>
          <p:nvPr/>
        </p:nvSpPr>
        <p:spPr>
          <a:xfrm>
            <a:off x="5681250" y="1990378"/>
            <a:ext cx="1195006" cy="358502"/>
          </a:xfrm>
          <a:prstGeom prst="homePlate">
            <a:avLst/>
          </a:prstGeom>
          <a:solidFill>
            <a:schemeClr val="accent4"/>
          </a:solidFill>
          <a:ln w="19050">
            <a:no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bg1"/>
                </a:solidFill>
                <a:latin typeface="+mj-ea"/>
                <a:ea typeface="+mj-ea"/>
              </a:rPr>
              <a:t>内容录入</a:t>
            </a:r>
            <a:endParaRPr lang="zh-CN" altLang="en-US" sz="1400" dirty="0">
              <a:solidFill>
                <a:schemeClr val="bg1"/>
              </a:solidFill>
              <a:latin typeface="+mj-ea"/>
              <a:ea typeface="+mj-ea"/>
            </a:endParaRPr>
          </a:p>
        </p:txBody>
      </p:sp>
      <p:sp>
        <p:nvSpPr>
          <p:cNvPr id="12" name="五边形 11"/>
          <p:cNvSpPr/>
          <p:nvPr/>
        </p:nvSpPr>
        <p:spPr>
          <a:xfrm>
            <a:off x="7049402" y="1990378"/>
            <a:ext cx="1195006" cy="358502"/>
          </a:xfrm>
          <a:prstGeom prst="homePlate">
            <a:avLst/>
          </a:prstGeom>
          <a:solidFill>
            <a:srgbClr val="00B0F0"/>
          </a:solidFill>
          <a:ln w="19050">
            <a:no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bg1"/>
                </a:solidFill>
                <a:latin typeface="+mj-ea"/>
                <a:ea typeface="+mj-ea"/>
              </a:rPr>
              <a:t>网站上线</a:t>
            </a:r>
            <a:endParaRPr lang="zh-CN" altLang="en-US" sz="1400" dirty="0">
              <a:solidFill>
                <a:schemeClr val="bg1"/>
              </a:solidFill>
              <a:latin typeface="+mj-ea"/>
              <a:ea typeface="+mj-ea"/>
            </a:endParaRPr>
          </a:p>
        </p:txBody>
      </p:sp>
      <p:sp>
        <p:nvSpPr>
          <p:cNvPr id="13" name="矩形 12"/>
          <p:cNvSpPr/>
          <p:nvPr/>
        </p:nvSpPr>
        <p:spPr>
          <a:xfrm>
            <a:off x="437542" y="4941168"/>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smtClean="0">
                <a:solidFill>
                  <a:schemeClr val="accent1"/>
                </a:solidFill>
                <a:latin typeface="+mj-ea"/>
                <a:ea typeface="+mj-ea"/>
              </a:rPr>
              <a:t>线条</a:t>
            </a:r>
            <a:endParaRPr lang="zh-CN" altLang="en-US" dirty="0">
              <a:solidFill>
                <a:schemeClr val="accent1"/>
              </a:solidFill>
              <a:latin typeface="+mj-ea"/>
              <a:ea typeface="+mj-ea"/>
            </a:endParaRPr>
          </a:p>
        </p:txBody>
      </p:sp>
      <p:sp>
        <p:nvSpPr>
          <p:cNvPr id="14" name="矩形 13"/>
          <p:cNvSpPr/>
          <p:nvPr/>
        </p:nvSpPr>
        <p:spPr>
          <a:xfrm>
            <a:off x="1985615" y="4941168"/>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solidFill>
                  <a:schemeClr val="accent1"/>
                </a:solidFill>
                <a:latin typeface="+mj-ea"/>
                <a:ea typeface="+mj-ea"/>
              </a:rPr>
              <a:t>色块</a:t>
            </a:r>
          </a:p>
        </p:txBody>
      </p:sp>
      <p:sp>
        <p:nvSpPr>
          <p:cNvPr id="15" name="矩形 14"/>
          <p:cNvSpPr/>
          <p:nvPr/>
        </p:nvSpPr>
        <p:spPr>
          <a:xfrm>
            <a:off x="3533886" y="4941168"/>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smtClean="0">
                <a:solidFill>
                  <a:schemeClr val="accent1"/>
                </a:solidFill>
                <a:latin typeface="+mj-ea"/>
                <a:ea typeface="+mj-ea"/>
              </a:rPr>
              <a:t>文字</a:t>
            </a:r>
            <a:endParaRPr lang="zh-CN" altLang="en-US" dirty="0">
              <a:solidFill>
                <a:schemeClr val="accent1"/>
              </a:solidFill>
              <a:latin typeface="+mj-ea"/>
              <a:ea typeface="+mj-ea"/>
            </a:endParaRPr>
          </a:p>
        </p:txBody>
      </p:sp>
      <p:sp>
        <p:nvSpPr>
          <p:cNvPr id="16" name="矩形 15"/>
          <p:cNvSpPr/>
          <p:nvPr/>
        </p:nvSpPr>
        <p:spPr>
          <a:xfrm>
            <a:off x="5081959" y="4941168"/>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solidFill>
                  <a:schemeClr val="accent1"/>
                </a:solidFill>
                <a:latin typeface="+mj-ea"/>
                <a:ea typeface="+mj-ea"/>
              </a:rPr>
              <a:t>框架布局</a:t>
            </a:r>
          </a:p>
        </p:txBody>
      </p:sp>
      <p:sp>
        <p:nvSpPr>
          <p:cNvPr id="17" name="五边形 16"/>
          <p:cNvSpPr/>
          <p:nvPr/>
        </p:nvSpPr>
        <p:spPr>
          <a:xfrm>
            <a:off x="395537" y="1988840"/>
            <a:ext cx="1195006" cy="358502"/>
          </a:xfrm>
          <a:prstGeom prst="homePlate">
            <a:avLst/>
          </a:prstGeom>
          <a:solidFill>
            <a:schemeClr val="bg2">
              <a:lumMod val="50000"/>
            </a:schemeClr>
          </a:solidFill>
          <a:ln w="19050">
            <a:no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dirty="0" smtClean="0">
                <a:solidFill>
                  <a:schemeClr val="bg1"/>
                </a:solidFill>
                <a:latin typeface="+mj-ea"/>
                <a:ea typeface="+mj-ea"/>
              </a:rPr>
              <a:t>网站策划</a:t>
            </a:r>
            <a:endParaRPr lang="zh-CN" altLang="en-US" sz="1400" dirty="0">
              <a:solidFill>
                <a:schemeClr val="bg1"/>
              </a:solidFill>
              <a:latin typeface="+mj-ea"/>
              <a:ea typeface="+mj-ea"/>
            </a:endParaRPr>
          </a:p>
        </p:txBody>
      </p:sp>
    </p:spTree>
    <p:extLst>
      <p:ext uri="{BB962C8B-B14F-4D97-AF65-F5344CB8AC3E}">
        <p14:creationId xmlns:p14="http://schemas.microsoft.com/office/powerpoint/2010/main" val="414717948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anim calcmode="lin" valueType="num">
                                      <p:cBhvr>
                                        <p:cTn id="16" dur="500" fill="hold"/>
                                        <p:tgtEl>
                                          <p:spTgt spid="4"/>
                                        </p:tgtEl>
                                        <p:attrNameLst>
                                          <p:attrName>ppt_x</p:attrName>
                                        </p:attrNameLst>
                                      </p:cBhvr>
                                      <p:tavLst>
                                        <p:tav tm="0">
                                          <p:val>
                                            <p:strVal val="#ppt_x"/>
                                          </p:val>
                                        </p:tav>
                                        <p:tav tm="100000">
                                          <p:val>
                                            <p:strVal val="#ppt_x"/>
                                          </p:val>
                                        </p:tav>
                                      </p:tavLst>
                                    </p:anim>
                                    <p:anim calcmode="lin" valueType="num">
                                      <p:cBhvr>
                                        <p:cTn id="17" dur="500" fill="hold"/>
                                        <p:tgtEl>
                                          <p:spTgt spid="4"/>
                                        </p:tgtEl>
                                        <p:attrNameLst>
                                          <p:attrName>ppt_y</p:attrName>
                                        </p:attrNameLst>
                                      </p:cBhvr>
                                      <p:tavLst>
                                        <p:tav tm="0">
                                          <p:val>
                                            <p:strVal val="#ppt_y+.1"/>
                                          </p:val>
                                        </p:tav>
                                        <p:tav tm="100000">
                                          <p:val>
                                            <p:strVal val="#ppt_y"/>
                                          </p:val>
                                        </p:tav>
                                      </p:tavLst>
                                    </p:anim>
                                  </p:childTnLst>
                                </p:cTn>
                              </p:par>
                              <p:par>
                                <p:cTn id="18" presetID="22" presetClass="entr" presetSubtype="8" fill="hold" grpId="0"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anim calcmode="lin" valueType="num">
                                      <p:cBhvr>
                                        <p:cTn id="40" dur="500" fill="hold"/>
                                        <p:tgtEl>
                                          <p:spTgt spid="5"/>
                                        </p:tgtEl>
                                        <p:attrNameLst>
                                          <p:attrName>ppt_x</p:attrName>
                                        </p:attrNameLst>
                                      </p:cBhvr>
                                      <p:tavLst>
                                        <p:tav tm="0">
                                          <p:val>
                                            <p:strVal val="#ppt_x"/>
                                          </p:val>
                                        </p:tav>
                                        <p:tav tm="100000">
                                          <p:val>
                                            <p:strVal val="#ppt_x"/>
                                          </p:val>
                                        </p:tav>
                                      </p:tavLst>
                                    </p:anim>
                                    <p:anim calcmode="lin" valueType="num">
                                      <p:cBhvr>
                                        <p:cTn id="41" dur="500" fill="hold"/>
                                        <p:tgtEl>
                                          <p:spTgt spid="5"/>
                                        </p:tgtEl>
                                        <p:attrNameLst>
                                          <p:attrName>ppt_y</p:attrName>
                                        </p:attrNameLst>
                                      </p:cBhvr>
                                      <p:tavLst>
                                        <p:tav tm="0">
                                          <p:val>
                                            <p:strVal val="#ppt_y+.1"/>
                                          </p:val>
                                        </p:tav>
                                        <p:tav tm="100000">
                                          <p:val>
                                            <p:strVal val="#ppt_y"/>
                                          </p:val>
                                        </p:tav>
                                      </p:tavLst>
                                    </p:anim>
                                  </p:childTnLst>
                                </p:cTn>
                              </p:par>
                            </p:childTnLst>
                          </p:cTn>
                        </p:par>
                        <p:par>
                          <p:cTn id="42" fill="hold">
                            <p:stCondLst>
                              <p:cond delay="2500"/>
                            </p:stCondLst>
                            <p:childTnLst>
                              <p:par>
                                <p:cTn id="43" presetID="42"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anim calcmode="lin" valueType="num">
                                      <p:cBhvr>
                                        <p:cTn id="46" dur="500" fill="hold"/>
                                        <p:tgtEl>
                                          <p:spTgt spid="13"/>
                                        </p:tgtEl>
                                        <p:attrNameLst>
                                          <p:attrName>ppt_x</p:attrName>
                                        </p:attrNameLst>
                                      </p:cBhvr>
                                      <p:tavLst>
                                        <p:tav tm="0">
                                          <p:val>
                                            <p:strVal val="#ppt_x"/>
                                          </p:val>
                                        </p:tav>
                                        <p:tav tm="100000">
                                          <p:val>
                                            <p:strVal val="#ppt_x"/>
                                          </p:val>
                                        </p:tav>
                                      </p:tavLst>
                                    </p:anim>
                                    <p:anim calcmode="lin" valueType="num">
                                      <p:cBhvr>
                                        <p:cTn id="47" dur="500" fill="hold"/>
                                        <p:tgtEl>
                                          <p:spTgt spid="1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anim calcmode="lin" valueType="num">
                                      <p:cBhvr>
                                        <p:cTn id="56" dur="500" fill="hold"/>
                                        <p:tgtEl>
                                          <p:spTgt spid="15"/>
                                        </p:tgtEl>
                                        <p:attrNameLst>
                                          <p:attrName>ppt_x</p:attrName>
                                        </p:attrNameLst>
                                      </p:cBhvr>
                                      <p:tavLst>
                                        <p:tav tm="0">
                                          <p:val>
                                            <p:strVal val="#ppt_x"/>
                                          </p:val>
                                        </p:tav>
                                        <p:tav tm="100000">
                                          <p:val>
                                            <p:strVal val="#ppt_x"/>
                                          </p:val>
                                        </p:tav>
                                      </p:tavLst>
                                    </p:anim>
                                    <p:anim calcmode="lin" valueType="num">
                                      <p:cBhvr>
                                        <p:cTn id="57" dur="500" fill="hold"/>
                                        <p:tgtEl>
                                          <p:spTgt spid="15"/>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anim calcmode="lin" valueType="num">
                                      <p:cBhvr>
                                        <p:cTn id="61" dur="500" fill="hold"/>
                                        <p:tgtEl>
                                          <p:spTgt spid="16"/>
                                        </p:tgtEl>
                                        <p:attrNameLst>
                                          <p:attrName>ppt_x</p:attrName>
                                        </p:attrNameLst>
                                      </p:cBhvr>
                                      <p:tavLst>
                                        <p:tav tm="0">
                                          <p:val>
                                            <p:strVal val="#ppt_x"/>
                                          </p:val>
                                        </p:tav>
                                        <p:tav tm="100000">
                                          <p:val>
                                            <p:strVal val="#ppt_x"/>
                                          </p:val>
                                        </p:tav>
                                      </p:tavLst>
                                    </p:anim>
                                    <p:anim calcmode="lin" valueType="num">
                                      <p:cBhvr>
                                        <p:cTn id="62"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920333"/>
            <a:ext cx="8093436" cy="492443"/>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r>
              <a:rPr lang="zh-CN" altLang="en-US" sz="2600" b="1" dirty="0" smtClean="0">
                <a:latin typeface="微软雅黑" pitchFamily="34" charset="-122"/>
                <a:ea typeface="微软雅黑" pitchFamily="34" charset="-122"/>
              </a:rPr>
              <a:t>*</a:t>
            </a:r>
            <a:r>
              <a:rPr lang="en-US" altLang="zh-CN" sz="2600" b="1" dirty="0" smtClean="0">
                <a:latin typeface="微软雅黑" pitchFamily="34" charset="-122"/>
                <a:ea typeface="微软雅黑" pitchFamily="34" charset="-122"/>
              </a:rPr>
              <a:t>css3</a:t>
            </a:r>
            <a:r>
              <a:rPr lang="zh-CN" altLang="en-US" sz="2600" b="1" dirty="0" smtClean="0">
                <a:latin typeface="微软雅黑" pitchFamily="34" charset="-122"/>
                <a:ea typeface="微软雅黑" pitchFamily="34" charset="-122"/>
              </a:rPr>
              <a:t>与</a:t>
            </a:r>
            <a:r>
              <a:rPr lang="en-US" altLang="zh-CN" sz="2600" b="1" dirty="0" smtClean="0">
                <a:latin typeface="微软雅黑" pitchFamily="34" charset="-122"/>
                <a:ea typeface="微软雅黑" pitchFamily="34" charset="-122"/>
              </a:rPr>
              <a:t>JavaScript</a:t>
            </a:r>
            <a:r>
              <a:rPr lang="zh-CN" altLang="en-US" sz="2600" b="1" dirty="0" smtClean="0">
                <a:latin typeface="微软雅黑" pitchFamily="34" charset="-122"/>
                <a:ea typeface="微软雅黑" pitchFamily="34" charset="-122"/>
              </a:rPr>
              <a:t>能实现更多网页特效</a:t>
            </a:r>
            <a:r>
              <a:rPr lang="en-US" altLang="zh-CN" sz="2600" b="1" dirty="0" smtClean="0">
                <a:latin typeface="微软雅黑" pitchFamily="34" charset="-122"/>
                <a:ea typeface="微软雅黑" pitchFamily="34" charset="-122"/>
              </a:rPr>
              <a:t> </a:t>
            </a:r>
            <a:endParaRPr lang="zh-CN" altLang="en-US" sz="2600" b="1" dirty="0">
              <a:latin typeface="微软雅黑" pitchFamily="34" charset="-122"/>
              <a:ea typeface="微软雅黑" pitchFamily="34" charset="-122"/>
            </a:endParaRPr>
          </a:p>
        </p:txBody>
      </p:sp>
      <p:sp>
        <p:nvSpPr>
          <p:cNvPr id="4" name="副标题 1"/>
          <p:cNvSpPr txBox="1">
            <a:spLocks/>
          </p:cNvSpPr>
          <p:nvPr/>
        </p:nvSpPr>
        <p:spPr>
          <a:xfrm>
            <a:off x="323850" y="1412776"/>
            <a:ext cx="8496622" cy="194421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扁平化设计风格的大行其道，是诸多方面的原因影响。其中很重要的一点是很多效果可以通过代码就能编写出来，而不需要进行切片，并且能实现很多网页动效</a:t>
            </a:r>
            <a:endParaRPr lang="en-US" altLang="zh-CN" sz="1600" dirty="0" smtClean="0">
              <a:solidFill>
                <a:schemeClr val="tx1">
                  <a:lumMod val="75000"/>
                  <a:lumOff val="25000"/>
                </a:schemeClr>
              </a:solidFill>
              <a:latin typeface="微软雅黑" pitchFamily="34" charset="-122"/>
              <a:ea typeface="微软雅黑" pitchFamily="34" charset="-122"/>
            </a:endParaRPr>
          </a:p>
          <a:p>
            <a:pPr algn="l" defTabSz="914353" fontAlgn="auto">
              <a:lnSpc>
                <a:spcPct val="150000"/>
              </a:lnSpc>
              <a:spcBef>
                <a:spcPts val="0"/>
              </a:spcBef>
              <a:spcAft>
                <a:spcPts val="0"/>
              </a:spcAft>
              <a:defRPr/>
            </a:pPr>
            <a:r>
              <a:rPr lang="zh-CN" altLang="en-US" sz="1600" dirty="0" smtClean="0">
                <a:solidFill>
                  <a:srgbClr val="FF0000"/>
                </a:solidFill>
                <a:latin typeface="微软雅黑" pitchFamily="34" charset="-122"/>
                <a:ea typeface="微软雅黑" pitchFamily="34" charset="-122"/>
              </a:rPr>
              <a:t>*不足是兼容性很差（</a:t>
            </a:r>
            <a:r>
              <a:rPr lang="en-US" altLang="zh-CN" sz="1600" dirty="0" smtClean="0">
                <a:solidFill>
                  <a:srgbClr val="FF0000"/>
                </a:solidFill>
                <a:latin typeface="微软雅黑" pitchFamily="34" charset="-122"/>
                <a:ea typeface="微软雅黑" pitchFamily="34" charset="-122"/>
              </a:rPr>
              <a:t>IE9</a:t>
            </a:r>
            <a:r>
              <a:rPr lang="zh-CN" altLang="en-US" sz="1600" dirty="0">
                <a:solidFill>
                  <a:srgbClr val="FF0000"/>
                </a:solidFill>
                <a:latin typeface="微软雅黑" pitchFamily="34" charset="-122"/>
                <a:ea typeface="微软雅黑" pitchFamily="34" charset="-122"/>
              </a:rPr>
              <a:t>以</a:t>
            </a:r>
            <a:r>
              <a:rPr lang="zh-CN" altLang="en-US" sz="1600" dirty="0" smtClean="0">
                <a:solidFill>
                  <a:srgbClr val="FF0000"/>
                </a:solidFill>
                <a:latin typeface="微软雅黑" pitchFamily="34" charset="-122"/>
                <a:ea typeface="微软雅黑" pitchFamily="34" charset="-122"/>
              </a:rPr>
              <a:t>下不兼容）</a:t>
            </a:r>
            <a:endParaRPr lang="en-US" altLang="zh-CN" sz="1600" dirty="0" smtClean="0">
              <a:solidFill>
                <a:srgbClr val="FF0000"/>
              </a:solidFill>
              <a:latin typeface="微软雅黑" pitchFamily="34" charset="-122"/>
              <a:ea typeface="微软雅黑" pitchFamily="34" charset="-122"/>
            </a:endParaRPr>
          </a:p>
        </p:txBody>
      </p:sp>
      <p:sp>
        <p:nvSpPr>
          <p:cNvPr id="13" name="矩形 12"/>
          <p:cNvSpPr/>
          <p:nvPr/>
        </p:nvSpPr>
        <p:spPr>
          <a:xfrm>
            <a:off x="437542" y="2780928"/>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smtClean="0">
                <a:solidFill>
                  <a:schemeClr val="accent1"/>
                </a:solidFill>
                <a:latin typeface="+mj-ea"/>
                <a:ea typeface="+mj-ea"/>
              </a:rPr>
              <a:t>圆形</a:t>
            </a:r>
            <a:endParaRPr lang="zh-CN" altLang="en-US" dirty="0">
              <a:solidFill>
                <a:schemeClr val="accent1"/>
              </a:solidFill>
              <a:latin typeface="+mj-ea"/>
              <a:ea typeface="+mj-ea"/>
            </a:endParaRPr>
          </a:p>
        </p:txBody>
      </p:sp>
      <p:sp>
        <p:nvSpPr>
          <p:cNvPr id="14" name="矩形 13"/>
          <p:cNvSpPr/>
          <p:nvPr/>
        </p:nvSpPr>
        <p:spPr>
          <a:xfrm>
            <a:off x="1985615" y="2780928"/>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smtClean="0">
                <a:solidFill>
                  <a:schemeClr val="accent1"/>
                </a:solidFill>
                <a:latin typeface="+mj-ea"/>
                <a:ea typeface="+mj-ea"/>
              </a:rPr>
              <a:t>多边形</a:t>
            </a:r>
            <a:endParaRPr lang="zh-CN" altLang="en-US" dirty="0">
              <a:solidFill>
                <a:schemeClr val="accent1"/>
              </a:solidFill>
              <a:latin typeface="+mj-ea"/>
              <a:ea typeface="+mj-ea"/>
            </a:endParaRPr>
          </a:p>
        </p:txBody>
      </p:sp>
      <p:sp>
        <p:nvSpPr>
          <p:cNvPr id="15" name="矩形 14"/>
          <p:cNvSpPr/>
          <p:nvPr/>
        </p:nvSpPr>
        <p:spPr>
          <a:xfrm>
            <a:off x="3533886" y="2780928"/>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smtClean="0">
                <a:solidFill>
                  <a:schemeClr val="accent1"/>
                </a:solidFill>
                <a:latin typeface="+mj-ea"/>
                <a:ea typeface="+mj-ea"/>
              </a:rPr>
              <a:t>渐变</a:t>
            </a:r>
            <a:endParaRPr lang="zh-CN" altLang="en-US" dirty="0">
              <a:solidFill>
                <a:schemeClr val="accent1"/>
              </a:solidFill>
              <a:latin typeface="+mj-ea"/>
              <a:ea typeface="+mj-ea"/>
            </a:endParaRPr>
          </a:p>
        </p:txBody>
      </p:sp>
      <p:sp>
        <p:nvSpPr>
          <p:cNvPr id="16" name="矩形 15"/>
          <p:cNvSpPr/>
          <p:nvPr/>
        </p:nvSpPr>
        <p:spPr>
          <a:xfrm>
            <a:off x="5081959" y="2780928"/>
            <a:ext cx="1368053" cy="432048"/>
          </a:xfrm>
          <a:prstGeom prst="rect">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smtClean="0">
                <a:solidFill>
                  <a:schemeClr val="accent1"/>
                </a:solidFill>
                <a:latin typeface="+mj-ea"/>
                <a:ea typeface="+mj-ea"/>
              </a:rPr>
              <a:t>投影</a:t>
            </a:r>
            <a:endParaRPr lang="zh-CN" altLang="en-US" dirty="0">
              <a:solidFill>
                <a:schemeClr val="accent1"/>
              </a:solidFill>
              <a:latin typeface="+mj-ea"/>
              <a:ea typeface="+mj-ea"/>
            </a:endParaRPr>
          </a:p>
        </p:txBody>
      </p:sp>
    </p:spTree>
    <p:extLst>
      <p:ext uri="{BB962C8B-B14F-4D97-AF65-F5344CB8AC3E}">
        <p14:creationId xmlns:p14="http://schemas.microsoft.com/office/powerpoint/2010/main" val="35752400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700"/>
                            </p:stCondLst>
                            <p:childTnLst>
                              <p:par>
                                <p:cTn id="13" presetID="42"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anim calcmode="lin" valueType="num">
                                      <p:cBhvr>
                                        <p:cTn id="16" dur="500" fill="hold"/>
                                        <p:tgtEl>
                                          <p:spTgt spid="4"/>
                                        </p:tgtEl>
                                        <p:attrNameLst>
                                          <p:attrName>ppt_x</p:attrName>
                                        </p:attrNameLst>
                                      </p:cBhvr>
                                      <p:tavLst>
                                        <p:tav tm="0">
                                          <p:val>
                                            <p:strVal val="#ppt_x"/>
                                          </p:val>
                                        </p:tav>
                                        <p:tav tm="100000">
                                          <p:val>
                                            <p:strVal val="#ppt_x"/>
                                          </p:val>
                                        </p:tav>
                                      </p:tavLst>
                                    </p:anim>
                                    <p:anim calcmode="lin" valueType="num">
                                      <p:cBhvr>
                                        <p:cTn id="17" dur="5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2200"/>
                            </p:stCondLst>
                            <p:childTnLst>
                              <p:par>
                                <p:cTn id="19" presetID="42"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anim calcmode="lin" valueType="num">
                                      <p:cBhvr>
                                        <p:cTn id="22" dur="500" fill="hold"/>
                                        <p:tgtEl>
                                          <p:spTgt spid="13"/>
                                        </p:tgtEl>
                                        <p:attrNameLst>
                                          <p:attrName>ppt_x</p:attrName>
                                        </p:attrNameLst>
                                      </p:cBhvr>
                                      <p:tavLst>
                                        <p:tav tm="0">
                                          <p:val>
                                            <p:strVal val="#ppt_x"/>
                                          </p:val>
                                        </p:tav>
                                        <p:tav tm="100000">
                                          <p:val>
                                            <p:strVal val="#ppt_x"/>
                                          </p:val>
                                        </p:tav>
                                      </p:tavLst>
                                    </p:anim>
                                    <p:anim calcmode="lin" valueType="num">
                                      <p:cBhvr>
                                        <p:cTn id="23" dur="500" fill="hold"/>
                                        <p:tgtEl>
                                          <p:spTgt spid="13"/>
                                        </p:tgtEl>
                                        <p:attrNameLst>
                                          <p:attrName>ppt_y</p:attrName>
                                        </p:attrNameLst>
                                      </p:cBhvr>
                                      <p:tavLst>
                                        <p:tav tm="0">
                                          <p:val>
                                            <p:strVal val="#ppt_y+.1"/>
                                          </p:val>
                                        </p:tav>
                                        <p:tav tm="100000">
                                          <p:val>
                                            <p:strVal val="#ppt_y"/>
                                          </p:val>
                                        </p:tav>
                                      </p:tavLst>
                                    </p:anim>
                                  </p:childTnLst>
                                </p:cTn>
                              </p:par>
                            </p:childTnLst>
                          </p:cTn>
                        </p:par>
                        <p:par>
                          <p:cTn id="24" fill="hold">
                            <p:stCondLst>
                              <p:cond delay="2700"/>
                            </p:stCondLst>
                            <p:childTnLst>
                              <p:par>
                                <p:cTn id="25" presetID="42"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childTnLst>
                          </p:cTn>
                        </p:par>
                        <p:par>
                          <p:cTn id="30" fill="hold">
                            <p:stCondLst>
                              <p:cond delay="3200"/>
                            </p:stCondLst>
                            <p:childTnLst>
                              <p:par>
                                <p:cTn id="31" presetID="42"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anim calcmode="lin" valueType="num">
                                      <p:cBhvr>
                                        <p:cTn id="34" dur="500" fill="hold"/>
                                        <p:tgtEl>
                                          <p:spTgt spid="15"/>
                                        </p:tgtEl>
                                        <p:attrNameLst>
                                          <p:attrName>ppt_x</p:attrName>
                                        </p:attrNameLst>
                                      </p:cBhvr>
                                      <p:tavLst>
                                        <p:tav tm="0">
                                          <p:val>
                                            <p:strVal val="#ppt_x"/>
                                          </p:val>
                                        </p:tav>
                                        <p:tav tm="100000">
                                          <p:val>
                                            <p:strVal val="#ppt_x"/>
                                          </p:val>
                                        </p:tav>
                                      </p:tavLst>
                                    </p:anim>
                                    <p:anim calcmode="lin" valueType="num">
                                      <p:cBhvr>
                                        <p:cTn id="35" dur="500" fill="hold"/>
                                        <p:tgtEl>
                                          <p:spTgt spid="15"/>
                                        </p:tgtEl>
                                        <p:attrNameLst>
                                          <p:attrName>ppt_y</p:attrName>
                                        </p:attrNameLst>
                                      </p:cBhvr>
                                      <p:tavLst>
                                        <p:tav tm="0">
                                          <p:val>
                                            <p:strVal val="#ppt_y+.1"/>
                                          </p:val>
                                        </p:tav>
                                        <p:tav tm="100000">
                                          <p:val>
                                            <p:strVal val="#ppt_y"/>
                                          </p:val>
                                        </p:tav>
                                      </p:tavLst>
                                    </p:anim>
                                  </p:childTnLst>
                                </p:cTn>
                              </p:par>
                            </p:childTnLst>
                          </p:cTn>
                        </p:par>
                        <p:par>
                          <p:cTn id="36" fill="hold">
                            <p:stCondLst>
                              <p:cond delay="3700"/>
                            </p:stCondLst>
                            <p:childTnLst>
                              <p:par>
                                <p:cTn id="37" presetID="42"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anim calcmode="lin" valueType="num">
                                      <p:cBhvr>
                                        <p:cTn id="40" dur="500" fill="hold"/>
                                        <p:tgtEl>
                                          <p:spTgt spid="16"/>
                                        </p:tgtEl>
                                        <p:attrNameLst>
                                          <p:attrName>ppt_x</p:attrName>
                                        </p:attrNameLst>
                                      </p:cBhvr>
                                      <p:tavLst>
                                        <p:tav tm="0">
                                          <p:val>
                                            <p:strVal val="#ppt_x"/>
                                          </p:val>
                                        </p:tav>
                                        <p:tav tm="100000">
                                          <p:val>
                                            <p:strVal val="#ppt_x"/>
                                          </p:val>
                                        </p:tav>
                                      </p:tavLst>
                                    </p:anim>
                                    <p:anim calcmode="lin" valueType="num">
                                      <p:cBhvr>
                                        <p:cTn id="41"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539552" y="2204864"/>
            <a:ext cx="8093436" cy="646331"/>
          </a:xfrm>
          <a:prstGeom prst="rect">
            <a:avLst/>
          </a:prstGeom>
          <a:noFill/>
          <a:ln w="9525">
            <a:noFill/>
          </a:ln>
        </p:spPr>
        <p:txBody>
          <a:bodyPr wrap="square" anchor="t">
            <a:spAutoFit/>
          </a:bodyPr>
          <a:lst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a:lstStyle>
          <a:p>
            <a:pPr lvl="0" algn="ctr"/>
            <a:r>
              <a:rPr lang="en-US" altLang="zh-CN" sz="3600" b="1" dirty="0" smtClean="0">
                <a:latin typeface="微软雅黑" pitchFamily="34" charset="-122"/>
                <a:ea typeface="微软雅黑" pitchFamily="34" charset="-122"/>
              </a:rPr>
              <a:t>WEB</a:t>
            </a:r>
            <a:r>
              <a:rPr lang="zh-CN" altLang="en-US" sz="3600" b="1" dirty="0" smtClean="0">
                <a:latin typeface="微软雅黑" pitchFamily="34" charset="-122"/>
                <a:ea typeface="微软雅黑" pitchFamily="34" charset="-122"/>
              </a:rPr>
              <a:t>设计尺寸规范</a:t>
            </a:r>
            <a:endParaRPr lang="zh-CN" altLang="en-US" sz="3600" b="1" dirty="0">
              <a:latin typeface="微软雅黑" pitchFamily="34" charset="-122"/>
              <a:ea typeface="微软雅黑" pitchFamily="34" charset="-122"/>
            </a:endParaRPr>
          </a:p>
        </p:txBody>
      </p:sp>
      <p:sp>
        <p:nvSpPr>
          <p:cNvPr id="10" name="副标题 1"/>
          <p:cNvSpPr txBox="1">
            <a:spLocks/>
          </p:cNvSpPr>
          <p:nvPr/>
        </p:nvSpPr>
        <p:spPr>
          <a:xfrm>
            <a:off x="229947" y="3068960"/>
            <a:ext cx="8712646" cy="2736304"/>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914353"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itchFamily="34" charset="-122"/>
                <a:ea typeface="微软雅黑" pitchFamily="34" charset="-122"/>
              </a:rPr>
              <a:t>在网页设计中，页面大小、分辨率、颜色应用、文字使用、行距间距、图文搭配都有明确要求</a:t>
            </a:r>
            <a:endParaRPr lang="en-US" altLang="zh-CN" sz="1600" dirty="0" smtClean="0">
              <a:solidFill>
                <a:schemeClr val="tx1">
                  <a:lumMod val="75000"/>
                  <a:lumOff val="25000"/>
                </a:schemeClr>
              </a:solidFill>
              <a:latin typeface="微软雅黑" pitchFamily="34" charset="-122"/>
              <a:ea typeface="微软雅黑" pitchFamily="34" charset="-122"/>
            </a:endParaRPr>
          </a:p>
          <a:p>
            <a:pPr defTabSz="914353" fontAlgn="auto">
              <a:lnSpc>
                <a:spcPct val="150000"/>
              </a:lnSpc>
              <a:spcBef>
                <a:spcPts val="0"/>
              </a:spcBef>
              <a:spcAft>
                <a:spcPts val="0"/>
              </a:spcAft>
              <a:defRPr/>
            </a:pPr>
            <a:endParaRPr lang="en-US" altLang="zh-CN" sz="1600" dirty="0" smtClean="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5749686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900"/>
                            </p:stCondLst>
                            <p:childTnLst>
                              <p:par>
                                <p:cTn id="13" presetID="42"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anim calcmode="lin" valueType="num">
                                      <p:cBhvr>
                                        <p:cTn id="16" dur="500" fill="hold"/>
                                        <p:tgtEl>
                                          <p:spTgt spid="10"/>
                                        </p:tgtEl>
                                        <p:attrNameLst>
                                          <p:attrName>ppt_x</p:attrName>
                                        </p:attrNameLst>
                                      </p:cBhvr>
                                      <p:tavLst>
                                        <p:tav tm="0">
                                          <p:val>
                                            <p:strVal val="#ppt_x"/>
                                          </p:val>
                                        </p:tav>
                                        <p:tav tm="100000">
                                          <p:val>
                                            <p:strVal val="#ppt_x"/>
                                          </p:val>
                                        </p:tav>
                                      </p:tavLst>
                                    </p:anim>
                                    <p:anim calcmode="lin" valueType="num">
                                      <p:cBhvr>
                                        <p:cTn id="1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f940484cba108143e9d5143bd49821e32e9b"/>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F3F3F"/>
      </a:hlink>
      <a:folHlink>
        <a:srgbClr val="59595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prstDash val="sys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1552</Words>
  <Application>Microsoft Office PowerPoint</Application>
  <PresentationFormat>全屏显示(4:3)</PresentationFormat>
  <Paragraphs>107</Paragraphs>
  <Slides>29</Slides>
  <Notes>0</Notes>
  <HiddenSlides>0</HiddenSlides>
  <MMClips>0</MMClips>
  <ScaleCrop>false</ScaleCrop>
  <HeadingPairs>
    <vt:vector size="4" baseType="variant">
      <vt:variant>
        <vt:lpstr>主题</vt:lpstr>
      </vt:variant>
      <vt:variant>
        <vt:i4>2</vt:i4>
      </vt:variant>
      <vt:variant>
        <vt:lpstr>幻灯片标题</vt:lpstr>
      </vt:variant>
      <vt:variant>
        <vt:i4>29</vt:i4>
      </vt:variant>
    </vt:vector>
  </HeadingPairs>
  <TitlesOfParts>
    <vt:vector size="31" baseType="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admin</cp:lastModifiedBy>
  <cp:revision>83</cp:revision>
  <dcterms:created xsi:type="dcterms:W3CDTF">2015-06-29T07:19:00Z</dcterms:created>
  <dcterms:modified xsi:type="dcterms:W3CDTF">2016-09-01T13:12:41Z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