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number of venues in each neighborhood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235552706013166E-2"/>
          <c:y val="0.19005483897230718"/>
          <c:w val="0.93244637523757801"/>
          <c:h val="0.3408527901403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df!$D$2</c:f>
              <c:strCache>
                <c:ptCount val="1"/>
                <c:pt idx="0">
                  <c:v>Al Bidda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4-424C-83A2-89B6AD24FA2D}"/>
            </c:ext>
          </c:extLst>
        </c:ser>
        <c:ser>
          <c:idx val="1"/>
          <c:order val="1"/>
          <c:tx>
            <c:strRef>
              <c:f>df!$D$3</c:f>
              <c:strCache>
                <c:ptCount val="1"/>
                <c:pt idx="0">
                  <c:v>Al Egla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74-424C-83A2-89B6AD24FA2D}"/>
            </c:ext>
          </c:extLst>
        </c:ser>
        <c:ser>
          <c:idx val="2"/>
          <c:order val="2"/>
          <c:tx>
            <c:strRef>
              <c:f>df!$D$4</c:f>
              <c:strCache>
                <c:ptCount val="1"/>
                <c:pt idx="0">
                  <c:v>Al Mansour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df!$E$4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74-424C-83A2-89B6AD24FA2D}"/>
            </c:ext>
          </c:extLst>
        </c:ser>
        <c:ser>
          <c:idx val="3"/>
          <c:order val="3"/>
          <c:tx>
            <c:strRef>
              <c:f>df!$D$5</c:f>
              <c:strCache>
                <c:ptCount val="1"/>
                <c:pt idx="0">
                  <c:v>Al Mirqab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74-424C-83A2-89B6AD24FA2D}"/>
            </c:ext>
          </c:extLst>
        </c:ser>
        <c:ser>
          <c:idx val="4"/>
          <c:order val="4"/>
          <c:tx>
            <c:strRef>
              <c:f>df!$D$6</c:f>
              <c:strCache>
                <c:ptCount val="1"/>
                <c:pt idx="0">
                  <c:v>Al Qassar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df!$E$6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74-424C-83A2-89B6AD24FA2D}"/>
            </c:ext>
          </c:extLst>
        </c:ser>
        <c:ser>
          <c:idx val="5"/>
          <c:order val="5"/>
          <c:tx>
            <c:strRef>
              <c:f>df!$D$7</c:f>
              <c:strCache>
                <c:ptCount val="1"/>
                <c:pt idx="0">
                  <c:v>Al Rufaa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df!$E$7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74-424C-83A2-89B6AD24FA2D}"/>
            </c:ext>
          </c:extLst>
        </c:ser>
        <c:ser>
          <c:idx val="6"/>
          <c:order val="6"/>
          <c:tx>
            <c:strRef>
              <c:f>df!$D$8</c:f>
              <c:strCache>
                <c:ptCount val="1"/>
                <c:pt idx="0">
                  <c:v>Al Tarfa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df!$E$8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74-424C-83A2-89B6AD24FA2D}"/>
            </c:ext>
          </c:extLst>
        </c:ser>
        <c:ser>
          <c:idx val="7"/>
          <c:order val="7"/>
          <c:tx>
            <c:strRef>
              <c:f>df!$D$9</c:f>
              <c:strCache>
                <c:ptCount val="1"/>
                <c:pt idx="0">
                  <c:v>Dahl Al Hamam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df!$E$9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74-424C-83A2-89B6AD24FA2D}"/>
            </c:ext>
          </c:extLst>
        </c:ser>
        <c:ser>
          <c:idx val="8"/>
          <c:order val="8"/>
          <c:tx>
            <c:strRef>
              <c:f>df!$D$10</c:f>
              <c:strCache>
                <c:ptCount val="1"/>
                <c:pt idx="0">
                  <c:v>Doha Por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74-424C-83A2-89B6AD24FA2D}"/>
            </c:ext>
          </c:extLst>
        </c:ser>
        <c:ser>
          <c:idx val="9"/>
          <c:order val="9"/>
          <c:tx>
            <c:strRef>
              <c:f>df!$D$11</c:f>
              <c:strCache>
                <c:ptCount val="1"/>
                <c:pt idx="0">
                  <c:v>Duhail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374-424C-83A2-89B6AD24FA2D}"/>
            </c:ext>
          </c:extLst>
        </c:ser>
        <c:ser>
          <c:idx val="10"/>
          <c:order val="10"/>
          <c:tx>
            <c:strRef>
              <c:f>df!$D$12</c:f>
              <c:strCache>
                <c:ptCount val="1"/>
                <c:pt idx="0">
                  <c:v>Hamad Medical City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74-424C-83A2-89B6AD24FA2D}"/>
            </c:ext>
          </c:extLst>
        </c:ser>
        <c:ser>
          <c:idx val="11"/>
          <c:order val="11"/>
          <c:tx>
            <c:strRef>
              <c:f>df!$D$13</c:f>
              <c:strCache>
                <c:ptCount val="1"/>
                <c:pt idx="0">
                  <c:v>Jeryan Nejaima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374-424C-83A2-89B6AD24FA2D}"/>
            </c:ext>
          </c:extLst>
        </c:ser>
        <c:ser>
          <c:idx val="12"/>
          <c:order val="12"/>
          <c:tx>
            <c:strRef>
              <c:f>df!$D$14</c:f>
              <c:strCache>
                <c:ptCount val="1"/>
                <c:pt idx="0">
                  <c:v>Lekhwair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df!$E$14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374-424C-83A2-89B6AD24FA2D}"/>
            </c:ext>
          </c:extLst>
        </c:ser>
        <c:ser>
          <c:idx val="13"/>
          <c:order val="13"/>
          <c:tx>
            <c:strRef>
              <c:f>df!$D$15</c:f>
              <c:strCache>
                <c:ptCount val="1"/>
                <c:pt idx="0">
                  <c:v>Madinat Khalifa North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374-424C-83A2-89B6AD24FA2D}"/>
            </c:ext>
          </c:extLst>
        </c:ser>
        <c:ser>
          <c:idx val="14"/>
          <c:order val="14"/>
          <c:tx>
            <c:strRef>
              <c:f>df!$D$16</c:f>
              <c:strCache>
                <c:ptCount val="1"/>
                <c:pt idx="0">
                  <c:v>Madinat Khalifa South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df!$E$16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374-424C-83A2-89B6AD24FA2D}"/>
            </c:ext>
          </c:extLst>
        </c:ser>
        <c:ser>
          <c:idx val="15"/>
          <c:order val="15"/>
          <c:tx>
            <c:strRef>
              <c:f>df!$D$17</c:f>
              <c:strCache>
                <c:ptCount val="1"/>
                <c:pt idx="0">
                  <c:v>Najma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df!$E$17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374-424C-83A2-89B6AD24FA2D}"/>
            </c:ext>
          </c:extLst>
        </c:ser>
        <c:ser>
          <c:idx val="16"/>
          <c:order val="16"/>
          <c:tx>
            <c:strRef>
              <c:f>df!$D$18</c:f>
              <c:strCache>
                <c:ptCount val="1"/>
                <c:pt idx="0">
                  <c:v>New Al Hitmi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df!$E$18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374-424C-83A2-89B6AD24FA2D}"/>
            </c:ext>
          </c:extLst>
        </c:ser>
        <c:ser>
          <c:idx val="17"/>
          <c:order val="17"/>
          <c:tx>
            <c:strRef>
              <c:f>df!$D$19</c:f>
              <c:strCache>
                <c:ptCount val="1"/>
                <c:pt idx="0">
                  <c:v>New Al Mirqab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df!$E$19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374-424C-83A2-89B6AD24FA2D}"/>
            </c:ext>
          </c:extLst>
        </c:ser>
        <c:ser>
          <c:idx val="18"/>
          <c:order val="18"/>
          <c:tx>
            <c:strRef>
              <c:f>df!$D$20</c:f>
              <c:strCache>
                <c:ptCount val="1"/>
                <c:pt idx="0">
                  <c:v>Old Airport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df!$E$20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374-424C-83A2-89B6AD24FA2D}"/>
            </c:ext>
          </c:extLst>
        </c:ser>
        <c:ser>
          <c:idx val="19"/>
          <c:order val="19"/>
          <c:tx>
            <c:strRef>
              <c:f>df!$D$21</c:f>
              <c:strCache>
                <c:ptCount val="1"/>
                <c:pt idx="0">
                  <c:v>Salata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df!$E$21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374-424C-83A2-89B6AD24FA2D}"/>
            </c:ext>
          </c:extLst>
        </c:ser>
        <c:ser>
          <c:idx val="20"/>
          <c:order val="20"/>
          <c:tx>
            <c:strRef>
              <c:f>df!$D$22</c:f>
              <c:strCache>
                <c:ptCount val="1"/>
                <c:pt idx="0">
                  <c:v>Umm Ghuwailina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df!$E$1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df!$E$22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74-424C-83A2-89B6AD24FA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72534719"/>
        <c:axId val="272526815"/>
        <c:extLst>
          <c:ext xmlns:c15="http://schemas.microsoft.com/office/drawing/2012/chart" uri="{02D57815-91ED-43cb-92C2-25804820EDAC}">
            <c15:filteredBarSeries>
              <c15:ser>
                <c:idx val="21"/>
                <c:order val="21"/>
                <c:tx>
                  <c:strRef>
                    <c:extLst>
                      <c:ext uri="{02D57815-91ED-43cb-92C2-25804820EDAC}">
                        <c15:formulaRef>
                          <c15:sqref>df!$D$23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df!$E$23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8374-424C-83A2-89B6AD24FA2D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df!$E$24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8374-424C-83A2-89B6AD24FA2D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df!$D$25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df!$E$25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8374-424C-83A2-89B6AD24FA2D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df!$D$26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df!$E$26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8374-424C-83A2-89B6AD24FA2D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df!$D$27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df!$E$27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374-424C-83A2-89B6AD24FA2D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df!$E$28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374-424C-83A2-89B6AD24FA2D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df!$E$29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374-424C-83A2-89B6AD24FA2D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8374-424C-83A2-89B6AD24FA2D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8374-424C-83A2-89B6AD24FA2D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8374-424C-83A2-89B6AD24FA2D}"/>
                  </c:ext>
                </c:extLst>
              </c15:ser>
            </c15:filteredBarSeries>
            <c15:filteredB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8374-424C-83A2-89B6AD24FA2D}"/>
                  </c:ext>
                </c:extLst>
              </c15:ser>
            </c15:filteredBarSeries>
            <c15:filteredB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8374-424C-83A2-89B6AD24FA2D}"/>
                  </c:ext>
                </c:extLst>
              </c15:ser>
            </c15:filteredBarSeries>
            <c15:filteredB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8374-424C-83A2-89B6AD24FA2D}"/>
                  </c:ext>
                </c:extLst>
              </c15:ser>
            </c15:filteredBarSeries>
            <c15:filteredB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8374-424C-83A2-89B6AD24FA2D}"/>
                  </c:ext>
                </c:extLst>
              </c15:ser>
            </c15:filteredBarSeries>
            <c15:filteredB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8374-424C-83A2-89B6AD24FA2D}"/>
                  </c:ext>
                </c:extLst>
              </c15:ser>
            </c15:filteredBarSeries>
            <c15:filteredBa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70000"/>
                      <a:lumOff val="3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8374-424C-83A2-89B6AD24FA2D}"/>
                  </c:ext>
                </c:extLst>
              </c15:ser>
            </c15:filteredBarSeries>
            <c15:filteredB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df!$D$39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70000"/>
                      <a:lumOff val="3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df!$E$39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8374-424C-83A2-89B6AD24FA2D}"/>
                  </c:ext>
                </c:extLst>
              </c15:ser>
            </c15:filteredBarSeries>
            <c15:filteredB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70000"/>
                      <a:lumOff val="3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8374-424C-83A2-89B6AD24FA2D}"/>
                  </c:ext>
                </c:extLst>
              </c15:ser>
            </c15:filteredBarSeries>
            <c15:filteredB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70000"/>
                      <a:lumOff val="3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8374-424C-83A2-89B6AD24FA2D}"/>
                  </c:ext>
                </c:extLst>
              </c15:ser>
            </c15:filteredBarSeries>
            <c15:filteredB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>
                      <a:lumMod val="70000"/>
                      <a:lumOff val="3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8374-424C-83A2-89B6AD24FA2D}"/>
                  </c:ext>
                </c:extLst>
              </c15:ser>
            </c15:filteredBarSeries>
            <c15:filteredBa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lumMod val="70000"/>
                      <a:lumOff val="3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df!$E$43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8374-424C-83A2-89B6AD24FA2D}"/>
                  </c:ext>
                </c:extLst>
              </c15:ser>
            </c15:filteredBarSeries>
            <c15:filteredBa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df!$E$44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8374-424C-83A2-89B6AD24FA2D}"/>
                  </c:ext>
                </c:extLst>
              </c15:ser>
            </c15:filteredBarSeries>
            <c15:filteredBa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8374-424C-83A2-89B6AD24FA2D}"/>
                  </c:ext>
                </c:extLst>
              </c15:ser>
            </c15:filteredBarSeries>
            <c15:filteredBa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8374-424C-83A2-89B6AD24FA2D}"/>
                  </c:ext>
                </c:extLst>
              </c15:ser>
            </c15:filteredBarSeries>
            <c15:filteredBa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df!$E$47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8374-424C-83A2-89B6AD24FA2D}"/>
                  </c:ext>
                </c:extLst>
              </c15:ser>
            </c15:filteredBarSeries>
            <c15:filteredBa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>
                      <a:lumMod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df!$E$48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8374-424C-83A2-89B6AD24FA2D}"/>
                  </c:ext>
                </c:extLst>
              </c15:ser>
            </c15:filteredBarSeries>
            <c15:filteredBa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df!$D$49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lumMod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df!$E$49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8374-424C-83A2-89B6AD24FA2D}"/>
                  </c:ext>
                </c:extLst>
              </c15:ser>
            </c15:filteredBarSeries>
            <c15:filteredBa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df!$D$50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50000"/>
                      <a:lumOff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df!$E$50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8374-424C-83A2-89B6AD24FA2D}"/>
                  </c:ext>
                </c:extLst>
              </c15:ser>
            </c15:filteredBarSeries>
            <c15:filteredBa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df!$D$51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50000"/>
                      <a:lumOff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df!$E$51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8374-424C-83A2-89B6AD24FA2D}"/>
                  </c:ext>
                </c:extLst>
              </c15:ser>
            </c15:filteredBarSeries>
            <c15:filteredBa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df!$D$52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>
                      <a:lumMod val="50000"/>
                      <a:lumOff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df!$E$52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8374-424C-83A2-89B6AD24FA2D}"/>
                  </c:ext>
                </c:extLst>
              </c15:ser>
            </c15:filteredBarSeries>
          </c:ext>
        </c:extLst>
      </c:barChart>
      <c:catAx>
        <c:axId val="272534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526815"/>
        <c:crosses val="autoZero"/>
        <c:auto val="1"/>
        <c:lblAlgn val="ctr"/>
        <c:lblOffset val="100"/>
        <c:noMultiLvlLbl val="0"/>
      </c:catAx>
      <c:valAx>
        <c:axId val="27252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53471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battle of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Doha, Qatar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0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of </a:t>
            </a:r>
            <a:r>
              <a:rPr lang="en-US" dirty="0" err="1" smtClean="0"/>
              <a:t>doha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0" y="1908968"/>
            <a:ext cx="8151346" cy="49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about neighborhoods names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12" y="1653735"/>
            <a:ext cx="4170964" cy="47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0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8246427"/>
              </p:ext>
            </p:extLst>
          </p:nvPr>
        </p:nvGraphicFramePr>
        <p:xfrm>
          <a:off x="0" y="152400"/>
          <a:ext cx="1198880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2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0000" y="2381143"/>
            <a:ext cx="6149600" cy="3435457"/>
          </a:xfrm>
        </p:spPr>
        <p:txBody>
          <a:bodyPr>
            <a:normAutofit/>
          </a:bodyPr>
          <a:lstStyle/>
          <a:p>
            <a:r>
              <a:rPr lang="en-US" dirty="0" smtClean="0"/>
              <a:t>The method used for clustering in this project and  </a:t>
            </a:r>
            <a:r>
              <a:rPr lang="en-US" dirty="0"/>
              <a:t>is popular for cluster analysis in data mining. </a:t>
            </a:r>
            <a:r>
              <a:rPr lang="en-US" i="1" dirty="0"/>
              <a:t>k</a:t>
            </a:r>
            <a:r>
              <a:rPr lang="en-US" dirty="0"/>
              <a:t>-means clustering aims to partition </a:t>
            </a:r>
            <a:r>
              <a:rPr lang="en-US" i="1" dirty="0"/>
              <a:t>n</a:t>
            </a:r>
            <a:r>
              <a:rPr lang="en-US" dirty="0"/>
              <a:t> observations into </a:t>
            </a:r>
            <a:r>
              <a:rPr lang="en-US" i="1" dirty="0"/>
              <a:t>k</a:t>
            </a:r>
            <a:r>
              <a:rPr lang="en-US" dirty="0"/>
              <a:t> clusters in which each observation belongs to the cluster with the nearest mean, serving as a prototype of the cluster. This results in a partitioning of the data space into </a:t>
            </a:r>
            <a:r>
              <a:rPr lang="en-US" dirty="0" err="1"/>
              <a:t>Voronoi</a:t>
            </a:r>
            <a:r>
              <a:rPr lang="en-US" dirty="0"/>
              <a:t> cells. </a:t>
            </a:r>
            <a:r>
              <a:rPr lang="en-US" i="1" dirty="0"/>
              <a:t>k</a:t>
            </a:r>
            <a:r>
              <a:rPr lang="en-US" dirty="0"/>
              <a:t>-Means minimizes within-cluster variances</a:t>
            </a:r>
            <a:endParaRPr lang="en-US" dirty="0"/>
          </a:p>
        </p:txBody>
      </p:sp>
      <p:pic>
        <p:nvPicPr>
          <p:cNvPr id="1026" name="Picture 2" descr="https://upload.wikimedia.org/wikipedia/commons/thumb/e/ea/K-means_convergence.gif/220px-K-means_converge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1" y="2465676"/>
            <a:ext cx="4159686" cy="40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277788" cy="1092413"/>
          </a:xfrm>
        </p:spPr>
        <p:txBody>
          <a:bodyPr/>
          <a:lstStyle/>
          <a:p>
            <a:r>
              <a:rPr lang="en-US" dirty="0" smtClean="0"/>
              <a:t>10 clusters of different sizes and </a:t>
            </a:r>
            <a:r>
              <a:rPr lang="en-US" dirty="0" err="1" smtClean="0"/>
              <a:t>characterestics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5200" y="3060701"/>
            <a:ext cx="7708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4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</TotalTime>
  <Words>45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The battle of neighborhoods</vt:lpstr>
      <vt:lpstr>Neighborhoods of doha </vt:lpstr>
      <vt:lpstr>Data about neighborhoods names and location</vt:lpstr>
      <vt:lpstr>PowerPoint Presentation</vt:lpstr>
      <vt:lpstr>K means </vt:lpstr>
      <vt:lpstr>The 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leen amaireh</dc:creator>
  <cp:lastModifiedBy>leen amaireh</cp:lastModifiedBy>
  <cp:revision>2</cp:revision>
  <dcterms:created xsi:type="dcterms:W3CDTF">2019-11-26T17:50:44Z</dcterms:created>
  <dcterms:modified xsi:type="dcterms:W3CDTF">2019-11-26T18:01:21Z</dcterms:modified>
</cp:coreProperties>
</file>