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70" r:id="rId10"/>
    <p:sldId id="271" r:id="rId11"/>
    <p:sldId id="275" r:id="rId12"/>
    <p:sldId id="272" r:id="rId13"/>
    <p:sldId id="273" r:id="rId14"/>
    <p:sldId id="276" r:id="rId15"/>
    <p:sldId id="277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1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0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A845-179C-4009-9940-F4978A978442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96E2-9AC0-4937-A89C-605A5A4E3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51287"/>
            <a:ext cx="9144000" cy="182554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QUARC-Magnetic Levitation Term Project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30837"/>
            <a:ext cx="9144000" cy="472369"/>
          </a:xfrm>
        </p:spPr>
        <p:txBody>
          <a:bodyPr>
            <a:normAutofit fontScale="92500"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20130419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김도희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, 20130105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문준승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, 20130401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이경용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, 20130224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함초롬바탕" panose="02030504000101010101" pitchFamily="18" charset="-127"/>
              </a:rPr>
              <a:t>이민아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1390" y="3970421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A500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 smtClean="0">
                <a:solidFill>
                  <a:srgbClr val="A500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2400" dirty="0" smtClean="0">
                <a:solidFill>
                  <a:srgbClr val="A500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A500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 도희</a:t>
            </a:r>
            <a:r>
              <a:rPr lang="en-US" altLang="ko-KR" sz="2400" dirty="0" smtClean="0">
                <a:solidFill>
                  <a:srgbClr val="A500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A5002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Design of System Controller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958" y="1323475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With Controller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PID Controller + Compensator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067928" y="1785140"/>
            <a:ext cx="20051" cy="45281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883" y="1833266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Realize the plant</a:t>
            </a:r>
            <a:endParaRPr lang="ko-KR" altLang="en-US" sz="2400" b="1" dirty="0"/>
          </a:p>
        </p:txBody>
      </p:sp>
      <p:pic>
        <p:nvPicPr>
          <p:cNvPr id="18" name="그림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5407" y="1945540"/>
            <a:ext cx="2135285" cy="1624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0044" y="2743200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Pole 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 smtClean="0"/>
                  <a:t>57.2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4" y="2743200"/>
                <a:ext cx="212958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7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1842" y="3525704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Design Compensator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82153" y="3937428"/>
                <a:ext cx="5264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en-US" altLang="ko-KR" dirty="0"/>
                  <a:t>=0.72,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smtClean="0"/>
                  <a:t>27.8rad/s, desired root = 57.2, 55,62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3" y="3937428"/>
                <a:ext cx="526464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1" t="-10000" r="-11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165" y="4306760"/>
            <a:ext cx="2548817" cy="21137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37213" y="1704928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Results &amp; Revise</a:t>
            </a:r>
            <a:endParaRPr lang="ko-KR" altLang="en-US" sz="2400" b="1" dirty="0"/>
          </a:p>
        </p:txBody>
      </p:sp>
      <p:pic>
        <p:nvPicPr>
          <p:cNvPr id="25" name="그림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2729" y="2159347"/>
            <a:ext cx="1656184" cy="1590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79596" y="3729755"/>
                <a:ext cx="29413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𝟏𝟑𝟕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sz="1600" b="1" dirty="0" smtClean="0"/>
                  <a:t>-&gt; 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x satisfy!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96" y="3729755"/>
                <a:ext cx="2941393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/>
          <p:cNvPicPr/>
          <p:nvPr/>
        </p:nvPicPr>
        <p:blipFill>
          <a:blip r:embed="rId9"/>
          <a:stretch>
            <a:fillRect/>
          </a:stretch>
        </p:blipFill>
        <p:spPr>
          <a:xfrm>
            <a:off x="9422007" y="2113680"/>
            <a:ext cx="1744976" cy="1616075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8392368" y="2524207"/>
            <a:ext cx="982575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97721" y="2723589"/>
            <a:ext cx="8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 PI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409542" y="1912458"/>
            <a:ext cx="18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P=-100, I=-10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54873" y="3689647"/>
                <a:ext cx="24721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P.O.↑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↑-&gt;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x satisfy!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873" y="3689647"/>
                <a:ext cx="2472167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1481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>
            <a:off x="6215993" y="4794163"/>
            <a:ext cx="683118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1932" y="4993545"/>
            <a:ext cx="8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 D</a:t>
            </a:r>
            <a:endParaRPr lang="ko-KR" altLang="en-US" b="1" dirty="0"/>
          </a:p>
        </p:txBody>
      </p:sp>
      <p:pic>
        <p:nvPicPr>
          <p:cNvPr id="34" name="그림 33"/>
          <p:cNvPicPr/>
          <p:nvPr/>
        </p:nvPicPr>
        <p:blipFill>
          <a:blip r:embed="rId11"/>
          <a:stretch>
            <a:fillRect/>
          </a:stretch>
        </p:blipFill>
        <p:spPr>
          <a:xfrm>
            <a:off x="6985108" y="4299976"/>
            <a:ext cx="2300018" cy="24361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432323" y="4091265"/>
            <a:ext cx="22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Real Result</a:t>
            </a:r>
            <a:endParaRPr lang="ko-KR" altLang="en-US" sz="2400" b="1" dirty="0"/>
          </a:p>
        </p:txBody>
      </p:sp>
      <p:pic>
        <p:nvPicPr>
          <p:cNvPr id="36" name="그림 35"/>
          <p:cNvPicPr/>
          <p:nvPr/>
        </p:nvPicPr>
        <p:blipFill>
          <a:blip r:embed="rId12"/>
          <a:stretch>
            <a:fillRect/>
          </a:stretch>
        </p:blipFill>
        <p:spPr>
          <a:xfrm>
            <a:off x="9629071" y="4583951"/>
            <a:ext cx="2319954" cy="99994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>
          <a:blip r:embed="rId13"/>
          <a:stretch>
            <a:fillRect/>
          </a:stretch>
        </p:blipFill>
        <p:spPr>
          <a:xfrm>
            <a:off x="9629071" y="5583896"/>
            <a:ext cx="2318288" cy="110733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9409542" y="4091265"/>
            <a:ext cx="2682195" cy="26945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9198" y="4979912"/>
            <a:ext cx="2200614" cy="69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40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Design of System Controller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958" y="1323475"/>
            <a:ext cx="81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With Controller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PID Controller + State Feedback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083310" y="2419615"/>
            <a:ext cx="4095272" cy="3428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05371" y="2510293"/>
            <a:ext cx="453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Trial &amp; Error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6615294" y="3489352"/>
            <a:ext cx="3776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P=--1000.14, I=-</a:t>
            </a:r>
            <a:r>
              <a:rPr lang="en-US" altLang="ko-KR" sz="2400" b="1" dirty="0" smtClean="0"/>
              <a:t>2075.11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D</a:t>
            </a:r>
            <a:r>
              <a:rPr lang="en-US" altLang="ko-KR" sz="2400" b="1" dirty="0"/>
              <a:t>=-100, K1=-4, K2=-2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7883" y="1833266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1. </a:t>
            </a:r>
            <a:r>
              <a:rPr lang="en-US" altLang="ko-KR" sz="2400" b="1" dirty="0" err="1" smtClean="0"/>
              <a:t>Resuslts</a:t>
            </a:r>
            <a:r>
              <a:rPr lang="en-US" altLang="ko-KR" sz="2400" b="1" dirty="0" smtClean="0"/>
              <a:t> &amp; Revise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68175" y="4971093"/>
            <a:ext cx="151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satisfy!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Design of System Controller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958" y="1323475"/>
            <a:ext cx="81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With Controller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PID Controller + State Feedback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958" y="1927486"/>
            <a:ext cx="22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Real Result</a:t>
            </a:r>
            <a:endParaRPr lang="ko-KR" altLang="en-US" sz="2400" b="1" dirty="0"/>
          </a:p>
        </p:txBody>
      </p:sp>
      <p:pic>
        <p:nvPicPr>
          <p:cNvPr id="14" name="그림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r="4315"/>
          <a:stretch/>
        </p:blipFill>
        <p:spPr bwMode="auto">
          <a:xfrm>
            <a:off x="6368597" y="2098867"/>
            <a:ext cx="4395972" cy="3589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046885" y="5238556"/>
            <a:ext cx="4810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K1=-2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K2=-3</a:t>
            </a:r>
            <a:r>
              <a:rPr lang="en-US" altLang="ko-KR" sz="2000" b="1" dirty="0"/>
              <a:t>, P=-4, I=-1400, D=-300</a:t>
            </a:r>
            <a:endParaRPr lang="ko-KR" altLang="en-US" sz="2000" b="1" dirty="0"/>
          </a:p>
        </p:txBody>
      </p:sp>
      <p:pic>
        <p:nvPicPr>
          <p:cNvPr id="22" name="그림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4" y="2629503"/>
            <a:ext cx="4610100" cy="20878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74531" y="4309237"/>
            <a:ext cx="151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Success!!!!!!!!!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Design of System Controller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958" y="1323475"/>
            <a:ext cx="81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With Controller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PID Controller + State Feedback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987" y="1960458"/>
            <a:ext cx="3840189" cy="302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1504152" y="5218194"/>
            <a:ext cx="3250103" cy="10865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Max = 9.287</a:t>
            </a:r>
          </a:p>
          <a:p>
            <a:pPr algn="ctr"/>
            <a:r>
              <a:rPr lang="en-US" altLang="ko-KR" sz="2000" b="1" dirty="0" smtClean="0"/>
              <a:t>Min = 8.545</a:t>
            </a:r>
          </a:p>
          <a:p>
            <a:pPr algn="ctr"/>
            <a:r>
              <a:rPr lang="en-US" altLang="ko-KR" sz="2000" b="1" dirty="0" smtClean="0"/>
              <a:t>Final P.O. = 9.01%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20355" y="1840143"/>
            <a:ext cx="91687" cy="45285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8864" y="1960458"/>
            <a:ext cx="3970396" cy="302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140146" y="5458824"/>
            <a:ext cx="4144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/>
              <a:t>Settling time cannot be defined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84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Conclusion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75337" y="1305438"/>
            <a:ext cx="9841326" cy="3733800"/>
            <a:chOff x="1307934" y="1305438"/>
            <a:chExt cx="9841326" cy="37338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07934" y="1315713"/>
              <a:ext cx="4648200" cy="370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39160" y="1305438"/>
              <a:ext cx="46101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TextBox 4"/>
          <p:cNvSpPr txBox="1"/>
          <p:nvPr/>
        </p:nvSpPr>
        <p:spPr>
          <a:xfrm>
            <a:off x="3196641" y="5847347"/>
            <a:ext cx="605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osition of the ball changes the results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stCxn id="12" idx="2"/>
            <a:endCxn id="21" idx="1"/>
          </p:cNvCxnSpPr>
          <p:nvPr/>
        </p:nvCxnSpPr>
        <p:spPr>
          <a:xfrm>
            <a:off x="3499437" y="5020938"/>
            <a:ext cx="1144756" cy="510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7676151" y="5039238"/>
            <a:ext cx="1035462" cy="492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193" y="5269831"/>
            <a:ext cx="312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Same Controller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5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Conclusion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23012"/>
              </p:ext>
            </p:extLst>
          </p:nvPr>
        </p:nvGraphicFramePr>
        <p:xfrm>
          <a:off x="965652" y="1436214"/>
          <a:ext cx="10260697" cy="4548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2994"/>
                <a:gridCol w="1702967"/>
                <a:gridCol w="1616023"/>
                <a:gridCol w="4328713"/>
              </a:tblGrid>
              <a:tr h="4407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Type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0" marB="0">
                    <a:blipFill rotWithShape="0">
                      <a:blip r:embed="rId3"/>
                      <a:stretch>
                        <a:fillRect l="-154122" t="-18056" r="-351254" b="-9402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68580" marR="68580" marT="0" marB="0">
                    <a:blipFill rotWithShape="0">
                      <a:blip r:embed="rId3"/>
                      <a:stretch>
                        <a:fillRect l="-266541" t="-18056" r="-268421" b="-9402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Detail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54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PID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effectLst/>
                        </a:rPr>
                        <a:t>0.000183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68580" marR="68580" marT="0" marB="0">
                    <a:blipFill rotWithShape="0">
                      <a:blip r:embed="rId3"/>
                      <a:stretch>
                        <a:fillRect l="-137324" t="-46196" r="-563" b="-267935"/>
                      </a:stretch>
                    </a:blipFill>
                  </a:tcPr>
                </a:tc>
              </a:tr>
              <a:tr h="11144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PID + Compensator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3.16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smtClean="0">
                          <a:effectLst/>
                        </a:rPr>
                        <a:t> </a:t>
                      </a:r>
                      <a:endParaRPr lang="ko-KR" sz="2000" b="0" kern="10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smtClean="0">
                          <a:effectLst/>
                        </a:rPr>
                        <a:t>0.0022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2000" b="0" kern="100" smtClean="0">
                          <a:effectLst/>
                        </a:rPr>
                        <a:t>Needs</a:t>
                      </a:r>
                      <a:r>
                        <a:rPr lang="en-US" altLang="ko-KR" sz="2000" b="0" kern="100" baseline="0" smtClean="0">
                          <a:effectLst/>
                        </a:rPr>
                        <a:t> lots of modification.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b="0" kern="100" smtClean="0">
                          <a:effectLst/>
                        </a:rPr>
                        <a:t>-  Current &amp;</a:t>
                      </a:r>
                      <a:r>
                        <a:rPr lang="ko-KR" sz="2000" b="0" kern="100" smtClean="0">
                          <a:effectLst/>
                        </a:rPr>
                        <a:t> </a:t>
                      </a:r>
                      <a:r>
                        <a:rPr lang="en-US" sz="2000" b="0" kern="100" smtClean="0">
                          <a:effectLst/>
                        </a:rPr>
                        <a:t>Voltage</a:t>
                      </a:r>
                      <a:r>
                        <a:rPr lang="en-US" sz="2000" b="0" kern="100" baseline="0" smtClean="0">
                          <a:effectLst/>
                        </a:rPr>
                        <a:t> are </a:t>
                      </a:r>
                      <a:r>
                        <a:rPr lang="en-US" sz="2000" b="0" kern="100" smtClean="0">
                          <a:effectLst/>
                        </a:rPr>
                        <a:t>fluctuating</a:t>
                      </a:r>
                      <a:endParaRPr lang="ko-KR" sz="2000" b="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smtClean="0">
                          <a:effectLst/>
                        </a:rPr>
                        <a:t>   (</a:t>
                      </a:r>
                      <a:r>
                        <a:rPr lang="en-US" altLang="ko-KR" sz="2000" b="0" kern="100" smtClean="0">
                          <a:effectLst/>
                        </a:rPr>
                        <a:t>Hard to do actual experiment</a:t>
                      </a:r>
                      <a:r>
                        <a:rPr lang="en-US" sz="2000" b="0" kern="100" smtClean="0">
                          <a:effectLst/>
                        </a:rPr>
                        <a:t>)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7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PID + State Feedback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ko-KR" sz="2000" b="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smtClean="0">
                          <a:effectLst/>
                        </a:rPr>
                        <a:t> </a:t>
                      </a:r>
                      <a:endParaRPr lang="ko-KR" sz="2000" b="0" kern="10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smtClean="0">
                          <a:effectLst/>
                        </a:rPr>
                        <a:t> </a:t>
                      </a:r>
                      <a:endParaRPr lang="ko-KR" sz="2000" b="0" kern="10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smtClean="0">
                          <a:effectLst/>
                        </a:rPr>
                        <a:t>0.0219</a:t>
                      </a:r>
                      <a:endParaRPr lang="ko-KR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2000" b="0" kern="100" dirty="0" smtClean="0">
                          <a:effectLst/>
                        </a:rPr>
                        <a:t>Additional PID</a:t>
                      </a:r>
                      <a:r>
                        <a:rPr lang="en-US" altLang="ko-KR" sz="2000" b="0" kern="100" baseline="0" dirty="0" smtClean="0">
                          <a:effectLst/>
                        </a:rPr>
                        <a:t> makes hard to calculate theoretical gain value</a:t>
                      </a:r>
                      <a:endParaRPr lang="ko-KR" altLang="en-US" sz="2000" b="0" kern="100" dirty="0" smtClean="0">
                        <a:effectLst/>
                      </a:endParaRPr>
                    </a:p>
                    <a:p>
                      <a:pPr marL="34290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2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en-US" altLang="ko-KR" sz="2000" b="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feedback from velocity and position help to achieve desired values</a:t>
                      </a:r>
                      <a:endParaRPr lang="ko-KR" altLang="en-US" sz="2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992" y="2105561"/>
            <a:ext cx="53420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2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922839" y="1804741"/>
            <a:ext cx="6346322" cy="2583885"/>
            <a:chOff x="3007893" y="1804741"/>
            <a:chExt cx="6346322" cy="2583885"/>
          </a:xfrm>
        </p:grpSpPr>
        <p:sp>
          <p:nvSpPr>
            <p:cNvPr id="21" name="TextBox 20"/>
            <p:cNvSpPr txBox="1"/>
            <p:nvPr/>
          </p:nvSpPr>
          <p:spPr>
            <a:xfrm>
              <a:off x="6244619" y="1853545"/>
              <a:ext cx="3109596" cy="253508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400" b="1" dirty="0"/>
                <a:t>Introduction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400" b="1" dirty="0" smtClean="0"/>
                <a:t>System Modeling</a:t>
              </a:r>
              <a:endParaRPr lang="en-US" altLang="ko-KR" sz="2400" b="1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400" b="1" dirty="0" smtClean="0"/>
                <a:t>System State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400" b="1" dirty="0" smtClean="0"/>
                <a:t>Design of System Controller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400" b="1" dirty="0" smtClean="0"/>
                <a:t>Conclusion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400" b="1" dirty="0" smtClean="0"/>
                <a:t>Q&amp;A</a:t>
              </a:r>
              <a:endParaRPr lang="en-US" altLang="ko-KR" sz="2400" b="1" dirty="0"/>
            </a:p>
            <a:p>
              <a:pPr>
                <a:lnSpc>
                  <a:spcPct val="150000"/>
                </a:lnSpc>
              </a:pPr>
              <a:endParaRPr lang="en-US" altLang="ko-KR" sz="2400" b="1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lang="en-US" altLang="ko-KR" sz="1600" b="1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lang="ko-KR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7893" y="1804741"/>
              <a:ext cx="2658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A5002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INDEX</a:t>
              </a:r>
              <a:endParaRPr lang="ko-KR" altLang="en-US" sz="4800" dirty="0">
                <a:solidFill>
                  <a:srgbClr val="A5002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2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Introduction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imgnews.naver.com/image/003/2008/04/21/NISI20080421_0006608989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40" y="2511763"/>
            <a:ext cx="3625086" cy="22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7436665" y="2291706"/>
            <a:ext cx="4164634" cy="2731169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550567" y="3067742"/>
            <a:ext cx="1899487" cy="11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System Modeling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964906" y="1529973"/>
            <a:ext cx="2847471" cy="3739856"/>
            <a:chOff x="8013032" y="1265280"/>
            <a:chExt cx="2847471" cy="3739856"/>
          </a:xfrm>
        </p:grpSpPr>
        <p:sp>
          <p:nvSpPr>
            <p:cNvPr id="2" name="타원 1"/>
            <p:cNvSpPr/>
            <p:nvPr/>
          </p:nvSpPr>
          <p:spPr>
            <a:xfrm>
              <a:off x="8013032" y="2583222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22105" y="2935705"/>
              <a:ext cx="721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M</a:t>
              </a:r>
              <a:endParaRPr lang="ko-KR" altLang="en-US" b="1" dirty="0"/>
            </a:p>
          </p:txBody>
        </p:sp>
        <p:cxnSp>
          <p:nvCxnSpPr>
            <p:cNvPr id="6" name="직선 화살표 연결선 5"/>
            <p:cNvCxnSpPr>
              <a:stCxn id="2" idx="0"/>
            </p:cNvCxnSpPr>
            <p:nvPr/>
          </p:nvCxnSpPr>
          <p:spPr>
            <a:xfrm flipV="1">
              <a:off x="8698832" y="1546011"/>
              <a:ext cx="0" cy="10372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8698832" y="3954822"/>
              <a:ext cx="0" cy="10503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855243" y="4241084"/>
              <a:ext cx="2005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Mg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839202" y="1265280"/>
                  <a:ext cx="2005260" cy="1134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3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ko-KR" altLang="ko-KR" sz="3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ko-KR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3200" i="1">
                                        <a:latin typeface="Cambria Math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altLang="ko-KR" sz="32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02" y="1265280"/>
                  <a:ext cx="2005260" cy="11345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89" y="1367008"/>
            <a:ext cx="4845797" cy="4854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5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System Modeling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66974" y="1317192"/>
            <a:ext cx="11048981" cy="4733310"/>
            <a:chOff x="-437145" y="1443790"/>
            <a:chExt cx="11048981" cy="4733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05852" y="1941230"/>
                  <a:ext cx="2919661" cy="743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m</m:t>
                        </m:r>
                        <m:acc>
                          <m:accPr>
                            <m:chr m:val="̈"/>
                            <m:ctrlPr>
                              <a:rPr lang="ko-KR" altLang="ko-K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>
                            <a:latin typeface="Cambria Math"/>
                          </a:rPr>
                          <m:t>=</m:t>
                        </m:r>
                        <m:r>
                          <a:rPr lang="en-US" altLang="ko-KR" sz="2000" i="1">
                            <a:latin typeface="Cambria Math"/>
                          </a:rPr>
                          <m:t>𝑚𝑔</m:t>
                        </m:r>
                        <m:r>
                          <a:rPr lang="en-US" altLang="ko-KR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ko-KR" altLang="ko-KR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ko-KR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52" y="1941230"/>
                  <a:ext cx="2919661" cy="743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/>
            <p:cNvSpPr txBox="1"/>
            <p:nvPr/>
          </p:nvSpPr>
          <p:spPr>
            <a:xfrm>
              <a:off x="320844" y="1443790"/>
              <a:ext cx="453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1. Governing Equation</a:t>
              </a:r>
              <a:endParaRPr lang="ko-KR" alt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2929" y="2847471"/>
              <a:ext cx="453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2</a:t>
              </a:r>
              <a:r>
                <a:rPr lang="en-US" altLang="ko-KR" sz="2400" b="1" dirty="0" smtClean="0"/>
                <a:t>. Linearizing</a:t>
              </a:r>
              <a:endParaRPr lang="ko-KR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-437145" y="3471712"/>
                  <a:ext cx="6096000" cy="217348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dt</m:t>
                                </m:r>
                              </m:e>
                              <m: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ko-KR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ko-KR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  <m:sSup>
                          <m:sSup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ko-KR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ko-KR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ko-KR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  <m:sSup>
                          <m:sSupPr>
                            <m:ctrlPr>
                              <a:rPr lang="ko-KR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7145" y="3471712"/>
                  <a:ext cx="6096000" cy="21734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직선 연결선 5"/>
            <p:cNvCxnSpPr/>
            <p:nvPr/>
          </p:nvCxnSpPr>
          <p:spPr>
            <a:xfrm>
              <a:off x="5574630" y="1674622"/>
              <a:ext cx="0" cy="417272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79940" y="1451812"/>
              <a:ext cx="453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3</a:t>
              </a:r>
              <a:r>
                <a:rPr lang="en-US" altLang="ko-KR" sz="2400" b="1" dirty="0" smtClean="0"/>
                <a:t>. Transfer Function</a:t>
              </a:r>
              <a:endParaRPr lang="ko-KR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6579247" y="2050522"/>
                  <a:ext cx="3167790" cy="9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dirty="0" smtClean="0"/>
                    <a:t>≈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22.4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−3145</m:t>
                          </m:r>
                        </m:den>
                      </m:f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247" y="2050522"/>
                  <a:ext cx="3167790" cy="9669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그림 2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741243" y="3309136"/>
              <a:ext cx="3209290" cy="2205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729915" y="5807768"/>
                  <a:ext cx="399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*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x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’(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x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)</m:t>
                      </m:r>
                      <m:r>
                        <a:rPr lang="en-US" altLang="ko-KR" i="1">
                          <a:effectLst/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함초롬바탕" panose="0203050400010101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b</m:t>
                          </m:r>
                          <m: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>
                      <a:effectLst/>
                      <a:latin typeface="함초롬바탕" panose="02030504000101010101" pitchFamily="18" charset="-127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함초롬바탕" panose="0203050400010101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I</m:t>
                          </m:r>
                        </m:e>
                        <m:sup>
                          <m:r>
                            <a:rPr lang="en-US" altLang="ko-KR" i="1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함초롬바탕" panose="0203050400010101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t</m:t>
                          </m:r>
                        </m:e>
                      </m:d>
                      <m:r>
                        <a:rPr lang="en-US" altLang="ko-KR">
                          <a:effectLst/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effectLst/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I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함초롬바탕" panose="0203050400010101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t</m:t>
                          </m:r>
                        </m:e>
                      </m:d>
                      <m:r>
                        <a:rPr lang="en-US" altLang="ko-KR" i="1">
                          <a:effectLst/>
                          <a:latin typeface="Cambria Math" panose="02040503050406030204" pitchFamily="18" charset="0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함초롬바탕" panose="0203050400010101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c</m:t>
                          </m:r>
                          <m:r>
                            <a:rPr lang="en-US" altLang="ko-KR">
                              <a:effectLst/>
                              <a:latin typeface="Cambria Math" panose="02040503050406030204" pitchFamily="18" charset="0"/>
                              <a:ea typeface="함초롬바탕" panose="02030504000101010101" pitchFamily="18" charset="-127"/>
                              <a:cs typeface="함초롬바탕" panose="02030504000101010101" pitchFamily="18" charset="-127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]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915" y="5807768"/>
                  <a:ext cx="3993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74" t="-983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43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System State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63" y="1317192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State Variable Equations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57048" y="4163108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Spec of the System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24963" y="1923475"/>
                <a:ext cx="1584986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이면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63" y="1923475"/>
                <a:ext cx="1584986" cy="508216"/>
              </a:xfrm>
              <a:prstGeom prst="rect">
                <a:avLst/>
              </a:prstGeom>
              <a:blipFill rotWithShape="0"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061091" y="2414699"/>
                <a:ext cx="362785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ko-KR" alt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091" y="2414699"/>
                <a:ext cx="3627853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32434" y="2706661"/>
                <a:ext cx="1949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4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ko-KR" altLang="en-US" sz="2400" i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34" y="2706661"/>
                <a:ext cx="194957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48136" y="2767263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6" y="2767263"/>
                <a:ext cx="2404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949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917456" y="4912669"/>
                <a:ext cx="235474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i="0">
                        <a:latin typeface="Cambria Math" panose="02040503050406030204" pitchFamily="18" charset="0"/>
                      </a:rPr>
                      <m:t>≦</m:t>
                    </m:r>
                  </m:oMath>
                </a14:m>
                <a:r>
                  <a:rPr lang="en-US" altLang="ko-KR" sz="2800" b="0" dirty="0" smtClean="0">
                    <a:latin typeface="Cambria Math" panose="02040503050406030204" pitchFamily="18" charset="0"/>
                  </a:rPr>
                  <a:t> 4%</a:t>
                </a:r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8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8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ko-KR" altLang="en-US" sz="2800" i="0">
                        <a:latin typeface="Cambria Math" panose="02040503050406030204" pitchFamily="18" charset="0"/>
                      </a:rPr>
                      <m:t>≦0.2(</m:t>
                    </m:r>
                    <m:r>
                      <m:rPr>
                        <m:sty m:val="p"/>
                      </m:rPr>
                      <a:rPr lang="ko-KR" altLang="en-US" sz="2800" i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ko-KR" sz="2800" dirty="0" smtClean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56" y="4912669"/>
                <a:ext cx="2354747" cy="954107"/>
              </a:xfrm>
              <a:prstGeom prst="rect">
                <a:avLst/>
              </a:prstGeom>
              <a:blipFill rotWithShape="0">
                <a:blip r:embed="rId7"/>
                <a:stretch>
                  <a:fillRect t="-7051" r="-44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431267" y="3477047"/>
                <a:ext cx="5127109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dirty="0" smtClean="0"/>
                  <a:t>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3145</m:t>
                              </m:r>
                            </m:e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ko-KR" alt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−22.4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ko-KR" alt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67" y="3477047"/>
                <a:ext cx="5127109" cy="605550"/>
              </a:xfrm>
              <a:prstGeom prst="rect">
                <a:avLst/>
              </a:prstGeom>
              <a:blipFill rotWithShape="0">
                <a:blip r:embed="rId8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1675" y="2703443"/>
            <a:ext cx="231568" cy="41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26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System State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156" y="1312887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Controllability</a:t>
            </a:r>
            <a:endParaRPr lang="ko-KR" altLang="en-US" sz="24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096000" y="1523961"/>
            <a:ext cx="0" cy="41727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7364" y="1312887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Observability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59639" y="2162898"/>
                <a:ext cx="4414991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−22.4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−22.4</m:t>
                                </m:r>
                              </m:e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39" y="2162898"/>
                <a:ext cx="4414991" cy="708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976812" y="2175448"/>
                <a:ext cx="2931765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</m:e>
                          </m:eqArr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12" y="2175448"/>
                <a:ext cx="2931765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536625" y="3493249"/>
                <a:ext cx="33453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=−501.76≠0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25" y="3493249"/>
                <a:ext cx="334533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217442" y="3493249"/>
                <a:ext cx="23963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=1≠0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442" y="3493249"/>
                <a:ext cx="239636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03416" y="4725761"/>
            <a:ext cx="4038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Controllable!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5328" y="4733783"/>
            <a:ext cx="4038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Observable!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Design of System Controller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958" y="1323475"/>
            <a:ext cx="31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Without Controller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67590" y="2105639"/>
            <a:ext cx="9456821" cy="3910150"/>
            <a:chOff x="1746583" y="2105639"/>
            <a:chExt cx="9456821" cy="3910150"/>
          </a:xfrm>
        </p:grpSpPr>
        <p:pic>
          <p:nvPicPr>
            <p:cNvPr id="12" name="그림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6583" y="2105639"/>
              <a:ext cx="4592552" cy="3910150"/>
            </a:xfrm>
            <a:prstGeom prst="rect">
              <a:avLst/>
            </a:prstGeom>
          </p:spPr>
        </p:pic>
        <p:pic>
          <p:nvPicPr>
            <p:cNvPr id="14" name="그림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32434" y="2140827"/>
              <a:ext cx="4370970" cy="3874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7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3" y="96253"/>
            <a:ext cx="295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200" dirty="0" smtClean="0">
                <a:solidFill>
                  <a:srgbClr val="99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System Control</a:t>
            </a:r>
            <a:endParaRPr lang="ko-KR" altLang="en-US" sz="2400" b="1" spc="200" dirty="0">
              <a:solidFill>
                <a:srgbClr val="990000"/>
              </a:solidFill>
              <a:latin typeface="DFKai-SB" panose="03000509000000000000" pitchFamily="65" charset="-120"/>
              <a:ea typeface="HY견명조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4693" y="557918"/>
            <a:ext cx="0" cy="564445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4693" y="557918"/>
            <a:ext cx="10619874" cy="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1828" y="144379"/>
            <a:ext cx="130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MECH322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944" y="640080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90000"/>
                </a:solidFill>
              </a:rPr>
              <a:t>Term Project</a:t>
            </a:r>
            <a:endParaRPr lang="ko-KR" altLang="en-US" dirty="0">
              <a:solidFill>
                <a:srgbClr val="99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4052" y="6408822"/>
            <a:ext cx="14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2015/12/14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0931" y="6392780"/>
            <a:ext cx="9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 descr="Type A - 기본형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8143" r="8136" b="9380"/>
          <a:stretch/>
        </p:blipFill>
        <p:spPr bwMode="auto">
          <a:xfrm>
            <a:off x="11200930" y="120029"/>
            <a:ext cx="890807" cy="8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31634" y="675928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tx1"/>
                </a:solidFill>
              </a:rPr>
              <a:t>Design of System Controller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958" y="1323475"/>
            <a:ext cx="510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With Controller –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PID Controller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922289" y="1603237"/>
                <a:ext cx="1780038" cy="495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𝐷𝑠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9" y="1603237"/>
                <a:ext cx="1780038" cy="495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30756" y="2294931"/>
                <a:ext cx="5405352" cy="652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+ 112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𝑃𝑠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+ 112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+ 15725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+ 112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𝑃𝑠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+ 112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− 5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6" y="2294931"/>
                <a:ext cx="5405352" cy="6527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97883" y="1833266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TF of the system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842" y="3261011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Characteristic Equation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991210" y="4064092"/>
                <a:ext cx="505369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𝑫𝒔</m:t>
                          </m:r>
                        </m:e>
                        <m:sup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𝟑𝟏𝟒𝟓</m:t>
                          </m:r>
                        </m:e>
                      </m:d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10" y="4064092"/>
                <a:ext cx="5053691" cy="37555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30756" y="3602361"/>
            <a:ext cx="239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By calculating TF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99232" y="5010571"/>
                <a:ext cx="511319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ζ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ζ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𝑝</m:t>
                      </m:r>
                      <m:sSup>
                        <m:s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32" y="5010571"/>
                <a:ext cx="5113195" cy="404983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8777" y="4548840"/>
                <a:ext cx="5373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- By matching spec </a:t>
                </a:r>
                <a:r>
                  <a:rPr lang="en-US" altLang="ko-KR" sz="2000" i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20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≦</m:t>
                    </m:r>
                  </m:oMath>
                </a14:m>
                <a:r>
                  <a:rPr lang="en-US" altLang="ko-KR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4</a:t>
                </a:r>
                <a:r>
                  <a:rPr lang="en-US" altLang="ko-KR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ko-KR" alt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≦0.2</m:t>
                    </m:r>
                    <m:r>
                      <a:rPr lang="ko-KR" alt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000" i="1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2000" i="1" dirty="0">
                  <a:solidFill>
                    <a:schemeClr val="tx1"/>
                  </a:solidFill>
                </a:endParaRP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7" y="4548840"/>
                <a:ext cx="5373649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134" t="-4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0021" y="5414214"/>
                <a:ext cx="2678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en-US" altLang="ko-KR" dirty="0"/>
                  <a:t>=0.72,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=27.8rad/s)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1" y="5414214"/>
                <a:ext cx="26781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941821" y="5941034"/>
            <a:ext cx="48126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366096" y="5738120"/>
                <a:ext cx="4351576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ko-KR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𝟑𝟏𝟕𝟓𝐬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𝟒𝟔𝟑𝟕𝟎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6" y="5738120"/>
                <a:ext cx="4351576" cy="406778"/>
              </a:xfrm>
              <a:prstGeom prst="rect">
                <a:avLst/>
              </a:prstGeom>
              <a:blipFill rotWithShape="0">
                <a:blip r:embed="rId9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/>
          <p:cNvCxnSpPr/>
          <p:nvPr/>
        </p:nvCxnSpPr>
        <p:spPr>
          <a:xfrm flipH="1">
            <a:off x="6067927" y="1451772"/>
            <a:ext cx="56146" cy="48615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12157" y="1797607"/>
            <a:ext cx="2295051" cy="21535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261276" y="1175542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Results &amp; Revise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07407" y="3970386"/>
            <a:ext cx="29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P.O. = 93.7% -&gt; </a:t>
            </a:r>
            <a:r>
              <a:rPr lang="en-US" altLang="ko-KR" b="1" dirty="0" smtClean="0">
                <a:solidFill>
                  <a:srgbClr val="FF0000"/>
                </a:solidFill>
              </a:rPr>
              <a:t>x satisfy!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91700" y="1797607"/>
            <a:ext cx="2395550" cy="2153510"/>
          </a:xfrm>
          <a:prstGeom prst="rect">
            <a:avLst/>
          </a:prstGeom>
        </p:spPr>
      </p:pic>
      <p:sp>
        <p:nvSpPr>
          <p:cNvPr id="36" name="오른쪽 화살표 35"/>
          <p:cNvSpPr/>
          <p:nvPr/>
        </p:nvSpPr>
        <p:spPr>
          <a:xfrm>
            <a:off x="8753315" y="2476081"/>
            <a:ext cx="982575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830857" y="2651400"/>
            <a:ext cx="8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 ↑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0549071" y="3964751"/>
            <a:ext cx="98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Satisfy!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50107" y="1527450"/>
            <a:ext cx="11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 =956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21107" y="1584600"/>
            <a:ext cx="11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 =4.46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33465" y="4452142"/>
            <a:ext cx="45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Real Result</a:t>
            </a:r>
            <a:endParaRPr lang="ko-KR" altLang="en-US" sz="2400" b="1" dirty="0"/>
          </a:p>
        </p:txBody>
      </p:sp>
      <p:pic>
        <p:nvPicPr>
          <p:cNvPr id="43" name="그림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62385" y="4443734"/>
            <a:ext cx="2049589" cy="1965088"/>
          </a:xfrm>
          <a:prstGeom prst="rect">
            <a:avLst/>
          </a:prstGeom>
        </p:spPr>
      </p:pic>
      <p:pic>
        <p:nvPicPr>
          <p:cNvPr id="44" name="그림 43"/>
          <p:cNvPicPr/>
          <p:nvPr/>
        </p:nvPicPr>
        <p:blipFill>
          <a:blip r:embed="rId13"/>
          <a:stretch>
            <a:fillRect/>
          </a:stretch>
        </p:blipFill>
        <p:spPr>
          <a:xfrm>
            <a:off x="6718768" y="4922215"/>
            <a:ext cx="2478237" cy="133536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729644" y="6103841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oto Sans CJK KR DemiLight"/>
                <a:cs typeface="Times New Roman" panose="02020603050405020304" pitchFamily="18" charset="0"/>
              </a:rPr>
              <a:t>P=-282.14, I=-2070.11, D=-4.46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789115" y="6144899"/>
            <a:ext cx="3634838" cy="315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1055</Words>
  <Application>Microsoft Office PowerPoint</Application>
  <PresentationFormat>사용자 지정</PresentationFormat>
  <Paragraphs>207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QUARC-Magnetic Levitation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이민아</dc:creator>
  <cp:lastModifiedBy>asas</cp:lastModifiedBy>
  <cp:revision>65</cp:revision>
  <dcterms:created xsi:type="dcterms:W3CDTF">2015-12-13T17:53:28Z</dcterms:created>
  <dcterms:modified xsi:type="dcterms:W3CDTF">2022-04-26T16:13:39Z</dcterms:modified>
</cp:coreProperties>
</file>