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300" r:id="rId5"/>
    <p:sldId id="308" r:id="rId6"/>
    <p:sldId id="310" r:id="rId7"/>
    <p:sldId id="311" r:id="rId8"/>
    <p:sldId id="320" r:id="rId9"/>
    <p:sldId id="321" r:id="rId10"/>
    <p:sldId id="322" r:id="rId11"/>
    <p:sldId id="309" r:id="rId12"/>
    <p:sldId id="323" r:id="rId13"/>
    <p:sldId id="324" r:id="rId14"/>
    <p:sldId id="325" r:id="rId15"/>
    <p:sldId id="327" r:id="rId16"/>
    <p:sldId id="328" r:id="rId17"/>
    <p:sldId id="326" r:id="rId18"/>
    <p:sldId id="329" r:id="rId19"/>
    <p:sldId id="318" r:id="rId20"/>
    <p:sldId id="330" r:id="rId21"/>
    <p:sldId id="331" r:id="rId22"/>
    <p:sldId id="333" r:id="rId23"/>
    <p:sldId id="332" r:id="rId24"/>
    <p:sldId id="334" r:id="rId25"/>
    <p:sldId id="335" r:id="rId26"/>
    <p:sldId id="336" r:id="rId27"/>
    <p:sldId id="337" r:id="rId28"/>
    <p:sldId id="338" r:id="rId29"/>
    <p:sldId id="339" r:id="rId30"/>
    <p:sldId id="31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2"/>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951537893700787"/>
          <c:y val="9.0023431962141215E-2"/>
          <c:w val="0.5453442421259842"/>
          <c:h val="0.81801631286809096"/>
        </c:manualLayout>
      </c:layout>
      <c:doughnutChart>
        <c:varyColors val="1"/>
        <c:ser>
          <c:idx val="0"/>
          <c:order val="0"/>
          <c:tx>
            <c:strRef>
              <c:f>Sheet1!$B$1</c:f>
              <c:strCache>
                <c:ptCount val="1"/>
                <c:pt idx="0">
                  <c:v>Sales</c:v>
                </c:pt>
              </c:strCache>
            </c:strRef>
          </c:tx>
          <c:spPr>
            <a:no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805-4B9F-948D-8D452AC885FF}"/>
              </c:ext>
            </c:extLst>
          </c:dPt>
          <c:dPt>
            <c:idx val="1"/>
            <c:bubble3D val="0"/>
            <c:spPr>
              <a:noFill/>
              <a:ln w="19050">
                <a:solidFill>
                  <a:schemeClr val="lt1"/>
                </a:solidFill>
              </a:ln>
              <a:effectLst/>
            </c:spPr>
            <c:extLst>
              <c:ext xmlns:c16="http://schemas.microsoft.com/office/drawing/2014/chart" uri="{C3380CC4-5D6E-409C-BE32-E72D297353CC}">
                <c16:uniqueId val="{00000002-4805-4B9F-948D-8D452AC885FF}"/>
              </c:ext>
            </c:extLst>
          </c:dPt>
          <c:dLbls>
            <c:dLbl>
              <c:idx val="1"/>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4805-4B9F-948D-8D452AC885F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Branch A</c:v>
                </c:pt>
                <c:pt idx="1">
                  <c:v>Remaining branch</c:v>
                </c:pt>
              </c:strCache>
            </c:strRef>
          </c:cat>
          <c:val>
            <c:numRef>
              <c:f>Sheet1!$B$2:$B$3</c:f>
              <c:numCache>
                <c:formatCode>General</c:formatCode>
                <c:ptCount val="2"/>
                <c:pt idx="0">
                  <c:v>26.12</c:v>
                </c:pt>
                <c:pt idx="1">
                  <c:v>73.88</c:v>
                </c:pt>
              </c:numCache>
            </c:numRef>
          </c:val>
          <c:extLst>
            <c:ext xmlns:c16="http://schemas.microsoft.com/office/drawing/2014/chart" uri="{C3380CC4-5D6E-409C-BE32-E72D297353CC}">
              <c16:uniqueId val="{00000000-4805-4B9F-948D-8D452AC885F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Entry>
      <c:layout>
        <c:manualLayout>
          <c:xMode val="edge"/>
          <c:yMode val="edge"/>
          <c:x val="0.39386872539370077"/>
          <c:y val="0.94085224281174684"/>
          <c:w val="0.40445004921259836"/>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651451771653542E-2"/>
          <c:y val="0.11272274158939828"/>
          <c:w val="0.89834854822834642"/>
          <c:h val="0.81480519101838145"/>
        </c:manualLayout>
      </c:layout>
      <c:barChart>
        <c:barDir val="col"/>
        <c:grouping val="clustered"/>
        <c:varyColors val="0"/>
        <c:ser>
          <c:idx val="0"/>
          <c:order val="0"/>
          <c:tx>
            <c:strRef>
              <c:f>Sheet1!$B$1</c:f>
              <c:strCache>
                <c:ptCount val="1"/>
                <c:pt idx="0">
                  <c:v>Branch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numRef>
              <c:f>Sheet1!$A$2:$A$4</c:f>
              <c:numCache>
                <c:formatCode>General</c:formatCode>
                <c:ptCount val="3"/>
              </c:numCache>
            </c:num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0-66CE-41E5-A1A1-A12CF2E371F9}"/>
            </c:ext>
          </c:extLst>
        </c:ser>
        <c:ser>
          <c:idx val="1"/>
          <c:order val="1"/>
          <c:tx>
            <c:strRef>
              <c:f>Sheet1!$C$1</c:f>
              <c:strCache>
                <c:ptCount val="1"/>
                <c:pt idx="0">
                  <c:v>Product Line</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numRef>
              <c:f>Sheet1!$A$2:$A$4</c:f>
              <c:numCache>
                <c:formatCode>General</c:formatCode>
                <c:ptCount val="3"/>
              </c:numCache>
            </c:numRef>
          </c:cat>
          <c:val>
            <c:numRef>
              <c:f>Sheet1!$C$2:$C$4</c:f>
              <c:numCache>
                <c:formatCode>General</c:formatCode>
                <c:ptCount val="3"/>
                <c:pt idx="0">
                  <c:v>0</c:v>
                </c:pt>
                <c:pt idx="1">
                  <c:v>0</c:v>
                </c:pt>
                <c:pt idx="2">
                  <c:v>0</c:v>
                </c:pt>
              </c:numCache>
            </c:numRef>
          </c:val>
          <c:extLst>
            <c:ext xmlns:c16="http://schemas.microsoft.com/office/drawing/2014/chart" uri="{C3380CC4-5D6E-409C-BE32-E72D297353CC}">
              <c16:uniqueId val="{00000001-66CE-41E5-A1A1-A12CF2E371F9}"/>
            </c:ext>
          </c:extLst>
        </c:ser>
        <c:ser>
          <c:idx val="2"/>
          <c:order val="2"/>
          <c:tx>
            <c:strRef>
              <c:f>Sheet1!$D$1</c:f>
              <c:strCache>
                <c:ptCount val="1"/>
                <c:pt idx="0">
                  <c:v>Profit Margin</c:v>
                </c:pt>
              </c:strCache>
            </c:strRef>
          </c:tx>
          <c:spPr>
            <a:solidFill>
              <a:srgbClr val="FF3300"/>
            </a:solid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Sheet1!$A$2:$A$4</c:f>
              <c:numCache>
                <c:formatCode>General</c:formatCode>
                <c:ptCount val="3"/>
              </c:numCache>
            </c:numRef>
          </c:cat>
          <c:val>
            <c:numRef>
              <c:f>Sheet1!$D$2:$D$4</c:f>
              <c:numCache>
                <c:formatCode>General</c:formatCode>
                <c:ptCount val="3"/>
                <c:pt idx="0">
                  <c:v>-11397.97</c:v>
                </c:pt>
                <c:pt idx="1">
                  <c:v>-12572.17</c:v>
                </c:pt>
                <c:pt idx="2">
                  <c:v>-13765.85</c:v>
                </c:pt>
              </c:numCache>
            </c:numRef>
          </c:val>
          <c:extLst>
            <c:ext xmlns:c16="http://schemas.microsoft.com/office/drawing/2014/chart" uri="{C3380CC4-5D6E-409C-BE32-E72D297353CC}">
              <c16:uniqueId val="{00000002-66CE-41E5-A1A1-A12CF2E371F9}"/>
            </c:ext>
          </c:extLst>
        </c:ser>
        <c:dLbls>
          <c:showLegendKey val="0"/>
          <c:showVal val="0"/>
          <c:showCatName val="0"/>
          <c:showSerName val="0"/>
          <c:showPercent val="0"/>
          <c:showBubbleSize val="0"/>
        </c:dLbls>
        <c:gapWidth val="315"/>
        <c:overlap val="-40"/>
        <c:axId val="245828607"/>
        <c:axId val="245827167"/>
      </c:barChart>
      <c:catAx>
        <c:axId val="245828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45827167"/>
        <c:crosses val="autoZero"/>
        <c:auto val="1"/>
        <c:lblAlgn val="ctr"/>
        <c:lblOffset val="100"/>
        <c:noMultiLvlLbl val="0"/>
      </c:catAx>
      <c:valAx>
        <c:axId val="24582716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45828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7/15/2025</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7/15/2025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751855" y="1885552"/>
            <a:ext cx="4217424" cy="3709195"/>
          </a:xfrm>
        </p:spPr>
        <p:txBody>
          <a:bodyPr anchor="b">
            <a:normAutofit fontScale="90000"/>
          </a:bodyPr>
          <a:lstStyle/>
          <a:p>
            <a:r>
              <a:rPr lang="en-US" dirty="0"/>
              <a:t>Sales Performance Analysis of Walmart Stores Using Advanced MySQL Techniques</a:t>
            </a:r>
          </a:p>
        </p:txBody>
      </p:sp>
      <p:pic>
        <p:nvPicPr>
          <p:cNvPr id="1026" name="Picture 2" descr="Walmart | TrueCommerce">
            <a:extLst>
              <a:ext uri="{FF2B5EF4-FFF2-40B4-BE49-F238E27FC236}">
                <a16:creationId xmlns:a16="http://schemas.microsoft.com/office/drawing/2014/main" id="{D64967FA-9FC4-AEFF-A444-E7BF4559A4A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6340" r="63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6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098AE-AED1-5987-F06A-D7D7A87E1E9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4AF0ACA-7156-B665-4617-DD73812C727A}"/>
              </a:ext>
            </a:extLst>
          </p:cNvPr>
          <p:cNvSpPr>
            <a:spLocks noGrp="1"/>
          </p:cNvSpPr>
          <p:nvPr>
            <p:ph type="ctrTitle"/>
          </p:nvPr>
        </p:nvSpPr>
        <p:spPr>
          <a:xfrm>
            <a:off x="644861" y="411252"/>
            <a:ext cx="10881608" cy="650530"/>
          </a:xfrm>
        </p:spPr>
        <p:txBody>
          <a:bodyPr>
            <a:normAutofit/>
          </a:bodyPr>
          <a:lstStyle/>
          <a:p>
            <a:pPr algn="ctr"/>
            <a:r>
              <a:rPr lang="en-US" sz="2000" b="1" dirty="0"/>
              <a:t>Analyzing Customer Segmentation Based on Spending</a:t>
            </a:r>
            <a:endParaRPr lang="en-US" sz="2000" dirty="0"/>
          </a:p>
        </p:txBody>
      </p:sp>
      <p:sp>
        <p:nvSpPr>
          <p:cNvPr id="8" name="Content Placeholder 7">
            <a:extLst>
              <a:ext uri="{FF2B5EF4-FFF2-40B4-BE49-F238E27FC236}">
                <a16:creationId xmlns:a16="http://schemas.microsoft.com/office/drawing/2014/main" id="{F848E175-B369-D0CD-1517-BF932DB6CBB6}"/>
              </a:ext>
            </a:extLst>
          </p:cNvPr>
          <p:cNvSpPr>
            <a:spLocks noGrp="1"/>
          </p:cNvSpPr>
          <p:nvPr>
            <p:ph sz="quarter" idx="11"/>
          </p:nvPr>
        </p:nvSpPr>
        <p:spPr>
          <a:xfrm>
            <a:off x="7021313" y="1272618"/>
            <a:ext cx="4667924" cy="5174129"/>
          </a:xfrm>
        </p:spPr>
        <p:txBody>
          <a:bodyPr>
            <a:normAutofit fontScale="25000" lnSpcReduction="20000"/>
          </a:bodyPr>
          <a:lstStyle/>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SELECT</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SUM(`gross income`) AS </a:t>
            </a:r>
            <a:r>
              <a:rPr lang="en-IN" sz="3400" b="1" kern="100" dirty="0" err="1">
                <a:effectLst/>
                <a:latin typeface="Calibri" panose="020F0502020204030204" pitchFamily="34" charset="0"/>
                <a:ea typeface="Calibri" panose="020F0502020204030204" pitchFamily="34" charset="0"/>
                <a:cs typeface="Times New Roman" panose="02020603050405020304" pitchFamily="18" charset="0"/>
              </a:rPr>
              <a:t>TotalSpending</a:t>
            </a: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CASE</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WHEN SUM(`gross income`) &gt; 1100 THEN 'High'</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WHEN SUM(`gross income`) BETWEEN 900 AND 1100 THEN 'Medium'</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ELSE 'Low'</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END AS </a:t>
            </a:r>
            <a:r>
              <a:rPr lang="en-IN" sz="3400" b="1" kern="100" dirty="0" err="1">
                <a:effectLst/>
                <a:latin typeface="Calibri" panose="020F0502020204030204" pitchFamily="34" charset="0"/>
                <a:ea typeface="Calibri" panose="020F0502020204030204" pitchFamily="34" charset="0"/>
                <a:cs typeface="Times New Roman" panose="02020603050405020304" pitchFamily="18" charset="0"/>
              </a:rPr>
              <a:t>SpendingTier</a:t>
            </a:r>
            <a:endParaRPr lang="en-IN" sz="3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b="1"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3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15000"/>
              </a:lnSpc>
              <a:spcAft>
                <a:spcPts val="800"/>
              </a:spcAft>
              <a:buNone/>
            </a:pPr>
            <a:r>
              <a:rPr lang="en-IN" sz="3400" b="1"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a:lnSpc>
                <a:spcPct val="115000"/>
              </a:lnSpc>
              <a:spcAft>
                <a:spcPts val="800"/>
              </a:spcAft>
            </a:pPr>
            <a:r>
              <a:rPr lang="en-IN" sz="3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kern="100" dirty="0" err="1">
                <a:effectLst/>
                <a:latin typeface="Calibri" panose="020F0502020204030204" pitchFamily="34" charset="0"/>
                <a:ea typeface="Calibri" panose="020F0502020204030204" pitchFamily="34" charset="0"/>
                <a:cs typeface="Times New Roman" panose="02020603050405020304" pitchFamily="18" charset="0"/>
              </a:rPr>
              <a:t>TotalSpending</a:t>
            </a:r>
            <a:r>
              <a:rPr lang="en-IN" sz="3400" kern="100" dirty="0">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15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8E62DE0-B9B0-55D3-4CC2-451CFA1F0E85}"/>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10</a:t>
            </a:fld>
            <a:endParaRPr lang="en-US" dirty="0"/>
          </a:p>
        </p:txBody>
      </p:sp>
      <p:pic>
        <p:nvPicPr>
          <p:cNvPr id="2" name="Picture Placeholder 1">
            <a:extLst>
              <a:ext uri="{FF2B5EF4-FFF2-40B4-BE49-F238E27FC236}">
                <a16:creationId xmlns:a16="http://schemas.microsoft.com/office/drawing/2014/main" id="{3A633A09-0238-BDED-5C92-FE1AAB73D5D3}"/>
              </a:ext>
            </a:extLst>
          </p:cNvPr>
          <p:cNvPicPr>
            <a:picLocks noGrp="1" noChangeAspect="1"/>
          </p:cNvPicPr>
          <p:nvPr>
            <p:ph type="pic" sz="quarter" idx="10"/>
          </p:nvPr>
        </p:nvPicPr>
        <p:blipFill>
          <a:blip r:embed="rId2"/>
          <a:srcRect l="3637" r="3637"/>
          <a:stretch>
            <a:fillRect/>
          </a:stretch>
        </p:blipFill>
        <p:spPr>
          <a:prstGeom prst="rect">
            <a:avLst/>
          </a:prstGeom>
        </p:spPr>
      </p:pic>
    </p:spTree>
    <p:extLst>
      <p:ext uri="{BB962C8B-B14F-4D97-AF65-F5344CB8AC3E}">
        <p14:creationId xmlns:p14="http://schemas.microsoft.com/office/powerpoint/2010/main" val="105650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DDC88-AA11-F9A7-6893-13A442400A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4E635F-B3B4-3D75-5B03-E0F0A696BA4D}"/>
              </a:ext>
            </a:extLst>
          </p:cNvPr>
          <p:cNvSpPr>
            <a:spLocks noGrp="1"/>
          </p:cNvSpPr>
          <p:nvPr>
            <p:ph type="ctrTitle"/>
          </p:nvPr>
        </p:nvSpPr>
        <p:spPr>
          <a:xfrm>
            <a:off x="644861" y="411252"/>
            <a:ext cx="10881608" cy="650530"/>
          </a:xfrm>
        </p:spPr>
        <p:txBody>
          <a:bodyPr>
            <a:normAutofit/>
          </a:bodyPr>
          <a:lstStyle/>
          <a:p>
            <a:pPr algn="ctr"/>
            <a:r>
              <a:rPr lang="en-US" sz="2000" b="1" dirty="0"/>
              <a:t>Analyzing Customer Segmentation Based on Spending</a:t>
            </a:r>
            <a:endParaRPr lang="en-US" sz="2000" dirty="0"/>
          </a:p>
        </p:txBody>
      </p:sp>
      <p:sp>
        <p:nvSpPr>
          <p:cNvPr id="8" name="Content Placeholder 7">
            <a:extLst>
              <a:ext uri="{FF2B5EF4-FFF2-40B4-BE49-F238E27FC236}">
                <a16:creationId xmlns:a16="http://schemas.microsoft.com/office/drawing/2014/main" id="{4518A99E-C6D3-85B1-C81B-F7EA382E4443}"/>
              </a:ext>
            </a:extLst>
          </p:cNvPr>
          <p:cNvSpPr>
            <a:spLocks noGrp="1"/>
          </p:cNvSpPr>
          <p:nvPr>
            <p:ph sz="quarter" idx="11"/>
          </p:nvPr>
        </p:nvSpPr>
        <p:spPr>
          <a:xfrm>
            <a:off x="6809755" y="1163356"/>
            <a:ext cx="4667924" cy="5174129"/>
          </a:xfrm>
        </p:spPr>
        <p:txBody>
          <a:bodyPr>
            <a:normAutofit/>
          </a:bodyPr>
          <a:lstStyle/>
          <a:p>
            <a:pPr>
              <a:buNone/>
            </a:pPr>
            <a:r>
              <a:rPr lang="en-US" sz="1400" dirty="0"/>
              <a:t>Customers are segmented into three groups based on their total spending:</a:t>
            </a:r>
          </a:p>
          <a:p>
            <a:pPr>
              <a:buFont typeface="Arial" panose="020B0604020202020204" pitchFamily="34" charset="0"/>
              <a:buChar char="•"/>
            </a:pPr>
            <a:r>
              <a:rPr lang="en-US" sz="1400" b="1" dirty="0"/>
              <a:t>High spenders:</a:t>
            </a:r>
            <a:r>
              <a:rPr lang="en-US" sz="1400" dirty="0"/>
              <a:t> Total spending above 1100</a:t>
            </a:r>
          </a:p>
          <a:p>
            <a:pPr>
              <a:buFont typeface="Arial" panose="020B0604020202020204" pitchFamily="34" charset="0"/>
              <a:buChar char="•"/>
            </a:pPr>
            <a:r>
              <a:rPr lang="en-US" sz="1400" b="1" dirty="0"/>
              <a:t>Medium spenders:</a:t>
            </a:r>
            <a:r>
              <a:rPr lang="en-US" sz="1400" dirty="0"/>
              <a:t> Total spending between 900 and 1100</a:t>
            </a:r>
          </a:p>
          <a:p>
            <a:pPr>
              <a:buFont typeface="Arial" panose="020B0604020202020204" pitchFamily="34" charset="0"/>
              <a:buChar char="•"/>
            </a:pPr>
            <a:r>
              <a:rPr lang="en-US" sz="1400" b="1" dirty="0"/>
              <a:t>Low spenders:</a:t>
            </a:r>
            <a:r>
              <a:rPr lang="en-US" sz="1400" dirty="0"/>
              <a:t> Total spending below 900</a:t>
            </a:r>
          </a:p>
          <a:p>
            <a:pPr>
              <a:lnSpc>
                <a:spcPct val="115000"/>
              </a:lnSpc>
              <a:spcAft>
                <a:spcPts val="800"/>
              </a:spcAft>
            </a:pPr>
            <a:r>
              <a:rPr lang="en-US" sz="1600" dirty="0">
                <a:solidFill>
                  <a:schemeClr val="accent5">
                    <a:lumMod val="40000"/>
                    <a:lumOff val="60000"/>
                  </a:schemeClr>
                </a:solidFill>
                <a:latin typeface="Agency FB" panose="020B0503020202020204" pitchFamily="34" charset="0"/>
              </a:rPr>
              <a:t>High spenders can be targeted with exclusive offers and premium services</a:t>
            </a:r>
            <a:r>
              <a:rPr lang="en-US" sz="1600" dirty="0">
                <a:latin typeface="Agency FB" panose="020B0503020202020204" pitchFamily="34" charset="0"/>
              </a:rPr>
              <a:t>.</a:t>
            </a:r>
          </a:p>
          <a:p>
            <a:pPr>
              <a:lnSpc>
                <a:spcPct val="115000"/>
              </a:lnSpc>
              <a:spcAft>
                <a:spcPts val="800"/>
              </a:spcAft>
            </a:pPr>
            <a:r>
              <a:rPr lang="en-US" sz="1600" dirty="0">
                <a:solidFill>
                  <a:srgbClr val="00B0F0"/>
                </a:solidFill>
                <a:latin typeface="Agency FB" panose="020B0503020202020204" pitchFamily="34" charset="0"/>
              </a:rPr>
              <a:t>Medium spenders might be encouraged to increase their purchases through promotions.</a:t>
            </a:r>
          </a:p>
          <a:p>
            <a:pPr>
              <a:lnSpc>
                <a:spcPct val="115000"/>
              </a:lnSpc>
              <a:spcAft>
                <a:spcPts val="800"/>
              </a:spcAft>
            </a:pPr>
            <a:r>
              <a:rPr lang="en-US" sz="1600" dirty="0">
                <a:solidFill>
                  <a:srgbClr val="FF3300"/>
                </a:solidFill>
                <a:latin typeface="Agency FB" panose="020B0503020202020204" pitchFamily="34" charset="0"/>
              </a:rPr>
              <a:t>Low spenders By offering personalized discounts, special promotions, or loyalty rewards, Walmart can encourage these customers to spend more. Focusing on this group can help improve overall sales and customer retention.</a:t>
            </a:r>
            <a:endParaRPr lang="en-IN" sz="1600" kern="100" dirty="0">
              <a:solidFill>
                <a:srgbClr val="FF3300"/>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C3E8CCA-8016-7439-5A81-3AF6EDBB3ACA}"/>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11</a:t>
            </a:fld>
            <a:endParaRPr lang="en-US" dirty="0"/>
          </a:p>
        </p:txBody>
      </p:sp>
      <p:pic>
        <p:nvPicPr>
          <p:cNvPr id="13" name="Picture Placeholder 12">
            <a:extLst>
              <a:ext uri="{FF2B5EF4-FFF2-40B4-BE49-F238E27FC236}">
                <a16:creationId xmlns:a16="http://schemas.microsoft.com/office/drawing/2014/main" id="{A70B56B8-E6CB-41ED-41F0-C71F1B015ED3}"/>
              </a:ext>
            </a:extLst>
          </p:cNvPr>
          <p:cNvPicPr>
            <a:picLocks noGrp="1" noChangeAspect="1"/>
          </p:cNvPicPr>
          <p:nvPr>
            <p:ph type="pic" sz="quarter" idx="10"/>
          </p:nvPr>
        </p:nvPicPr>
        <p:blipFill>
          <a:blip r:embed="rId2"/>
          <a:srcRect l="4786" t="5104" r="8942" b="14119"/>
          <a:stretch/>
        </p:blipFill>
        <p:spPr>
          <a:xfrm>
            <a:off x="857837" y="1753385"/>
            <a:ext cx="5476975" cy="3928805"/>
          </a:xfrm>
        </p:spPr>
      </p:pic>
    </p:spTree>
    <p:extLst>
      <p:ext uri="{BB962C8B-B14F-4D97-AF65-F5344CB8AC3E}">
        <p14:creationId xmlns:p14="http://schemas.microsoft.com/office/powerpoint/2010/main" val="14708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068B0-A27D-FDCD-81BF-D65296C4AD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D9BD307-15C1-A1CC-9F66-1C5BBD5FBC9C}"/>
              </a:ext>
            </a:extLst>
          </p:cNvPr>
          <p:cNvSpPr>
            <a:spLocks noGrp="1"/>
          </p:cNvSpPr>
          <p:nvPr>
            <p:ph type="ctrTitle"/>
          </p:nvPr>
        </p:nvSpPr>
        <p:spPr>
          <a:xfrm>
            <a:off x="644861" y="411252"/>
            <a:ext cx="10881608" cy="650530"/>
          </a:xfrm>
        </p:spPr>
        <p:txBody>
          <a:bodyPr>
            <a:normAutofit/>
          </a:bodyPr>
          <a:lstStyle/>
          <a:p>
            <a:pPr algn="ctr"/>
            <a:r>
              <a:rPr lang="en-US" sz="2400" dirty="0"/>
              <a:t>Detecting Anomalies in Sales Transactions</a:t>
            </a:r>
          </a:p>
        </p:txBody>
      </p:sp>
      <p:pic>
        <p:nvPicPr>
          <p:cNvPr id="12" name="Content Placeholder 11">
            <a:extLst>
              <a:ext uri="{FF2B5EF4-FFF2-40B4-BE49-F238E27FC236}">
                <a16:creationId xmlns:a16="http://schemas.microsoft.com/office/drawing/2014/main" id="{AA27B77F-DF37-C53F-80BE-C49B6F2A0171}"/>
              </a:ext>
            </a:extLst>
          </p:cNvPr>
          <p:cNvPicPr>
            <a:picLocks noGrp="1" noChangeAspect="1"/>
          </p:cNvPicPr>
          <p:nvPr>
            <p:ph sz="quarter" idx="11"/>
          </p:nvPr>
        </p:nvPicPr>
        <p:blipFill>
          <a:blip r:embed="rId2"/>
          <a:stretch>
            <a:fillRect/>
          </a:stretch>
        </p:blipFill>
        <p:spPr>
          <a:xfrm>
            <a:off x="6419654" y="1590151"/>
            <a:ext cx="4856936" cy="4320540"/>
          </a:xfrm>
        </p:spPr>
      </p:pic>
      <p:sp>
        <p:nvSpPr>
          <p:cNvPr id="7" name="Slide Number Placeholder 6">
            <a:extLst>
              <a:ext uri="{FF2B5EF4-FFF2-40B4-BE49-F238E27FC236}">
                <a16:creationId xmlns:a16="http://schemas.microsoft.com/office/drawing/2014/main" id="{9FC78A2B-F9E9-C463-89AB-DD3190C92F19}"/>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12</a:t>
            </a:fld>
            <a:endParaRPr lang="en-US" dirty="0"/>
          </a:p>
        </p:txBody>
      </p:sp>
      <p:pic>
        <p:nvPicPr>
          <p:cNvPr id="6" name="Picture 5">
            <a:extLst>
              <a:ext uri="{FF2B5EF4-FFF2-40B4-BE49-F238E27FC236}">
                <a16:creationId xmlns:a16="http://schemas.microsoft.com/office/drawing/2014/main" id="{63D458F4-14F3-14AF-0B2E-AA1206129896}"/>
              </a:ext>
            </a:extLst>
          </p:cNvPr>
          <p:cNvPicPr>
            <a:picLocks noChangeAspect="1"/>
          </p:cNvPicPr>
          <p:nvPr/>
        </p:nvPicPr>
        <p:blipFill>
          <a:blip r:embed="rId3"/>
          <a:stretch>
            <a:fillRect/>
          </a:stretch>
        </p:blipFill>
        <p:spPr>
          <a:xfrm>
            <a:off x="915410" y="1590151"/>
            <a:ext cx="5394960" cy="4320540"/>
          </a:xfrm>
          <a:prstGeom prst="rect">
            <a:avLst/>
          </a:prstGeom>
        </p:spPr>
      </p:pic>
    </p:spTree>
    <p:extLst>
      <p:ext uri="{BB962C8B-B14F-4D97-AF65-F5344CB8AC3E}">
        <p14:creationId xmlns:p14="http://schemas.microsoft.com/office/powerpoint/2010/main" val="26705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F141-3D81-CEBE-338C-B837CFF1CC06}"/>
              </a:ext>
            </a:extLst>
          </p:cNvPr>
          <p:cNvSpPr>
            <a:spLocks noGrp="1"/>
          </p:cNvSpPr>
          <p:nvPr>
            <p:ph type="title"/>
          </p:nvPr>
        </p:nvSpPr>
        <p:spPr>
          <a:xfrm>
            <a:off x="381000" y="381001"/>
            <a:ext cx="11430000" cy="835058"/>
          </a:xfrm>
        </p:spPr>
        <p:txBody>
          <a:bodyPr/>
          <a:lstStyle/>
          <a:p>
            <a:r>
              <a:rPr lang="en-US" sz="4400" dirty="0" err="1"/>
              <a:t>Sql</a:t>
            </a:r>
            <a:r>
              <a:rPr lang="en-US" sz="4400" dirty="0"/>
              <a:t> script</a:t>
            </a:r>
            <a:endParaRPr lang="en-IN" dirty="0"/>
          </a:p>
        </p:txBody>
      </p:sp>
      <p:sp>
        <p:nvSpPr>
          <p:cNvPr id="3" name="Content Placeholder 2">
            <a:extLst>
              <a:ext uri="{FF2B5EF4-FFF2-40B4-BE49-F238E27FC236}">
                <a16:creationId xmlns:a16="http://schemas.microsoft.com/office/drawing/2014/main" id="{6DF253E7-8A67-D7DF-B2FA-A10CC89B2D43}"/>
              </a:ext>
            </a:extLst>
          </p:cNvPr>
          <p:cNvSpPr>
            <a:spLocks noGrp="1"/>
          </p:cNvSpPr>
          <p:nvPr>
            <p:ph idx="1"/>
          </p:nvPr>
        </p:nvSpPr>
        <p:spPr>
          <a:xfrm>
            <a:off x="1100852" y="1291472"/>
            <a:ext cx="4678975" cy="5051455"/>
          </a:xfrm>
        </p:spPr>
        <p:txBody>
          <a:bodyPr>
            <a:normAutofit fontScale="700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w.`Invoice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ID`,</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w.`Product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Line`,</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w.`gross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income`,</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CASE</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w.`gross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income` &gt;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stats.avg_sales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stats.stddev_sales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THEN 'High Anomaly'</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w.`gross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income` &lt;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stats.avg_sales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(0.5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stats.stddev_sales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THEN 'Low Anomaly'</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ELSE 'Normal'</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END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AnomalyType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t>
            </a:r>
          </a:p>
          <a:p>
            <a:endParaRPr lang="en-IN" dirty="0"/>
          </a:p>
        </p:txBody>
      </p:sp>
      <p:sp>
        <p:nvSpPr>
          <p:cNvPr id="4" name="Content Placeholder 3">
            <a:extLst>
              <a:ext uri="{FF2B5EF4-FFF2-40B4-BE49-F238E27FC236}">
                <a16:creationId xmlns:a16="http://schemas.microsoft.com/office/drawing/2014/main" id="{A55F7098-CBAD-0716-0AC2-DFA7C62C20C7}"/>
              </a:ext>
            </a:extLst>
          </p:cNvPr>
          <p:cNvSpPr>
            <a:spLocks noGrp="1"/>
          </p:cNvSpPr>
          <p:nvPr>
            <p:ph idx="11"/>
          </p:nvPr>
        </p:nvSpPr>
        <p:spPr>
          <a:xfrm>
            <a:off x="5986021" y="1291472"/>
            <a:ext cx="5608948" cy="5051455"/>
          </a:xfrm>
        </p:spPr>
        <p:txBody>
          <a:bodyPr>
            <a:normAutofit fontScale="40000" lnSpcReduction="20000"/>
          </a:bodyPr>
          <a:lstStyle/>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JOIN (</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AVG(`gross income`) AS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avg_sales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STDDEV_POP(`gross income`) AS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stddev_sales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GROUP BY </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stats ON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w.`Product</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Line` =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stats.`Product</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Line`</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WHERE </a:t>
            </a: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w.`gross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income` &gt;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stats.avg_sales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stats.stddev_sales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OR</a:t>
            </a:r>
          </a:p>
          <a:p>
            <a:pPr>
              <a:lnSpc>
                <a:spcPct val="115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w.`gross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income` &lt;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stats.avg_sales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 (0.5 *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stats.stddev_sales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5" name="Slide Number Placeholder 4">
            <a:extLst>
              <a:ext uri="{FF2B5EF4-FFF2-40B4-BE49-F238E27FC236}">
                <a16:creationId xmlns:a16="http://schemas.microsoft.com/office/drawing/2014/main" id="{F26F2A6E-9F3B-5611-1B12-1405616BBC86}"/>
              </a:ext>
            </a:extLst>
          </p:cNvPr>
          <p:cNvSpPr>
            <a:spLocks noGrp="1"/>
          </p:cNvSpPr>
          <p:nvPr>
            <p:ph type="sldNum" sz="quarter" idx="1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52843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640B7-373A-B7A7-1B7E-6E2107CCD5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903C5E-D937-00A6-E5C2-40B2091F7110}"/>
              </a:ext>
            </a:extLst>
          </p:cNvPr>
          <p:cNvSpPr>
            <a:spLocks noGrp="1"/>
          </p:cNvSpPr>
          <p:nvPr>
            <p:ph type="ctrTitle"/>
          </p:nvPr>
        </p:nvSpPr>
        <p:spPr>
          <a:xfrm>
            <a:off x="644861" y="411252"/>
            <a:ext cx="10881608" cy="650530"/>
          </a:xfrm>
        </p:spPr>
        <p:txBody>
          <a:bodyPr>
            <a:normAutofit/>
          </a:bodyPr>
          <a:lstStyle/>
          <a:p>
            <a:pPr algn="ctr"/>
            <a:r>
              <a:rPr lang="en-US" sz="2800" dirty="0"/>
              <a:t>Most Popular Payment Method by City</a:t>
            </a:r>
          </a:p>
        </p:txBody>
      </p:sp>
      <p:pic>
        <p:nvPicPr>
          <p:cNvPr id="9" name="Content Placeholder 8">
            <a:extLst>
              <a:ext uri="{FF2B5EF4-FFF2-40B4-BE49-F238E27FC236}">
                <a16:creationId xmlns:a16="http://schemas.microsoft.com/office/drawing/2014/main" id="{9B848EAE-D8F9-003F-8B9C-BDF76CB963D3}"/>
              </a:ext>
            </a:extLst>
          </p:cNvPr>
          <p:cNvPicPr>
            <a:picLocks noGrp="1" noChangeAspect="1"/>
          </p:cNvPicPr>
          <p:nvPr>
            <p:ph sz="quarter" idx="11"/>
          </p:nvPr>
        </p:nvPicPr>
        <p:blipFill>
          <a:blip r:embed="rId2"/>
          <a:stretch>
            <a:fillRect/>
          </a:stretch>
        </p:blipFill>
        <p:spPr>
          <a:xfrm>
            <a:off x="6466788" y="1366887"/>
            <a:ext cx="4534292" cy="4637987"/>
          </a:xfrm>
        </p:spPr>
      </p:pic>
      <p:sp>
        <p:nvSpPr>
          <p:cNvPr id="7" name="Slide Number Placeholder 6">
            <a:extLst>
              <a:ext uri="{FF2B5EF4-FFF2-40B4-BE49-F238E27FC236}">
                <a16:creationId xmlns:a16="http://schemas.microsoft.com/office/drawing/2014/main" id="{1BA18E21-173D-F8E9-1802-01C7EFB8E753}"/>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A41DC3FC-5797-3C65-BBD9-3CD99941F0E7}"/>
              </a:ext>
            </a:extLst>
          </p:cNvPr>
          <p:cNvPicPr>
            <a:picLocks noChangeAspect="1"/>
          </p:cNvPicPr>
          <p:nvPr/>
        </p:nvPicPr>
        <p:blipFill>
          <a:blip r:embed="rId3"/>
          <a:stretch>
            <a:fillRect/>
          </a:stretch>
        </p:blipFill>
        <p:spPr>
          <a:xfrm>
            <a:off x="923827" y="2704118"/>
            <a:ext cx="5410985" cy="1638300"/>
          </a:xfrm>
          <a:prstGeom prst="rect">
            <a:avLst/>
          </a:prstGeom>
        </p:spPr>
      </p:pic>
    </p:spTree>
    <p:extLst>
      <p:ext uri="{BB962C8B-B14F-4D97-AF65-F5344CB8AC3E}">
        <p14:creationId xmlns:p14="http://schemas.microsoft.com/office/powerpoint/2010/main" val="55743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605F3-C597-E318-0587-C29B3614F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5E9E1-A103-5CD4-1C06-D10AB3027576}"/>
              </a:ext>
            </a:extLst>
          </p:cNvPr>
          <p:cNvSpPr>
            <a:spLocks noGrp="1"/>
          </p:cNvSpPr>
          <p:nvPr>
            <p:ph type="title"/>
          </p:nvPr>
        </p:nvSpPr>
        <p:spPr>
          <a:xfrm>
            <a:off x="381000" y="381001"/>
            <a:ext cx="11430000" cy="835058"/>
          </a:xfrm>
        </p:spPr>
        <p:txBody>
          <a:bodyPr/>
          <a:lstStyle/>
          <a:p>
            <a:r>
              <a:rPr lang="en-US" sz="4400" dirty="0" err="1"/>
              <a:t>Sql</a:t>
            </a:r>
            <a:r>
              <a:rPr lang="en-US" sz="4400" dirty="0"/>
              <a:t> script</a:t>
            </a:r>
            <a:endParaRPr lang="en-IN" dirty="0"/>
          </a:p>
        </p:txBody>
      </p:sp>
      <p:sp>
        <p:nvSpPr>
          <p:cNvPr id="3" name="Content Placeholder 2">
            <a:extLst>
              <a:ext uri="{FF2B5EF4-FFF2-40B4-BE49-F238E27FC236}">
                <a16:creationId xmlns:a16="http://schemas.microsoft.com/office/drawing/2014/main" id="{A3DA9E52-4A34-153D-45D9-DA350C98C2A8}"/>
              </a:ext>
            </a:extLst>
          </p:cNvPr>
          <p:cNvSpPr>
            <a:spLocks noGrp="1"/>
          </p:cNvSpPr>
          <p:nvPr>
            <p:ph idx="1"/>
          </p:nvPr>
        </p:nvSpPr>
        <p:spPr>
          <a:xfrm>
            <a:off x="1100852" y="1291472"/>
            <a:ext cx="4678975" cy="5051455"/>
          </a:xfrm>
        </p:spPr>
        <p:txBody>
          <a:bodyPr>
            <a:normAutofit fontScale="700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w.City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w.Payment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TotalTransactions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w.City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w.Payment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HAVING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TotalTransactions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MAX(</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sub.TotalTransactions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4" name="Content Placeholder 3">
            <a:extLst>
              <a:ext uri="{FF2B5EF4-FFF2-40B4-BE49-F238E27FC236}">
                <a16:creationId xmlns:a16="http://schemas.microsoft.com/office/drawing/2014/main" id="{9AFFC684-BD2C-1012-208C-96980200B1E1}"/>
              </a:ext>
            </a:extLst>
          </p:cNvPr>
          <p:cNvSpPr>
            <a:spLocks noGrp="1"/>
          </p:cNvSpPr>
          <p:nvPr>
            <p:ph idx="11"/>
          </p:nvPr>
        </p:nvSpPr>
        <p:spPr>
          <a:xfrm>
            <a:off x="5986021" y="1291472"/>
            <a:ext cx="5608948" cy="5051455"/>
          </a:xfrm>
        </p:spPr>
        <p:txBody>
          <a:bodyPr>
            <a:normAutofit fontScale="625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City,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Payment,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TotalTransactions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City, Payment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sub</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WHERE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sub.City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5" name="Slide Number Placeholder 4">
            <a:extLst>
              <a:ext uri="{FF2B5EF4-FFF2-40B4-BE49-F238E27FC236}">
                <a16:creationId xmlns:a16="http://schemas.microsoft.com/office/drawing/2014/main" id="{D5A409A1-573E-C9CB-D1EE-408A2A9CC1C5}"/>
              </a:ext>
            </a:extLst>
          </p:cNvPr>
          <p:cNvSpPr>
            <a:spLocks noGrp="1"/>
          </p:cNvSpPr>
          <p:nvPr>
            <p:ph type="sldNum" sz="quarter" idx="1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55962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0"/>
            <a:ext cx="11430000" cy="1325563"/>
          </a:xfrm>
        </p:spPr>
        <p:txBody>
          <a:bodyPr/>
          <a:lstStyle/>
          <a:p>
            <a:r>
              <a:rPr lang="en-US" dirty="0"/>
              <a:t>Insights</a:t>
            </a:r>
          </a:p>
        </p:txBody>
      </p:sp>
      <p:sp>
        <p:nvSpPr>
          <p:cNvPr id="5" name="Slide Number Placeholder 4">
            <a:extLst>
              <a:ext uri="{FF2B5EF4-FFF2-40B4-BE49-F238E27FC236}">
                <a16:creationId xmlns:a16="http://schemas.microsoft.com/office/drawing/2014/main" id="{9337D425-ACCD-D8C2-7544-51EDA05C8F14}"/>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16</a:t>
            </a:fld>
            <a:endParaRPr lang="en-US" dirty="0"/>
          </a:p>
        </p:txBody>
      </p:sp>
      <p:pic>
        <p:nvPicPr>
          <p:cNvPr id="11" name="Content Placeholder 10">
            <a:extLst>
              <a:ext uri="{FF2B5EF4-FFF2-40B4-BE49-F238E27FC236}">
                <a16:creationId xmlns:a16="http://schemas.microsoft.com/office/drawing/2014/main" id="{BCD8B05F-AAB6-8F06-5653-61E747CC3C9F}"/>
              </a:ext>
            </a:extLst>
          </p:cNvPr>
          <p:cNvPicPr>
            <a:picLocks noGrp="1" noChangeAspect="1"/>
          </p:cNvPicPr>
          <p:nvPr>
            <p:ph idx="1"/>
          </p:nvPr>
        </p:nvPicPr>
        <p:blipFill>
          <a:blip r:embed="rId2"/>
          <a:stretch>
            <a:fillRect/>
          </a:stretch>
        </p:blipFill>
        <p:spPr>
          <a:xfrm>
            <a:off x="1187777" y="1706563"/>
            <a:ext cx="4908223" cy="4438692"/>
          </a:xfrm>
        </p:spPr>
      </p:pic>
      <p:sp>
        <p:nvSpPr>
          <p:cNvPr id="9" name="Content Placeholder 8">
            <a:extLst>
              <a:ext uri="{FF2B5EF4-FFF2-40B4-BE49-F238E27FC236}">
                <a16:creationId xmlns:a16="http://schemas.microsoft.com/office/drawing/2014/main" id="{1558D7C2-7FE3-47EB-26B2-DE443D016EE3}"/>
              </a:ext>
            </a:extLst>
          </p:cNvPr>
          <p:cNvSpPr>
            <a:spLocks noGrp="1"/>
          </p:cNvSpPr>
          <p:nvPr>
            <p:ph idx="11"/>
          </p:nvPr>
        </p:nvSpPr>
        <p:spPr>
          <a:xfrm>
            <a:off x="6412173" y="1527142"/>
            <a:ext cx="4678975" cy="4815785"/>
          </a:xfrm>
        </p:spPr>
        <p:txBody>
          <a:bodyPr>
            <a:normAutofit fontScale="85000" lnSpcReduction="20000"/>
          </a:bodyPr>
          <a:lstStyle/>
          <a:p>
            <a:pPr marL="0" indent="0" algn="ctr">
              <a:buNone/>
            </a:pPr>
            <a:endParaRPr lang="en-US" dirty="0"/>
          </a:p>
          <a:p>
            <a:r>
              <a:rPr lang="en-US" dirty="0">
                <a:latin typeface="Times New Roman" panose="02020603050405020304" pitchFamily="18" charset="0"/>
                <a:cs typeface="Times New Roman" panose="02020603050405020304" pitchFamily="18" charset="0"/>
              </a:rPr>
              <a:t>In Yangon and Mandalay, most people like to pay using E-wallets. In Naypyitaw, people mostly pay with cash. This means digital payments are popular in big cities, but cash is still common in some places.</a:t>
            </a:r>
          </a:p>
          <a:p>
            <a:pPr>
              <a:buNone/>
            </a:pPr>
            <a:r>
              <a:rPr lang="en-US" b="1" dirty="0">
                <a:latin typeface="Times New Roman" panose="02020603050405020304" pitchFamily="18" charset="0"/>
                <a:cs typeface="Times New Roman" panose="02020603050405020304" pitchFamily="18" charset="0"/>
              </a:rPr>
              <a:t>    Opportunities for Digital Payment Growth: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Yangon and Mandalay already prefer </a:t>
            </a:r>
            <a:r>
              <a:rPr lang="en-US" dirty="0" err="1">
                <a:latin typeface="Times New Roman" panose="02020603050405020304" pitchFamily="18" charset="0"/>
                <a:cs typeface="Times New Roman" panose="02020603050405020304" pitchFamily="18" charset="0"/>
              </a:rPr>
              <a:t>Ewallet</a:t>
            </a:r>
            <a:r>
              <a:rPr lang="en-US" dirty="0">
                <a:latin typeface="Times New Roman" panose="02020603050405020304" pitchFamily="18" charset="0"/>
                <a:cs typeface="Times New Roman" panose="02020603050405020304" pitchFamily="18" charset="0"/>
              </a:rPr>
              <a:t>. There is a chance to increase digital payments in Naypyitaw by running special promotions or awareness programs.</a:t>
            </a:r>
          </a:p>
          <a:p>
            <a:r>
              <a:rPr lang="en-US" b="1" dirty="0">
                <a:latin typeface="Times New Roman" panose="02020603050405020304" pitchFamily="18" charset="0"/>
                <a:cs typeface="Times New Roman" panose="02020603050405020304" pitchFamily="18" charset="0"/>
              </a:rPr>
              <a:t>Branch-Specific Promotions: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Promotions can be designed according to each city's favorite payment method. For example, give </a:t>
            </a:r>
            <a:r>
              <a:rPr lang="en-US" dirty="0" err="1">
                <a:latin typeface="Times New Roman" panose="02020603050405020304" pitchFamily="18" charset="0"/>
                <a:cs typeface="Times New Roman" panose="02020603050405020304" pitchFamily="18" charset="0"/>
              </a:rPr>
              <a:t>Ewallet</a:t>
            </a:r>
            <a:r>
              <a:rPr lang="en-US" dirty="0">
                <a:latin typeface="Times New Roman" panose="02020603050405020304" pitchFamily="18" charset="0"/>
                <a:cs typeface="Times New Roman" panose="02020603050405020304" pitchFamily="18" charset="0"/>
              </a:rPr>
              <a:t> discounts in Yangon and Mandalay, and offer cashback for cash payments in Naypyitaw</a:t>
            </a:r>
            <a:r>
              <a:rPr lang="en-US" dirty="0"/>
              <a:t>.</a:t>
            </a:r>
          </a:p>
          <a:p>
            <a:endParaRPr lang="en-IN" dirty="0"/>
          </a:p>
        </p:txBody>
      </p:sp>
    </p:spTree>
    <p:extLst>
      <p:ext uri="{BB962C8B-B14F-4D97-AF65-F5344CB8AC3E}">
        <p14:creationId xmlns:p14="http://schemas.microsoft.com/office/powerpoint/2010/main" val="53747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4F38C-A70F-8674-EC4F-C8A3EE7DF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403C8-BC76-38A2-56FE-A70C162CCA2F}"/>
              </a:ext>
            </a:extLst>
          </p:cNvPr>
          <p:cNvSpPr>
            <a:spLocks noGrp="1"/>
          </p:cNvSpPr>
          <p:nvPr>
            <p:ph type="title"/>
          </p:nvPr>
        </p:nvSpPr>
        <p:spPr>
          <a:xfrm>
            <a:off x="381000" y="381000"/>
            <a:ext cx="11430000" cy="1325563"/>
          </a:xfrm>
        </p:spPr>
        <p:txBody>
          <a:bodyPr/>
          <a:lstStyle/>
          <a:p>
            <a:r>
              <a:rPr lang="en-US" b="1" dirty="0"/>
              <a:t>Monthly Sales Distribution by Gender</a:t>
            </a:r>
            <a:endParaRPr lang="en-US" dirty="0"/>
          </a:p>
        </p:txBody>
      </p:sp>
      <p:sp>
        <p:nvSpPr>
          <p:cNvPr id="5" name="Slide Number Placeholder 4">
            <a:extLst>
              <a:ext uri="{FF2B5EF4-FFF2-40B4-BE49-F238E27FC236}">
                <a16:creationId xmlns:a16="http://schemas.microsoft.com/office/drawing/2014/main" id="{546145DD-8897-A5FD-B267-28133754B7A2}"/>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17</a:t>
            </a:fld>
            <a:endParaRPr lang="en-US" dirty="0"/>
          </a:p>
        </p:txBody>
      </p:sp>
      <p:sp>
        <p:nvSpPr>
          <p:cNvPr id="9" name="Content Placeholder 8">
            <a:extLst>
              <a:ext uri="{FF2B5EF4-FFF2-40B4-BE49-F238E27FC236}">
                <a16:creationId xmlns:a16="http://schemas.microsoft.com/office/drawing/2014/main" id="{670C41A9-BFCF-5353-0536-E31AAD2957CF}"/>
              </a:ext>
            </a:extLst>
          </p:cNvPr>
          <p:cNvSpPr>
            <a:spLocks noGrp="1"/>
          </p:cNvSpPr>
          <p:nvPr>
            <p:ph idx="11"/>
          </p:nvPr>
        </p:nvSpPr>
        <p:spPr>
          <a:xfrm>
            <a:off x="6412173" y="1527142"/>
            <a:ext cx="4678975" cy="4815785"/>
          </a:xfrm>
        </p:spPr>
        <p:txBody>
          <a:bodyPr>
            <a:normAutofit fontScale="70000" lnSpcReduction="20000"/>
          </a:bodyPr>
          <a:lstStyle/>
          <a:p>
            <a:pPr marL="0" indent="0" algn="ctr">
              <a:buNone/>
            </a:pPr>
            <a:endParaRPr lang="en-US" dirty="0"/>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Gender,</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MONTHNAME(STR_TO_DATE(`Date`, '%d-%m-%Y'))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Gender,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491DDDB2-52CF-489E-DC98-290191181303}"/>
              </a:ext>
            </a:extLst>
          </p:cNvPr>
          <p:cNvPicPr>
            <a:picLocks noGrp="1" noChangeAspect="1"/>
          </p:cNvPicPr>
          <p:nvPr>
            <p:ph idx="1"/>
          </p:nvPr>
        </p:nvPicPr>
        <p:blipFill>
          <a:blip r:embed="rId2"/>
          <a:stretch>
            <a:fillRect/>
          </a:stretch>
        </p:blipFill>
        <p:spPr>
          <a:xfrm>
            <a:off x="1169155" y="1951348"/>
            <a:ext cx="4997631" cy="3968685"/>
          </a:xfrm>
          <a:prstGeom prst="rect">
            <a:avLst/>
          </a:prstGeom>
        </p:spPr>
      </p:pic>
    </p:spTree>
    <p:extLst>
      <p:ext uri="{BB962C8B-B14F-4D97-AF65-F5344CB8AC3E}">
        <p14:creationId xmlns:p14="http://schemas.microsoft.com/office/powerpoint/2010/main" val="24782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FC2EC-2003-A3AD-BA51-B5558B764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21A97-27EC-1F38-D187-6724AA4B162E}"/>
              </a:ext>
            </a:extLst>
          </p:cNvPr>
          <p:cNvSpPr>
            <a:spLocks noGrp="1"/>
          </p:cNvSpPr>
          <p:nvPr>
            <p:ph type="title"/>
          </p:nvPr>
        </p:nvSpPr>
        <p:spPr>
          <a:xfrm>
            <a:off x="381000" y="381000"/>
            <a:ext cx="11430000" cy="1325563"/>
          </a:xfrm>
        </p:spPr>
        <p:txBody>
          <a:bodyPr/>
          <a:lstStyle/>
          <a:p>
            <a:r>
              <a:rPr lang="en-US" b="1" dirty="0"/>
              <a:t>Monthly Sales Distribution by Gender</a:t>
            </a:r>
            <a:endParaRPr lang="en-US" dirty="0"/>
          </a:p>
        </p:txBody>
      </p:sp>
      <p:sp>
        <p:nvSpPr>
          <p:cNvPr id="5" name="Slide Number Placeholder 4">
            <a:extLst>
              <a:ext uri="{FF2B5EF4-FFF2-40B4-BE49-F238E27FC236}">
                <a16:creationId xmlns:a16="http://schemas.microsoft.com/office/drawing/2014/main" id="{C7AC0217-7AF5-369E-7F9E-10BB4AE769B5}"/>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18</a:t>
            </a:fld>
            <a:endParaRPr lang="en-US" dirty="0"/>
          </a:p>
        </p:txBody>
      </p:sp>
      <p:sp>
        <p:nvSpPr>
          <p:cNvPr id="9" name="Content Placeholder 8">
            <a:extLst>
              <a:ext uri="{FF2B5EF4-FFF2-40B4-BE49-F238E27FC236}">
                <a16:creationId xmlns:a16="http://schemas.microsoft.com/office/drawing/2014/main" id="{1A00D9D2-B7E1-E2B3-E38F-75536FAE4B3B}"/>
              </a:ext>
            </a:extLst>
          </p:cNvPr>
          <p:cNvSpPr>
            <a:spLocks noGrp="1"/>
          </p:cNvSpPr>
          <p:nvPr>
            <p:ph idx="11"/>
          </p:nvPr>
        </p:nvSpPr>
        <p:spPr>
          <a:xfrm>
            <a:off x="6412173" y="1527142"/>
            <a:ext cx="4678975" cy="4815785"/>
          </a:xfrm>
        </p:spPr>
        <p:txBody>
          <a:bodyPr>
            <a:normAutofit/>
          </a:bodyPr>
          <a:lstStyle/>
          <a:p>
            <a:pPr marL="0" indent="0" algn="ctr">
              <a:buNone/>
            </a:pPr>
            <a:endParaRPr lang="en-US" dirty="0"/>
          </a:p>
          <a:p>
            <a:pPr>
              <a:lnSpc>
                <a:spcPct val="115000"/>
              </a:lnSpc>
              <a:spcAft>
                <a:spcPts val="800"/>
              </a:spcAf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Monthly sales are consistent between genders, with females slightly outpacing males in most months. Targeted promotions for male customers could balance the sales distribution</a:t>
            </a:r>
            <a:r>
              <a:rPr lang="en-US" sz="1600" dirty="0"/>
              <a:t>.</a:t>
            </a:r>
          </a:p>
          <a:p>
            <a:pPr>
              <a:lnSpc>
                <a:spcPct val="115000"/>
              </a:lnSpc>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gender contribution to sales fluctuates month-to-month, with February being the month where females have a clear advantage, while males lead in March. This suggests potential seasonal or product preferences that vary by gender and time, which Walmart could explore for targeted marketing.</a:t>
            </a:r>
            <a:endParaRPr lang="en-IN" sz="1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860A23A-7E12-90A1-92D5-3169244C970E}"/>
              </a:ext>
            </a:extLst>
          </p:cNvPr>
          <p:cNvPicPr>
            <a:picLocks noGrp="1" noChangeAspect="1"/>
          </p:cNvPicPr>
          <p:nvPr>
            <p:ph idx="1"/>
          </p:nvPr>
        </p:nvPicPr>
        <p:blipFill>
          <a:blip r:embed="rId2"/>
          <a:stretch>
            <a:fillRect/>
          </a:stretch>
        </p:blipFill>
        <p:spPr>
          <a:xfrm>
            <a:off x="1100138" y="1800521"/>
            <a:ext cx="4995862" cy="4344734"/>
          </a:xfrm>
        </p:spPr>
      </p:pic>
    </p:spTree>
    <p:extLst>
      <p:ext uri="{BB962C8B-B14F-4D97-AF65-F5344CB8AC3E}">
        <p14:creationId xmlns:p14="http://schemas.microsoft.com/office/powerpoint/2010/main" val="389977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1DB5D-0F7C-D029-B0F6-8E2AA3652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A1C97-8931-21F9-50AB-A782C9F53E51}"/>
              </a:ext>
            </a:extLst>
          </p:cNvPr>
          <p:cNvSpPr>
            <a:spLocks noGrp="1"/>
          </p:cNvSpPr>
          <p:nvPr>
            <p:ph type="title"/>
          </p:nvPr>
        </p:nvSpPr>
        <p:spPr>
          <a:xfrm>
            <a:off x="381000" y="381000"/>
            <a:ext cx="11430000" cy="1325563"/>
          </a:xfrm>
        </p:spPr>
        <p:txBody>
          <a:bodyPr/>
          <a:lstStyle/>
          <a:p>
            <a:r>
              <a:rPr lang="en-US" dirty="0"/>
              <a:t>Best Product Line by Customer Type</a:t>
            </a:r>
          </a:p>
        </p:txBody>
      </p:sp>
      <p:sp>
        <p:nvSpPr>
          <p:cNvPr id="5" name="Slide Number Placeholder 4">
            <a:extLst>
              <a:ext uri="{FF2B5EF4-FFF2-40B4-BE49-F238E27FC236}">
                <a16:creationId xmlns:a16="http://schemas.microsoft.com/office/drawing/2014/main" id="{F9115C53-1AA4-47B7-0E56-B203C4030C3E}"/>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19</a:t>
            </a:fld>
            <a:endParaRPr lang="en-US" dirty="0"/>
          </a:p>
        </p:txBody>
      </p:sp>
      <p:sp>
        <p:nvSpPr>
          <p:cNvPr id="9" name="Content Placeholder 8">
            <a:extLst>
              <a:ext uri="{FF2B5EF4-FFF2-40B4-BE49-F238E27FC236}">
                <a16:creationId xmlns:a16="http://schemas.microsoft.com/office/drawing/2014/main" id="{570FDF40-1642-0EA1-89E5-DDCF24C54709}"/>
              </a:ext>
            </a:extLst>
          </p:cNvPr>
          <p:cNvSpPr>
            <a:spLocks noGrp="1"/>
          </p:cNvSpPr>
          <p:nvPr>
            <p:ph idx="11"/>
          </p:nvPr>
        </p:nvSpPr>
        <p:spPr>
          <a:xfrm>
            <a:off x="6412173" y="1527142"/>
            <a:ext cx="5201650" cy="4815785"/>
          </a:xfrm>
        </p:spPr>
        <p:txBody>
          <a:bodyPr>
            <a:normAutofit/>
          </a:bodyPr>
          <a:lstStyle/>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Members mainly buy Food &amp; Beverages, driving sales of 31,357.62, while normal customers prefer Electronic Accessories with sales of 29,839.03. Targeted offers can boost sales in these categories.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This pattern highlights different buying behaviors, indicating an opportunity to create customized marketing strategies — for example, promoting food and beverage deals to members, and tech or electronic accessories promotions to normal customers to maximize revenue</a:t>
            </a:r>
            <a:r>
              <a:rPr lang="en-US" sz="14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Content Placeholder 5">
            <a:extLst>
              <a:ext uri="{FF2B5EF4-FFF2-40B4-BE49-F238E27FC236}">
                <a16:creationId xmlns:a16="http://schemas.microsoft.com/office/drawing/2014/main" id="{2F0FEBEA-F9B1-279F-3237-1D912E7AB101}"/>
              </a:ext>
            </a:extLst>
          </p:cNvPr>
          <p:cNvPicPr>
            <a:picLocks noGrp="1" noChangeAspect="1"/>
          </p:cNvPicPr>
          <p:nvPr>
            <p:ph idx="1"/>
          </p:nvPr>
        </p:nvPicPr>
        <p:blipFill>
          <a:blip r:embed="rId2"/>
          <a:stretch>
            <a:fillRect/>
          </a:stretch>
        </p:blipFill>
        <p:spPr>
          <a:xfrm>
            <a:off x="6575961" y="4376780"/>
            <a:ext cx="4896460" cy="1951037"/>
          </a:xfrm>
          <a:prstGeom prst="rect">
            <a:avLst/>
          </a:prstGeom>
        </p:spPr>
      </p:pic>
      <p:pic>
        <p:nvPicPr>
          <p:cNvPr id="10" name="Picture 9">
            <a:extLst>
              <a:ext uri="{FF2B5EF4-FFF2-40B4-BE49-F238E27FC236}">
                <a16:creationId xmlns:a16="http://schemas.microsoft.com/office/drawing/2014/main" id="{7DD70A94-BEB9-E5B1-9EB2-ED5E441C2F39}"/>
              </a:ext>
            </a:extLst>
          </p:cNvPr>
          <p:cNvPicPr>
            <a:picLocks noChangeAspect="1"/>
          </p:cNvPicPr>
          <p:nvPr/>
        </p:nvPicPr>
        <p:blipFill>
          <a:blip r:embed="rId3"/>
          <a:stretch>
            <a:fillRect/>
          </a:stretch>
        </p:blipFill>
        <p:spPr>
          <a:xfrm>
            <a:off x="1008668" y="1706563"/>
            <a:ext cx="5275649" cy="4222897"/>
          </a:xfrm>
          <a:prstGeom prst="rect">
            <a:avLst/>
          </a:prstGeom>
        </p:spPr>
      </p:pic>
    </p:spTree>
    <p:extLst>
      <p:ext uri="{BB962C8B-B14F-4D97-AF65-F5344CB8AC3E}">
        <p14:creationId xmlns:p14="http://schemas.microsoft.com/office/powerpoint/2010/main" val="408255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1"/>
            <a:ext cx="7753033" cy="1073220"/>
          </a:xfrm>
        </p:spPr>
        <p:txBody>
          <a:bodyPr/>
          <a:lstStyle/>
          <a:p>
            <a:r>
              <a:rPr lang="en-US" dirty="0"/>
              <a:t>Table of contents</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1494661" y="1881908"/>
            <a:ext cx="8394056" cy="4445909"/>
          </a:xfrm>
        </p:spPr>
        <p:txBody>
          <a:bodyPr>
            <a:normAutofit fontScale="92500" lnSpcReduction="20000"/>
          </a:bodyPr>
          <a:lstStyle/>
          <a:p>
            <a:pPr marL="285750" indent="-285750" algn="l">
              <a:buFont typeface="Arial" panose="020B0604020202020204" pitchFamily="34" charset="0"/>
              <a:buChar char="•"/>
            </a:pPr>
            <a:r>
              <a:rPr lang="en-US" sz="2000" dirty="0"/>
              <a:t>Identifying the Top Branch by Sales Growth Rate</a:t>
            </a:r>
          </a:p>
          <a:p>
            <a:pPr marL="285750" indent="-285750" algn="l">
              <a:buFont typeface="Arial" panose="020B0604020202020204" pitchFamily="34" charset="0"/>
              <a:buChar char="•"/>
            </a:pPr>
            <a:r>
              <a:rPr lang="en-US" sz="2000" dirty="0"/>
              <a:t>Finding the Most Profitable Product Line for Each Branch</a:t>
            </a:r>
          </a:p>
          <a:p>
            <a:pPr marL="285750" indent="-285750" algn="l">
              <a:buFont typeface="Arial" panose="020B0604020202020204" pitchFamily="34" charset="0"/>
              <a:buChar char="•"/>
            </a:pPr>
            <a:r>
              <a:rPr lang="en-US" sz="2000" dirty="0"/>
              <a:t>Analyzing Customer Segmentation Based on Spending</a:t>
            </a:r>
          </a:p>
          <a:p>
            <a:pPr marL="285750" indent="-285750" algn="l">
              <a:buFont typeface="Arial" panose="020B0604020202020204" pitchFamily="34" charset="0"/>
              <a:buChar char="•"/>
            </a:pPr>
            <a:r>
              <a:rPr lang="en-US" sz="2000" dirty="0"/>
              <a:t>Detecting Anomalies in Sales Transactions</a:t>
            </a:r>
          </a:p>
          <a:p>
            <a:pPr marL="285750" indent="-285750" algn="l">
              <a:buFont typeface="Arial" panose="020B0604020202020204" pitchFamily="34" charset="0"/>
              <a:buChar char="•"/>
            </a:pPr>
            <a:r>
              <a:rPr lang="en-US" sz="2000" dirty="0"/>
              <a:t>Most Popular Payment Method by City</a:t>
            </a:r>
          </a:p>
          <a:p>
            <a:pPr marL="285750" indent="-285750" algn="l">
              <a:buFont typeface="Arial" panose="020B0604020202020204" pitchFamily="34" charset="0"/>
              <a:buChar char="•"/>
            </a:pPr>
            <a:r>
              <a:rPr lang="en-US" sz="2000" dirty="0"/>
              <a:t>Monthly Sales Distribution by Gender</a:t>
            </a:r>
          </a:p>
          <a:p>
            <a:pPr marL="285750" indent="-285750" algn="l">
              <a:buFont typeface="Arial" panose="020B0604020202020204" pitchFamily="34" charset="0"/>
              <a:buChar char="•"/>
            </a:pPr>
            <a:r>
              <a:rPr lang="en-US" sz="2000" dirty="0"/>
              <a:t>Best Product Line by Customer Type</a:t>
            </a:r>
          </a:p>
          <a:p>
            <a:pPr marL="285750" indent="-285750" algn="l">
              <a:buFont typeface="Arial" panose="020B0604020202020204" pitchFamily="34" charset="0"/>
              <a:buChar char="•"/>
            </a:pPr>
            <a:r>
              <a:rPr lang="en-IN" sz="2000" dirty="0"/>
              <a:t>Identifying Repeat Customers</a:t>
            </a:r>
            <a:endParaRPr lang="en-US" sz="2000" dirty="0"/>
          </a:p>
          <a:p>
            <a:pPr marL="285750" indent="-285750" algn="l">
              <a:buFont typeface="Arial" panose="020B0604020202020204" pitchFamily="34" charset="0"/>
              <a:buChar char="•"/>
            </a:pPr>
            <a:r>
              <a:rPr lang="en-US" sz="2000" dirty="0"/>
              <a:t>Finding Top 5 Customers by Sales Volume</a:t>
            </a:r>
          </a:p>
          <a:p>
            <a:pPr marL="285750" indent="-285750" algn="l">
              <a:buFont typeface="Arial" panose="020B0604020202020204" pitchFamily="34" charset="0"/>
              <a:buChar char="•"/>
            </a:pPr>
            <a:r>
              <a:rPr lang="en-US" sz="2000" dirty="0"/>
              <a:t>Analyzing Sales Trends by Day of the Week</a:t>
            </a:r>
          </a:p>
          <a:p>
            <a:pPr marL="285750" indent="-285750" algn="l">
              <a:buFont typeface="Arial" panose="020B0604020202020204" pitchFamily="34" charset="0"/>
              <a:buChar char="•"/>
            </a:pPr>
            <a:r>
              <a:rPr lang="en-US" sz="2000" dirty="0"/>
              <a:t>Conclusion</a:t>
            </a:r>
          </a:p>
          <a:p>
            <a:pPr marL="285750" indent="-285750" algn="l">
              <a:buFont typeface="Arial" panose="020B0604020202020204" pitchFamily="34" charset="0"/>
              <a:buChar char="•"/>
            </a:pPr>
            <a:r>
              <a:rPr lang="en-US" sz="2000" dirty="0"/>
              <a:t>Q/A</a:t>
            </a:r>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40340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EC2F-1182-08A3-DC46-AB0563DD1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93EEC-FBAA-9523-893F-6B0AE9074B4C}"/>
              </a:ext>
            </a:extLst>
          </p:cNvPr>
          <p:cNvSpPr>
            <a:spLocks noGrp="1"/>
          </p:cNvSpPr>
          <p:nvPr>
            <p:ph type="title"/>
          </p:nvPr>
        </p:nvSpPr>
        <p:spPr>
          <a:xfrm>
            <a:off x="381000" y="381000"/>
            <a:ext cx="11430000" cy="1325563"/>
          </a:xfrm>
        </p:spPr>
        <p:txBody>
          <a:bodyPr/>
          <a:lstStyle/>
          <a:p>
            <a:r>
              <a:rPr lang="en-US" dirty="0"/>
              <a:t>Best Product Line by Customer Type</a:t>
            </a:r>
          </a:p>
        </p:txBody>
      </p:sp>
      <p:sp>
        <p:nvSpPr>
          <p:cNvPr id="5" name="Slide Number Placeholder 4">
            <a:extLst>
              <a:ext uri="{FF2B5EF4-FFF2-40B4-BE49-F238E27FC236}">
                <a16:creationId xmlns:a16="http://schemas.microsoft.com/office/drawing/2014/main" id="{CEAE17F9-FD36-6EF4-502E-74D82AF24282}"/>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0DDDA6BD-4367-8659-6FF1-94DA5027728F}"/>
              </a:ext>
            </a:extLst>
          </p:cNvPr>
          <p:cNvSpPr>
            <a:spLocks noGrp="1"/>
          </p:cNvSpPr>
          <p:nvPr>
            <p:ph idx="11"/>
          </p:nvPr>
        </p:nvSpPr>
        <p:spPr>
          <a:xfrm>
            <a:off x="6412173" y="1527142"/>
            <a:ext cx="4678975" cy="4815785"/>
          </a:xfrm>
        </p:spPr>
        <p:txBody>
          <a:bodyPr>
            <a:normAutofit lnSpcReduction="10000"/>
          </a:bodyPr>
          <a:lstStyle/>
          <a:p>
            <a:pPr marL="0" indent="0" algn="ctr">
              <a:buNone/>
            </a:pPr>
            <a:endParaRPr lang="en-US" dirty="0"/>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`Customer Type`,</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RankedSales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a:t>
            </a:r>
          </a:p>
          <a:p>
            <a:endParaRPr lang="en-IN" dirty="0"/>
          </a:p>
        </p:txBody>
      </p:sp>
      <p:sp>
        <p:nvSpPr>
          <p:cNvPr id="4" name="Content Placeholder 3">
            <a:extLst>
              <a:ext uri="{FF2B5EF4-FFF2-40B4-BE49-F238E27FC236}">
                <a16:creationId xmlns:a16="http://schemas.microsoft.com/office/drawing/2014/main" id="{C596D7BA-F56C-6B39-C5CD-D3AB0383DC9F}"/>
              </a:ext>
            </a:extLst>
          </p:cNvPr>
          <p:cNvSpPr>
            <a:spLocks noGrp="1"/>
          </p:cNvSpPr>
          <p:nvPr>
            <p:ph idx="1"/>
          </p:nvPr>
        </p:nvSpPr>
        <p:spPr>
          <a:xfrm>
            <a:off x="1100852" y="1527142"/>
            <a:ext cx="4678975" cy="4949857"/>
          </a:xfrm>
        </p:spPr>
        <p:txBody>
          <a:bodyPr>
            <a:normAutofit fontScale="47500" lnSpcReduction="20000"/>
          </a:bodyPr>
          <a:lstStyle/>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WITH </a:t>
            </a:r>
            <a:r>
              <a:rPr lang="en-IN" sz="3000" kern="100" dirty="0" err="1">
                <a:effectLst/>
                <a:latin typeface="Calibri" panose="020F0502020204030204" pitchFamily="34" charset="0"/>
                <a:ea typeface="Calibri" panose="020F0502020204030204" pitchFamily="34" charset="0"/>
                <a:cs typeface="Times New Roman" panose="02020603050405020304" pitchFamily="18" charset="0"/>
              </a:rPr>
              <a:t>RankedSales</a:t>
            </a: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`Customer Type`,</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3000" kern="100" dirty="0" err="1">
                <a:effectLst/>
                <a:latin typeface="Calibri" panose="020F0502020204030204" pitchFamily="34" charset="0"/>
                <a:ea typeface="Calibri" panose="020F0502020204030204" pitchFamily="34" charset="0"/>
                <a:cs typeface="Times New Roman" panose="02020603050405020304" pitchFamily="18" charset="0"/>
              </a:rPr>
              <a:t>TotalSales</a:t>
            </a: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ROW_NUMBER() OVER (PARTITION BY `Customer Type` ORDER BY SUM(`Total`) DESC) AS </a:t>
            </a:r>
            <a:r>
              <a:rPr lang="en-IN" sz="3000" kern="100" dirty="0" err="1">
                <a:effectLst/>
                <a:latin typeface="Calibri" panose="020F0502020204030204" pitchFamily="34" charset="0"/>
                <a:ea typeface="Calibri" panose="020F0502020204030204" pitchFamily="34" charset="0"/>
                <a:cs typeface="Times New Roman" panose="02020603050405020304" pitchFamily="18" charset="0"/>
              </a:rPr>
              <a:t>rn</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0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GROUP BY </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`Customer Type`, `Product Line`</a:t>
            </a:r>
          </a:p>
          <a:p>
            <a:pPr>
              <a:lnSpc>
                <a:spcPct val="115000"/>
              </a:lnSpc>
              <a:spcAft>
                <a:spcPts val="800"/>
              </a:spcAft>
              <a:buNone/>
            </a:pP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07791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DAAA-F904-5247-5E04-A9C228E94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21388-CFC6-7BDA-8243-B07B1FB5A1EF}"/>
              </a:ext>
            </a:extLst>
          </p:cNvPr>
          <p:cNvSpPr>
            <a:spLocks noGrp="1"/>
          </p:cNvSpPr>
          <p:nvPr>
            <p:ph type="title"/>
          </p:nvPr>
        </p:nvSpPr>
        <p:spPr>
          <a:xfrm>
            <a:off x="381000" y="381000"/>
            <a:ext cx="11430000" cy="1325563"/>
          </a:xfrm>
        </p:spPr>
        <p:txBody>
          <a:bodyPr/>
          <a:lstStyle/>
          <a:p>
            <a:r>
              <a:rPr lang="en-IN" dirty="0"/>
              <a:t>Identifying Repeat Customers</a:t>
            </a:r>
            <a:endParaRPr lang="en-US" dirty="0"/>
          </a:p>
        </p:txBody>
      </p:sp>
      <p:sp>
        <p:nvSpPr>
          <p:cNvPr id="5" name="Slide Number Placeholder 4">
            <a:extLst>
              <a:ext uri="{FF2B5EF4-FFF2-40B4-BE49-F238E27FC236}">
                <a16:creationId xmlns:a16="http://schemas.microsoft.com/office/drawing/2014/main" id="{86918994-3813-A4EC-604E-5372F8FFF739}"/>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21</a:t>
            </a:fld>
            <a:endParaRPr lang="en-US" dirty="0"/>
          </a:p>
        </p:txBody>
      </p:sp>
      <p:pic>
        <p:nvPicPr>
          <p:cNvPr id="3" name="Picture 2">
            <a:extLst>
              <a:ext uri="{FF2B5EF4-FFF2-40B4-BE49-F238E27FC236}">
                <a16:creationId xmlns:a16="http://schemas.microsoft.com/office/drawing/2014/main" id="{2DD2D9B7-AF50-6E07-89FA-7954342907EF}"/>
              </a:ext>
            </a:extLst>
          </p:cNvPr>
          <p:cNvPicPr>
            <a:picLocks noChangeAspect="1"/>
          </p:cNvPicPr>
          <p:nvPr/>
        </p:nvPicPr>
        <p:blipFill>
          <a:blip r:embed="rId2"/>
          <a:srcRect l="487" r="35984"/>
          <a:stretch/>
        </p:blipFill>
        <p:spPr>
          <a:xfrm>
            <a:off x="911493" y="1706562"/>
            <a:ext cx="5083953" cy="4298311"/>
          </a:xfrm>
          <a:prstGeom prst="rect">
            <a:avLst/>
          </a:prstGeom>
        </p:spPr>
      </p:pic>
      <p:pic>
        <p:nvPicPr>
          <p:cNvPr id="8" name="Content Placeholder 7">
            <a:extLst>
              <a:ext uri="{FF2B5EF4-FFF2-40B4-BE49-F238E27FC236}">
                <a16:creationId xmlns:a16="http://schemas.microsoft.com/office/drawing/2014/main" id="{137BCADC-F641-F66C-D5E0-DB320A46DFCA}"/>
              </a:ext>
            </a:extLst>
          </p:cNvPr>
          <p:cNvPicPr>
            <a:picLocks noGrp="1" noChangeAspect="1"/>
          </p:cNvPicPr>
          <p:nvPr>
            <p:ph idx="11"/>
          </p:nvPr>
        </p:nvPicPr>
        <p:blipFill>
          <a:blip r:embed="rId3"/>
          <a:stretch>
            <a:fillRect/>
          </a:stretch>
        </p:blipFill>
        <p:spPr>
          <a:xfrm>
            <a:off x="6827788" y="1706563"/>
            <a:ext cx="4516769" cy="4298310"/>
          </a:xfrm>
          <a:prstGeom prst="rect">
            <a:avLst/>
          </a:prstGeom>
        </p:spPr>
      </p:pic>
    </p:spTree>
    <p:extLst>
      <p:ext uri="{BB962C8B-B14F-4D97-AF65-F5344CB8AC3E}">
        <p14:creationId xmlns:p14="http://schemas.microsoft.com/office/powerpoint/2010/main" val="383974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4981E-D4AE-6B9F-8381-E7376357A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10B02-A294-2873-95B5-D67D690C566E}"/>
              </a:ext>
            </a:extLst>
          </p:cNvPr>
          <p:cNvSpPr>
            <a:spLocks noGrp="1"/>
          </p:cNvSpPr>
          <p:nvPr>
            <p:ph type="title"/>
          </p:nvPr>
        </p:nvSpPr>
        <p:spPr>
          <a:xfrm>
            <a:off x="381000" y="381000"/>
            <a:ext cx="11430000" cy="1325563"/>
          </a:xfrm>
        </p:spPr>
        <p:txBody>
          <a:bodyPr/>
          <a:lstStyle/>
          <a:p>
            <a:r>
              <a:rPr lang="en-IN" dirty="0"/>
              <a:t>Identifying Repeat Customers</a:t>
            </a:r>
            <a:endParaRPr lang="en-US" dirty="0"/>
          </a:p>
        </p:txBody>
      </p:sp>
      <p:sp>
        <p:nvSpPr>
          <p:cNvPr id="5" name="Slide Number Placeholder 4">
            <a:extLst>
              <a:ext uri="{FF2B5EF4-FFF2-40B4-BE49-F238E27FC236}">
                <a16:creationId xmlns:a16="http://schemas.microsoft.com/office/drawing/2014/main" id="{723B10AB-6E8E-8F81-CE38-E7C4B20C6DBB}"/>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E229DB5-E401-6C49-5618-6FADB7010287}"/>
              </a:ext>
            </a:extLst>
          </p:cNvPr>
          <p:cNvSpPr>
            <a:spLocks noGrp="1"/>
          </p:cNvSpPr>
          <p:nvPr>
            <p:ph idx="11"/>
          </p:nvPr>
        </p:nvSpPr>
        <p:spPr>
          <a:xfrm>
            <a:off x="6451828" y="1253765"/>
            <a:ext cx="4678975" cy="5410985"/>
          </a:xfrm>
        </p:spPr>
        <p:txBody>
          <a:bodyPr>
            <a:normAutofit fontScale="25000" lnSpcReduction="20000"/>
          </a:bodyPr>
          <a:lstStyle/>
          <a:p>
            <a:pPr marL="0" indent="0" algn="ctr">
              <a:buNone/>
            </a:pPr>
            <a:endParaRPr lang="en-US" dirty="0"/>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Customer ID`,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STR_TO_</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DATE(`Date`, '%d-%m-%Y') AS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FROM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SubQuery</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SELECT `Customer ID`,</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NextPurchaseDate</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DaysBetween</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CustomerPurchases</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WHERE </a:t>
            </a:r>
          </a:p>
          <a:p>
            <a:pPr>
              <a:lnSpc>
                <a:spcPct val="115000"/>
              </a:lnSpc>
              <a:spcAft>
                <a:spcPts val="800"/>
              </a:spcAft>
            </a:pP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DaysBetween</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&gt; 0 AND </a:t>
            </a:r>
            <a:r>
              <a:rPr lang="en-IN" sz="4800" kern="100" dirty="0" err="1">
                <a:effectLst/>
                <a:latin typeface="Calibri" panose="020F0502020204030204" pitchFamily="34" charset="0"/>
                <a:ea typeface="Calibri" panose="020F0502020204030204" pitchFamily="34" charset="0"/>
                <a:cs typeface="Times New Roman" panose="02020603050405020304" pitchFamily="18" charset="0"/>
              </a:rPr>
              <a:t>DaysBetween</a:t>
            </a:r>
            <a:r>
              <a:rPr lang="en-IN" sz="4800" kern="100" dirty="0">
                <a:effectLst/>
                <a:latin typeface="Calibri" panose="020F0502020204030204" pitchFamily="34" charset="0"/>
                <a:ea typeface="Calibri" panose="020F0502020204030204" pitchFamily="34" charset="0"/>
                <a:cs typeface="Times New Roman" panose="02020603050405020304" pitchFamily="18" charset="0"/>
              </a:rPr>
              <a:t> &lt;= 30;</a:t>
            </a:r>
            <a:endParaRPr lang="en-IN" sz="4800" dirty="0"/>
          </a:p>
        </p:txBody>
      </p:sp>
      <p:sp>
        <p:nvSpPr>
          <p:cNvPr id="4" name="Content Placeholder 3">
            <a:extLst>
              <a:ext uri="{FF2B5EF4-FFF2-40B4-BE49-F238E27FC236}">
                <a16:creationId xmlns:a16="http://schemas.microsoft.com/office/drawing/2014/main" id="{FBDA2134-E7E8-F9A8-BC0D-0EDD991F5577}"/>
              </a:ext>
            </a:extLst>
          </p:cNvPr>
          <p:cNvSpPr>
            <a:spLocks noGrp="1"/>
          </p:cNvSpPr>
          <p:nvPr>
            <p:ph idx="1"/>
          </p:nvPr>
        </p:nvSpPr>
        <p:spPr>
          <a:xfrm>
            <a:off x="1100852" y="1527142"/>
            <a:ext cx="4678975" cy="4949857"/>
          </a:xfrm>
        </p:spPr>
        <p:txBody>
          <a:bodyPr>
            <a:normAutofit fontScale="40000" lnSpcReduction="20000"/>
          </a:bodyPr>
          <a:lstStyle/>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WITH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CustomerPurchases</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LEAD(</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1) OVER (PARTITION BY `Customer ID` ORDER BY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NextPurchaseDate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DATEDIFF(</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LEAD(</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1) OVER (PARTITION BY `Customer ID` ORDER BY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PurchaseDate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 AS </a:t>
            </a: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DaysBetween</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SELECT</a:t>
            </a:r>
          </a:p>
        </p:txBody>
      </p:sp>
    </p:spTree>
    <p:extLst>
      <p:ext uri="{BB962C8B-B14F-4D97-AF65-F5344CB8AC3E}">
        <p14:creationId xmlns:p14="http://schemas.microsoft.com/office/powerpoint/2010/main" val="346386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171C4-6EF9-CDBE-1CE6-78388A3BC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1F696-F49A-00E0-A4F7-3E6FAC9EEE03}"/>
              </a:ext>
            </a:extLst>
          </p:cNvPr>
          <p:cNvSpPr>
            <a:spLocks noGrp="1"/>
          </p:cNvSpPr>
          <p:nvPr>
            <p:ph type="title"/>
          </p:nvPr>
        </p:nvSpPr>
        <p:spPr>
          <a:xfrm>
            <a:off x="381000" y="381000"/>
            <a:ext cx="11430000" cy="1325563"/>
          </a:xfrm>
        </p:spPr>
        <p:txBody>
          <a:bodyPr>
            <a:normAutofit/>
          </a:bodyPr>
          <a:lstStyle/>
          <a:p>
            <a:pPr>
              <a:lnSpc>
                <a:spcPct val="115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Finding Top 5 Customers by Sales Volume.</a:t>
            </a:r>
          </a:p>
        </p:txBody>
      </p:sp>
      <p:sp>
        <p:nvSpPr>
          <p:cNvPr id="5" name="Slide Number Placeholder 4">
            <a:extLst>
              <a:ext uri="{FF2B5EF4-FFF2-40B4-BE49-F238E27FC236}">
                <a16:creationId xmlns:a16="http://schemas.microsoft.com/office/drawing/2014/main" id="{4E4A57C7-9448-8297-1405-BC3465E286AF}"/>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23</a:t>
            </a:fld>
            <a:endParaRPr lang="en-US" dirty="0"/>
          </a:p>
        </p:txBody>
      </p:sp>
      <p:pic>
        <p:nvPicPr>
          <p:cNvPr id="4" name="Picture 3">
            <a:extLst>
              <a:ext uri="{FF2B5EF4-FFF2-40B4-BE49-F238E27FC236}">
                <a16:creationId xmlns:a16="http://schemas.microsoft.com/office/drawing/2014/main" id="{9B92A93F-DA70-975A-772D-E74FD973E6B8}"/>
              </a:ext>
            </a:extLst>
          </p:cNvPr>
          <p:cNvPicPr>
            <a:picLocks noChangeAspect="1"/>
          </p:cNvPicPr>
          <p:nvPr/>
        </p:nvPicPr>
        <p:blipFill rotWithShape="1">
          <a:blip r:embed="rId2"/>
          <a:srcRect r="36229" b="42712"/>
          <a:stretch/>
        </p:blipFill>
        <p:spPr bwMode="auto">
          <a:xfrm>
            <a:off x="1390450" y="2243579"/>
            <a:ext cx="4345757" cy="2545238"/>
          </a:xfrm>
          <a:prstGeom prst="rect">
            <a:avLst/>
          </a:prstGeom>
          <a:ln>
            <a:noFill/>
          </a:ln>
          <a:extLst>
            <a:ext uri="{53640926-AAD7-44D8-BBD7-CCE9431645EC}">
              <a14:shadowObscured xmlns:a14="http://schemas.microsoft.com/office/drawing/2010/main"/>
            </a:ext>
          </a:extLst>
        </p:spPr>
      </p:pic>
      <p:sp>
        <p:nvSpPr>
          <p:cNvPr id="7" name="Content Placeholder 6">
            <a:extLst>
              <a:ext uri="{FF2B5EF4-FFF2-40B4-BE49-F238E27FC236}">
                <a16:creationId xmlns:a16="http://schemas.microsoft.com/office/drawing/2014/main" id="{8E2E366F-3F82-E4C3-088B-9D82B0E7BE49}"/>
              </a:ext>
            </a:extLst>
          </p:cNvPr>
          <p:cNvSpPr>
            <a:spLocks noGrp="1"/>
          </p:cNvSpPr>
          <p:nvPr>
            <p:ph idx="11"/>
          </p:nvPr>
        </p:nvSpPr>
        <p:spPr/>
        <p:txBody>
          <a:bodyPr>
            <a:normAutofit fontScale="850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TotalRevenue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TotalRevenue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LIMIT 5;</a:t>
            </a:r>
          </a:p>
          <a:p>
            <a:pPr marL="0" indent="0">
              <a:buNone/>
            </a:pPr>
            <a:endParaRPr lang="en-IN" dirty="0"/>
          </a:p>
        </p:txBody>
      </p:sp>
    </p:spTree>
    <p:extLst>
      <p:ext uri="{BB962C8B-B14F-4D97-AF65-F5344CB8AC3E}">
        <p14:creationId xmlns:p14="http://schemas.microsoft.com/office/powerpoint/2010/main" val="160047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E4B8B-F187-D5A3-564A-C1CFFB0E5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99905-CAC7-361E-D719-CAB11C1C7DFF}"/>
              </a:ext>
            </a:extLst>
          </p:cNvPr>
          <p:cNvSpPr>
            <a:spLocks noGrp="1"/>
          </p:cNvSpPr>
          <p:nvPr>
            <p:ph type="title"/>
          </p:nvPr>
        </p:nvSpPr>
        <p:spPr>
          <a:xfrm>
            <a:off x="381000" y="381000"/>
            <a:ext cx="11430000" cy="1325563"/>
          </a:xfrm>
        </p:spPr>
        <p:txBody>
          <a:bodyPr>
            <a:normAutofit/>
          </a:bodyPr>
          <a:lstStyle/>
          <a:p>
            <a:pPr>
              <a:lnSpc>
                <a:spcPct val="115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Finding Top 5 Customers by Sales Volume.</a:t>
            </a:r>
          </a:p>
        </p:txBody>
      </p:sp>
      <p:sp>
        <p:nvSpPr>
          <p:cNvPr id="5" name="Slide Number Placeholder 4">
            <a:extLst>
              <a:ext uri="{FF2B5EF4-FFF2-40B4-BE49-F238E27FC236}">
                <a16:creationId xmlns:a16="http://schemas.microsoft.com/office/drawing/2014/main" id="{B82C6783-6118-A1ED-18AC-FE5C08AE256A}"/>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24</a:t>
            </a:fld>
            <a:endParaRPr lang="en-US" dirty="0"/>
          </a:p>
        </p:txBody>
      </p:sp>
      <p:sp>
        <p:nvSpPr>
          <p:cNvPr id="7" name="Content Placeholder 6">
            <a:extLst>
              <a:ext uri="{FF2B5EF4-FFF2-40B4-BE49-F238E27FC236}">
                <a16:creationId xmlns:a16="http://schemas.microsoft.com/office/drawing/2014/main" id="{86E7E4DE-EC7B-5A35-D269-E7C48CC0FA74}"/>
              </a:ext>
            </a:extLst>
          </p:cNvPr>
          <p:cNvSpPr>
            <a:spLocks noGrp="1"/>
          </p:cNvSpPr>
          <p:nvPr>
            <p:ph idx="11"/>
          </p:nvPr>
        </p:nvSpPr>
        <p:spPr>
          <a:xfrm>
            <a:off x="6243025" y="1627953"/>
            <a:ext cx="4678975" cy="4517302"/>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top 5 customers contribute the highest sales revenue.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They are critical for Walmart's business and could be targeted for loyalty programs or special offers to retain and grow their spending.</a:t>
            </a:r>
          </a:p>
          <a:p>
            <a:r>
              <a:rPr lang="en-US" sz="1800" dirty="0">
                <a:latin typeface="Times New Roman" panose="02020603050405020304" pitchFamily="18" charset="0"/>
                <a:cs typeface="Times New Roman" panose="02020603050405020304" pitchFamily="18" charset="0"/>
              </a:rPr>
              <a:t>Since these customers contribute a significant portion of revenue, </a:t>
            </a:r>
            <a:r>
              <a:rPr lang="en-US" sz="1800" b="1" dirty="0">
                <a:latin typeface="Times New Roman" panose="02020603050405020304" pitchFamily="18" charset="0"/>
                <a:cs typeface="Times New Roman" panose="02020603050405020304" pitchFamily="18" charset="0"/>
              </a:rPr>
              <a:t>loyalty programs or exclusive offers</a:t>
            </a:r>
            <a:r>
              <a:rPr lang="en-US" sz="1800" dirty="0">
                <a:latin typeface="Times New Roman" panose="02020603050405020304" pitchFamily="18" charset="0"/>
                <a:cs typeface="Times New Roman" panose="02020603050405020304" pitchFamily="18" charset="0"/>
              </a:rPr>
              <a:t> targeted at these individuals may help boost repeat purchases and increase overall sales</a:t>
            </a:r>
            <a:r>
              <a:rPr lang="en-US" sz="1800" dirty="0"/>
              <a:t>.</a:t>
            </a:r>
          </a:p>
          <a:p>
            <a:pPr>
              <a:buFont typeface="Arial" panose="020B0604020202020204" pitchFamily="34" charset="0"/>
              <a:buChar char="•"/>
            </a:pPr>
            <a:endParaRPr lang="en-US" sz="1600" dirty="0"/>
          </a:p>
          <a:p>
            <a:pPr marL="0" indent="0">
              <a:buNone/>
            </a:pPr>
            <a:endParaRPr lang="en-IN" dirty="0"/>
          </a:p>
        </p:txBody>
      </p:sp>
      <p:pic>
        <p:nvPicPr>
          <p:cNvPr id="8" name="Picture 7">
            <a:extLst>
              <a:ext uri="{FF2B5EF4-FFF2-40B4-BE49-F238E27FC236}">
                <a16:creationId xmlns:a16="http://schemas.microsoft.com/office/drawing/2014/main" id="{E0C8D608-5D86-B010-8901-CBC73B79A77E}"/>
              </a:ext>
            </a:extLst>
          </p:cNvPr>
          <p:cNvPicPr>
            <a:picLocks noChangeAspect="1"/>
          </p:cNvPicPr>
          <p:nvPr/>
        </p:nvPicPr>
        <p:blipFill>
          <a:blip r:embed="rId2"/>
          <a:stretch>
            <a:fillRect/>
          </a:stretch>
        </p:blipFill>
        <p:spPr>
          <a:xfrm>
            <a:off x="1055802" y="1777367"/>
            <a:ext cx="4893174" cy="4367888"/>
          </a:xfrm>
          <a:prstGeom prst="rect">
            <a:avLst/>
          </a:prstGeom>
        </p:spPr>
      </p:pic>
    </p:spTree>
    <p:extLst>
      <p:ext uri="{BB962C8B-B14F-4D97-AF65-F5344CB8AC3E}">
        <p14:creationId xmlns:p14="http://schemas.microsoft.com/office/powerpoint/2010/main" val="396183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1B71C-6BA9-F5A6-BEDD-8E867A10D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57A3D-D853-E57F-F020-E8ECB7559D2C}"/>
              </a:ext>
            </a:extLst>
          </p:cNvPr>
          <p:cNvSpPr>
            <a:spLocks noGrp="1"/>
          </p:cNvSpPr>
          <p:nvPr>
            <p:ph type="title"/>
          </p:nvPr>
        </p:nvSpPr>
        <p:spPr>
          <a:xfrm>
            <a:off x="381000" y="381000"/>
            <a:ext cx="11430000" cy="1325563"/>
          </a:xfrm>
        </p:spPr>
        <p:txBody>
          <a:bodyPr>
            <a:normAutofit/>
          </a:bodyPr>
          <a:lstStyle/>
          <a:p>
            <a:pPr>
              <a:lnSpc>
                <a:spcPct val="115000"/>
              </a:lnSpc>
              <a:spcAft>
                <a:spcPts val="800"/>
              </a:spcAft>
            </a:pPr>
            <a:r>
              <a:rPr lang="en-US" sz="3600" dirty="0"/>
              <a:t>Analyzing Sales Trends by Day of the Week</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34F88390-4594-0F40-0737-569CDD2D1E6E}"/>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25</a:t>
            </a:fld>
            <a:endParaRPr lang="en-US" dirty="0"/>
          </a:p>
        </p:txBody>
      </p:sp>
      <p:sp>
        <p:nvSpPr>
          <p:cNvPr id="7" name="Content Placeholder 6">
            <a:extLst>
              <a:ext uri="{FF2B5EF4-FFF2-40B4-BE49-F238E27FC236}">
                <a16:creationId xmlns:a16="http://schemas.microsoft.com/office/drawing/2014/main" id="{DB2558FD-07F1-AB13-622A-33F3DDA2D085}"/>
              </a:ext>
            </a:extLst>
          </p:cNvPr>
          <p:cNvSpPr>
            <a:spLocks noGrp="1"/>
          </p:cNvSpPr>
          <p:nvPr>
            <p:ph idx="11"/>
          </p:nvPr>
        </p:nvSpPr>
        <p:spPr>
          <a:xfrm>
            <a:off x="6243025" y="1627953"/>
            <a:ext cx="4678975" cy="4517302"/>
          </a:xfrm>
        </p:spPr>
        <p:txBody>
          <a:bodyPr>
            <a:normAutofit/>
          </a:bodyPr>
          <a:lstStyle/>
          <a:p>
            <a:pPr>
              <a:buFont typeface="Arial" panose="020B0604020202020204" pitchFamily="34" charset="0"/>
              <a:buChar char="•"/>
            </a:pPr>
            <a:r>
              <a:rPr lang="en-US" sz="1600" b="1" dirty="0"/>
              <a:t>Saturday</a:t>
            </a:r>
            <a:r>
              <a:rPr lang="en-US" sz="1600" dirty="0"/>
              <a:t> has the highest total sales, indicating strong customer activity on weekends.</a:t>
            </a:r>
          </a:p>
          <a:p>
            <a:pPr>
              <a:buFont typeface="Arial" panose="020B0604020202020204" pitchFamily="34" charset="0"/>
              <a:buChar char="•"/>
            </a:pPr>
            <a:r>
              <a:rPr lang="en-US" sz="1600" b="1" dirty="0"/>
              <a:t>Tuesday</a:t>
            </a:r>
            <a:r>
              <a:rPr lang="en-US" sz="1600" dirty="0"/>
              <a:t> is the second-best day for sales, showing mid-week shopping interest.</a:t>
            </a:r>
          </a:p>
          <a:p>
            <a:pPr>
              <a:buFont typeface="Arial" panose="020B0604020202020204" pitchFamily="34" charset="0"/>
              <a:buChar char="•"/>
            </a:pPr>
            <a:r>
              <a:rPr lang="en-US" sz="1600" dirty="0"/>
              <a:t>Sales gradually decline from </a:t>
            </a:r>
            <a:r>
              <a:rPr lang="en-US" sz="1600" b="1" dirty="0"/>
              <a:t>Thursday</a:t>
            </a:r>
            <a:r>
              <a:rPr lang="en-US" sz="1600" dirty="0"/>
              <a:t> through </a:t>
            </a:r>
            <a:r>
              <a:rPr lang="en-US" sz="1600" b="1" dirty="0"/>
              <a:t>Monday</a:t>
            </a:r>
            <a:r>
              <a:rPr lang="en-US" sz="1600" dirty="0"/>
              <a:t>, with </a:t>
            </a:r>
            <a:r>
              <a:rPr lang="en-US" sz="1600" b="1" dirty="0"/>
              <a:t>Monday</a:t>
            </a:r>
            <a:r>
              <a:rPr lang="en-US" sz="1600" dirty="0"/>
              <a:t> having the lowest total sales.</a:t>
            </a:r>
          </a:p>
          <a:p>
            <a:pPr>
              <a:buFont typeface="Arial" panose="020B0604020202020204" pitchFamily="34" charset="0"/>
              <a:buChar char="•"/>
            </a:pPr>
            <a:r>
              <a:rPr lang="en-US" sz="1600" dirty="0"/>
              <a:t>The dip on </a:t>
            </a:r>
            <a:r>
              <a:rPr lang="en-US" sz="1600" b="1" dirty="0"/>
              <a:t>Monday</a:t>
            </a:r>
            <a:r>
              <a:rPr lang="en-US" sz="1600" dirty="0"/>
              <a:t> could be due to the start of the workweek when customers shop less.</a:t>
            </a:r>
          </a:p>
          <a:p>
            <a:pPr>
              <a:buFont typeface="Arial" panose="020B0604020202020204" pitchFamily="34" charset="0"/>
              <a:buChar char="•"/>
            </a:pPr>
            <a:r>
              <a:rPr lang="en-US" sz="1600" dirty="0"/>
              <a:t>The steady sales from </a:t>
            </a:r>
            <a:r>
              <a:rPr lang="en-US" sz="1600" b="1" dirty="0"/>
              <a:t>Thursday</a:t>
            </a:r>
            <a:r>
              <a:rPr lang="en-US" sz="1600" dirty="0"/>
              <a:t> to </a:t>
            </a:r>
            <a:r>
              <a:rPr lang="en-US" sz="1600" b="1" dirty="0"/>
              <a:t>Sunday</a:t>
            </a:r>
            <a:r>
              <a:rPr lang="en-US" sz="1600" dirty="0"/>
              <a:t> suggest that weekends and the days leading up to it are generally good for business.</a:t>
            </a:r>
          </a:p>
          <a:p>
            <a:pPr>
              <a:buFont typeface="Arial" panose="020B0604020202020204" pitchFamily="34" charset="0"/>
              <a:buChar char="•"/>
            </a:pPr>
            <a:endParaRPr lang="en-US" sz="1600" dirty="0"/>
          </a:p>
          <a:p>
            <a:pPr marL="0" indent="0">
              <a:buNone/>
            </a:pPr>
            <a:endParaRPr lang="en-IN" dirty="0"/>
          </a:p>
        </p:txBody>
      </p:sp>
      <p:pic>
        <p:nvPicPr>
          <p:cNvPr id="6" name="Picture 5">
            <a:extLst>
              <a:ext uri="{FF2B5EF4-FFF2-40B4-BE49-F238E27FC236}">
                <a16:creationId xmlns:a16="http://schemas.microsoft.com/office/drawing/2014/main" id="{21CD9440-3550-D320-5E0D-6F348B915F70}"/>
              </a:ext>
            </a:extLst>
          </p:cNvPr>
          <p:cNvPicPr>
            <a:picLocks noChangeAspect="1"/>
          </p:cNvPicPr>
          <p:nvPr/>
        </p:nvPicPr>
        <p:blipFill>
          <a:blip r:embed="rId2"/>
          <a:stretch>
            <a:fillRect/>
          </a:stretch>
        </p:blipFill>
        <p:spPr>
          <a:xfrm>
            <a:off x="1142571" y="1949625"/>
            <a:ext cx="4953429" cy="3505504"/>
          </a:xfrm>
          <a:prstGeom prst="rect">
            <a:avLst/>
          </a:prstGeom>
        </p:spPr>
      </p:pic>
    </p:spTree>
    <p:extLst>
      <p:ext uri="{BB962C8B-B14F-4D97-AF65-F5344CB8AC3E}">
        <p14:creationId xmlns:p14="http://schemas.microsoft.com/office/powerpoint/2010/main" val="475727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2A7EF-48F5-C3CC-B076-D6C9BF4A9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86DD1-EF00-851A-FE3D-850CEC5262C4}"/>
              </a:ext>
            </a:extLst>
          </p:cNvPr>
          <p:cNvSpPr>
            <a:spLocks noGrp="1"/>
          </p:cNvSpPr>
          <p:nvPr>
            <p:ph type="title"/>
          </p:nvPr>
        </p:nvSpPr>
        <p:spPr>
          <a:xfrm>
            <a:off x="381000" y="381000"/>
            <a:ext cx="11430000" cy="1325563"/>
          </a:xfrm>
        </p:spPr>
        <p:txBody>
          <a:bodyPr>
            <a:normAutofit/>
          </a:bodyPr>
          <a:lstStyle/>
          <a:p>
            <a:pPr>
              <a:lnSpc>
                <a:spcPct val="115000"/>
              </a:lnSpc>
              <a:spcAft>
                <a:spcPts val="800"/>
              </a:spcAft>
            </a:pPr>
            <a:r>
              <a:rPr lang="en-US" sz="3600" kern="100" dirty="0" err="1">
                <a:effectLst/>
                <a:latin typeface="Calibri" panose="020F0502020204030204" pitchFamily="34" charset="0"/>
                <a:ea typeface="Calibri" panose="020F0502020204030204" pitchFamily="34" charset="0"/>
                <a:cs typeface="Times New Roman" panose="02020603050405020304" pitchFamily="18" charset="0"/>
              </a:rPr>
              <a:t>Sql</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script &amp; output</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FB639E10-95F8-618F-A0EB-ADAABD06DD2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26</a:t>
            </a:fld>
            <a:endParaRPr lang="en-US" dirty="0"/>
          </a:p>
        </p:txBody>
      </p:sp>
      <p:sp>
        <p:nvSpPr>
          <p:cNvPr id="7" name="Content Placeholder 6">
            <a:extLst>
              <a:ext uri="{FF2B5EF4-FFF2-40B4-BE49-F238E27FC236}">
                <a16:creationId xmlns:a16="http://schemas.microsoft.com/office/drawing/2014/main" id="{A4E23915-F2A0-1D65-5760-72A84D9970A9}"/>
              </a:ext>
            </a:extLst>
          </p:cNvPr>
          <p:cNvSpPr>
            <a:spLocks noGrp="1"/>
          </p:cNvSpPr>
          <p:nvPr>
            <p:ph idx="11"/>
          </p:nvPr>
        </p:nvSpPr>
        <p:spPr>
          <a:xfrm>
            <a:off x="6243025" y="1627953"/>
            <a:ext cx="4678975" cy="4517302"/>
          </a:xfrm>
        </p:spPr>
        <p:txBody>
          <a:bodyPr>
            <a:normAutofit fontScale="925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DAYNAME(STR_TO_DATE(`Date`, '%d-%m-%Y'))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DayOfWeek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DayOfWeek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ORDER BY </a:t>
            </a:r>
          </a:p>
          <a:p>
            <a:pPr marL="0" indent="0">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TotalSales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pPr>
              <a:buFont typeface="Arial" panose="020B0604020202020204" pitchFamily="34" charset="0"/>
              <a:buChar char="•"/>
            </a:pPr>
            <a:endParaRPr lang="en-US" sz="1600" dirty="0"/>
          </a:p>
          <a:p>
            <a:pPr marL="0" indent="0">
              <a:buNone/>
            </a:pPr>
            <a:endParaRPr lang="en-IN" dirty="0"/>
          </a:p>
        </p:txBody>
      </p:sp>
      <p:pic>
        <p:nvPicPr>
          <p:cNvPr id="4" name="Picture 3">
            <a:extLst>
              <a:ext uri="{FF2B5EF4-FFF2-40B4-BE49-F238E27FC236}">
                <a16:creationId xmlns:a16="http://schemas.microsoft.com/office/drawing/2014/main" id="{6EBB3905-141A-DDF3-A9BE-7DD7EB38047F}"/>
              </a:ext>
            </a:extLst>
          </p:cNvPr>
          <p:cNvPicPr>
            <a:picLocks noChangeAspect="1"/>
          </p:cNvPicPr>
          <p:nvPr/>
        </p:nvPicPr>
        <p:blipFill>
          <a:blip r:embed="rId2"/>
          <a:stretch>
            <a:fillRect/>
          </a:stretch>
        </p:blipFill>
        <p:spPr>
          <a:xfrm>
            <a:off x="1342414" y="1847654"/>
            <a:ext cx="4055497" cy="3780148"/>
          </a:xfrm>
          <a:prstGeom prst="rect">
            <a:avLst/>
          </a:prstGeom>
        </p:spPr>
      </p:pic>
    </p:spTree>
    <p:extLst>
      <p:ext uri="{BB962C8B-B14F-4D97-AF65-F5344CB8AC3E}">
        <p14:creationId xmlns:p14="http://schemas.microsoft.com/office/powerpoint/2010/main" val="61758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7020675" y="382344"/>
            <a:ext cx="4377767" cy="2719337"/>
          </a:xfrm>
        </p:spPr>
        <p:txBody>
          <a:bodyPr/>
          <a:lstStyle/>
          <a:p>
            <a:r>
              <a:rPr lang="en-US" dirty="0"/>
              <a:t>Thank you</a:t>
            </a:r>
          </a:p>
        </p:txBody>
      </p:sp>
      <p:pic>
        <p:nvPicPr>
          <p:cNvPr id="6" name="Picture Placeholder 5" descr="A table and chairs in a room">
            <a:extLst>
              <a:ext uri="{FF2B5EF4-FFF2-40B4-BE49-F238E27FC236}">
                <a16:creationId xmlns:a16="http://schemas.microsoft.com/office/drawing/2014/main" id="{30452C6F-947C-89F5-F589-F6759321BB8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5" r="35"/>
          <a:stretch/>
        </p:blipFill>
        <p:spPr>
          <a:xfrm>
            <a:off x="911745" y="1751759"/>
            <a:ext cx="5394960" cy="3997325"/>
          </a:xfrm>
        </p:spPr>
      </p:pic>
      <p:sp>
        <p:nvSpPr>
          <p:cNvPr id="3" name="Content Placeholder 2">
            <a:extLst>
              <a:ext uri="{FF2B5EF4-FFF2-40B4-BE49-F238E27FC236}">
                <a16:creationId xmlns:a16="http://schemas.microsoft.com/office/drawing/2014/main" id="{65F8618F-D769-F666-B1AD-B03C82DA1B23}"/>
              </a:ext>
            </a:extLst>
          </p:cNvPr>
          <p:cNvSpPr>
            <a:spLocks noGrp="1"/>
          </p:cNvSpPr>
          <p:nvPr>
            <p:ph sz="quarter" idx="11"/>
          </p:nvPr>
        </p:nvSpPr>
        <p:spPr>
          <a:xfrm>
            <a:off x="7029992" y="3340800"/>
            <a:ext cx="4368450" cy="1617699"/>
          </a:xfrm>
        </p:spPr>
        <p:txBody>
          <a:bodyPr/>
          <a:lstStyle/>
          <a:p>
            <a:r>
              <a:rPr lang="en-US" dirty="0"/>
              <a:t>Name : Leepakshi Patankar</a:t>
            </a:r>
          </a:p>
          <a:p>
            <a:r>
              <a:rPr lang="en-US" dirty="0" err="1"/>
              <a:t>Email:leepakshipatankar@gmail.com</a:t>
            </a:r>
            <a:endParaRPr lang="en-US" dirty="0"/>
          </a:p>
          <a:p>
            <a:r>
              <a:rPr lang="en-US" dirty="0"/>
              <a:t>Career interest: Data Analyst</a:t>
            </a:r>
          </a:p>
          <a:p>
            <a:endParaRPr lang="en-US" dirty="0"/>
          </a:p>
        </p:txBody>
      </p:sp>
    </p:spTree>
    <p:extLst>
      <p:ext uri="{BB962C8B-B14F-4D97-AF65-F5344CB8AC3E}">
        <p14:creationId xmlns:p14="http://schemas.microsoft.com/office/powerpoint/2010/main" val="176829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F48-132C-6DAA-622E-E58AF3A8D4B4}"/>
              </a:ext>
            </a:extLst>
          </p:cNvPr>
          <p:cNvSpPr>
            <a:spLocks noGrp="1"/>
          </p:cNvSpPr>
          <p:nvPr>
            <p:ph type="ctrTitle"/>
          </p:nvPr>
        </p:nvSpPr>
        <p:spPr>
          <a:xfrm>
            <a:off x="2846895" y="584462"/>
            <a:ext cx="5910607" cy="1170447"/>
          </a:xfrm>
        </p:spPr>
        <p:txBody>
          <a:bodyPr/>
          <a:lstStyle/>
          <a:p>
            <a:pPr algn="ctr"/>
            <a:r>
              <a:rPr lang="en-US" dirty="0"/>
              <a:t>Introduction</a:t>
            </a:r>
          </a:p>
        </p:txBody>
      </p:sp>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552699" y="1932496"/>
            <a:ext cx="8731185" cy="4341042"/>
          </a:xfrm>
        </p:spPr>
        <p:txBody>
          <a:bodyPr>
            <a:normAutofit fontScale="85000" lnSpcReduction="20000"/>
          </a:bodyPr>
          <a:lstStyle/>
          <a:p>
            <a:pPr algn="l"/>
            <a:r>
              <a:rPr lang="en-US" dirty="0"/>
              <a:t>This project analyzes the sales performance of Walmart stores using advanced MySQL techniques. </a:t>
            </a:r>
          </a:p>
          <a:p>
            <a:pPr algn="l"/>
            <a:r>
              <a:rPr lang="en-US" dirty="0"/>
              <a:t>Key objectives include:</a:t>
            </a:r>
          </a:p>
          <a:p>
            <a:pPr algn="l"/>
            <a:r>
              <a:rPr lang="en-US" dirty="0"/>
              <a:t>- Identifying sales patterns and trends.</a:t>
            </a:r>
          </a:p>
          <a:p>
            <a:pPr algn="l"/>
            <a:r>
              <a:rPr lang="en-US" dirty="0"/>
              <a:t>- Analyzing customer purchasing behavior.</a:t>
            </a:r>
          </a:p>
          <a:p>
            <a:pPr algn="l"/>
            <a:r>
              <a:rPr lang="en-US" dirty="0"/>
              <a:t>- Discovering top-performing products and branches.</a:t>
            </a:r>
          </a:p>
          <a:p>
            <a:pPr algn="l"/>
            <a:r>
              <a:rPr lang="en-US" dirty="0"/>
              <a:t>- Understanding payment method preferences and gender-based sales.</a:t>
            </a:r>
          </a:p>
          <a:p>
            <a:endParaRPr lang="en-US" dirty="0"/>
          </a:p>
          <a:p>
            <a:pPr algn="l"/>
            <a:r>
              <a:rPr lang="en-US" dirty="0"/>
              <a:t>The insights generated aim to help Walmart optimize its sales strategies and improve customer satisfaction.</a:t>
            </a:r>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97944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9A0-AB25-231D-F1BE-533B41CCCDE0}"/>
              </a:ext>
            </a:extLst>
          </p:cNvPr>
          <p:cNvSpPr>
            <a:spLocks noGrp="1"/>
          </p:cNvSpPr>
          <p:nvPr>
            <p:ph type="ctrTitle"/>
          </p:nvPr>
        </p:nvSpPr>
        <p:spPr>
          <a:xfrm>
            <a:off x="6297523" y="347620"/>
            <a:ext cx="5469591" cy="925000"/>
          </a:xfrm>
        </p:spPr>
        <p:txBody>
          <a:bodyPr>
            <a:normAutofit/>
          </a:bodyPr>
          <a:lstStyle/>
          <a:p>
            <a:pPr marL="285750" indent="-285750" algn="l">
              <a:buFont typeface="Arial" panose="020B0604020202020204" pitchFamily="34" charset="0"/>
              <a:buChar char="•"/>
            </a:pPr>
            <a:r>
              <a:rPr lang="en-US" sz="1600" dirty="0"/>
              <a:t>Identifying the Top Branch by Sales Growth Rate</a:t>
            </a:r>
          </a:p>
        </p:txBody>
      </p:sp>
      <p:sp>
        <p:nvSpPr>
          <p:cNvPr id="3" name="Content Placeholder 2">
            <a:extLst>
              <a:ext uri="{FF2B5EF4-FFF2-40B4-BE49-F238E27FC236}">
                <a16:creationId xmlns:a16="http://schemas.microsoft.com/office/drawing/2014/main" id="{1D64B449-06A6-DA15-9625-E5279E21ED22}"/>
              </a:ext>
            </a:extLst>
          </p:cNvPr>
          <p:cNvSpPr>
            <a:spLocks noGrp="1"/>
          </p:cNvSpPr>
          <p:nvPr>
            <p:ph sz="quarter" idx="10"/>
          </p:nvPr>
        </p:nvSpPr>
        <p:spPr>
          <a:xfrm>
            <a:off x="6297702" y="1150070"/>
            <a:ext cx="5372681" cy="5360311"/>
          </a:xfrm>
        </p:spPr>
        <p:txBody>
          <a:bodyPr>
            <a:normAutofit fontScale="62500" lnSpcReduction="20000"/>
          </a:bodyPr>
          <a:lstStyle/>
          <a:p>
            <a:pPr>
              <a:lnSpc>
                <a:spcPct val="115000"/>
              </a:lnSpc>
              <a:spcAft>
                <a:spcPts val="800"/>
              </a:spcAft>
              <a:buNone/>
            </a:pPr>
            <a:r>
              <a:rPr lang="en-IN" sz="2200" b="1" kern="100"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 script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by calculating total sales of each branch each month.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WITH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Branch,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DATE_FORMAT(STR_TO_DATE(Date, '%d-%m-%Y'), '%Y-%m') AS Month,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Branch, DATE_FORMAT(STR_TO_DATE(Date, '%d-%m-%Y'), '%Y-%m')</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endParaRPr lang="en-US" dirty="0"/>
          </a:p>
        </p:txBody>
      </p:sp>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5B55F0A1-1D70-8DB4-69C4-2D36BCD760CF}"/>
              </a:ext>
            </a:extLst>
          </p:cNvPr>
          <p:cNvPicPr>
            <a:picLocks noChangeAspect="1"/>
          </p:cNvPicPr>
          <p:nvPr/>
        </p:nvPicPr>
        <p:blipFill>
          <a:blip r:embed="rId2"/>
          <a:stretch>
            <a:fillRect/>
          </a:stretch>
        </p:blipFill>
        <p:spPr>
          <a:xfrm>
            <a:off x="1036948" y="2055042"/>
            <a:ext cx="4637988" cy="2535811"/>
          </a:xfrm>
          <a:prstGeom prst="rect">
            <a:avLst/>
          </a:prstGeom>
        </p:spPr>
      </p:pic>
    </p:spTree>
    <p:extLst>
      <p:ext uri="{BB962C8B-B14F-4D97-AF65-F5344CB8AC3E}">
        <p14:creationId xmlns:p14="http://schemas.microsoft.com/office/powerpoint/2010/main" val="405529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6F580-2873-5DFA-29FD-512869C57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6B4BF-1402-59D4-60FB-EB210AB7A99E}"/>
              </a:ext>
            </a:extLst>
          </p:cNvPr>
          <p:cNvSpPr>
            <a:spLocks noGrp="1"/>
          </p:cNvSpPr>
          <p:nvPr>
            <p:ph type="ctrTitle"/>
          </p:nvPr>
        </p:nvSpPr>
        <p:spPr>
          <a:xfrm>
            <a:off x="6297523" y="347620"/>
            <a:ext cx="5469591" cy="925000"/>
          </a:xfrm>
        </p:spPr>
        <p:txBody>
          <a:bodyPr>
            <a:normAutofit/>
          </a:bodyPr>
          <a:lstStyle/>
          <a:p>
            <a:pPr marL="285750" indent="-285750" algn="l">
              <a:buFont typeface="Arial" panose="020B0604020202020204" pitchFamily="34" charset="0"/>
              <a:buChar char="•"/>
            </a:pPr>
            <a:r>
              <a:rPr lang="en-US" sz="1600" dirty="0"/>
              <a:t>Identifying the Top Branch by Sales Growth Rate</a:t>
            </a:r>
          </a:p>
        </p:txBody>
      </p:sp>
      <p:sp>
        <p:nvSpPr>
          <p:cNvPr id="3" name="Content Placeholder 2">
            <a:extLst>
              <a:ext uri="{FF2B5EF4-FFF2-40B4-BE49-F238E27FC236}">
                <a16:creationId xmlns:a16="http://schemas.microsoft.com/office/drawing/2014/main" id="{F6BEAC56-E109-28F0-A9CD-7765E725363F}"/>
              </a:ext>
            </a:extLst>
          </p:cNvPr>
          <p:cNvSpPr>
            <a:spLocks noGrp="1"/>
          </p:cNvSpPr>
          <p:nvPr>
            <p:ph sz="quarter" idx="10"/>
          </p:nvPr>
        </p:nvSpPr>
        <p:spPr>
          <a:xfrm>
            <a:off x="6297702" y="1150070"/>
            <a:ext cx="5372681" cy="5360311"/>
          </a:xfrm>
        </p:spPr>
        <p:txBody>
          <a:bodyPr>
            <a:normAutofit fontScale="92500" lnSpcReduction="20000"/>
          </a:bodyPr>
          <a:lstStyle/>
          <a:p>
            <a:pPr>
              <a:lnSpc>
                <a:spcPct val="115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Growth: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Growth 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each month compared to the previous month</a:t>
            </a:r>
          </a:p>
          <a:p>
            <a:pPr>
              <a:lnSpc>
                <a:spcPct val="115000"/>
              </a:lnSpc>
              <a:spcAft>
                <a:spcPts val="800"/>
              </a:spcAft>
              <a:buNone/>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MonthlyGrowth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Branch,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Month,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LAG(</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OVER (PARTITION BY Branch ORDER BY Month)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PreviousMonthSales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endParaRPr lang="en-US" dirty="0"/>
          </a:p>
        </p:txBody>
      </p:sp>
      <p:sp>
        <p:nvSpPr>
          <p:cNvPr id="4" name="Slide Number Placeholder 3">
            <a:extLst>
              <a:ext uri="{FF2B5EF4-FFF2-40B4-BE49-F238E27FC236}">
                <a16:creationId xmlns:a16="http://schemas.microsoft.com/office/drawing/2014/main" id="{DAF87046-A579-A06E-5865-1670D6B6D031}"/>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5</a:t>
            </a:fld>
            <a:endParaRPr lang="en-US" dirty="0"/>
          </a:p>
        </p:txBody>
      </p:sp>
      <p:graphicFrame>
        <p:nvGraphicFramePr>
          <p:cNvPr id="16" name="Chart 15">
            <a:extLst>
              <a:ext uri="{FF2B5EF4-FFF2-40B4-BE49-F238E27FC236}">
                <a16:creationId xmlns:a16="http://schemas.microsoft.com/office/drawing/2014/main" id="{C2CF75CD-6379-A48C-FB9B-8B8F746603CA}"/>
              </a:ext>
            </a:extLst>
          </p:cNvPr>
          <p:cNvGraphicFramePr/>
          <p:nvPr>
            <p:extLst>
              <p:ext uri="{D42A27DB-BD31-4B8C-83A1-F6EECF244321}">
                <p14:modId xmlns:p14="http://schemas.microsoft.com/office/powerpoint/2010/main" val="1963348674"/>
              </p:ext>
            </p:extLst>
          </p:nvPr>
        </p:nvGraphicFramePr>
        <p:xfrm>
          <a:off x="-976978" y="726588"/>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491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6DC41-C087-876E-D016-6DEA8259C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26DF1-B977-8B6F-D2B0-9D1C0F51A821}"/>
              </a:ext>
            </a:extLst>
          </p:cNvPr>
          <p:cNvSpPr>
            <a:spLocks noGrp="1"/>
          </p:cNvSpPr>
          <p:nvPr>
            <p:ph type="title"/>
          </p:nvPr>
        </p:nvSpPr>
        <p:spPr/>
        <p:txBody>
          <a:bodyPr>
            <a:normAutofit/>
          </a:bodyPr>
          <a:lstStyle/>
          <a:p>
            <a:pPr marL="285750" indent="-285750" algn="l">
              <a:buFont typeface="Arial" panose="020B0604020202020204" pitchFamily="34" charset="0"/>
              <a:buChar char="•"/>
            </a:pPr>
            <a:r>
              <a:rPr lang="en-US" sz="1600" dirty="0"/>
              <a:t>Identifying the Top Branch by Sales Growth Rate</a:t>
            </a:r>
          </a:p>
        </p:txBody>
      </p:sp>
      <p:sp>
        <p:nvSpPr>
          <p:cNvPr id="3" name="Content Placeholder 2">
            <a:extLst>
              <a:ext uri="{FF2B5EF4-FFF2-40B4-BE49-F238E27FC236}">
                <a16:creationId xmlns:a16="http://schemas.microsoft.com/office/drawing/2014/main" id="{C1670F0A-D717-3C01-D6AD-ACABED44BDC1}"/>
              </a:ext>
            </a:extLst>
          </p:cNvPr>
          <p:cNvSpPr>
            <a:spLocks noGrp="1"/>
          </p:cNvSpPr>
          <p:nvPr>
            <p:ph idx="1"/>
          </p:nvPr>
        </p:nvSpPr>
        <p:spPr>
          <a:xfrm>
            <a:off x="1034864" y="1357460"/>
            <a:ext cx="4247067" cy="4819503"/>
          </a:xfrm>
        </p:spPr>
        <p:txBody>
          <a:bodyPr>
            <a:normAutofit fontScale="25000" lnSpcReduction="20000"/>
          </a:bodyPr>
          <a:lstStyle/>
          <a:p>
            <a:pPr>
              <a:lnSpc>
                <a:spcPct val="115000"/>
              </a:lnSpc>
              <a:spcAft>
                <a:spcPts val="800"/>
              </a:spcAft>
              <a:buNone/>
            </a:pPr>
            <a:r>
              <a:rPr lang="en-IN" sz="4300" b="1" kern="100" dirty="0">
                <a:effectLst/>
                <a:latin typeface="Calibri" panose="020F0502020204030204" pitchFamily="34" charset="0"/>
                <a:ea typeface="Calibri" panose="020F0502020204030204" pitchFamily="34" charset="0"/>
                <a:cs typeface="Times New Roman" panose="02020603050405020304" pitchFamily="18" charset="0"/>
              </a:rPr>
              <a:t>Top Growth Rate:</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Orders the results by growth rate and selects the </a:t>
            </a:r>
            <a:r>
              <a:rPr lang="en-IN" sz="4300" b="1" kern="100" dirty="0">
                <a:effectLst/>
                <a:latin typeface="Calibri" panose="020F0502020204030204" pitchFamily="34" charset="0"/>
                <a:ea typeface="Calibri" panose="020F0502020204030204" pitchFamily="34" charset="0"/>
                <a:cs typeface="Times New Roman" panose="02020603050405020304" pitchFamily="18" charset="0"/>
              </a:rPr>
              <a:t>highest growth rate</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Branch,</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Month,</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ROUND((</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PreviousMonthSales</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PreviousMonthSales</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 100, 2) AS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GrowthRate</a:t>
            </a:r>
            <a:endParaRPr lang="en-IN" sz="4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MonthlyGrowth</a:t>
            </a:r>
            <a:endParaRPr lang="en-IN" sz="4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WHERE </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PreviousMonthSales</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IS NOT NULL</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ORDER BY </a:t>
            </a:r>
          </a:p>
          <a:p>
            <a:pPr>
              <a:lnSpc>
                <a:spcPct val="115000"/>
              </a:lnSpc>
              <a:spcAft>
                <a:spcPts val="800"/>
              </a:spcAft>
              <a:buNone/>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4300" kern="100" dirty="0" err="1">
                <a:effectLst/>
                <a:latin typeface="Calibri" panose="020F0502020204030204" pitchFamily="34" charset="0"/>
                <a:ea typeface="Calibri" panose="020F0502020204030204" pitchFamily="34" charset="0"/>
                <a:cs typeface="Times New Roman" panose="02020603050405020304" pitchFamily="18" charset="0"/>
              </a:rPr>
              <a:t>GrowthRate</a:t>
            </a: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15000"/>
              </a:lnSpc>
              <a:spcAft>
                <a:spcPts val="800"/>
              </a:spcAft>
            </a:pPr>
            <a:r>
              <a:rPr lang="en-IN" sz="4300" kern="100" dirty="0">
                <a:effectLst/>
                <a:latin typeface="Calibri" panose="020F0502020204030204" pitchFamily="34" charset="0"/>
                <a:ea typeface="Calibri" panose="020F0502020204030204" pitchFamily="34" charset="0"/>
                <a:cs typeface="Times New Roman" panose="02020603050405020304" pitchFamily="18" charset="0"/>
              </a:rPr>
              <a:t>LIMIT 1;</a:t>
            </a:r>
          </a:p>
          <a:p>
            <a:pPr>
              <a:lnSpc>
                <a:spcPct val="115000"/>
              </a:lnSpc>
              <a:spcAft>
                <a:spcPts val="800"/>
              </a:spcAft>
              <a:buNone/>
            </a:pPr>
            <a:endParaRPr lang="en-US" dirty="0"/>
          </a:p>
        </p:txBody>
      </p:sp>
      <p:sp>
        <p:nvSpPr>
          <p:cNvPr id="6" name="Content Placeholder 5">
            <a:extLst>
              <a:ext uri="{FF2B5EF4-FFF2-40B4-BE49-F238E27FC236}">
                <a16:creationId xmlns:a16="http://schemas.microsoft.com/office/drawing/2014/main" id="{519E6227-5603-42B7-CECC-A999246D8D4F}"/>
              </a:ext>
            </a:extLst>
          </p:cNvPr>
          <p:cNvSpPr>
            <a:spLocks noGrp="1"/>
          </p:cNvSpPr>
          <p:nvPr>
            <p:ph idx="10"/>
          </p:nvPr>
        </p:nvSpPr>
        <p:spPr>
          <a:xfrm>
            <a:off x="6434851" y="848412"/>
            <a:ext cx="4247067" cy="5328551"/>
          </a:xfrm>
        </p:spPr>
        <p:txBody>
          <a:bodyPr/>
          <a:lstStyle/>
          <a:p>
            <a:r>
              <a:rPr lang="en-US" dirty="0"/>
              <a:t>Insights:-</a:t>
            </a:r>
          </a:p>
          <a:p>
            <a:r>
              <a:rPr lang="en-US" dirty="0"/>
              <a:t>- Branch A is the top-performing branch with a 26.12% growth rate in March 2019.</a:t>
            </a:r>
          </a:p>
          <a:p>
            <a:r>
              <a:rPr lang="en-US" dirty="0"/>
              <a:t>- This indicates strong sales improvement compared to the beginning of the year.</a:t>
            </a:r>
            <a:endParaRPr lang="en-IN" dirty="0"/>
          </a:p>
        </p:txBody>
      </p:sp>
      <p:sp>
        <p:nvSpPr>
          <p:cNvPr id="4" name="Slide Number Placeholder 3">
            <a:extLst>
              <a:ext uri="{FF2B5EF4-FFF2-40B4-BE49-F238E27FC236}">
                <a16:creationId xmlns:a16="http://schemas.microsoft.com/office/drawing/2014/main" id="{8F552821-8E4A-4E3C-AE5E-7EAC4D835870}"/>
              </a:ext>
            </a:extLst>
          </p:cNvPr>
          <p:cNvSpPr>
            <a:spLocks noGrp="1"/>
          </p:cNvSpPr>
          <p:nvPr>
            <p:ph type="sldNum" sz="quarter" idx="13"/>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01224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D91F-ED59-29A9-F0E0-B11ED7B85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52C65-37BB-CB36-2CBC-B3576250A337}"/>
              </a:ext>
            </a:extLst>
          </p:cNvPr>
          <p:cNvSpPr>
            <a:spLocks noGrp="1"/>
          </p:cNvSpPr>
          <p:nvPr>
            <p:ph type="ctrTitle"/>
          </p:nvPr>
        </p:nvSpPr>
        <p:spPr>
          <a:xfrm>
            <a:off x="6297523" y="347620"/>
            <a:ext cx="5469591" cy="925000"/>
          </a:xfrm>
        </p:spPr>
        <p:txBody>
          <a:bodyPr>
            <a:normAutofit/>
          </a:bodyPr>
          <a:lstStyle/>
          <a:p>
            <a:pPr marL="285750" indent="-285750" algn="l">
              <a:buFont typeface="Arial" panose="020B0604020202020204" pitchFamily="34" charset="0"/>
              <a:buChar char="•"/>
            </a:pPr>
            <a:r>
              <a:rPr lang="en-US" sz="1600" dirty="0"/>
              <a:t>Identifying the Top Branch by Sales Growth Rate</a:t>
            </a:r>
          </a:p>
        </p:txBody>
      </p:sp>
      <p:sp>
        <p:nvSpPr>
          <p:cNvPr id="3" name="Content Placeholder 2">
            <a:extLst>
              <a:ext uri="{FF2B5EF4-FFF2-40B4-BE49-F238E27FC236}">
                <a16:creationId xmlns:a16="http://schemas.microsoft.com/office/drawing/2014/main" id="{BA515DAF-5C14-3603-B38C-EED7FB6EFE60}"/>
              </a:ext>
            </a:extLst>
          </p:cNvPr>
          <p:cNvSpPr>
            <a:spLocks noGrp="1"/>
          </p:cNvSpPr>
          <p:nvPr>
            <p:ph sz="quarter" idx="10"/>
          </p:nvPr>
        </p:nvSpPr>
        <p:spPr>
          <a:xfrm>
            <a:off x="6297702" y="1150070"/>
            <a:ext cx="5372681" cy="5360311"/>
          </a:xfrm>
        </p:spPr>
        <p:txBody>
          <a:bodyPr>
            <a:normAutofit fontScale="70000" lnSpcReduction="20000"/>
          </a:bodyPr>
          <a:lstStyle/>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by calculating total sales of each branch each month.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WITH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Branch,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DATE_FORMAT(STR_TO_DATE(Date, '%d-%m-%Y'), '%Y-%m') AS Month,</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MonthlySales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GROUP BY </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Branch, DATE_FORMAT(STR_TO_DATE(Date, '%d-%m-%Y'), '%Y-%m')</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None/>
            </a:pPr>
            <a:endParaRPr lang="en-US" dirty="0"/>
          </a:p>
        </p:txBody>
      </p:sp>
      <p:sp>
        <p:nvSpPr>
          <p:cNvPr id="4" name="Slide Number Placeholder 3">
            <a:extLst>
              <a:ext uri="{FF2B5EF4-FFF2-40B4-BE49-F238E27FC236}">
                <a16:creationId xmlns:a16="http://schemas.microsoft.com/office/drawing/2014/main" id="{A4C47BBE-43BA-C76E-0EB7-E4B308ECE8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22C8A7EF-1537-D7B5-B1A1-3FC8768EA2A9}"/>
              </a:ext>
            </a:extLst>
          </p:cNvPr>
          <p:cNvPicPr>
            <a:picLocks noChangeAspect="1"/>
          </p:cNvPicPr>
          <p:nvPr/>
        </p:nvPicPr>
        <p:blipFill>
          <a:blip r:embed="rId2"/>
          <a:stretch>
            <a:fillRect/>
          </a:stretch>
        </p:blipFill>
        <p:spPr>
          <a:xfrm>
            <a:off x="1036948" y="2055042"/>
            <a:ext cx="4637988" cy="2535811"/>
          </a:xfrm>
          <a:prstGeom prst="rect">
            <a:avLst/>
          </a:prstGeom>
        </p:spPr>
      </p:pic>
    </p:spTree>
    <p:extLst>
      <p:ext uri="{BB962C8B-B14F-4D97-AF65-F5344CB8AC3E}">
        <p14:creationId xmlns:p14="http://schemas.microsoft.com/office/powerpoint/2010/main" val="187222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1313" y="411251"/>
            <a:ext cx="4505155" cy="1046701"/>
          </a:xfrm>
        </p:spPr>
        <p:txBody>
          <a:bodyPr>
            <a:normAutofit/>
          </a:bodyPr>
          <a:lstStyle/>
          <a:p>
            <a:r>
              <a:rPr lang="en-US" sz="2000" dirty="0"/>
              <a:t>Finding the Most Profitable Product Line for Each Branch</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1751759"/>
            <a:ext cx="4029859" cy="3001963"/>
          </a:xfrm>
        </p:spPr>
        <p:txBody>
          <a:bodyPr>
            <a:normAutofit lnSpcReduction="10000"/>
          </a:bodyPr>
          <a:lstStyle/>
          <a:p>
            <a:r>
              <a:rPr lang="en-US" sz="1800" b="1" dirty="0" err="1"/>
              <a:t>Sql</a:t>
            </a:r>
            <a:r>
              <a:rPr lang="en-US" sz="1800" b="1" dirty="0"/>
              <a:t> script</a:t>
            </a:r>
          </a:p>
          <a:p>
            <a:r>
              <a:rPr lang="en-US" sz="1800" dirty="0"/>
              <a:t>SELECT     </a:t>
            </a:r>
          </a:p>
          <a:p>
            <a:r>
              <a:rPr lang="en-US" sz="1800" dirty="0"/>
              <a:t>Branch,    `Product Line`,    SUM(`gross income` - COGS) AS </a:t>
            </a:r>
            <a:r>
              <a:rPr lang="en-US" sz="1800" dirty="0" err="1"/>
              <a:t>ProfitMargin</a:t>
            </a:r>
            <a:endParaRPr lang="en-US" sz="1800" dirty="0"/>
          </a:p>
          <a:p>
            <a:r>
              <a:rPr lang="en-US" sz="1800" dirty="0"/>
              <a:t>FROM     </a:t>
            </a:r>
            <a:r>
              <a:rPr lang="en-US" sz="1800" dirty="0" err="1"/>
              <a:t>walmartsales</a:t>
            </a:r>
            <a:endParaRPr lang="en-US" sz="1800" dirty="0"/>
          </a:p>
          <a:p>
            <a:r>
              <a:rPr lang="en-US" sz="1800" dirty="0"/>
              <a:t>GROUP BY     Branch, `Product Line`</a:t>
            </a:r>
          </a:p>
          <a:p>
            <a:r>
              <a:rPr lang="en-US" sz="1800" dirty="0"/>
              <a:t>ORDER BY     Branch, </a:t>
            </a:r>
            <a:r>
              <a:rPr lang="en-US" sz="1800" dirty="0" err="1"/>
              <a:t>ProfitMargin</a:t>
            </a:r>
            <a:r>
              <a:rPr lang="en-US" sz="1800" dirty="0"/>
              <a:t> DESC;</a:t>
            </a:r>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8</a:t>
            </a:fld>
            <a:endParaRPr lang="en-US" dirty="0"/>
          </a:p>
        </p:txBody>
      </p:sp>
      <p:pic>
        <p:nvPicPr>
          <p:cNvPr id="6" name="Picture Placeholder 5">
            <a:extLst>
              <a:ext uri="{FF2B5EF4-FFF2-40B4-BE49-F238E27FC236}">
                <a16:creationId xmlns:a16="http://schemas.microsoft.com/office/drawing/2014/main" id="{3D0306C2-C26B-120C-FDEB-860959E8BAA8}"/>
              </a:ext>
            </a:extLst>
          </p:cNvPr>
          <p:cNvPicPr>
            <a:picLocks noGrp="1" noChangeAspect="1"/>
          </p:cNvPicPr>
          <p:nvPr>
            <p:ph type="pic" sz="quarter" idx="10"/>
          </p:nvPr>
        </p:nvPicPr>
        <p:blipFill>
          <a:blip r:embed="rId2"/>
          <a:srcRect t="3967" b="3967"/>
          <a:stretch>
            <a:fillRect/>
          </a:stretch>
        </p:blipFill>
        <p:spPr>
          <a:prstGeom prst="rect">
            <a:avLst/>
          </a:prstGeom>
        </p:spPr>
      </p:pic>
    </p:spTree>
    <p:extLst>
      <p:ext uri="{BB962C8B-B14F-4D97-AF65-F5344CB8AC3E}">
        <p14:creationId xmlns:p14="http://schemas.microsoft.com/office/powerpoint/2010/main" val="330662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0C9DE-6C59-E31C-5C00-2F5F1C2320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8DF88C-8ABC-F4AF-8000-DDE3B8A09D1A}"/>
              </a:ext>
            </a:extLst>
          </p:cNvPr>
          <p:cNvSpPr>
            <a:spLocks noGrp="1"/>
          </p:cNvSpPr>
          <p:nvPr>
            <p:ph type="ctrTitle"/>
          </p:nvPr>
        </p:nvSpPr>
        <p:spPr>
          <a:xfrm>
            <a:off x="7021313" y="411251"/>
            <a:ext cx="4505155" cy="1046701"/>
          </a:xfrm>
        </p:spPr>
        <p:txBody>
          <a:bodyPr>
            <a:normAutofit/>
          </a:bodyPr>
          <a:lstStyle/>
          <a:p>
            <a:r>
              <a:rPr lang="en-US" sz="2000" dirty="0"/>
              <a:t>Finding the Most Profitable Product Line for Each Branch</a:t>
            </a:r>
          </a:p>
        </p:txBody>
      </p:sp>
      <p:sp>
        <p:nvSpPr>
          <p:cNvPr id="8" name="Content Placeholder 7">
            <a:extLst>
              <a:ext uri="{FF2B5EF4-FFF2-40B4-BE49-F238E27FC236}">
                <a16:creationId xmlns:a16="http://schemas.microsoft.com/office/drawing/2014/main" id="{6103C236-A86E-B9EC-4367-A4790E3F6C4E}"/>
              </a:ext>
            </a:extLst>
          </p:cNvPr>
          <p:cNvSpPr>
            <a:spLocks noGrp="1"/>
          </p:cNvSpPr>
          <p:nvPr>
            <p:ph sz="quarter" idx="11"/>
          </p:nvPr>
        </p:nvSpPr>
        <p:spPr>
          <a:xfrm>
            <a:off x="7021313" y="1751759"/>
            <a:ext cx="4029859" cy="4517066"/>
          </a:xfrm>
        </p:spPr>
        <p:txBody>
          <a:bodyPr>
            <a:normAutofit/>
          </a:bodyPr>
          <a:lstStyle/>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Most Profitable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ProductLine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loss)</a:t>
            </a:r>
          </a:p>
          <a:p>
            <a:pPr>
              <a:lnSpc>
                <a:spcPct val="115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Instead of Profit there is a loss in the product line.</a:t>
            </a:r>
            <a:r>
              <a:rPr lang="en-US" sz="1400" dirty="0"/>
              <a:t>"Based on the dataset, Walmart's branches are experiencing losses in all product lines, as cost of goods sold(cogs) exceeds gross income."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D41F4D0-A14B-EA6E-68EB-A7BEFA209E7A}"/>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9</a:t>
            </a:fld>
            <a:endParaRPr lang="en-US" dirty="0"/>
          </a:p>
        </p:txBody>
      </p:sp>
      <p:sp>
        <p:nvSpPr>
          <p:cNvPr id="4" name="Picture Placeholder 3">
            <a:extLst>
              <a:ext uri="{FF2B5EF4-FFF2-40B4-BE49-F238E27FC236}">
                <a16:creationId xmlns:a16="http://schemas.microsoft.com/office/drawing/2014/main" id="{36F16952-B6A0-D0D6-26B0-CBE0C037D1C3}"/>
              </a:ext>
            </a:extLst>
          </p:cNvPr>
          <p:cNvSpPr>
            <a:spLocks noGrp="1"/>
          </p:cNvSpPr>
          <p:nvPr>
            <p:ph type="pic" sz="quarter" idx="10"/>
          </p:nvPr>
        </p:nvSpPr>
        <p:spPr/>
      </p:sp>
      <p:pic>
        <p:nvPicPr>
          <p:cNvPr id="5" name="Picture 4">
            <a:extLst>
              <a:ext uri="{FF2B5EF4-FFF2-40B4-BE49-F238E27FC236}">
                <a16:creationId xmlns:a16="http://schemas.microsoft.com/office/drawing/2014/main" id="{D89915D9-7623-5F27-E191-01DBB2CC1502}"/>
              </a:ext>
            </a:extLst>
          </p:cNvPr>
          <p:cNvPicPr>
            <a:picLocks noChangeAspect="1"/>
          </p:cNvPicPr>
          <p:nvPr/>
        </p:nvPicPr>
        <p:blipFill>
          <a:blip r:embed="rId2"/>
          <a:stretch>
            <a:fillRect/>
          </a:stretch>
        </p:blipFill>
        <p:spPr>
          <a:xfrm>
            <a:off x="7048882" y="3750420"/>
            <a:ext cx="4002290" cy="2502593"/>
          </a:xfrm>
          <a:prstGeom prst="rect">
            <a:avLst/>
          </a:prstGeom>
        </p:spPr>
      </p:pic>
      <p:graphicFrame>
        <p:nvGraphicFramePr>
          <p:cNvPr id="14" name="Chart 13">
            <a:extLst>
              <a:ext uri="{FF2B5EF4-FFF2-40B4-BE49-F238E27FC236}">
                <a16:creationId xmlns:a16="http://schemas.microsoft.com/office/drawing/2014/main" id="{93432234-0C65-8E49-4888-F00F4A75BB39}"/>
              </a:ext>
            </a:extLst>
          </p:cNvPr>
          <p:cNvGraphicFramePr/>
          <p:nvPr>
            <p:extLst>
              <p:ext uri="{D42A27DB-BD31-4B8C-83A1-F6EECF244321}">
                <p14:modId xmlns:p14="http://schemas.microsoft.com/office/powerpoint/2010/main" val="3875991430"/>
              </p:ext>
            </p:extLst>
          </p:nvPr>
        </p:nvGraphicFramePr>
        <p:xfrm>
          <a:off x="644860" y="1406769"/>
          <a:ext cx="5665510" cy="46873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9036346"/>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A97A83-19EA-4F1C-BA10-74DE00109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6AD6DB-9470-4861-90FA-528B22606C3A}">
  <ds:schemaRefs>
    <ds:schemaRef ds:uri="http://schemas.microsoft.com/sharepoint/v3/contenttype/forms"/>
  </ds:schemaRefs>
</ds:datastoreItem>
</file>

<file path=customXml/itemProps3.xml><?xml version="1.0" encoding="utf-8"?>
<ds:datastoreItem xmlns:ds="http://schemas.openxmlformats.org/officeDocument/2006/customXml" ds:itemID="{804A2E04-D8A3-4CD6-A49A-4E88613CFB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371</TotalTime>
  <Words>1903</Words>
  <Application>Microsoft Office PowerPoint</Application>
  <PresentationFormat>Widescreen</PresentationFormat>
  <Paragraphs>296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Agency FB</vt:lpstr>
      <vt:lpstr>Aptos</vt:lpstr>
      <vt:lpstr>Arial</vt:lpstr>
      <vt:lpstr>Calibri</vt:lpstr>
      <vt:lpstr>Times New Roman</vt:lpstr>
      <vt:lpstr>Wingdings</vt:lpstr>
      <vt:lpstr>Madison</vt:lpstr>
      <vt:lpstr>Sales Performance Analysis of Walmart Stores Using Advanced MySQL Techniques</vt:lpstr>
      <vt:lpstr>Table of contents</vt:lpstr>
      <vt:lpstr>Introduction</vt:lpstr>
      <vt:lpstr>Identifying the Top Branch by Sales Growth Rate</vt:lpstr>
      <vt:lpstr>Identifying the Top Branch by Sales Growth Rate</vt:lpstr>
      <vt:lpstr>Identifying the Top Branch by Sales Growth Rate</vt:lpstr>
      <vt:lpstr>Identifying the Top Branch by Sales Growth Rate</vt:lpstr>
      <vt:lpstr>Finding the Most Profitable Product Line for Each Branch</vt:lpstr>
      <vt:lpstr>Finding the Most Profitable Product Line for Each Branch</vt:lpstr>
      <vt:lpstr>Analyzing Customer Segmentation Based on Spending</vt:lpstr>
      <vt:lpstr>Analyzing Customer Segmentation Based on Spending</vt:lpstr>
      <vt:lpstr>Detecting Anomalies in Sales Transactions</vt:lpstr>
      <vt:lpstr>Sql script</vt:lpstr>
      <vt:lpstr>Most Popular Payment Method by City</vt:lpstr>
      <vt:lpstr>Sql script</vt:lpstr>
      <vt:lpstr>Insights</vt:lpstr>
      <vt:lpstr>Monthly Sales Distribution by Gender</vt:lpstr>
      <vt:lpstr>Monthly Sales Distribution by Gender</vt:lpstr>
      <vt:lpstr>Best Product Line by Customer Type</vt:lpstr>
      <vt:lpstr>Best Product Line by Customer Type</vt:lpstr>
      <vt:lpstr>Identifying Repeat Customers</vt:lpstr>
      <vt:lpstr>Identifying Repeat Customers</vt:lpstr>
      <vt:lpstr>Finding Top 5 Customers by Sales Volume.</vt:lpstr>
      <vt:lpstr>Finding Top 5 Customers by Sales Volume.</vt:lpstr>
      <vt:lpstr>Analyzing Sales Trends by Day of the Week.</vt:lpstr>
      <vt:lpstr>Sql script &amp;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leepakshi patankar</dc:creator>
  <cp:lastModifiedBy>leepakshi patankar</cp:lastModifiedBy>
  <cp:revision>4</cp:revision>
  <dcterms:created xsi:type="dcterms:W3CDTF">2025-05-15T14:47:39Z</dcterms:created>
  <dcterms:modified xsi:type="dcterms:W3CDTF">2025-07-15T13:10:39Z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