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F39F-BE12-AF47-A872-4CA83BC7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5C7AE-9075-F445-8E76-5911C128E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D066-0A63-3C46-A434-F0C8B25D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C00C-6C25-BE4B-883D-FBCF7A73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B71C-44C4-664D-93BA-97D8C420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3C7-2452-CC46-B418-8F9BEE4A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02F61-7BDF-AC4E-B7F7-6FD19C99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A514-DC70-954D-BFF5-401738BD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F8363-C2A9-D449-9622-3447F47E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22B1-9A78-6546-8843-92D65F22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3FE34-9B00-C243-98B0-B4566453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F4F5E-A914-4942-A6A9-800F2D77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7681-79F6-C94A-B93B-4853EF5E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1219-1F0A-8348-84BF-B0A08175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F34B-94E1-6A47-BF7D-E31D45B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657B-3144-D542-ABA6-E61822E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90A9-3098-6945-9296-E34E7E6DC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BFBB-AA4C-8645-B05B-F8658E3A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AC76-7DE0-4F44-84F3-8E930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4D89-5ECB-3340-B201-F088DB5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1A74-6B9B-0B4D-9ED5-09667BFD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A065-B3A3-554A-950C-EF9C521D4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80D9-FAF8-A247-A438-524E53BB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E877-EC7C-DC4B-8D4E-71706D3B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98EB-D9C6-0B4B-9A5F-728FB3D6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BB36-B569-0548-9F99-ECABA2F6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ACAD-A20E-8548-A0A5-E440DA6AE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C1C3-08EA-0244-8378-2274A546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3F9BD-3349-9944-A2F8-9254728B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705B0-86AB-E142-9460-48030F3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7E6D-9D8B-2540-9CC7-73C992F9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C8F6-2C3E-E644-B03B-0504EA04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0C2C-B879-AF4E-9D58-BDA3ABD3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2F357-B804-034D-A8CE-779179EB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F0206-0E0B-F548-84DC-640F0B340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A16B9-9FF0-ED40-9694-8F2C0D5B5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19226-27D4-D143-AE71-7D29EB5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22B0F-AF03-9A42-918A-FA8AA376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5B424-D848-ED43-AFC4-20A519FC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A358-F404-2542-98F1-C6D48A13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740F4-3099-5642-BDD3-7A2AD308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04498-24E3-DB40-9852-C27BAB61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36522-A8DC-9747-9B4F-9ECF6FC8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D58A7-E88B-C848-BFDF-623708AA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91535-4676-A047-B314-8C8FCD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BC306-C833-6F4C-B5E0-48646CCD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7401-DF3D-3A4C-AFAE-93541FA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BC17-2809-064D-8CDF-D0227CAB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1D26E-BE80-574C-B3BF-F0F94D1F8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D707-157F-0446-867D-1337327F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C693-E577-1544-A6D5-429595E9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C022-48C8-1B4B-88CF-AA4EAB46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1BF2-40AF-924D-B3BB-12A94214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696F5-9878-9B4B-BA8C-85C44AF42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9153-55EE-FF49-ACC5-6BB7FA1A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532D-02A8-4B4D-A9A9-977D4ACE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D644F-536F-B744-BC95-044DC15A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65460-42A6-9A47-A847-C0105BBE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42D0F-90A8-2543-8552-756E050A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47D2-21B0-0545-93CA-E3BC99DB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95EA-0D15-5A48-A10F-C02C471C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232E7-A025-2E47-AD5C-3868D9EC205D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5267-1BBB-ED4D-BBCD-BF825BE16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A8D0-EE59-854D-ADC6-04308CCDB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F5A9-F78A-CD47-A3D5-99D43290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B95-5C93-5745-B6BF-007588780DEE}"/>
              </a:ext>
            </a:extLst>
          </p:cNvPr>
          <p:cNvSpPr txBox="1"/>
          <p:nvPr/>
        </p:nvSpPr>
        <p:spPr>
          <a:xfrm>
            <a:off x="1711338" y="938523"/>
            <a:ext cx="876930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Comparing Models of Subject-Clustered Single-Cell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BAF8-E85D-BA46-A950-490DBA126158}"/>
              </a:ext>
            </a:extLst>
          </p:cNvPr>
          <p:cNvSpPr txBox="1"/>
          <p:nvPr/>
        </p:nvSpPr>
        <p:spPr>
          <a:xfrm>
            <a:off x="5012168" y="2765169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Lee Panter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CB622-BA42-DC43-A304-75CC3E66193F}"/>
              </a:ext>
            </a:extLst>
          </p:cNvPr>
          <p:cNvSpPr txBox="1"/>
          <p:nvPr/>
        </p:nvSpPr>
        <p:spPr>
          <a:xfrm>
            <a:off x="1607679" y="3914708"/>
            <a:ext cx="89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Audrey Hendricks</a:t>
            </a:r>
            <a:r>
              <a:rPr lang="en-US" sz="2400" baseline="30000" dirty="0"/>
              <a:t>1</a:t>
            </a:r>
            <a:r>
              <a:rPr lang="en-US" sz="2400" dirty="0"/>
              <a:t>, PhD---------------------(Committee Chair and Advisor)</a:t>
            </a:r>
          </a:p>
          <a:p>
            <a:r>
              <a:rPr lang="en-US" sz="2400" dirty="0"/>
              <a:t>Stephanie Santorico</a:t>
            </a:r>
            <a:r>
              <a:rPr lang="en-US" sz="2400" baseline="30000" dirty="0"/>
              <a:t>1</a:t>
            </a:r>
            <a:r>
              <a:rPr lang="en-US" sz="2400" dirty="0"/>
              <a:t>, PhD------------------(Committee Member)</a:t>
            </a:r>
          </a:p>
          <a:p>
            <a:r>
              <a:rPr lang="en-US" sz="2400" dirty="0"/>
              <a:t>Rhonda Bacher</a:t>
            </a:r>
            <a:r>
              <a:rPr lang="en-US" sz="2400" baseline="30000" dirty="0"/>
              <a:t>2</a:t>
            </a:r>
            <a:r>
              <a:rPr lang="en-US" sz="2400" dirty="0"/>
              <a:t>, PhD------------------------(Committee Member)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F43A4-F7F0-7A47-A192-B3C1DEDAFFB0}"/>
              </a:ext>
            </a:extLst>
          </p:cNvPr>
          <p:cNvSpPr txBox="1"/>
          <p:nvPr/>
        </p:nvSpPr>
        <p:spPr>
          <a:xfrm>
            <a:off x="4347472" y="5528102"/>
            <a:ext cx="3497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The University of Colorado-Denver</a:t>
            </a:r>
            <a:endParaRPr lang="en-US" baseline="30000" dirty="0"/>
          </a:p>
          <a:p>
            <a:r>
              <a:rPr lang="en-US" baseline="30000" dirty="0"/>
              <a:t>2</a:t>
            </a:r>
            <a:r>
              <a:rPr lang="en-US" dirty="0"/>
              <a:t>The University of Florida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5338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A98295-9111-8A47-A5A7-576BB5C79BCD}"/>
              </a:ext>
            </a:extLst>
          </p:cNvPr>
          <p:cNvSpPr txBox="1"/>
          <p:nvPr/>
        </p:nvSpPr>
        <p:spPr>
          <a:xfrm>
            <a:off x="0" y="0"/>
            <a:ext cx="1765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21509-D36A-AC44-ABCE-295F6AF87A01}"/>
              </a:ext>
            </a:extLst>
          </p:cNvPr>
          <p:cNvSpPr txBox="1"/>
          <p:nvPr/>
        </p:nvSpPr>
        <p:spPr>
          <a:xfrm>
            <a:off x="4175859" y="369332"/>
            <a:ext cx="3840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Project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1903A-799C-1248-BAFE-3F9B009C9FC5}"/>
              </a:ext>
            </a:extLst>
          </p:cNvPr>
          <p:cNvSpPr txBox="1"/>
          <p:nvPr/>
        </p:nvSpPr>
        <p:spPr>
          <a:xfrm>
            <a:off x="170914" y="1220805"/>
            <a:ext cx="5925086" cy="278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What problem is being addressed?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(SC) data is increasing in prevalence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 data with multiple subjects emerging for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 clear how to analyze subject level relationships (SLRs)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2BB86-D355-BE41-9086-C71FA575D14C}"/>
              </a:ext>
            </a:extLst>
          </p:cNvPr>
          <p:cNvSpPr txBox="1"/>
          <p:nvPr/>
        </p:nvSpPr>
        <p:spPr>
          <a:xfrm>
            <a:off x="170914" y="4183170"/>
            <a:ext cx="592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What needs to be done?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Demonstrate</a:t>
            </a:r>
            <a:r>
              <a:rPr lang="en-US" sz="2000" dirty="0"/>
              <a:t>: existing statistical models account for SLRs in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Compare</a:t>
            </a:r>
            <a:r>
              <a:rPr lang="en-US" sz="2000" dirty="0"/>
              <a:t>: how each method differs/resembles the others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89E56-E541-C841-9A47-14C01EF722E6}"/>
              </a:ext>
            </a:extLst>
          </p:cNvPr>
          <p:cNvSpPr txBox="1"/>
          <p:nvPr/>
        </p:nvSpPr>
        <p:spPr>
          <a:xfrm>
            <a:off x="5939327" y="1230290"/>
            <a:ext cx="60817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What do I do to address the problem?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Outline five modeling methods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Demonstrate</a:t>
            </a:r>
            <a:r>
              <a:rPr lang="en-US" dirty="0"/>
              <a:t> how (if) the models account for SLRs in SC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Compare</a:t>
            </a:r>
            <a:r>
              <a:rPr lang="en-US" dirty="0"/>
              <a:t> how (if) model frameworks account for SLRs in theory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Apply modeling methods to motivating SC data 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Demonstrate</a:t>
            </a:r>
            <a:r>
              <a:rPr lang="en-US" dirty="0"/>
              <a:t> how (if) the models account for SLRs in the motivating example SC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Compare</a:t>
            </a:r>
            <a:r>
              <a:rPr lang="en-US" dirty="0"/>
              <a:t> how (if) model frameworks account for SLRs in 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E38B5-96B1-4248-85FB-416852FA2C0F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2/total</a:t>
            </a:r>
          </a:p>
        </p:txBody>
      </p:sp>
    </p:spTree>
    <p:extLst>
      <p:ext uri="{BB962C8B-B14F-4D97-AF65-F5344CB8AC3E}">
        <p14:creationId xmlns:p14="http://schemas.microsoft.com/office/powerpoint/2010/main" val="419045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2960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Presentation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3/total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FAD1D-8C14-D949-9DFE-9A1178C3A719}"/>
              </a:ext>
            </a:extLst>
          </p:cNvPr>
          <p:cNvSpPr txBox="1"/>
          <p:nvPr/>
        </p:nvSpPr>
        <p:spPr>
          <a:xfrm>
            <a:off x="3992409" y="369332"/>
            <a:ext cx="420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Presentation Goals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D1C18-8D4C-8047-A185-09C9755FFD38}"/>
              </a:ext>
            </a:extLst>
          </p:cNvPr>
          <p:cNvSpPr txBox="1"/>
          <p:nvPr/>
        </p:nvSpPr>
        <p:spPr>
          <a:xfrm>
            <a:off x="552600" y="1324598"/>
            <a:ext cx="11086797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Demonstrate a need for the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Describe motivating SC data example, and why it is relevant to the analysis needed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Outline methods and how they address established needs.  Why are the methods relevant to motivating SC data example</a:t>
            </a:r>
            <a:endParaRPr lang="en-US" sz="2400" b="1" dirty="0">
              <a:effectLst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Highlight important results from applying methods to motivating SC data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Show that results are relevant to the demonstrated analysis need 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158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102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Presentation 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4/total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67D32-9287-F943-9CDF-BAB93D08C531}"/>
              </a:ext>
            </a:extLst>
          </p:cNvPr>
          <p:cNvSpPr txBox="1"/>
          <p:nvPr/>
        </p:nvSpPr>
        <p:spPr>
          <a:xfrm>
            <a:off x="781938" y="1472066"/>
            <a:ext cx="5019232" cy="186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Introduction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data basics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Description of motivating example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86B85-816F-8D40-8C02-6BAECA5FDD41}"/>
              </a:ext>
            </a:extLst>
          </p:cNvPr>
          <p:cNvSpPr txBox="1"/>
          <p:nvPr/>
        </p:nvSpPr>
        <p:spPr>
          <a:xfrm>
            <a:off x="781938" y="3627342"/>
            <a:ext cx="5019232" cy="269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 Descriptions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Overview of selected models, notation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Individual model descriptions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comparisons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Parameter interpretations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Nested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5185873" y="392502"/>
            <a:ext cx="1820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FB706-2AE2-0E42-B082-37F8C60B0143}"/>
              </a:ext>
            </a:extLst>
          </p:cNvPr>
          <p:cNvSpPr txBox="1"/>
          <p:nvPr/>
        </p:nvSpPr>
        <p:spPr>
          <a:xfrm>
            <a:off x="6658599" y="1482203"/>
            <a:ext cx="572568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SC Data Motivating Example Analysis Results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Comparisons of models from estimated parameter values directly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Comparisons of models using nested model calculations</a:t>
            </a:r>
            <a:br>
              <a:rPr lang="en-US" dirty="0"/>
            </a:b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66226A-3B39-F843-AD49-887640F9AD5E}"/>
              </a:ext>
            </a:extLst>
          </p:cNvPr>
          <p:cNvSpPr txBox="1"/>
          <p:nvPr/>
        </p:nvSpPr>
        <p:spPr>
          <a:xfrm>
            <a:off x="6658600" y="4609331"/>
            <a:ext cx="5725683" cy="139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Discussion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Interpretation of noted results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Justification of importance</a:t>
            </a:r>
          </a:p>
        </p:txBody>
      </p:sp>
    </p:spTree>
    <p:extLst>
      <p:ext uri="{BB962C8B-B14F-4D97-AF65-F5344CB8AC3E}">
        <p14:creationId xmlns:p14="http://schemas.microsoft.com/office/powerpoint/2010/main" val="269521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3519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Introduction/Single-Cell Data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5/total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1800991" y="407832"/>
            <a:ext cx="850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Overview of General SC Data Sampling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C23326E-343F-A749-A79C-6110E1727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232034"/>
            <a:ext cx="12108581" cy="5625966"/>
          </a:xfrm>
        </p:spPr>
      </p:pic>
    </p:spTree>
    <p:extLst>
      <p:ext uri="{BB962C8B-B14F-4D97-AF65-F5344CB8AC3E}">
        <p14:creationId xmlns:p14="http://schemas.microsoft.com/office/powerpoint/2010/main" val="262707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457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6/total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The SC Data Advantage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41E11-26B0-D44A-B28C-5D23F69FEF68}"/>
              </a:ext>
            </a:extLst>
          </p:cNvPr>
          <p:cNvGrpSpPr/>
          <p:nvPr/>
        </p:nvGrpSpPr>
        <p:grpSpPr>
          <a:xfrm>
            <a:off x="193193" y="1080135"/>
            <a:ext cx="11183868" cy="5696469"/>
            <a:chOff x="193193" y="1080135"/>
            <a:chExt cx="11183868" cy="569646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4E5D23-C237-B647-883F-122C737244A5}"/>
                </a:ext>
              </a:extLst>
            </p:cNvPr>
            <p:cNvGrpSpPr/>
            <p:nvPr/>
          </p:nvGrpSpPr>
          <p:grpSpPr>
            <a:xfrm>
              <a:off x="300675" y="1080135"/>
              <a:ext cx="11076386" cy="4297625"/>
              <a:chOff x="300675" y="1080135"/>
              <a:chExt cx="11076386" cy="42976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D95FAF3-288C-FD46-A293-7C0E72F9AFFC}"/>
                  </a:ext>
                </a:extLst>
              </p:cNvPr>
              <p:cNvGrpSpPr/>
              <p:nvPr/>
            </p:nvGrpSpPr>
            <p:grpSpPr>
              <a:xfrm>
                <a:off x="300675" y="1080135"/>
                <a:ext cx="11076386" cy="2898781"/>
                <a:chOff x="300675" y="1080135"/>
                <a:chExt cx="11076386" cy="289878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04423E-B40B-5943-82BF-8C11FE067D4A}"/>
                    </a:ext>
                  </a:extLst>
                </p:cNvPr>
                <p:cNvSpPr txBox="1"/>
                <p:nvPr/>
              </p:nvSpPr>
              <p:spPr>
                <a:xfrm>
                  <a:off x="300675" y="1080135"/>
                  <a:ext cx="11076386" cy="1398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800" b="1" dirty="0"/>
                    <a:t>“Bulk” Sequencing Methods:</a:t>
                  </a:r>
                  <a:endParaRPr lang="en-US" sz="200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Analyze combined expression from thousands/millions of cells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Often fail to capture variability within sample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B31FDC-2704-8C4F-8CAF-3F27DF3BDD74}"/>
                    </a:ext>
                  </a:extLst>
                </p:cNvPr>
                <p:cNvSpPr txBox="1"/>
                <p:nvPr/>
              </p:nvSpPr>
              <p:spPr>
                <a:xfrm>
                  <a:off x="300675" y="2580072"/>
                  <a:ext cx="11076386" cy="1398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800" b="1" dirty="0"/>
                    <a:t>SC Sequencing Methods:</a:t>
                  </a:r>
                  <a:endParaRPr lang="en-US" sz="2000" dirty="0"/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Analyze expression measurements specific to individual cells</a:t>
                  </a:r>
                </a:p>
                <a:p>
                  <a:pPr marL="742950" lvl="1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/>
                    <a:t>Hundreds/thousands of SC measurements used for one “SC sample”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BBEF3C-11B8-F849-A66F-C8BC6DCE047C}"/>
                  </a:ext>
                </a:extLst>
              </p:cNvPr>
              <p:cNvSpPr txBox="1"/>
              <p:nvPr/>
            </p:nvSpPr>
            <p:spPr>
              <a:xfrm>
                <a:off x="300675" y="3978916"/>
                <a:ext cx="11076386" cy="139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Benefits of SC methods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Detecting values differentially expressed across conditions [1]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Identifying rare cellular subpopulations [2]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9DB3E5-7996-074D-81A1-50A080FC2346}"/>
                </a:ext>
              </a:extLst>
            </p:cNvPr>
            <p:cNvSpPr txBox="1"/>
            <p:nvPr/>
          </p:nvSpPr>
          <p:spPr>
            <a:xfrm>
              <a:off x="193193" y="5377760"/>
              <a:ext cx="11076386" cy="139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/>
                <a:t>Production of SC data &amp; technology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Increasingly economical to produce SC data with further sampling integration (MORE SUBJECTS!)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Multiple-source samples enable analysis of source-level relationships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28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2457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7/total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The SC Data (Dis)advantage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95FAF3-288C-FD46-A293-7C0E72F9AFFC}"/>
              </a:ext>
            </a:extLst>
          </p:cNvPr>
          <p:cNvGrpSpPr/>
          <p:nvPr/>
        </p:nvGrpSpPr>
        <p:grpSpPr>
          <a:xfrm>
            <a:off x="139221" y="1082241"/>
            <a:ext cx="11944263" cy="3707169"/>
            <a:chOff x="129596" y="1194455"/>
            <a:chExt cx="11944263" cy="3707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04423E-B40B-5943-82BF-8C11FE067D4A}"/>
                </a:ext>
              </a:extLst>
            </p:cNvPr>
            <p:cNvSpPr txBox="1"/>
            <p:nvPr/>
          </p:nvSpPr>
          <p:spPr>
            <a:xfrm>
              <a:off x="129596" y="1618919"/>
              <a:ext cx="5777678" cy="186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/>
                <a:t>“Bulk” Sequencing Methods:</a:t>
              </a:r>
              <a:endParaRPr lang="en-US" sz="20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Measurement accuracy less concerning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Protocol dependencies less influential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B31FDC-2704-8C4F-8CAF-3F27DF3BDD74}"/>
                </a:ext>
              </a:extLst>
            </p:cNvPr>
            <p:cNvSpPr txBox="1"/>
            <p:nvPr/>
          </p:nvSpPr>
          <p:spPr>
            <a:xfrm>
              <a:off x="5101390" y="1194455"/>
              <a:ext cx="6972469" cy="370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b="1" dirty="0"/>
                <a:t>SC Sequencing Methods:</a:t>
              </a:r>
              <a:endParaRPr lang="en-US" sz="20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Developmental phases of integrating multiple subjects/samples into a single data set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Statistical modeling methods incomplete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Reliability, accuracy, protocol independence still concerning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C28813-26A8-884C-97FB-E5DFC91866E9}"/>
              </a:ext>
            </a:extLst>
          </p:cNvPr>
          <p:cNvSpPr/>
          <p:nvPr/>
        </p:nvSpPr>
        <p:spPr>
          <a:xfrm>
            <a:off x="139221" y="3959375"/>
            <a:ext cx="11944263" cy="27838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Motivation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Outcomes of SC data analysis are desirable.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Incorporating multiple subject into one SC data set can allow for further SC data outcomes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Integration and analysis methods still being developed.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Developed analysis methods for estimating subject level associations in SC data will be desirable once multiple-subject SC data integration methods are established.</a:t>
            </a:r>
          </a:p>
        </p:txBody>
      </p:sp>
    </p:spTree>
    <p:extLst>
      <p:ext uri="{BB962C8B-B14F-4D97-AF65-F5344CB8AC3E}">
        <p14:creationId xmlns:p14="http://schemas.microsoft.com/office/powerpoint/2010/main" val="89236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515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Introduction/Description of Motivating 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8/total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Description of 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/>
              <p:nvPr/>
            </p:nvSpPr>
            <p:spPr>
              <a:xfrm>
                <a:off x="300675" y="1080135"/>
                <a:ext cx="11499898" cy="453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Data Source: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2018 article: “The immune cell landscape in kidneys with Lupus Nephritis patients” [3]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Initial Data: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9560 SC observations,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measures, 23 Flow Cytometry variables, 10 metadata variables (subject, cell-type)</a:t>
                </a:r>
                <a:br>
                  <a:rPr lang="en-US" sz="2800" b="1" dirty="0"/>
                </a:br>
                <a:endParaRPr lang="en-US" sz="28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5" y="1080135"/>
                <a:ext cx="11499898" cy="4538165"/>
              </a:xfrm>
              <a:prstGeom prst="rect">
                <a:avLst/>
              </a:prstGeom>
              <a:blipFill>
                <a:blip r:embed="rId2"/>
                <a:stretch>
                  <a:fillRect l="-994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11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C643C-B730-C14E-80AA-69B3567FFDCD}"/>
              </a:ext>
            </a:extLst>
          </p:cNvPr>
          <p:cNvSpPr txBox="1"/>
          <p:nvPr/>
        </p:nvSpPr>
        <p:spPr>
          <a:xfrm>
            <a:off x="0" y="0"/>
            <a:ext cx="5156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Introduction/Description of Motivating 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66F96-7AE0-E344-888C-6D4BEB69DE9E}"/>
              </a:ext>
            </a:extLst>
          </p:cNvPr>
          <p:cNvSpPr txBox="1"/>
          <p:nvPr/>
        </p:nvSpPr>
        <p:spPr>
          <a:xfrm>
            <a:off x="10870356" y="0"/>
            <a:ext cx="1321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Slide 8/total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09DC7-F61F-D846-AB50-90E0A43BCFC8}"/>
              </a:ext>
            </a:extLst>
          </p:cNvPr>
          <p:cNvSpPr txBox="1"/>
          <p:nvPr/>
        </p:nvSpPr>
        <p:spPr>
          <a:xfrm>
            <a:off x="2197768" y="372249"/>
            <a:ext cx="779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Description of 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/>
              <p:nvPr/>
            </p:nvSpPr>
            <p:spPr>
              <a:xfrm>
                <a:off x="300675" y="1080135"/>
                <a:ext cx="11499898" cy="453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Data Source: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45 Lupus Nephritis Cases vs 25 Control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2018 article: “The immune cell landscape in kidneys with Lupus Nephritis patients” [3]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Initial Data Used: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Population: 27 subjects, case/control status not present. 9560 SC observations,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3.8∗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dirty="0"/>
                  <a:t> RNA sequencing (</a:t>
                </a:r>
                <a:r>
                  <a:rPr lang="en-US" sz="2000" dirty="0" err="1"/>
                  <a:t>scRNA</a:t>
                </a:r>
                <a:r>
                  <a:rPr lang="en-US" sz="2000" dirty="0"/>
                  <a:t>-seq) variable measures, 23 Flow Cytometry variables, 10 metadata variables (subject, cell-type)</a:t>
                </a:r>
                <a:br>
                  <a:rPr lang="en-US" sz="2800" b="1" dirty="0"/>
                </a:br>
                <a:endParaRPr lang="en-US" sz="28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85A67-E324-2A44-AA02-832F790D6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75" y="1080135"/>
                <a:ext cx="11499898" cy="4538165"/>
              </a:xfrm>
              <a:prstGeom prst="rect">
                <a:avLst/>
              </a:prstGeom>
              <a:blipFill>
                <a:blip r:embed="rId2"/>
                <a:stretch>
                  <a:fillRect l="-994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133027-1DBA-E145-AA49-4FA41EE96475}"/>
              </a:ext>
            </a:extLst>
          </p:cNvPr>
          <p:cNvSpPr txBox="1"/>
          <p:nvPr/>
        </p:nvSpPr>
        <p:spPr>
          <a:xfrm>
            <a:off x="543369" y="4228049"/>
            <a:ext cx="11014510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Describe motivating SC data example, and why it is relevant to the analysis needed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Proposal:  A method for estimating subject level associations in SC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Requirements: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Single-cell level variable measurements -------------------Initial Data is </a:t>
            </a:r>
            <a:r>
              <a:rPr lang="en-US" sz="2000" dirty="0" err="1"/>
              <a:t>scRNA</a:t>
            </a:r>
            <a:r>
              <a:rPr lang="en-US" sz="2000" dirty="0"/>
              <a:t>-seq expression ✔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Detectable, subject-level associations between predictor and outcome--------✔</a:t>
            </a:r>
          </a:p>
        </p:txBody>
      </p:sp>
    </p:spTree>
    <p:extLst>
      <p:ext uri="{BB962C8B-B14F-4D97-AF65-F5344CB8AC3E}">
        <p14:creationId xmlns:p14="http://schemas.microsoft.com/office/powerpoint/2010/main" val="253687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781</Words>
  <Application>Microsoft Macintosh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28</cp:revision>
  <dcterms:created xsi:type="dcterms:W3CDTF">2020-04-08T00:55:34Z</dcterms:created>
  <dcterms:modified xsi:type="dcterms:W3CDTF">2020-04-08T13:47:29Z</dcterms:modified>
</cp:coreProperties>
</file>