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318" r:id="rId3"/>
    <p:sldId id="258" r:id="rId4"/>
    <p:sldId id="259" r:id="rId5"/>
    <p:sldId id="330" r:id="rId6"/>
    <p:sldId id="339" r:id="rId7"/>
    <p:sldId id="261" r:id="rId8"/>
    <p:sldId id="262" r:id="rId9"/>
    <p:sldId id="348" r:id="rId10"/>
    <p:sldId id="332" r:id="rId11"/>
    <p:sldId id="265" r:id="rId12"/>
    <p:sldId id="333" r:id="rId13"/>
    <p:sldId id="268" r:id="rId14"/>
    <p:sldId id="334" r:id="rId15"/>
    <p:sldId id="269" r:id="rId16"/>
    <p:sldId id="270" r:id="rId17"/>
    <p:sldId id="335" r:id="rId18"/>
    <p:sldId id="271" r:id="rId19"/>
    <p:sldId id="272" r:id="rId20"/>
    <p:sldId id="336" r:id="rId21"/>
    <p:sldId id="273" r:id="rId22"/>
    <p:sldId id="274" r:id="rId23"/>
    <p:sldId id="337" r:id="rId24"/>
    <p:sldId id="275" r:id="rId25"/>
    <p:sldId id="276" r:id="rId26"/>
    <p:sldId id="338" r:id="rId27"/>
    <p:sldId id="277" r:id="rId28"/>
    <p:sldId id="282" r:id="rId29"/>
    <p:sldId id="340" r:id="rId30"/>
    <p:sldId id="283" r:id="rId31"/>
    <p:sldId id="341" r:id="rId32"/>
    <p:sldId id="284" r:id="rId33"/>
    <p:sldId id="342" r:id="rId34"/>
    <p:sldId id="289" r:id="rId35"/>
    <p:sldId id="285" r:id="rId36"/>
    <p:sldId id="286" r:id="rId37"/>
    <p:sldId id="287" r:id="rId38"/>
    <p:sldId id="288" r:id="rId39"/>
    <p:sldId id="290" r:id="rId40"/>
    <p:sldId id="343" r:id="rId41"/>
    <p:sldId id="291" r:id="rId42"/>
    <p:sldId id="292" r:id="rId43"/>
    <p:sldId id="293" r:id="rId44"/>
    <p:sldId id="294" r:id="rId45"/>
    <p:sldId id="295" r:id="rId46"/>
    <p:sldId id="296" r:id="rId47"/>
    <p:sldId id="344" r:id="rId48"/>
    <p:sldId id="297" r:id="rId49"/>
    <p:sldId id="346" r:id="rId50"/>
    <p:sldId id="298" r:id="rId51"/>
    <p:sldId id="34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C7718-0CCF-1849-8EF5-1C4F7570830B}">
          <p14:sldIdLst>
            <p14:sldId id="257"/>
          </p14:sldIdLst>
        </p14:section>
        <p14:section name="Introduction" id="{DE7CCA03-49D2-D447-8DA5-8680104AF851}">
          <p14:sldIdLst>
            <p14:sldId id="318"/>
            <p14:sldId id="258"/>
            <p14:sldId id="259"/>
            <p14:sldId id="330"/>
            <p14:sldId id="339"/>
            <p14:sldId id="261"/>
            <p14:sldId id="262"/>
            <p14:sldId id="348"/>
          </p14:sldIdLst>
        </p14:section>
        <p14:section name="Model Descriptions" id="{D8C00E92-B9F9-9E4B-A546-7C2C14661F7C}">
          <p14:sldIdLst>
            <p14:sldId id="332"/>
            <p14:sldId id="265"/>
            <p14:sldId id="333"/>
            <p14:sldId id="268"/>
            <p14:sldId id="334"/>
            <p14:sldId id="269"/>
            <p14:sldId id="270"/>
            <p14:sldId id="335"/>
            <p14:sldId id="271"/>
            <p14:sldId id="272"/>
            <p14:sldId id="336"/>
            <p14:sldId id="273"/>
            <p14:sldId id="274"/>
            <p14:sldId id="337"/>
            <p14:sldId id="275"/>
            <p14:sldId id="276"/>
            <p14:sldId id="338"/>
            <p14:sldId id="277"/>
            <p14:sldId id="282"/>
          </p14:sldIdLst>
        </p14:section>
        <p14:section name="Motivating Example" id="{29799E9E-A2A7-194F-8559-E4DD22D2A838}">
          <p14:sldIdLst>
            <p14:sldId id="340"/>
            <p14:sldId id="283"/>
            <p14:sldId id="341"/>
            <p14:sldId id="284"/>
          </p14:sldIdLst>
        </p14:section>
        <p14:section name="Results" id="{4BFEA66F-5528-684F-9EE9-3FB62A61B14B}">
          <p14:sldIdLst>
            <p14:sldId id="342"/>
            <p14:sldId id="289"/>
            <p14:sldId id="285"/>
            <p14:sldId id="286"/>
            <p14:sldId id="287"/>
            <p14:sldId id="288"/>
            <p14:sldId id="290"/>
            <p14:sldId id="343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Conclustion" id="{65B61ABA-01A7-F244-A28D-F276C5AA8991}">
          <p14:sldIdLst>
            <p14:sldId id="344"/>
            <p14:sldId id="297"/>
            <p14:sldId id="346"/>
            <p14:sldId id="298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600"/>
    <a:srgbClr val="0432FF"/>
    <a:srgbClr val="FF7E79"/>
    <a:srgbClr val="FFFD78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23"/>
    <p:restoredTop sz="96327"/>
  </p:normalViewPr>
  <p:slideViewPr>
    <p:cSldViewPr snapToGrid="0" snapToObjects="1">
      <p:cViewPr>
        <p:scale>
          <a:sx n="140" d="100"/>
          <a:sy n="14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91CE8-62C9-E24E-A4D4-8344003BEC36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5E43-1D99-6546-9B00-BAC9DC16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3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FF36-1200-D248-9CFD-4EE1482B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7874E-B9BF-4C49-ADC1-16A84943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860D-398D-3347-AC8C-B22BEB29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4555-65C2-1D48-8ABE-4276D7B9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4163-C009-E241-8B32-E2ED4AC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1E85-3A41-634D-BA03-43654B78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DBAF-1ADE-D944-A355-A9506DD0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4045-F20F-2B43-8FBF-6DDEE389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C7B7-FB38-8D46-B7B9-EE6F11EA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DF19-003D-5C49-9861-648E58EF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7F43-3ED0-8646-A91D-9E4559A24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E9D65-1C41-1948-A5FE-E7F46DD56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1B55-44B0-594F-8092-E7CB499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1717-4681-004E-9AF5-C060F3BD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B573-7889-E149-A615-AA581691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ACEE-E07F-204D-8769-691DF7E6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B825-B54D-E94C-9ED7-B3C99A1B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AB64-3FF0-404A-80C3-635E5F2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1254-7DB8-B04C-A3F2-4BA3C050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8A21-A49B-2147-811F-1700E71B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7CE1-499C-D14B-9C1A-18DD6820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4FBC-D19E-4E41-A0E9-ECFF1912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D43A-8CFC-A240-8861-17E7A17E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199B-EF0A-694A-A7F0-CCA8181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26FA-CA19-FD4D-B19F-77BD38E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E4A9-CF12-964B-B0A1-3B7D02EB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2A5B-8DBB-704A-8301-43C3F1B1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5DC68-9972-6B48-8445-76AA2483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F5B7-6019-9C42-A229-7D3A59F5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D2F0-CF98-7F4C-8E7A-6FB501A9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7F8A-5B65-A94F-9EB8-4D9795D3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759A-36CD-1B4B-8FF0-D764F99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53F6-1C4F-B844-948D-067139B0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1A46D-53CD-F74D-A5D3-00941940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F3C6B-878D-D54B-8547-2CCF4A94D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35B24-FC49-7349-80D8-994AB5E9B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82212-DBFA-BD49-9505-111D8793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6F37D-96C6-E944-A384-7146590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3EA16-6705-954C-8DA8-F26F5E99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AD01-E1CF-6847-99BC-FA50B085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8C900-69B4-C142-A8F8-78114866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88B4D-97D7-F243-A8BD-C7BE4A64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1D1BD-B563-1044-8220-D1126DF5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45D0F-DE94-DC4E-95DE-DAC303A2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17484-1A9E-444C-9472-EE4C67B1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AE20-AEF5-9440-A99D-41EF6654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8487-AFB8-CB43-BBB2-3D1E641F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864-E875-FA48-897F-6394DE0D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9C76-6666-9643-9003-75E998FE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296C1-A441-C045-BA13-790C6E86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96D00-0AA1-D043-9458-17A6CAE2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1E1A-0512-F640-B53B-72F09A92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C5A-0D56-D746-B770-7E7CB8E2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8F611-0181-FC44-8746-69C684AF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F3B5-3334-EF44-965B-FD7247B26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E121-B3A3-3A4F-B9FF-B0976E79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5E74-CCEC-3D48-81C3-9E3524A9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4165-9A2C-9346-A587-A89C73ED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EFB42-8F61-F340-A595-3B3AA067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99D6-85B8-044F-88A7-9947D98B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E22D-BA68-A148-BCCC-1CAFB3DC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C178-8BF2-F046-B722-3B7F007F3FAA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441D-2C6A-F041-A6DD-01097311C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FB3E-B085-D24F-B96E-DAB872441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5FB5-E0F3-EF43-8097-4CFE6CF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28B95-5C93-5745-B6BF-007588780DEE}"/>
              </a:ext>
            </a:extLst>
          </p:cNvPr>
          <p:cNvSpPr txBox="1"/>
          <p:nvPr/>
        </p:nvSpPr>
        <p:spPr>
          <a:xfrm>
            <a:off x="1711338" y="938523"/>
            <a:ext cx="876930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Comparing Models of Subject-Clustered Single-Cell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8BAF8-E85D-BA46-A950-490DBA126158}"/>
              </a:ext>
            </a:extLst>
          </p:cNvPr>
          <p:cNvSpPr txBox="1"/>
          <p:nvPr/>
        </p:nvSpPr>
        <p:spPr>
          <a:xfrm>
            <a:off x="5012168" y="2765169"/>
            <a:ext cx="216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Lee Panter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CB622-BA42-DC43-A304-75CC3E66193F}"/>
              </a:ext>
            </a:extLst>
          </p:cNvPr>
          <p:cNvSpPr txBox="1"/>
          <p:nvPr/>
        </p:nvSpPr>
        <p:spPr>
          <a:xfrm>
            <a:off x="1607679" y="3914708"/>
            <a:ext cx="89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Audrey Hendricks</a:t>
            </a:r>
            <a:r>
              <a:rPr lang="en-US" sz="2400" baseline="30000" dirty="0"/>
              <a:t>1</a:t>
            </a:r>
            <a:r>
              <a:rPr lang="en-US" sz="2400" dirty="0"/>
              <a:t>, PhD---------------------(Committee Chair and Advisor)</a:t>
            </a:r>
          </a:p>
          <a:p>
            <a:r>
              <a:rPr lang="en-US" sz="2400" dirty="0"/>
              <a:t>Stephanie Santorico</a:t>
            </a:r>
            <a:r>
              <a:rPr lang="en-US" sz="2400" baseline="30000" dirty="0"/>
              <a:t>1</a:t>
            </a:r>
            <a:r>
              <a:rPr lang="en-US" sz="2400" dirty="0"/>
              <a:t>, PhD------------------(Committee Member)</a:t>
            </a:r>
          </a:p>
          <a:p>
            <a:r>
              <a:rPr lang="en-US" sz="2400" dirty="0"/>
              <a:t>Rhonda Bacher</a:t>
            </a:r>
            <a:r>
              <a:rPr lang="en-US" sz="2400" baseline="30000" dirty="0"/>
              <a:t>2</a:t>
            </a:r>
            <a:r>
              <a:rPr lang="en-US" sz="2400" dirty="0"/>
              <a:t>, PhD------------------------(Committee 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F43A4-F7F0-7A47-A192-B3C1DEDAFFB0}"/>
              </a:ext>
            </a:extLst>
          </p:cNvPr>
          <p:cNvSpPr txBox="1"/>
          <p:nvPr/>
        </p:nvSpPr>
        <p:spPr>
          <a:xfrm>
            <a:off x="4347472" y="5528102"/>
            <a:ext cx="3497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The University of Colorado-Denver</a:t>
            </a:r>
            <a:endParaRPr lang="en-US" baseline="30000" dirty="0"/>
          </a:p>
          <a:p>
            <a:r>
              <a:rPr lang="en-US" baseline="30000" dirty="0"/>
              <a:t>2</a:t>
            </a:r>
            <a:r>
              <a:rPr lang="en-US" dirty="0"/>
              <a:t>The University of Florida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5900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Model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326D-DB67-0D46-BC8C-DCEF97CF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A4CA-2FF3-CB42-A3EA-A96BD6E4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A9D86-308E-2347-B5F0-D951C5AC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3FE6D-B08C-454F-B4DB-0906791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7AA1A-E674-C240-A346-3E7E58B92E4D}"/>
              </a:ext>
            </a:extLst>
          </p:cNvPr>
          <p:cNvSpPr txBox="1"/>
          <p:nvPr/>
        </p:nvSpPr>
        <p:spPr>
          <a:xfrm>
            <a:off x="4522573" y="296562"/>
            <a:ext cx="314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415CD-44B1-9A47-BAED-CA4882636678}"/>
              </a:ext>
            </a:extLst>
          </p:cNvPr>
          <p:cNvSpPr txBox="1"/>
          <p:nvPr/>
        </p:nvSpPr>
        <p:spPr>
          <a:xfrm>
            <a:off x="988540" y="1004448"/>
            <a:ext cx="1075861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Model (LM)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Model with Fixed Effect for Subject (LM-FE)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Mixed Effect Model with Random Intercept for Subject (LMM-RI)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Linear Mixed Effect Model with Random Intercept and Random Slope for Subject (LMM-RS)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Generalized Estimating Equations (GEE)</a:t>
            </a:r>
          </a:p>
        </p:txBody>
      </p:sp>
    </p:spTree>
    <p:extLst>
      <p:ext uri="{BB962C8B-B14F-4D97-AF65-F5344CB8AC3E}">
        <p14:creationId xmlns:p14="http://schemas.microsoft.com/office/powerpoint/2010/main" val="412293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Model Descriptions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3927-20FD-464A-83FF-3278489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Notation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BEC7-64DC-0B41-8630-9D4AACA7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1C0ED-658F-4040-A797-C2B1D445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40EA-3E58-6644-BF33-D3156883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E14-5725-BB41-A7D6-2CD5FD33F8C1}"/>
                  </a:ext>
                </a:extLst>
              </p:cNvPr>
              <p:cNvSpPr txBox="1"/>
              <p:nvPr/>
            </p:nvSpPr>
            <p:spPr>
              <a:xfrm>
                <a:off x="996778" y="745380"/>
                <a:ext cx="10791568" cy="5570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>
                    <a:latin typeface="Cambria Math" panose="02040503050406030204" pitchFamily="18" charset="0"/>
                  </a:rPr>
                  <a:t>subje</a:t>
                </a:r>
                <a:r>
                  <a:rPr lang="en-US" sz="2800" dirty="0">
                    <a:latin typeface="Cambria Math" panose="02040503050406030204" pitchFamily="18" charset="0"/>
                  </a:rPr>
                  <a:t>ct level predictor-response pair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>
                    <a:latin typeface="Cambria Math" panose="02040503050406030204" pitchFamily="18" charset="0"/>
                  </a:rPr>
                  <a:t>subject from which measurement was taken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i="1" dirty="0">
                    <a:latin typeface="Cambria Math" panose="02040503050406030204" pitchFamily="18" charset="0"/>
                  </a:rPr>
                  <a:t>  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>
                    <a:latin typeface="Cambria Math" panose="02040503050406030204" pitchFamily="18" charset="0"/>
                  </a:rPr>
                  <a:t>measurement index taken within subject </a:t>
                </a:r>
                <a:r>
                  <a:rPr lang="en-US" sz="2800" b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b="0" dirty="0">
                    <a:latin typeface="Cambria Math" panose="02040503050406030204" pitchFamily="18" charset="0"/>
                  </a:rPr>
                  <a:t>(repeated measure index)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57E14-5725-BB41-A7D6-2CD5FD33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8" y="745380"/>
                <a:ext cx="10791568" cy="5570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5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2785009" y="3130270"/>
            <a:ext cx="661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Model (LM)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6D5FA-BB37-B240-80EE-22135446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EBBB-73D3-D442-9DB1-31470FE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DB688-FBA8-1843-AB2B-4083409B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9FCF-1B1B-744D-83BB-3C4005AB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A7BE21-295D-8449-8936-6A72B9A64B15}"/>
                  </a:ext>
                </a:extLst>
              </p:cNvPr>
              <p:cNvSpPr txBox="1"/>
              <p:nvPr/>
            </p:nvSpPr>
            <p:spPr>
              <a:xfrm>
                <a:off x="1131673" y="972065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A7BE21-295D-8449-8936-6A72B9A6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972065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C5029-0471-8F49-B59C-3D87653A9CB1}"/>
                  </a:ext>
                </a:extLst>
              </p:cNvPr>
              <p:cNvSpPr txBox="1"/>
              <p:nvPr/>
            </p:nvSpPr>
            <p:spPr>
              <a:xfrm>
                <a:off x="2879124" y="2000121"/>
                <a:ext cx="6433751" cy="399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C5029-0471-8F49-B59C-3D87653A9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24" y="2000121"/>
                <a:ext cx="6433751" cy="3995389"/>
              </a:xfrm>
              <a:prstGeom prst="rect">
                <a:avLst/>
              </a:prstGeom>
              <a:blipFill>
                <a:blip r:embed="rId3"/>
                <a:stretch>
                  <a:fillRect l="-2367" b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54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612A-2CCD-0E4B-AD9E-4D02460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A5274-B8CA-314D-B7CD-0A03C25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A7D53-676E-7C47-8902-2C90166E7B47}"/>
                  </a:ext>
                </a:extLst>
              </p:cNvPr>
              <p:cNvSpPr txBox="1"/>
              <p:nvPr/>
            </p:nvSpPr>
            <p:spPr>
              <a:xfrm>
                <a:off x="1131673" y="1049304"/>
                <a:ext cx="9928654" cy="631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EA7D53-676E-7C47-8902-2C90166E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1049304"/>
                <a:ext cx="9928654" cy="631455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57802F4-C308-E445-B26C-844557BD7408}"/>
              </a:ext>
            </a:extLst>
          </p:cNvPr>
          <p:cNvSpPr txBox="1"/>
          <p:nvPr/>
        </p:nvSpPr>
        <p:spPr>
          <a:xfrm>
            <a:off x="498389" y="136525"/>
            <a:ext cx="11195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Linear Model (LM) Further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C7D13-D06E-B24F-94F9-B6CBE30EED87}"/>
                  </a:ext>
                </a:extLst>
              </p:cNvPr>
              <p:cNvSpPr txBox="1"/>
              <p:nvPr/>
            </p:nvSpPr>
            <p:spPr>
              <a:xfrm>
                <a:off x="1216151" y="1808109"/>
                <a:ext cx="9928653" cy="368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Does not account for subject level associations in the data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 observations are independent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 population average representation of relationship between predictor and response.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Nested within all other models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C7D13-D06E-B24F-94F9-B6CBE30EE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51" y="1808109"/>
                <a:ext cx="9928653" cy="3682226"/>
              </a:xfrm>
              <a:prstGeom prst="rect">
                <a:avLst/>
              </a:prstGeom>
              <a:blipFill>
                <a:blip r:embed="rId3"/>
                <a:stretch>
                  <a:fillRect l="-895"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2785009" y="3130270"/>
            <a:ext cx="661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Model with Fixed Effect (LM-FE)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B972-D8FF-194F-88A2-C1B70E3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5DC1-CF46-2C4F-99E6-B2B0C9C4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5C7F5-F366-D244-9D1A-A17F2878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57A75-52B3-EE4C-8AFF-8724FF85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D46D4-8F2B-6742-93C9-7C26E614EB51}"/>
                  </a:ext>
                </a:extLst>
              </p:cNvPr>
              <p:cNvSpPr txBox="1"/>
              <p:nvPr/>
            </p:nvSpPr>
            <p:spPr>
              <a:xfrm>
                <a:off x="1131673" y="972065"/>
                <a:ext cx="9928654" cy="666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𝒔𝒖𝒃𝒋𝒆𝒄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7D46D4-8F2B-6742-93C9-7C26E614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972065"/>
                <a:ext cx="9928654" cy="666721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2808BC-66B7-774D-A1E6-632D33910DAB}"/>
                  </a:ext>
                </a:extLst>
              </p:cNvPr>
              <p:cNvSpPr txBox="1"/>
              <p:nvPr/>
            </p:nvSpPr>
            <p:spPr>
              <a:xfrm>
                <a:off x="1131673" y="2093743"/>
                <a:ext cx="6433751" cy="379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 Fixed Effect Intercept (subject)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2808BC-66B7-774D-A1E6-632D3391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2093743"/>
                <a:ext cx="6433751" cy="3792192"/>
              </a:xfrm>
              <a:prstGeom prst="rect">
                <a:avLst/>
              </a:prstGeom>
              <a:blipFill>
                <a:blip r:embed="rId3"/>
                <a:stretch>
                  <a:fillRect l="-2165"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33FC8-AA38-1148-B434-EE60AEB1E862}"/>
                  </a:ext>
                </a:extLst>
              </p:cNvPr>
              <p:cNvSpPr txBox="1"/>
              <p:nvPr/>
            </p:nvSpPr>
            <p:spPr>
              <a:xfrm>
                <a:off x="4348548" y="2109201"/>
                <a:ext cx="7406640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𝑠𝑢𝑏𝑗𝑒𝑐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=2,…,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033FC8-AA38-1148-B434-EE60AEB1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48" y="2109201"/>
                <a:ext cx="7406640" cy="1053494"/>
              </a:xfrm>
              <a:prstGeom prst="rect">
                <a:avLst/>
              </a:prstGeom>
              <a:blipFill>
                <a:blip r:embed="rId4"/>
                <a:stretch>
                  <a:fillRect l="-855" t="-198810" b="-2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1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D7295-9EE9-B240-9B2E-7A47F524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LM-FE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5D57-E451-804B-9E2B-73D0B416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25940-D92C-A840-959E-A35B441A037F}"/>
              </a:ext>
            </a:extLst>
          </p:cNvPr>
          <p:cNvSpPr txBox="1"/>
          <p:nvPr/>
        </p:nvSpPr>
        <p:spPr>
          <a:xfrm>
            <a:off x="498389" y="136525"/>
            <a:ext cx="11195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Linear Model with Fixed Effect (LM-FE) Further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11E12-1850-1747-B07B-766418C8075C}"/>
                  </a:ext>
                </a:extLst>
              </p:cNvPr>
              <p:cNvSpPr txBox="1"/>
              <p:nvPr/>
            </p:nvSpPr>
            <p:spPr>
              <a:xfrm>
                <a:off x="1058521" y="2211715"/>
                <a:ext cx="9928653" cy="5344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Accounts for subject-level associations by: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Uniformly shifting the mean of the fitted values specific to a subject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Adds N-1 parameters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Assumes that observations are independent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parameter interpreted as  population average representation of relationship between predictor and response, having accounted for average deviation of each subject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11E12-1850-1747-B07B-766418C8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1" y="2211715"/>
                <a:ext cx="9928653" cy="5344220"/>
              </a:xfrm>
              <a:prstGeom prst="rect">
                <a:avLst/>
              </a:prstGeom>
              <a:blipFill>
                <a:blip r:embed="rId2"/>
                <a:stretch>
                  <a:fillRect l="-766" r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1D191-7684-7E4D-B7EB-D3526B0FA536}"/>
                  </a:ext>
                </a:extLst>
              </p:cNvPr>
              <p:cNvSpPr txBox="1"/>
              <p:nvPr/>
            </p:nvSpPr>
            <p:spPr>
              <a:xfrm>
                <a:off x="1058521" y="1459964"/>
                <a:ext cx="9928654" cy="666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𝒔𝒖𝒃𝒋𝒆𝒄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1D191-7684-7E4D-B7EB-D3526B0FA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1" y="1459964"/>
                <a:ext cx="9928654" cy="666721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3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8" y="2136298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Single-Cell (SC) Basics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0F61-D06F-E74E-91D3-C00F3838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614B-7335-C943-AAA8-23973DE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1647876" y="3167390"/>
            <a:ext cx="889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Mixed Model with Random Effect Intercept (LMM-RI)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DEB2-EB27-014F-B25A-70B675E0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F5F9-97B6-434A-9759-85225ED3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CC798-A96D-AE46-9CDC-5D00BF5A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1524-78C6-514B-8EAF-C5BBEE2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2630B-7338-1E4E-99C6-598035D6B201}"/>
                  </a:ext>
                </a:extLst>
              </p:cNvPr>
              <p:cNvSpPr txBox="1"/>
              <p:nvPr/>
            </p:nvSpPr>
            <p:spPr>
              <a:xfrm>
                <a:off x="1131673" y="972065"/>
                <a:ext cx="9928654" cy="666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𝒔𝒖𝒃𝒋𝒆𝒄</m:t>
                          </m:r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82630B-7338-1E4E-99C6-598035D6B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73" y="972065"/>
                <a:ext cx="9928654" cy="666721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46347-AC3D-FE45-BBAF-FE0B73C22285}"/>
                  </a:ext>
                </a:extLst>
              </p:cNvPr>
              <p:cNvSpPr txBox="1"/>
              <p:nvPr/>
            </p:nvSpPr>
            <p:spPr>
              <a:xfrm>
                <a:off x="1137769" y="1825494"/>
                <a:ext cx="10337951" cy="3866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Terms: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: Intercept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: Fixed Effect Slope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: Random Effect Intercept (subject)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Residual Error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F46347-AC3D-FE45-BBAF-FE0B73C22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69" y="1825494"/>
                <a:ext cx="10337951" cy="3866443"/>
              </a:xfrm>
              <a:prstGeom prst="rect">
                <a:avLst/>
              </a:prstGeom>
              <a:blipFill>
                <a:blip r:embed="rId3"/>
                <a:stretch>
                  <a:fillRect l="-1472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7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301E-5990-AB4C-A729-E00100E7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593E-7120-AF4C-921C-7453D11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823937" y="3167390"/>
            <a:ext cx="10544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Linear Mixed Model with Random Effect Intercept and Slope (LMM-RS)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4CE2-A0A2-8048-AC22-00173487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9D2E-4C80-B240-8809-B700FD06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3201-1423-4C4F-942E-DED5D1AA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5E44-3005-8D48-A67A-80BE03DE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57AEC-1BC6-8245-B69B-726DF383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LMM-RS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2015-B789-7643-A6E3-5627DBD3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2354786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Overview of Selected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1457-0F36-2D4B-99E7-4B8CCA8B95C9}"/>
              </a:ext>
            </a:extLst>
          </p:cNvPr>
          <p:cNvSpPr txBox="1"/>
          <p:nvPr/>
        </p:nvSpPr>
        <p:spPr>
          <a:xfrm>
            <a:off x="1647876" y="3167390"/>
            <a:ext cx="889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Generalized Estimating Equations (GEE)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DDF0-FF94-7745-8044-06469EB8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CC9-B9EF-A847-A099-26C0724E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7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08147-1C3D-1C41-8B35-C20E5C30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EFF91-52F8-D449-BAE2-486C540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64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75964-8BBA-9A47-9BED-673D6C7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 Descriptions | Overview of Selected Models | GEE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ADC48-4F7F-A944-8863-C72DFFF5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4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Motivating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3528-DCCF-C147-93A4-B9F4E00F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35D45-3D44-E14D-9449-12AD8A50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A9D40-9F5C-3247-AB17-1D5BC2AD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213D-A0A2-A04A-86C0-36F31B62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BA149-6335-DE4D-A55B-B41B56D8FA6F}"/>
              </a:ext>
            </a:extLst>
          </p:cNvPr>
          <p:cNvSpPr txBox="1"/>
          <p:nvPr/>
        </p:nvSpPr>
        <p:spPr>
          <a:xfrm>
            <a:off x="506623" y="199530"/>
            <a:ext cx="9716533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“Bulk” Sequencing Methods</a:t>
            </a:r>
            <a:endParaRPr lang="en-US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Analyze combined expression from thousands/millions of cells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Often fail to capture variability within sample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Measurement accuracy less concerning, and protocol dependencies less influential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15199-D2F2-294D-BE0E-5E4BD2A806FC}"/>
              </a:ext>
            </a:extLst>
          </p:cNvPr>
          <p:cNvSpPr txBox="1"/>
          <p:nvPr/>
        </p:nvSpPr>
        <p:spPr>
          <a:xfrm>
            <a:off x="-173304" y="3277940"/>
            <a:ext cx="11076386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2800" b="1" dirty="0"/>
              <a:t>SC Sequencing Methods</a:t>
            </a:r>
            <a:endParaRPr lang="en-US" sz="2000" dirty="0"/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Analyze expression measurements specific to individual cells</a:t>
            </a:r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Hundreds/thousands of SC measurements used for one “SC sample”</a:t>
            </a:r>
          </a:p>
          <a:p>
            <a:pPr marL="742950" lvl="1" indent="-285750" algn="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005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B4172-E553-E54C-B1B2-BA11AF44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24856-42D3-0240-B453-0CD315A5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CF5A52-A430-B04E-AEBD-1B79D30AAECB}"/>
                  </a:ext>
                </a:extLst>
              </p:cNvPr>
              <p:cNvSpPr txBox="1"/>
              <p:nvPr/>
            </p:nvSpPr>
            <p:spPr>
              <a:xfrm>
                <a:off x="926755" y="597592"/>
                <a:ext cx="6285471" cy="438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u="sng" dirty="0"/>
                  <a:t>Initial Data: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45 Lupus Nephritis Cases vs 25 Control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27 subjects, case/control status not present.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9560 SC observations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3.8∗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RNA sequencing (</a:t>
                </a:r>
                <a:r>
                  <a:rPr lang="en-US" sz="2000" dirty="0" err="1"/>
                  <a:t>scRNA</a:t>
                </a:r>
                <a:r>
                  <a:rPr lang="en-US" sz="2000" dirty="0"/>
                  <a:t>-seq) variable measures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23 Flow Cytometry variables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10 metadata variables (subject, cell-type)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CF5A52-A430-B04E-AEBD-1B79D30AA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5" y="597592"/>
                <a:ext cx="6285471" cy="4384277"/>
              </a:xfrm>
              <a:prstGeom prst="rect">
                <a:avLst/>
              </a:prstGeom>
              <a:blipFill>
                <a:blip r:embed="rId2"/>
                <a:stretch>
                  <a:fillRect l="-2016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BE1250-747A-1949-A9D7-4D5DE64928B7}"/>
              </a:ext>
            </a:extLst>
          </p:cNvPr>
          <p:cNvSpPr/>
          <p:nvPr/>
        </p:nvSpPr>
        <p:spPr>
          <a:xfrm>
            <a:off x="889686" y="5521744"/>
            <a:ext cx="101160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Source: </a:t>
            </a:r>
            <a:r>
              <a:rPr lang="en-US" dirty="0"/>
              <a:t>2018 article: “The immune cell landscape in kidneys with Lupus Nephritis patients” [3]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48D8-A43F-A44C-A3C3-5F8B66F92C97}"/>
              </a:ext>
            </a:extLst>
          </p:cNvPr>
          <p:cNvSpPr txBox="1"/>
          <p:nvPr/>
        </p:nvSpPr>
        <p:spPr>
          <a:xfrm>
            <a:off x="7197810" y="1101786"/>
            <a:ext cx="4994190" cy="253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15 Subjects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1110 SC Observations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2 log-transformed </a:t>
            </a:r>
            <a:r>
              <a:rPr lang="en-US" sz="2000" dirty="0" err="1"/>
              <a:t>scRNA</a:t>
            </a:r>
            <a:r>
              <a:rPr lang="en-US" sz="2000" dirty="0"/>
              <a:t>-seq Predictor-Response Pairs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4FCDE-A0AE-2E40-ADB8-1A53DFD5A0AF}"/>
              </a:ext>
            </a:extLst>
          </p:cNvPr>
          <p:cNvSpPr/>
          <p:nvPr/>
        </p:nvSpPr>
        <p:spPr>
          <a:xfrm>
            <a:off x="7212226" y="593822"/>
            <a:ext cx="3238259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/>
              <a:t>Quality Control Data</a:t>
            </a:r>
          </a:p>
        </p:txBody>
      </p:sp>
    </p:spTree>
    <p:extLst>
      <p:ext uri="{BB962C8B-B14F-4D97-AF65-F5344CB8AC3E}">
        <p14:creationId xmlns:p14="http://schemas.microsoft.com/office/powerpoint/2010/main" val="34723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Motivating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94595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6869-06B2-3F4D-BE0C-8D6E1D40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28D7-8593-6448-AE9D-CBCC9E1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36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9C110-96F1-104F-BA9B-C33B6296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Motivating Example |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14C0-6109-814B-BBC6-88C0D403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00DFF-A3CC-D247-B2F3-EB9B37C64447}"/>
              </a:ext>
            </a:extLst>
          </p:cNvPr>
          <p:cNvSpPr txBox="1"/>
          <p:nvPr/>
        </p:nvSpPr>
        <p:spPr>
          <a:xfrm>
            <a:off x="339290" y="167596"/>
            <a:ext cx="11014510" cy="28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/>
              <a:t>Proposal:  A </a:t>
            </a:r>
            <a:r>
              <a:rPr lang="en-US" sz="2000" b="1" i="1" dirty="0"/>
              <a:t>method</a:t>
            </a:r>
            <a:r>
              <a:rPr lang="en-US" sz="2000" b="1" dirty="0"/>
              <a:t> for estimating subject level associations in SC </a:t>
            </a:r>
            <a:r>
              <a:rPr lang="en-US" sz="2000" b="1" i="1" dirty="0"/>
              <a:t>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Requirements: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level variable measurements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is </a:t>
            </a:r>
            <a:r>
              <a:rPr lang="en-US" sz="2000" dirty="0" err="1"/>
              <a:t>scRNA</a:t>
            </a:r>
            <a:r>
              <a:rPr lang="en-US" sz="2000" dirty="0"/>
              <a:t>-seq expression ✔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Detectable, subject-level associations between predictor and outcome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964E364-51C4-3D49-9FE2-64775775C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9" r="7027" b="9840"/>
          <a:stretch/>
        </p:blipFill>
        <p:spPr>
          <a:xfrm>
            <a:off x="1970903" y="2464558"/>
            <a:ext cx="6639697" cy="3582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E7890-7DD6-3C4A-8685-0D70646D9CDD}"/>
              </a:ext>
            </a:extLst>
          </p:cNvPr>
          <p:cNvSpPr txBox="1"/>
          <p:nvPr/>
        </p:nvSpPr>
        <p:spPr>
          <a:xfrm>
            <a:off x="8789773" y="2652584"/>
            <a:ext cx="63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02828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 Parameters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BE66-A629-464B-BDDB-C6303BF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DC6F-F659-054C-81C9-AF7D5C3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5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C0765-B13A-E645-8122-4D6AC00D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48E08-3217-864B-AA9C-F6F7FE62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03A181-3749-734E-8B99-7B00AD33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82"/>
          <a:stretch/>
        </p:blipFill>
        <p:spPr>
          <a:xfrm>
            <a:off x="0" y="1366920"/>
            <a:ext cx="7754112" cy="489672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856F1-1AF1-3D4B-9534-46E6D8CE2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50" b="22345"/>
          <a:stretch/>
        </p:blipFill>
        <p:spPr>
          <a:xfrm>
            <a:off x="7815072" y="1425095"/>
            <a:ext cx="4114800" cy="4756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3A9C19-F22A-4043-A19F-8C6032B1D38E}"/>
              </a:ext>
            </a:extLst>
          </p:cNvPr>
          <p:cNvSpPr txBox="1"/>
          <p:nvPr/>
        </p:nvSpPr>
        <p:spPr>
          <a:xfrm>
            <a:off x="4489704" y="470988"/>
            <a:ext cx="26426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Variable Pair #1: </a:t>
            </a:r>
          </a:p>
          <a:p>
            <a:r>
              <a:rPr lang="en-US" sz="2800" dirty="0"/>
              <a:t>MALAT1&lt;--CD19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CA91A-B739-134C-8228-C26FF3EACC6C}"/>
              </a:ext>
            </a:extLst>
          </p:cNvPr>
          <p:cNvSpPr txBox="1"/>
          <p:nvPr/>
        </p:nvSpPr>
        <p:spPr>
          <a:xfrm>
            <a:off x="8660892" y="466416"/>
            <a:ext cx="26426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Variable Pair #1: </a:t>
            </a:r>
          </a:p>
          <a:p>
            <a:r>
              <a:rPr lang="en-US" sz="2800" dirty="0"/>
              <a:t>FBLN1&lt;--CD34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33760-F1F5-A84E-BF89-82D4B1097063}"/>
              </a:ext>
            </a:extLst>
          </p:cNvPr>
          <p:cNvSpPr/>
          <p:nvPr/>
        </p:nvSpPr>
        <p:spPr>
          <a:xfrm>
            <a:off x="27432" y="2807208"/>
            <a:ext cx="11777473" cy="1591056"/>
          </a:xfrm>
          <a:prstGeom prst="rect">
            <a:avLst/>
          </a:prstGeom>
          <a:solidFill>
            <a:srgbClr val="FFFD78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17885-8B52-6D4B-94B0-4B68D208A6F6}"/>
              </a:ext>
            </a:extLst>
          </p:cNvPr>
          <p:cNvSpPr/>
          <p:nvPr/>
        </p:nvSpPr>
        <p:spPr>
          <a:xfrm>
            <a:off x="82296" y="2313432"/>
            <a:ext cx="11722610" cy="502920"/>
          </a:xfrm>
          <a:prstGeom prst="rect">
            <a:avLst/>
          </a:prstGeom>
          <a:solidFill>
            <a:srgbClr val="FF7E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716C87-D31F-D844-8C01-27DBB0B7E1AC}"/>
              </a:ext>
            </a:extLst>
          </p:cNvPr>
          <p:cNvSpPr/>
          <p:nvPr/>
        </p:nvSpPr>
        <p:spPr>
          <a:xfrm>
            <a:off x="82296" y="5212080"/>
            <a:ext cx="11722610" cy="804671"/>
          </a:xfrm>
          <a:prstGeom prst="rect">
            <a:avLst/>
          </a:prstGeom>
          <a:solidFill>
            <a:srgbClr val="FF7E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2FD70-F752-D348-9812-6FBB79DBB901}"/>
              </a:ext>
            </a:extLst>
          </p:cNvPr>
          <p:cNvSpPr/>
          <p:nvPr/>
        </p:nvSpPr>
        <p:spPr>
          <a:xfrm>
            <a:off x="79249" y="4407407"/>
            <a:ext cx="11725656" cy="804671"/>
          </a:xfrm>
          <a:prstGeom prst="rect">
            <a:avLst/>
          </a:prstGeom>
          <a:solidFill>
            <a:srgbClr val="FFD579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D305E-B555-864C-87AB-ED7FE1817DCE}"/>
              </a:ext>
            </a:extLst>
          </p:cNvPr>
          <p:cNvSpPr/>
          <p:nvPr/>
        </p:nvSpPr>
        <p:spPr>
          <a:xfrm>
            <a:off x="7653528" y="1481328"/>
            <a:ext cx="179832" cy="4562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309FBE-7CE0-254B-B742-FE0F7C72887D}"/>
              </a:ext>
            </a:extLst>
          </p:cNvPr>
          <p:cNvSpPr/>
          <p:nvPr/>
        </p:nvSpPr>
        <p:spPr>
          <a:xfrm>
            <a:off x="3648454" y="1453895"/>
            <a:ext cx="144780" cy="45628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3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F88E5-2B79-114B-88B5-3D96A29A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963BD-2AFF-5243-A48C-2AC5868B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06D7C5-00BA-4E49-81FD-B121BD153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6" t="3527" r="12324" b="18434"/>
          <a:stretch/>
        </p:blipFill>
        <p:spPr>
          <a:xfrm>
            <a:off x="0" y="0"/>
            <a:ext cx="7580376" cy="330065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11F92B59-CA80-AA4B-8EF9-52F77F149D82}"/>
              </a:ext>
            </a:extLst>
          </p:cNvPr>
          <p:cNvSpPr/>
          <p:nvPr/>
        </p:nvSpPr>
        <p:spPr>
          <a:xfrm>
            <a:off x="7763256" y="136525"/>
            <a:ext cx="390144" cy="29632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8548A-BA6E-4848-9206-9F9AB0BA99C0}"/>
              </a:ext>
            </a:extLst>
          </p:cNvPr>
          <p:cNvSpPr txBox="1"/>
          <p:nvPr/>
        </p:nvSpPr>
        <p:spPr>
          <a:xfrm>
            <a:off x="9129650" y="544760"/>
            <a:ext cx="2743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#1: </a:t>
            </a:r>
          </a:p>
          <a:p>
            <a:pPr algn="ctr"/>
            <a:r>
              <a:rPr lang="en-US" sz="2800" dirty="0"/>
              <a:t>MALAT1&lt;--CD19</a:t>
            </a:r>
          </a:p>
          <a:p>
            <a:pPr algn="ctr"/>
            <a:r>
              <a:rPr lang="en-US" sz="2800" dirty="0"/>
              <a:t>% Change Matrix</a:t>
            </a:r>
          </a:p>
          <a:p>
            <a:pPr algn="ctr"/>
            <a:r>
              <a:rPr lang="en-US" sz="2800" dirty="0"/>
              <a:t>Fixed Effect Slope Coefficient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D38AF-F5C1-B146-889A-9DDD46E0F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5" t="1796" r="15175" b="26522"/>
          <a:stretch/>
        </p:blipFill>
        <p:spPr>
          <a:xfrm>
            <a:off x="4956048" y="3300322"/>
            <a:ext cx="7225918" cy="315270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A898DC0-B690-A74E-BDAC-08CF7FA429B3}"/>
              </a:ext>
            </a:extLst>
          </p:cNvPr>
          <p:cNvSpPr/>
          <p:nvPr/>
        </p:nvSpPr>
        <p:spPr>
          <a:xfrm rot="10800000">
            <a:off x="8266621" y="1506156"/>
            <a:ext cx="749808" cy="32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03307-C369-6C47-AC4C-0760559AFDFA}"/>
              </a:ext>
            </a:extLst>
          </p:cNvPr>
          <p:cNvSpPr txBox="1"/>
          <p:nvPr/>
        </p:nvSpPr>
        <p:spPr>
          <a:xfrm>
            <a:off x="594805" y="3826443"/>
            <a:ext cx="2743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Pair #2: </a:t>
            </a:r>
          </a:p>
          <a:p>
            <a:pPr algn="ctr"/>
            <a:r>
              <a:rPr lang="en-US" sz="2800" dirty="0"/>
              <a:t>FBLN&lt;--CD34</a:t>
            </a:r>
          </a:p>
          <a:p>
            <a:pPr algn="ctr"/>
            <a:r>
              <a:rPr lang="en-US" sz="2800" dirty="0"/>
              <a:t>% Change Matrix</a:t>
            </a:r>
          </a:p>
          <a:p>
            <a:pPr algn="ctr"/>
            <a:r>
              <a:rPr lang="en-US" sz="2800" dirty="0"/>
              <a:t>Fixed Effect Slope Coefficient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C45846B-3D27-6A4B-A571-296BD7DE5478}"/>
              </a:ext>
            </a:extLst>
          </p:cNvPr>
          <p:cNvSpPr/>
          <p:nvPr/>
        </p:nvSpPr>
        <p:spPr>
          <a:xfrm flipH="1">
            <a:off x="4182078" y="3456053"/>
            <a:ext cx="633540" cy="29002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0F45CB2-6C62-294C-BC71-0A4282D1734A}"/>
              </a:ext>
            </a:extLst>
          </p:cNvPr>
          <p:cNvSpPr/>
          <p:nvPr/>
        </p:nvSpPr>
        <p:spPr>
          <a:xfrm rot="10800000" flipH="1">
            <a:off x="3444796" y="4757596"/>
            <a:ext cx="557116" cy="29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37DA3B-63A2-6649-AAD0-61973B55E0F5}"/>
              </a:ext>
            </a:extLst>
          </p:cNvPr>
          <p:cNvGrpSpPr/>
          <p:nvPr/>
        </p:nvGrpSpPr>
        <p:grpSpPr>
          <a:xfrm>
            <a:off x="1408176" y="608179"/>
            <a:ext cx="6172200" cy="2635279"/>
            <a:chOff x="1408176" y="608179"/>
            <a:chExt cx="6172200" cy="26352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7F0748-6BF2-A94F-91BD-F8BABC04FC47}"/>
                </a:ext>
              </a:extLst>
            </p:cNvPr>
            <p:cNvSpPr/>
            <p:nvPr/>
          </p:nvSpPr>
          <p:spPr>
            <a:xfrm>
              <a:off x="2621280" y="1649844"/>
              <a:ext cx="1127760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A07425-35D0-564C-AD3A-0280F3253067}"/>
                </a:ext>
              </a:extLst>
            </p:cNvPr>
            <p:cNvSpPr/>
            <p:nvPr/>
          </p:nvSpPr>
          <p:spPr>
            <a:xfrm>
              <a:off x="1408176" y="2701426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E79A5D-5C89-6943-89B6-D43D3EC14008}"/>
                </a:ext>
              </a:extLst>
            </p:cNvPr>
            <p:cNvSpPr/>
            <p:nvPr/>
          </p:nvSpPr>
          <p:spPr>
            <a:xfrm>
              <a:off x="3828288" y="1139518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39D667-6936-CD43-BBCC-914571CF7AAC}"/>
                </a:ext>
              </a:extLst>
            </p:cNvPr>
            <p:cNvSpPr/>
            <p:nvPr/>
          </p:nvSpPr>
          <p:spPr>
            <a:xfrm>
              <a:off x="6367272" y="613728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5AB72A-C9B7-0A42-A540-B413B73C9B78}"/>
                </a:ext>
              </a:extLst>
            </p:cNvPr>
            <p:cNvSpPr/>
            <p:nvPr/>
          </p:nvSpPr>
          <p:spPr>
            <a:xfrm>
              <a:off x="1408176" y="2175636"/>
              <a:ext cx="3648456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E82A51-4445-904F-AE0B-2BE90FF8485D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46A388-D388-8746-AEE5-DA74BF3748B8}"/>
                </a:ext>
              </a:extLst>
            </p:cNvPr>
            <p:cNvSpPr/>
            <p:nvPr/>
          </p:nvSpPr>
          <p:spPr>
            <a:xfrm>
              <a:off x="5056632" y="608179"/>
              <a:ext cx="1310640" cy="1593614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4968FA-4C60-144A-BEAC-0DC205B876C7}"/>
                </a:ext>
              </a:extLst>
            </p:cNvPr>
            <p:cNvSpPr/>
            <p:nvPr/>
          </p:nvSpPr>
          <p:spPr>
            <a:xfrm>
              <a:off x="5053584" y="2701426"/>
              <a:ext cx="1310640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2351C1-5300-164E-B869-E729BC1F96CA}"/>
              </a:ext>
            </a:extLst>
          </p:cNvPr>
          <p:cNvGrpSpPr/>
          <p:nvPr/>
        </p:nvGrpSpPr>
        <p:grpSpPr>
          <a:xfrm>
            <a:off x="6241096" y="3853802"/>
            <a:ext cx="5962651" cy="2571333"/>
            <a:chOff x="1605722" y="672125"/>
            <a:chExt cx="5962651" cy="257133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A38A74-BFA3-8749-B1DE-CA1F5966B3D0}"/>
                </a:ext>
              </a:extLst>
            </p:cNvPr>
            <p:cNvSpPr/>
            <p:nvPr/>
          </p:nvSpPr>
          <p:spPr>
            <a:xfrm>
              <a:off x="2812571" y="1694932"/>
              <a:ext cx="1127760" cy="496168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C85B49-500E-944F-8ACA-33B45C62BEBE}"/>
                </a:ext>
              </a:extLst>
            </p:cNvPr>
            <p:cNvSpPr/>
            <p:nvPr/>
          </p:nvSpPr>
          <p:spPr>
            <a:xfrm>
              <a:off x="1608771" y="2709547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373912-0615-A040-8506-7A4E69610585}"/>
                </a:ext>
              </a:extLst>
            </p:cNvPr>
            <p:cNvSpPr/>
            <p:nvPr/>
          </p:nvSpPr>
          <p:spPr>
            <a:xfrm>
              <a:off x="3909851" y="1208491"/>
              <a:ext cx="1228344" cy="525791"/>
            </a:xfrm>
            <a:prstGeom prst="rect">
              <a:avLst/>
            </a:prstGeom>
            <a:solidFill>
              <a:srgbClr val="FFFD78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7932D7-076F-7644-ADD9-F446DDED9C36}"/>
                </a:ext>
              </a:extLst>
            </p:cNvPr>
            <p:cNvSpPr/>
            <p:nvPr/>
          </p:nvSpPr>
          <p:spPr>
            <a:xfrm>
              <a:off x="6355269" y="693965"/>
              <a:ext cx="1213104" cy="525790"/>
            </a:xfrm>
            <a:prstGeom prst="rect">
              <a:avLst/>
            </a:prstGeom>
            <a:solidFill>
              <a:srgbClr val="FF7E79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F159EE-931F-CB46-AAAE-75FD8876BC87}"/>
                </a:ext>
              </a:extLst>
            </p:cNvPr>
            <p:cNvSpPr/>
            <p:nvPr/>
          </p:nvSpPr>
          <p:spPr>
            <a:xfrm>
              <a:off x="1605722" y="2184135"/>
              <a:ext cx="3541459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9C6530-0DB9-BF4F-BEEE-A8BCF8A96593}"/>
                </a:ext>
              </a:extLst>
            </p:cNvPr>
            <p:cNvSpPr/>
            <p:nvPr/>
          </p:nvSpPr>
          <p:spPr>
            <a:xfrm>
              <a:off x="6367272" y="2201792"/>
              <a:ext cx="1167384" cy="525790"/>
            </a:xfrm>
            <a:prstGeom prst="rect">
              <a:avLst/>
            </a:prstGeom>
            <a:solidFill>
              <a:srgbClr val="0432FF">
                <a:alpha val="3294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8EC76E-D95B-574F-9E9A-58F1E0B7BA8F}"/>
                </a:ext>
              </a:extLst>
            </p:cNvPr>
            <p:cNvSpPr/>
            <p:nvPr/>
          </p:nvSpPr>
          <p:spPr>
            <a:xfrm>
              <a:off x="5136292" y="672125"/>
              <a:ext cx="1230980" cy="1529667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FE3EB9-8B43-3D44-9A97-ECC8AE7FBB18}"/>
                </a:ext>
              </a:extLst>
            </p:cNvPr>
            <p:cNvSpPr/>
            <p:nvPr/>
          </p:nvSpPr>
          <p:spPr>
            <a:xfrm>
              <a:off x="5136292" y="2701426"/>
              <a:ext cx="1227932" cy="542032"/>
            </a:xfrm>
            <a:prstGeom prst="rect">
              <a:avLst/>
            </a:prstGeom>
            <a:solidFill>
              <a:srgbClr val="FF0000">
                <a:alpha val="4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7351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0B9BF-87C5-314D-94BC-A2BD81DC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F4C3-BC63-CB47-8D07-86CE4C00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D5D62-96DE-544A-8F9C-B19FD74E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483"/>
            <a:ext cx="12192000" cy="53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0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C5D7-210E-6E4E-8F8F-BBD871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9B5E0-7ED7-B04F-B61F-9C883614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8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45B1F-8A32-754A-9B72-7DE0320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41384-F52A-4D4A-87B9-440470A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4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878FB-38FF-4D40-A281-B80A2A0A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5F328-72FF-9B4D-BCEF-BFE8DDFD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C298D-C58E-D741-BEA8-837693EA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Single-Cell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527E-C43B-3C43-88D8-FD8DFB07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0AD00-39DC-8546-BAE9-C7B06AE0BC5D}"/>
              </a:ext>
            </a:extLst>
          </p:cNvPr>
          <p:cNvSpPr txBox="1"/>
          <p:nvPr/>
        </p:nvSpPr>
        <p:spPr>
          <a:xfrm>
            <a:off x="360099" y="2260069"/>
            <a:ext cx="11205825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Production of SC data &amp; technology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Increasingly economical to produce SC data with further sampling integration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Multiple-source samples enable analysis of source-level relationships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Developmental phases of integrating multiple subjects/samples into a single data set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Statistical modeling methods incomplete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Reliability, accuracy, protocol independence still concerning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9C017-100E-6849-9F1E-92E1157F68F5}"/>
              </a:ext>
            </a:extLst>
          </p:cNvPr>
          <p:cNvSpPr txBox="1"/>
          <p:nvPr/>
        </p:nvSpPr>
        <p:spPr>
          <a:xfrm>
            <a:off x="360099" y="161033"/>
            <a:ext cx="11076386" cy="209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Applications of SC methods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Detecting values differentially expressed across conditions [1]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Identifying rare cellular subpopulations [2]</a:t>
            </a:r>
          </a:p>
        </p:txBody>
      </p:sp>
    </p:spTree>
    <p:extLst>
      <p:ext uri="{BB962C8B-B14F-4D97-AF65-F5344CB8AC3E}">
        <p14:creationId xmlns:p14="http://schemas.microsoft.com/office/powerpoint/2010/main" val="775559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Nested Models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4DE1-4032-1346-8943-3B8DAB3F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C52E-CEEA-C64A-ABE2-4C24653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3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BD12F-F38E-CA48-B37C-DDA2D2C9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026C-940F-6844-BF10-4220FB51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7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D4C9B-47DF-8942-B678-FDF3DFB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028C0-F72F-6D44-9EA5-D6A3525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07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AC3DA-B8DB-F845-8C09-5BC55740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A1BC-A393-0449-AE58-5F41F908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18BBB-4D88-0040-AFCA-F356BBF8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A24E-C503-7C47-99D4-CD71326E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1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5E364-1E22-464F-B779-8B964A34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4EE66-5CC3-2E48-B19C-18690510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7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82FA4-1C52-2D44-AA1D-8F803542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Results | Nested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95FAE-056D-6A4A-985E-68FCD061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8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Overall Conclusions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CA3E-6E8B-EA41-AB35-258B703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Overall 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69DC-C73A-494C-A7DD-500B49A0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0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8188-7C43-C947-8557-1DDFC56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Overall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C9F75-026A-1D4B-AA4C-2F0878F3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0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6DBC-43A2-1643-A3B3-FA392DA5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Limitations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4AC2-5B44-4549-B2C9-B6971418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64870" y="2128060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7" y="3269182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E28D-F575-E943-9951-56AF7D4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69DC-EE04-284C-9876-2FAD088C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7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93AEE-A332-9E4B-AF50-05BD4C37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Conclusion |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E14F-49F9-E449-AC29-A89F83AF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00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249CA-3DB1-3F44-A40C-B0D1CEAD78A7}"/>
              </a:ext>
            </a:extLst>
          </p:cNvPr>
          <p:cNvSpPr txBox="1"/>
          <p:nvPr/>
        </p:nvSpPr>
        <p:spPr>
          <a:xfrm>
            <a:off x="1973107" y="167455"/>
            <a:ext cx="8245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8E022-9172-7C4B-A97D-BFE62A954518}"/>
              </a:ext>
            </a:extLst>
          </p:cNvPr>
          <p:cNvSpPr txBox="1"/>
          <p:nvPr/>
        </p:nvSpPr>
        <p:spPr>
          <a:xfrm>
            <a:off x="2786356" y="1090785"/>
            <a:ext cx="661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6723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50593-5D69-C147-BC74-E19551E4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C762-F6B3-7047-A11B-59B66501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4139-2464-7647-BA9F-7BDA6174AD11}"/>
              </a:ext>
            </a:extLst>
          </p:cNvPr>
          <p:cNvSpPr txBox="1"/>
          <p:nvPr/>
        </p:nvSpPr>
        <p:spPr>
          <a:xfrm>
            <a:off x="230660" y="699022"/>
            <a:ext cx="11269362" cy="545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What problem am I addressing?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In order to solve the problem, what needs to be done?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What do I do to solve the problem?</a:t>
            </a:r>
          </a:p>
          <a:p>
            <a:pPr>
              <a:lnSpc>
                <a:spcPct val="200000"/>
              </a:lnSpc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198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FBA40-2F50-FE46-89D9-F2E867E0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764D-86A4-5949-9661-B653B967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6D537-18BF-0942-A3DE-504F362E5EDC}"/>
              </a:ext>
            </a:extLst>
          </p:cNvPr>
          <p:cNvSpPr/>
          <p:nvPr/>
        </p:nvSpPr>
        <p:spPr>
          <a:xfrm>
            <a:off x="2616906" y="136525"/>
            <a:ext cx="6958187" cy="1151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What problem am I addressing?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A80D4-74BC-F442-A5AB-E95C12D39E87}"/>
              </a:ext>
            </a:extLst>
          </p:cNvPr>
          <p:cNvSpPr txBox="1"/>
          <p:nvPr/>
        </p:nvSpPr>
        <p:spPr>
          <a:xfrm>
            <a:off x="1322172" y="1824826"/>
            <a:ext cx="9547653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Single-cell (SC) data is increasing in prevalence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SC data with multiple subjects emerging for analysis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clear how to analyze subject level relationships (SLRs)</a:t>
            </a:r>
          </a:p>
        </p:txBody>
      </p:sp>
    </p:spTree>
    <p:extLst>
      <p:ext uri="{BB962C8B-B14F-4D97-AF65-F5344CB8AC3E}">
        <p14:creationId xmlns:p14="http://schemas.microsoft.com/office/powerpoint/2010/main" val="90944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77D55-4AE8-1642-85F3-22E685FE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10C3F-A94E-694F-952B-3DF97EDF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39AE-034A-5248-A48D-93F41F6296C2}"/>
              </a:ext>
            </a:extLst>
          </p:cNvPr>
          <p:cNvSpPr/>
          <p:nvPr/>
        </p:nvSpPr>
        <p:spPr>
          <a:xfrm>
            <a:off x="887600" y="136525"/>
            <a:ext cx="10629833" cy="837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In order to solve the problem, what needs to be done?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FD888-3BEF-A142-9810-FFF97D186234}"/>
              </a:ext>
            </a:extLst>
          </p:cNvPr>
          <p:cNvSpPr txBox="1"/>
          <p:nvPr/>
        </p:nvSpPr>
        <p:spPr>
          <a:xfrm>
            <a:off x="887600" y="1174857"/>
            <a:ext cx="9639211" cy="450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/>
              <a:t>Demonstrate</a:t>
            </a:r>
            <a:r>
              <a:rPr lang="en-US" sz="3200" dirty="0"/>
              <a:t>: existing statistical models account for SLRs in SC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/>
              <a:t>Compare</a:t>
            </a:r>
            <a:r>
              <a:rPr lang="en-US" sz="3200" dirty="0"/>
              <a:t>: how each method differs/resembles the others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6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77D55-4AE8-1642-85F3-22E685FE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|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10C3F-A94E-694F-952B-3DF97EDF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5FB5-E0F3-EF43-8097-4CFE6CF31F2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39AE-034A-5248-A48D-93F41F6296C2}"/>
              </a:ext>
            </a:extLst>
          </p:cNvPr>
          <p:cNvSpPr/>
          <p:nvPr/>
        </p:nvSpPr>
        <p:spPr>
          <a:xfrm>
            <a:off x="2617066" y="191922"/>
            <a:ext cx="6957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do I do to solve the problem?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644D6-FFD7-9E44-B0C2-8BFC9467A50C}"/>
              </a:ext>
            </a:extLst>
          </p:cNvPr>
          <p:cNvSpPr txBox="1"/>
          <p:nvPr/>
        </p:nvSpPr>
        <p:spPr>
          <a:xfrm>
            <a:off x="1686697" y="1033889"/>
            <a:ext cx="9667103" cy="479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Outline five modeling methods and how the models account for SLRs in SC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Apply the modeling methods to motivating SC data example</a:t>
            </a:r>
            <a:endParaRPr lang="en-US" sz="2800" i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Demonstrate</a:t>
            </a:r>
            <a:r>
              <a:rPr lang="en-US" sz="2400" dirty="0"/>
              <a:t> how (if) the models account for SLRs in the motivating example SC data</a:t>
            </a:r>
            <a:endParaRPr lang="en-US" sz="2400" i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Compare</a:t>
            </a:r>
            <a:r>
              <a:rPr lang="en-US" sz="2400" dirty="0"/>
              <a:t> how (if) model frameworks account for SLRs in practice</a:t>
            </a:r>
          </a:p>
        </p:txBody>
      </p:sp>
    </p:spTree>
    <p:extLst>
      <p:ext uri="{BB962C8B-B14F-4D97-AF65-F5344CB8AC3E}">
        <p14:creationId xmlns:p14="http://schemas.microsoft.com/office/powerpoint/2010/main" val="360380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1235</Words>
  <Application>Microsoft Macintosh PowerPoint</Application>
  <PresentationFormat>Widescreen</PresentationFormat>
  <Paragraphs>246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31</cp:revision>
  <dcterms:created xsi:type="dcterms:W3CDTF">2020-04-09T17:04:29Z</dcterms:created>
  <dcterms:modified xsi:type="dcterms:W3CDTF">2020-04-10T05:17:02Z</dcterms:modified>
</cp:coreProperties>
</file>