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7" r:id="rId2"/>
    <p:sldId id="318" r:id="rId3"/>
    <p:sldId id="258" r:id="rId4"/>
    <p:sldId id="259" r:id="rId5"/>
    <p:sldId id="330" r:id="rId6"/>
    <p:sldId id="261" r:id="rId7"/>
    <p:sldId id="348" r:id="rId8"/>
    <p:sldId id="332" r:id="rId9"/>
    <p:sldId id="265" r:id="rId10"/>
    <p:sldId id="333" r:id="rId11"/>
    <p:sldId id="268" r:id="rId12"/>
    <p:sldId id="334" r:id="rId13"/>
    <p:sldId id="269" r:id="rId14"/>
    <p:sldId id="270" r:id="rId15"/>
    <p:sldId id="335" r:id="rId16"/>
    <p:sldId id="271" r:id="rId17"/>
    <p:sldId id="272" r:id="rId18"/>
    <p:sldId id="336" r:id="rId19"/>
    <p:sldId id="273" r:id="rId20"/>
    <p:sldId id="274" r:id="rId21"/>
    <p:sldId id="337" r:id="rId22"/>
    <p:sldId id="275" r:id="rId23"/>
    <p:sldId id="276" r:id="rId24"/>
    <p:sldId id="338" r:id="rId25"/>
    <p:sldId id="277" r:id="rId26"/>
    <p:sldId id="282" r:id="rId27"/>
    <p:sldId id="340" r:id="rId28"/>
    <p:sldId id="283" r:id="rId29"/>
    <p:sldId id="341" r:id="rId30"/>
    <p:sldId id="284" r:id="rId31"/>
    <p:sldId id="342" r:id="rId32"/>
    <p:sldId id="289" r:id="rId33"/>
    <p:sldId id="285" r:id="rId34"/>
    <p:sldId id="286" r:id="rId35"/>
    <p:sldId id="287" r:id="rId36"/>
    <p:sldId id="349" r:id="rId37"/>
    <p:sldId id="343" r:id="rId38"/>
    <p:sldId id="292" r:id="rId39"/>
    <p:sldId id="291" r:id="rId40"/>
    <p:sldId id="293" r:id="rId41"/>
    <p:sldId id="344" r:id="rId42"/>
    <p:sldId id="297" r:id="rId43"/>
    <p:sldId id="346" r:id="rId44"/>
    <p:sldId id="298" r:id="rId45"/>
    <p:sldId id="347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5C7718-0CCF-1849-8EF5-1C4F7570830B}">
          <p14:sldIdLst>
            <p14:sldId id="257"/>
          </p14:sldIdLst>
        </p14:section>
        <p14:section name="Introduction" id="{DE7CCA03-49D2-D447-8DA5-8680104AF851}">
          <p14:sldIdLst>
            <p14:sldId id="318"/>
            <p14:sldId id="258"/>
            <p14:sldId id="259"/>
            <p14:sldId id="330"/>
            <p14:sldId id="261"/>
            <p14:sldId id="348"/>
          </p14:sldIdLst>
        </p14:section>
        <p14:section name="Model Descriptions" id="{D8C00E92-B9F9-9E4B-A546-7C2C14661F7C}">
          <p14:sldIdLst>
            <p14:sldId id="332"/>
            <p14:sldId id="265"/>
            <p14:sldId id="333"/>
            <p14:sldId id="268"/>
            <p14:sldId id="334"/>
            <p14:sldId id="269"/>
            <p14:sldId id="270"/>
            <p14:sldId id="335"/>
            <p14:sldId id="271"/>
            <p14:sldId id="272"/>
            <p14:sldId id="336"/>
            <p14:sldId id="273"/>
            <p14:sldId id="274"/>
            <p14:sldId id="337"/>
            <p14:sldId id="275"/>
            <p14:sldId id="276"/>
            <p14:sldId id="338"/>
            <p14:sldId id="277"/>
            <p14:sldId id="282"/>
          </p14:sldIdLst>
        </p14:section>
        <p14:section name="Motivating Example" id="{29799E9E-A2A7-194F-8559-E4DD22D2A838}">
          <p14:sldIdLst>
            <p14:sldId id="340"/>
            <p14:sldId id="283"/>
            <p14:sldId id="341"/>
            <p14:sldId id="284"/>
          </p14:sldIdLst>
        </p14:section>
        <p14:section name="Results" id="{4BFEA66F-5528-684F-9EE9-3FB62A61B14B}">
          <p14:sldIdLst>
            <p14:sldId id="342"/>
            <p14:sldId id="289"/>
            <p14:sldId id="285"/>
            <p14:sldId id="286"/>
            <p14:sldId id="287"/>
            <p14:sldId id="349"/>
            <p14:sldId id="343"/>
            <p14:sldId id="292"/>
            <p14:sldId id="291"/>
            <p14:sldId id="293"/>
          </p14:sldIdLst>
        </p14:section>
        <p14:section name="Conclusion" id="{65B61ABA-01A7-F244-A28D-F276C5AA8991}">
          <p14:sldIdLst>
            <p14:sldId id="344"/>
            <p14:sldId id="297"/>
            <p14:sldId id="346"/>
            <p14:sldId id="298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00"/>
    <a:srgbClr val="941100"/>
    <a:srgbClr val="FF0000"/>
    <a:srgbClr val="FF2600"/>
    <a:srgbClr val="0432FF"/>
    <a:srgbClr val="FF7E79"/>
    <a:srgbClr val="FFFD78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62"/>
    <p:restoredTop sz="96327"/>
  </p:normalViewPr>
  <p:slideViewPr>
    <p:cSldViewPr snapToGrid="0" snapToObjects="1">
      <p:cViewPr>
        <p:scale>
          <a:sx n="88" d="100"/>
          <a:sy n="88" d="100"/>
        </p:scale>
        <p:origin x="-792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91CE8-62C9-E24E-A4D4-8344003BEC36}" type="datetimeFigureOut">
              <a:rPr lang="en-US" smtClean="0"/>
              <a:t>4/12/20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65E43-1D99-6546-9B00-BAC9DC165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33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FF36-1200-D248-9CFD-4EE1482B8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7874E-B9BF-4C49-ADC1-16A84943C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5860D-398D-3347-AC8C-B22BEB292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8C178-8BF2-F046-B722-3B7F007F3FAA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F4555-65C2-1D48-8ABE-4276D7B9C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F4163-C009-E241-8B32-E2ED4AC2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61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01E85-3A41-634D-BA03-43654B78D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EDBAF-1ADE-D944-A355-A9506DD0F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C4045-F20F-2B43-8FBF-6DDEE3895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8C178-8BF2-F046-B722-3B7F007F3FAA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BC7B7-FB38-8D46-B7B9-EE6F11EAE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7DF19-003D-5C49-9861-648E58EF2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3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B77F43-3ED0-8646-A91D-9E4559A24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E9D65-1C41-1948-A5FE-E7F46DD56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91B55-44B0-594F-8092-E7CB49943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8C178-8BF2-F046-B722-3B7F007F3FAA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31717-4681-004E-9AF5-C060F3BD1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3B573-7889-E149-A615-AA581691B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3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8ACEE-E07F-204D-8769-691DF7E61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DB825-B54D-E94C-9ED7-B3C99A1B1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EAB64-3FF0-404A-80C3-635E5F273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8C178-8BF2-F046-B722-3B7F007F3FAA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71254-7DB8-B04C-A3F2-4BA3C0501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E8A21-A49B-2147-811F-1700E71B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8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97CE1-499C-D14B-9C1A-18DD68209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24FBC-D19E-4E41-A0E9-ECFF19127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4D43A-8CFC-A240-8861-17E7A17E1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8C178-8BF2-F046-B722-3B7F007F3FAA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199B-EF0A-694A-A7F0-CCA8181A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C26FA-CA19-FD4D-B19F-77BD38E37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77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E4A9-CF12-964B-B0A1-3B7D02EB2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2A5B-8DBB-704A-8301-43C3F1B11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5DC68-9972-6B48-8445-76AA2483C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AF5B7-6019-9C42-A229-7D3A59F50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8C178-8BF2-F046-B722-3B7F007F3FAA}" type="datetimeFigureOut">
              <a:rPr lang="en-US" smtClean="0"/>
              <a:t>4/12/20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4D2F0-CF98-7F4C-8E7A-6FB501A98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D7F8A-5B65-A94F-9EB8-4D9795D3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2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4759A-36CD-1B4B-8FF0-D764F9948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853F6-1C4F-B844-948D-067139B02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1A46D-53CD-F74D-A5D3-009419400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5F3C6B-878D-D54B-8547-2CCF4A94DD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635B24-FC49-7349-80D8-994AB5E9B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D82212-DBFA-BD49-9505-111D8793A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8C178-8BF2-F046-B722-3B7F007F3FAA}" type="datetimeFigureOut">
              <a:rPr lang="en-US" smtClean="0"/>
              <a:t>4/12/20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16F37D-96C6-E944-A384-7146590EE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3EA16-6705-954C-8DA8-F26F5E99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7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9AD01-E1CF-6847-99BC-FA50B0851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98C900-69B4-C142-A8F8-781148669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8C178-8BF2-F046-B722-3B7F007F3FAA}" type="datetimeFigureOut">
              <a:rPr lang="en-US" smtClean="0"/>
              <a:t>4/12/20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88B4D-97D7-F243-A8BD-C7BE4A64C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1D1BD-B563-1044-8220-D1126DF55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7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F45D0F-DE94-DC4E-95DE-DAC303A25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8C178-8BF2-F046-B722-3B7F007F3FAA}" type="datetimeFigureOut">
              <a:rPr lang="en-US" smtClean="0"/>
              <a:t>4/12/20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917484-1A9E-444C-9472-EE4C67B1E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CAE20-AEF5-9440-A99D-41EF6654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1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58487-AFB8-CB43-BBB2-3D1E641FA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63864-E875-FA48-897F-6394DE0D2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89C76-6666-9643-9003-75E998FE9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296C1-A441-C045-BA13-790C6E867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8C178-8BF2-F046-B722-3B7F007F3FAA}" type="datetimeFigureOut">
              <a:rPr lang="en-US" smtClean="0"/>
              <a:t>4/12/20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96D00-0AA1-D043-9458-17A6CAE29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61E1A-0512-F640-B53B-72F09A927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0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FC5A-0D56-D746-B770-7E7CB8E23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A8F611-0181-FC44-8746-69C684AF4C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8F3B5-3334-EF44-965B-FD7247B26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CE121-B3A3-3A4F-B9FF-B0976E794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8C178-8BF2-F046-B722-3B7F007F3FAA}" type="datetimeFigureOut">
              <a:rPr lang="en-US" smtClean="0"/>
              <a:t>4/12/20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A5E74-CCEC-3D48-81C3-9E3524A9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44165-9A2C-9346-A587-A89C73ED9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1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AEFB42-8F61-F340-A595-3B3AA067E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499D6-85B8-044F-88A7-9947D98BE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DE22D-BA68-A148-BCCC-1CAFB3DCBC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8C178-8BF2-F046-B722-3B7F007F3FAA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9441D-2C6A-F041-A6DD-01097311C0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9FB3E-B085-D24F-B96E-DAB872441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75FB5-E0F3-EF43-8097-4CFE6CF31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C28B95-5C93-5745-B6BF-007588780DEE}"/>
              </a:ext>
            </a:extLst>
          </p:cNvPr>
          <p:cNvSpPr txBox="1"/>
          <p:nvPr/>
        </p:nvSpPr>
        <p:spPr>
          <a:xfrm>
            <a:off x="1711338" y="938523"/>
            <a:ext cx="876930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Comparing Models of Subject-Clustered Single-Cell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98BAF8-E85D-BA46-A950-490DBA126158}"/>
              </a:ext>
            </a:extLst>
          </p:cNvPr>
          <p:cNvSpPr txBox="1"/>
          <p:nvPr/>
        </p:nvSpPr>
        <p:spPr>
          <a:xfrm>
            <a:off x="5012168" y="2765169"/>
            <a:ext cx="2167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Lee Panter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ACB622-BA42-DC43-A304-75CC3E66193F}"/>
              </a:ext>
            </a:extLst>
          </p:cNvPr>
          <p:cNvSpPr txBox="1"/>
          <p:nvPr/>
        </p:nvSpPr>
        <p:spPr>
          <a:xfrm>
            <a:off x="1607679" y="3914708"/>
            <a:ext cx="89766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Audrey Hendricks</a:t>
            </a:r>
            <a:r>
              <a:rPr lang="en-US" sz="2400" baseline="30000" dirty="0"/>
              <a:t>1</a:t>
            </a:r>
            <a:r>
              <a:rPr lang="en-US" sz="2400" dirty="0"/>
              <a:t>, PhD---------------------(Committee Chair and Advisor)</a:t>
            </a:r>
          </a:p>
          <a:p>
            <a:r>
              <a:rPr lang="en-US" sz="2400" dirty="0"/>
              <a:t>Stephanie Santorico</a:t>
            </a:r>
            <a:r>
              <a:rPr lang="en-US" sz="2400" baseline="30000" dirty="0"/>
              <a:t>1</a:t>
            </a:r>
            <a:r>
              <a:rPr lang="en-US" sz="2400" dirty="0"/>
              <a:t>, PhD------------------(Committee Member)</a:t>
            </a:r>
          </a:p>
          <a:p>
            <a:r>
              <a:rPr lang="en-US" sz="2400" dirty="0"/>
              <a:t>Rhonda Bacher</a:t>
            </a:r>
            <a:r>
              <a:rPr lang="en-US" sz="2400" baseline="30000" dirty="0"/>
              <a:t>2</a:t>
            </a:r>
            <a:r>
              <a:rPr lang="en-US" sz="2400" dirty="0"/>
              <a:t>, PhD------------------------(Committee Member)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8F43A4-F7F0-7A47-A192-B3C1DEDAFFB0}"/>
              </a:ext>
            </a:extLst>
          </p:cNvPr>
          <p:cNvSpPr txBox="1"/>
          <p:nvPr/>
        </p:nvSpPr>
        <p:spPr>
          <a:xfrm>
            <a:off x="4347472" y="5528102"/>
            <a:ext cx="34970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/>
              <a:t>1</a:t>
            </a:r>
            <a:r>
              <a:rPr lang="en-US" dirty="0"/>
              <a:t>The University of Colorado-Denver</a:t>
            </a:r>
            <a:endParaRPr lang="en-US" baseline="30000" dirty="0"/>
          </a:p>
          <a:p>
            <a:r>
              <a:rPr lang="en-US" baseline="30000" dirty="0"/>
              <a:t>2</a:t>
            </a:r>
            <a:r>
              <a:rPr lang="en-US" dirty="0"/>
              <a:t>The University of Florida</a:t>
            </a:r>
          </a:p>
          <a:p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159002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249CA-3DB1-3F44-A40C-B0D1CEAD78A7}"/>
              </a:ext>
            </a:extLst>
          </p:cNvPr>
          <p:cNvSpPr txBox="1"/>
          <p:nvPr/>
        </p:nvSpPr>
        <p:spPr>
          <a:xfrm>
            <a:off x="1973108" y="2136298"/>
            <a:ext cx="8245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Model Descriptions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8E022-9172-7C4B-A97D-BFE62A954518}"/>
              </a:ext>
            </a:extLst>
          </p:cNvPr>
          <p:cNvSpPr txBox="1"/>
          <p:nvPr/>
        </p:nvSpPr>
        <p:spPr>
          <a:xfrm>
            <a:off x="2786357" y="3269182"/>
            <a:ext cx="661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Notation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63927-20FD-464A-83FF-327848980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Descriptions | Notation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EBEC7-64DC-0B41-8630-9D4AACA7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49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C0ED-658F-4040-A797-C2B1D4452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Descriptions | Notation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540EA-3E58-6644-BF33-D31568839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557E14-5725-BB41-A7D6-2CD5FD33F8C1}"/>
                  </a:ext>
                </a:extLst>
              </p:cNvPr>
              <p:cNvSpPr txBox="1"/>
              <p:nvPr/>
            </p:nvSpPr>
            <p:spPr>
              <a:xfrm>
                <a:off x="700216" y="329080"/>
                <a:ext cx="10791568" cy="6199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0" dirty="0">
                    <a:latin typeface="Cambria Math" panose="02040503050406030204" pitchFamily="18" charset="0"/>
                  </a:rPr>
                  <a:t> - subje</a:t>
                </a:r>
                <a:r>
                  <a:rPr lang="en-US" sz="2800" dirty="0">
                    <a:latin typeface="Cambria Math" panose="02040503050406030204" pitchFamily="18" charset="0"/>
                  </a:rPr>
                  <a:t>ct level predictor-response pair</a:t>
                </a:r>
              </a:p>
              <a:p>
                <a:pPr algn="ctr">
                  <a:lnSpc>
                    <a:spcPct val="150000"/>
                  </a:lnSpc>
                </a:pPr>
                <a:endParaRPr lang="en-US" sz="2800" b="0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0" dirty="0">
                    <a:latin typeface="Cambria Math" panose="02040503050406030204" pitchFamily="18" charset="0"/>
                  </a:rPr>
                  <a:t>- subject from which measurement was taken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b="1" i="1" dirty="0">
                    <a:latin typeface="Cambria Math" panose="02040503050406030204" pitchFamily="18" charset="0"/>
                  </a:rPr>
                  <a:t>N</a:t>
                </a:r>
                <a:r>
                  <a:rPr lang="en-US" sz="2800" dirty="0">
                    <a:latin typeface="Cambria Math" panose="02040503050406030204" pitchFamily="18" charset="0"/>
                  </a:rPr>
                  <a:t>  - Total number of subjects</a:t>
                </a:r>
              </a:p>
              <a:p>
                <a:pPr algn="ctr"/>
                <a:endParaRPr lang="en-US" sz="2800" b="1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3200" b="1" i="1" dirty="0">
                    <a:latin typeface="Cambria Math" panose="02040503050406030204" pitchFamily="18" charset="0"/>
                  </a:rPr>
                  <a:t>    </a:t>
                </a:r>
                <a:r>
                  <a:rPr lang="en-US" sz="2800" b="0" dirty="0">
                    <a:latin typeface="Cambria Math" panose="02040503050406030204" pitchFamily="18" charset="0"/>
                  </a:rPr>
                  <a:t>measurement index taken within subject </a:t>
                </a:r>
                <a:r>
                  <a:rPr lang="en-US" sz="2800" b="1" dirty="0" err="1">
                    <a:latin typeface="Cambria Math" panose="02040503050406030204" pitchFamily="18" charset="0"/>
                  </a:rPr>
                  <a:t>i</a:t>
                </a:r>
                <a:r>
                  <a:rPr lang="en-US" sz="2800" b="0" dirty="0">
                    <a:latin typeface="Cambria Math" panose="02040503050406030204" pitchFamily="18" charset="0"/>
                  </a:rPr>
                  <a:t>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b="0" dirty="0">
                    <a:latin typeface="Cambria Math" panose="02040503050406030204" pitchFamily="18" charset="0"/>
                  </a:rPr>
                  <a:t>(repeated measure index)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800" b="1" i="1" dirty="0">
                    <a:latin typeface="Cambria Math" panose="02040503050406030204" pitchFamily="18" charset="0"/>
                  </a:rPr>
                  <a:t> </a:t>
                </a:r>
                <a:r>
                  <a:rPr lang="en-US" sz="2800" dirty="0">
                    <a:latin typeface="Cambria Math" panose="02040503050406030204" pitchFamily="18" charset="0"/>
                  </a:rPr>
                  <a:t>- Total number of repeated measurements within subject </a:t>
                </a:r>
                <a:r>
                  <a:rPr lang="en-US" sz="2800" b="1" i="1" dirty="0" err="1">
                    <a:latin typeface="Cambria Math" panose="02040503050406030204" pitchFamily="18" charset="0"/>
                  </a:rPr>
                  <a:t>i</a:t>
                </a:r>
                <a:endParaRPr lang="en-US" sz="2800" b="1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557E14-5725-BB41-A7D6-2CD5FD33F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16" y="329080"/>
                <a:ext cx="10791568" cy="61998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2BD76746-930E-434C-BE6E-D70D49F4D38D}"/>
              </a:ext>
            </a:extLst>
          </p:cNvPr>
          <p:cNvSpPr/>
          <p:nvPr/>
        </p:nvSpPr>
        <p:spPr>
          <a:xfrm>
            <a:off x="1100667" y="499533"/>
            <a:ext cx="10049933" cy="8805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00B342-5F39-2C4A-A2C2-8C8DF8242DF7}"/>
              </a:ext>
            </a:extLst>
          </p:cNvPr>
          <p:cNvSpPr/>
          <p:nvPr/>
        </p:nvSpPr>
        <p:spPr>
          <a:xfrm>
            <a:off x="1100667" y="1888065"/>
            <a:ext cx="10049933" cy="1430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EEA5F7-37AD-8B4B-AD3B-94EF9F2322D3}"/>
              </a:ext>
            </a:extLst>
          </p:cNvPr>
          <p:cNvSpPr/>
          <p:nvPr/>
        </p:nvSpPr>
        <p:spPr>
          <a:xfrm>
            <a:off x="1100667" y="3778250"/>
            <a:ext cx="10049933" cy="1987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52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98E022-9172-7C4B-A97D-BFE62A954518}"/>
              </a:ext>
            </a:extLst>
          </p:cNvPr>
          <p:cNvSpPr txBox="1"/>
          <p:nvPr/>
        </p:nvSpPr>
        <p:spPr>
          <a:xfrm>
            <a:off x="2786357" y="2354786"/>
            <a:ext cx="661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Overview of Selected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E31457-0F36-2D4B-99E7-4B8CCA8B95C9}"/>
              </a:ext>
            </a:extLst>
          </p:cNvPr>
          <p:cNvSpPr txBox="1"/>
          <p:nvPr/>
        </p:nvSpPr>
        <p:spPr>
          <a:xfrm>
            <a:off x="2785009" y="3130270"/>
            <a:ext cx="6619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Linear Model (LM)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6D5FA-BB37-B240-80EE-221354466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Descriptions | Overview of Selected Models | LM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8EBBB-73D3-D442-9DB1-31470FEC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61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6DB688-FBA8-1843-AB2B-4083409B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Descriptions | Overview of Selected Models | LM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09FCF-1B1B-744D-83BB-3C4005ABD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A7BE21-295D-8449-8936-6A72B9A64B15}"/>
                  </a:ext>
                </a:extLst>
              </p:cNvPr>
              <p:cNvSpPr txBox="1"/>
              <p:nvPr/>
            </p:nvSpPr>
            <p:spPr>
              <a:xfrm>
                <a:off x="1131672" y="1368666"/>
                <a:ext cx="9928654" cy="6314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A7BE21-295D-8449-8936-6A72B9A64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672" y="1368666"/>
                <a:ext cx="9928654" cy="631455"/>
              </a:xfrm>
              <a:prstGeom prst="rect">
                <a:avLst/>
              </a:prstGeom>
              <a:blipFill>
                <a:blip r:embed="rId2"/>
                <a:stretch>
                  <a:fillRect b="-12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1C5029-0471-8F49-B59C-3D87653A9CB1}"/>
                  </a:ext>
                </a:extLst>
              </p:cNvPr>
              <p:cNvSpPr txBox="1"/>
              <p:nvPr/>
            </p:nvSpPr>
            <p:spPr>
              <a:xfrm>
                <a:off x="2879124" y="2000121"/>
                <a:ext cx="6433751" cy="3995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sz="3200" b="1" dirty="0"/>
                  <a:t>Terms: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: Intercept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: Fixed effect slope</a:t>
                </a:r>
                <a:endParaRPr lang="en-US" sz="3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3200" dirty="0"/>
                  <a:t> Residual Error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</m:t>
                    </m:r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1C5029-0471-8F49-B59C-3D87653A9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124" y="2000121"/>
                <a:ext cx="6433751" cy="3995389"/>
              </a:xfrm>
              <a:prstGeom prst="rect">
                <a:avLst/>
              </a:prstGeom>
              <a:blipFill>
                <a:blip r:embed="rId3"/>
                <a:stretch>
                  <a:fillRect l="-2367" b="-2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4E0B3A9-2A2C-154F-8A62-BC2A06B8FF0B}"/>
              </a:ext>
            </a:extLst>
          </p:cNvPr>
          <p:cNvSpPr txBox="1"/>
          <p:nvPr/>
        </p:nvSpPr>
        <p:spPr>
          <a:xfrm>
            <a:off x="3340099" y="220714"/>
            <a:ext cx="551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MODEL DEFINITION: </a:t>
            </a:r>
          </a:p>
          <a:p>
            <a:pPr algn="ctr"/>
            <a:r>
              <a:rPr lang="en-US" sz="2400" dirty="0"/>
              <a:t>Linear Model (LM)</a:t>
            </a:r>
          </a:p>
        </p:txBody>
      </p:sp>
    </p:spTree>
    <p:extLst>
      <p:ext uri="{BB962C8B-B14F-4D97-AF65-F5344CB8AC3E}">
        <p14:creationId xmlns:p14="http://schemas.microsoft.com/office/powerpoint/2010/main" val="1449543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83612A-2CCD-0E4B-AD9E-4D024605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Descriptions | Overview of Selected Models | LM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A5274-B8CA-314D-B7CD-0A03C25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EA7D53-676E-7C47-8902-2C90166E7B47}"/>
                  </a:ext>
                </a:extLst>
              </p:cNvPr>
              <p:cNvSpPr txBox="1"/>
              <p:nvPr/>
            </p:nvSpPr>
            <p:spPr>
              <a:xfrm>
                <a:off x="1131673" y="1176654"/>
                <a:ext cx="9928654" cy="6314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EA7D53-676E-7C47-8902-2C90166E7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673" y="1176654"/>
                <a:ext cx="9928654" cy="631455"/>
              </a:xfrm>
              <a:prstGeom prst="rect">
                <a:avLst/>
              </a:prstGeom>
              <a:blipFill>
                <a:blip r:embed="rId2"/>
                <a:stretch>
                  <a:fillRect b="-1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4C7D13-D06E-B24F-94F9-B6CBE30EED87}"/>
                  </a:ext>
                </a:extLst>
              </p:cNvPr>
              <p:cNvSpPr txBox="1"/>
              <p:nvPr/>
            </p:nvSpPr>
            <p:spPr>
              <a:xfrm>
                <a:off x="1216151" y="1808109"/>
                <a:ext cx="9928653" cy="3682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Does not account for subject level associations in the data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Assumes observations are independent 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dirty="0"/>
                  <a:t> parameter interpreted as  population average representation of relationship between predictor and response.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Nested within all other models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4C7D13-D06E-B24F-94F9-B6CBE30EE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151" y="1808109"/>
                <a:ext cx="9928653" cy="3682226"/>
              </a:xfrm>
              <a:prstGeom prst="rect">
                <a:avLst/>
              </a:prstGeom>
              <a:blipFill>
                <a:blip r:embed="rId3"/>
                <a:stretch>
                  <a:fillRect l="-895" b="-2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6603328-896D-DE46-A1E4-0025FBAC114E}"/>
              </a:ext>
            </a:extLst>
          </p:cNvPr>
          <p:cNvSpPr txBox="1"/>
          <p:nvPr/>
        </p:nvSpPr>
        <p:spPr>
          <a:xfrm>
            <a:off x="3340100" y="183289"/>
            <a:ext cx="551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MODEL INFORMATION: </a:t>
            </a:r>
          </a:p>
          <a:p>
            <a:pPr algn="ctr"/>
            <a:r>
              <a:rPr lang="en-US" sz="2400" dirty="0"/>
              <a:t>Linear Model (LM)</a:t>
            </a:r>
          </a:p>
        </p:txBody>
      </p:sp>
    </p:spTree>
    <p:extLst>
      <p:ext uri="{BB962C8B-B14F-4D97-AF65-F5344CB8AC3E}">
        <p14:creationId xmlns:p14="http://schemas.microsoft.com/office/powerpoint/2010/main" val="1741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98E022-9172-7C4B-A97D-BFE62A954518}"/>
              </a:ext>
            </a:extLst>
          </p:cNvPr>
          <p:cNvSpPr txBox="1"/>
          <p:nvPr/>
        </p:nvSpPr>
        <p:spPr>
          <a:xfrm>
            <a:off x="2786357" y="2354786"/>
            <a:ext cx="661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Overview of Selected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E31457-0F36-2D4B-99E7-4B8CCA8B95C9}"/>
              </a:ext>
            </a:extLst>
          </p:cNvPr>
          <p:cNvSpPr txBox="1"/>
          <p:nvPr/>
        </p:nvSpPr>
        <p:spPr>
          <a:xfrm>
            <a:off x="2785009" y="3130270"/>
            <a:ext cx="6619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Linear Model with Fixed Effect (LM-FE)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4B972-D8FF-194F-88A2-C1B70E3F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Descriptions | Overview of Selected Models | LM-FE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15DC1-CF46-2C4F-99E6-B2B0C9C4E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98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15C7F5-F366-D244-9D1A-A17F28784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Descriptions | Overview of Selected Models | LM-FE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57A75-52B3-EE4C-8AFF-8724FF85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7D46D4-8F2B-6742-93C9-7C26E614EB51}"/>
                  </a:ext>
                </a:extLst>
              </p:cNvPr>
              <p:cNvSpPr txBox="1"/>
              <p:nvPr/>
            </p:nvSpPr>
            <p:spPr>
              <a:xfrm>
                <a:off x="1224806" y="1211966"/>
                <a:ext cx="9928654" cy="6314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𝒔𝒖𝒃𝒋𝒆𝒄𝒕</m:t>
                              </m:r>
                            </m:e>
                          </m:d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7D46D4-8F2B-6742-93C9-7C26E614E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806" y="1211966"/>
                <a:ext cx="9928654" cy="631455"/>
              </a:xfrm>
              <a:prstGeom prst="rect">
                <a:avLst/>
              </a:prstGeom>
              <a:blipFill>
                <a:blip r:embed="rId2"/>
                <a:stretch>
                  <a:fillRect b="-115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32808BC-66B7-774D-A1E6-632D33910DAB}"/>
                  </a:ext>
                </a:extLst>
              </p:cNvPr>
              <p:cNvSpPr txBox="1"/>
              <p:nvPr/>
            </p:nvSpPr>
            <p:spPr>
              <a:xfrm>
                <a:off x="462212" y="2100171"/>
                <a:ext cx="6336521" cy="3792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200" b="1" dirty="0"/>
                  <a:t>Terms: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: Intercept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: Fixed Effect Intercept (subject)</a:t>
                </a:r>
                <a:endParaRPr lang="en-US" sz="3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: Fixed Effect Slope</a:t>
                </a:r>
                <a:endParaRPr lang="en-US" sz="3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3200" dirty="0"/>
                  <a:t> Residual Error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</m:t>
                    </m:r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32808BC-66B7-774D-A1E6-632D33910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12" y="2100171"/>
                <a:ext cx="6336521" cy="3792192"/>
              </a:xfrm>
              <a:prstGeom prst="rect">
                <a:avLst/>
              </a:prstGeom>
              <a:blipFill>
                <a:blip r:embed="rId3"/>
                <a:stretch>
                  <a:fillRect l="-2405" b="-3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033FC8-AA38-1148-B434-EE60AEB1E862}"/>
                  </a:ext>
                </a:extLst>
              </p:cNvPr>
              <p:cNvSpPr txBox="1"/>
              <p:nvPr/>
            </p:nvSpPr>
            <p:spPr>
              <a:xfrm>
                <a:off x="6189133" y="2168302"/>
                <a:ext cx="5760788" cy="2346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𝑠𝑢𝑏𝑗𝑒𝑐𝑡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0   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𝑛𝑜𝑡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𝑠𝑢𝑏𝑗𝑒𝑐𝑡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1   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𝑠𝑢𝑏𝑗𝑒𝑐𝑡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  <a:p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=2,…,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m:rPr>
                        <m:nor/>
                      </m:rPr>
                      <a:rPr lang="en-US" sz="2800" dirty="0"/>
                      <m:t> 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033FC8-AA38-1148-B434-EE60AEB1E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133" y="2168302"/>
                <a:ext cx="5760788" cy="2346155"/>
              </a:xfrm>
              <a:prstGeom prst="rect">
                <a:avLst/>
              </a:prstGeom>
              <a:blipFill>
                <a:blip r:embed="rId4"/>
                <a:stretch>
                  <a:fillRect t="-91351" b="-77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A7475A5-F7A9-D84F-82C0-B007BFA4CB65}"/>
              </a:ext>
            </a:extLst>
          </p:cNvPr>
          <p:cNvSpPr txBox="1"/>
          <p:nvPr/>
        </p:nvSpPr>
        <p:spPr>
          <a:xfrm>
            <a:off x="2057400" y="184515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MODEL DEFINITION: </a:t>
            </a:r>
          </a:p>
          <a:p>
            <a:pPr algn="ctr"/>
            <a:r>
              <a:rPr lang="en-US" sz="2400" dirty="0"/>
              <a:t>Linear Model with Fixed Effect (LM-FE)</a:t>
            </a:r>
          </a:p>
        </p:txBody>
      </p:sp>
    </p:spTree>
    <p:extLst>
      <p:ext uri="{BB962C8B-B14F-4D97-AF65-F5344CB8AC3E}">
        <p14:creationId xmlns:p14="http://schemas.microsoft.com/office/powerpoint/2010/main" val="2852611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7D7295-9EE9-B240-9B2E-7A47F5242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Descriptions | Overview of Selected Models | LM-FE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F5D57-E451-804B-9E2B-73D0B416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C11E12-1850-1747-B07B-766418C8075C}"/>
                  </a:ext>
                </a:extLst>
              </p:cNvPr>
              <p:cNvSpPr txBox="1"/>
              <p:nvPr/>
            </p:nvSpPr>
            <p:spPr>
              <a:xfrm>
                <a:off x="1058521" y="2023594"/>
                <a:ext cx="9928653" cy="5344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Accounts for subject-level associations by: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Uniformly shifting the mean of the fitted values specific to a subject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Adds N-1 parameters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Assumes that observations are independent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dirty="0"/>
                  <a:t> parameter interpreted as  population average representation of relationship between predictor and response, having accounted for average deviation of each subject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C11E12-1850-1747-B07B-766418C80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21" y="2023594"/>
                <a:ext cx="9928653" cy="5344220"/>
              </a:xfrm>
              <a:prstGeom prst="rect">
                <a:avLst/>
              </a:prstGeom>
              <a:blipFill>
                <a:blip r:embed="rId2"/>
                <a:stretch>
                  <a:fillRect l="-766" r="-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047221-C584-F54F-8759-C990FF906312}"/>
                  </a:ext>
                </a:extLst>
              </p:cNvPr>
              <p:cNvSpPr txBox="1"/>
              <p:nvPr/>
            </p:nvSpPr>
            <p:spPr>
              <a:xfrm>
                <a:off x="1131673" y="1214878"/>
                <a:ext cx="9928654" cy="6314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𝒔𝒖𝒃𝒋𝒆𝒄𝒕</m:t>
                              </m:r>
                            </m:e>
                          </m:d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047221-C584-F54F-8759-C990FF906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673" y="1214878"/>
                <a:ext cx="9928654" cy="631455"/>
              </a:xfrm>
              <a:prstGeom prst="rect">
                <a:avLst/>
              </a:prstGeom>
              <a:blipFill>
                <a:blip r:embed="rId3"/>
                <a:stretch>
                  <a:fillRect b="-12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AE38904-CCF3-3046-A99A-934F74CA85DC}"/>
              </a:ext>
            </a:extLst>
          </p:cNvPr>
          <p:cNvSpPr txBox="1"/>
          <p:nvPr/>
        </p:nvSpPr>
        <p:spPr>
          <a:xfrm>
            <a:off x="241300" y="206620"/>
            <a:ext cx="1170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MODEL INFORMATION: </a:t>
            </a:r>
          </a:p>
          <a:p>
            <a:pPr algn="ctr"/>
            <a:r>
              <a:rPr lang="en-US" sz="2400" dirty="0"/>
              <a:t>Linear Model with Fixed Effect (LM-FE)</a:t>
            </a:r>
          </a:p>
        </p:txBody>
      </p:sp>
    </p:spTree>
    <p:extLst>
      <p:ext uri="{BB962C8B-B14F-4D97-AF65-F5344CB8AC3E}">
        <p14:creationId xmlns:p14="http://schemas.microsoft.com/office/powerpoint/2010/main" val="3476937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98E022-9172-7C4B-A97D-BFE62A954518}"/>
              </a:ext>
            </a:extLst>
          </p:cNvPr>
          <p:cNvSpPr txBox="1"/>
          <p:nvPr/>
        </p:nvSpPr>
        <p:spPr>
          <a:xfrm>
            <a:off x="2786357" y="2354786"/>
            <a:ext cx="661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Overview of Selected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E31457-0F36-2D4B-99E7-4B8CCA8B95C9}"/>
              </a:ext>
            </a:extLst>
          </p:cNvPr>
          <p:cNvSpPr txBox="1"/>
          <p:nvPr/>
        </p:nvSpPr>
        <p:spPr>
          <a:xfrm>
            <a:off x="1647876" y="3167390"/>
            <a:ext cx="8896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Linear Mixed Model with Random Effect Intercept (LMM-RI)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2DEB2-EB27-014F-B25A-70B675E0B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Descriptions | Overview of Selected Models | LMM-RI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6F5F9-97B6-434A-9759-85225ED36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68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CC798-A96D-AE46-9CDC-5D00BF5A0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Descriptions | Overview of Selected Models | LMM-RI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E1524-78C6-514B-8EAF-C5BBEE20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82630B-7338-1E4E-99C6-598035D6B201}"/>
                  </a:ext>
                </a:extLst>
              </p:cNvPr>
              <p:cNvSpPr txBox="1"/>
              <p:nvPr/>
            </p:nvSpPr>
            <p:spPr>
              <a:xfrm>
                <a:off x="1131673" y="1346205"/>
                <a:ext cx="9928654" cy="6314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𝒔𝒖𝒃𝒋𝒆𝒄𝒕</m:t>
                              </m:r>
                            </m:e>
                          </m:d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82630B-7338-1E4E-99C6-598035D6B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673" y="1346205"/>
                <a:ext cx="9928654" cy="631455"/>
              </a:xfrm>
              <a:prstGeom prst="rect">
                <a:avLst/>
              </a:prstGeom>
              <a:blipFill>
                <a:blip r:embed="rId2"/>
                <a:stretch>
                  <a:fillRect b="-96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F46347-AC3D-FE45-BBAF-FE0B73C22285}"/>
                  </a:ext>
                </a:extLst>
              </p:cNvPr>
              <p:cNvSpPr txBox="1"/>
              <p:nvPr/>
            </p:nvSpPr>
            <p:spPr>
              <a:xfrm>
                <a:off x="1131673" y="2358894"/>
                <a:ext cx="10337951" cy="3833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200" b="1" dirty="0"/>
                  <a:t>Terms: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: Intercept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: Fixed Effect Slope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: Random Effect Intercept (subject)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</m:t>
                    </m:r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3200" dirty="0"/>
                  <a:t> Residual Error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F46347-AC3D-FE45-BBAF-FE0B73C22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673" y="2358894"/>
                <a:ext cx="10337951" cy="3833037"/>
              </a:xfrm>
              <a:prstGeom prst="rect">
                <a:avLst/>
              </a:prstGeom>
              <a:blipFill>
                <a:blip r:embed="rId3"/>
                <a:stretch>
                  <a:fillRect l="-1350" b="-2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31DB7CD-E3DC-024B-838F-43E9E69DD9DA}"/>
              </a:ext>
            </a:extLst>
          </p:cNvPr>
          <p:cNvSpPr txBox="1"/>
          <p:nvPr/>
        </p:nvSpPr>
        <p:spPr>
          <a:xfrm>
            <a:off x="2057400" y="184515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MODEL DEFINITION: </a:t>
            </a:r>
          </a:p>
          <a:p>
            <a:pPr algn="ctr"/>
            <a:r>
              <a:rPr lang="en-US" sz="2400" dirty="0"/>
              <a:t>Linear Mixed Model with Random Effect Intercept (LMM-RI)</a:t>
            </a:r>
          </a:p>
        </p:txBody>
      </p:sp>
    </p:spTree>
    <p:extLst>
      <p:ext uri="{BB962C8B-B14F-4D97-AF65-F5344CB8AC3E}">
        <p14:creationId xmlns:p14="http://schemas.microsoft.com/office/powerpoint/2010/main" val="140597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249CA-3DB1-3F44-A40C-B0D1CEAD78A7}"/>
              </a:ext>
            </a:extLst>
          </p:cNvPr>
          <p:cNvSpPr txBox="1"/>
          <p:nvPr/>
        </p:nvSpPr>
        <p:spPr>
          <a:xfrm>
            <a:off x="1973108" y="2136298"/>
            <a:ext cx="8245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8E022-9172-7C4B-A97D-BFE62A954518}"/>
              </a:ext>
            </a:extLst>
          </p:cNvPr>
          <p:cNvSpPr txBox="1"/>
          <p:nvPr/>
        </p:nvSpPr>
        <p:spPr>
          <a:xfrm>
            <a:off x="2786357" y="3269182"/>
            <a:ext cx="661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Single-Cell (SC) Basics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40F61-D06F-E74E-91D3-C00F3838D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| Single-Cell Basics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7614B-7335-C943-AAA8-23973DE2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03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95301E-5990-AB4C-A729-E00100E74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Descriptions | Overview of Selected Models | LMM-RI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0593E-7120-AF4C-921C-7453D1164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6E01B5-475E-3C4D-88D5-703F3943E2AA}"/>
                  </a:ext>
                </a:extLst>
              </p:cNvPr>
              <p:cNvSpPr txBox="1"/>
              <p:nvPr/>
            </p:nvSpPr>
            <p:spPr>
              <a:xfrm>
                <a:off x="188384" y="1621733"/>
                <a:ext cx="11815232" cy="6267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Accounts for subject-level associations by incorporating subject-specific variances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/>
                  <a:t>Allow for outcomes to be higher/lower for each subject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Assumes: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/>
                  <a:t>observations are independent within subject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/>
                  <a:t>Residual error is independent of the random effects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dirty="0"/>
                  <a:t> parameter interpreted as subject-specific representation of relationship between predictor and response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/>
                  <a:t>Conditional on an individual subject, and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/>
                  <a:t>Representative of that specific subject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6E01B5-475E-3C4D-88D5-703F3943E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84" y="1621733"/>
                <a:ext cx="11815232" cy="6267550"/>
              </a:xfrm>
              <a:prstGeom prst="rect">
                <a:avLst/>
              </a:prstGeom>
              <a:blipFill>
                <a:blip r:embed="rId2"/>
                <a:stretch>
                  <a:fillRect l="-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E779B2F-8A63-0D4D-922B-E82043160518}"/>
              </a:ext>
            </a:extLst>
          </p:cNvPr>
          <p:cNvSpPr txBox="1"/>
          <p:nvPr/>
        </p:nvSpPr>
        <p:spPr>
          <a:xfrm>
            <a:off x="241300" y="106523"/>
            <a:ext cx="1170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MODEL INFORMATION: </a:t>
            </a:r>
          </a:p>
          <a:p>
            <a:pPr algn="ctr"/>
            <a:r>
              <a:rPr lang="en-US" sz="2400" dirty="0"/>
              <a:t>Linear Mixed Model with Random Effect Intercept (LMM-RI)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784ADD-6A27-A94C-BFC0-A7532145CACB}"/>
                  </a:ext>
                </a:extLst>
              </p:cNvPr>
              <p:cNvSpPr txBox="1"/>
              <p:nvPr/>
            </p:nvSpPr>
            <p:spPr>
              <a:xfrm>
                <a:off x="1131673" y="963899"/>
                <a:ext cx="9928654" cy="6314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𝒔𝒖𝒃𝒋𝒆𝒄𝒕</m:t>
                              </m:r>
                            </m:e>
                          </m:d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784ADD-6A27-A94C-BFC0-A7532145C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673" y="963899"/>
                <a:ext cx="9928654" cy="631455"/>
              </a:xfrm>
              <a:prstGeom prst="rect">
                <a:avLst/>
              </a:prstGeom>
              <a:blipFill>
                <a:blip r:embed="rId3"/>
                <a:stretch>
                  <a:fillRect b="-96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492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98E022-9172-7C4B-A97D-BFE62A954518}"/>
              </a:ext>
            </a:extLst>
          </p:cNvPr>
          <p:cNvSpPr txBox="1"/>
          <p:nvPr/>
        </p:nvSpPr>
        <p:spPr>
          <a:xfrm>
            <a:off x="2786357" y="2354786"/>
            <a:ext cx="661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Overview of Selected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E31457-0F36-2D4B-99E7-4B8CCA8B95C9}"/>
              </a:ext>
            </a:extLst>
          </p:cNvPr>
          <p:cNvSpPr txBox="1"/>
          <p:nvPr/>
        </p:nvSpPr>
        <p:spPr>
          <a:xfrm>
            <a:off x="823937" y="3167390"/>
            <a:ext cx="10544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Linear Mixed Model with Random Effect Intercept and Slope (LMM-RS)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34CE2-A0A2-8048-AC22-00173487A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Descriptions | Overview of Selected Models | LMM-RS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C9D2E-4C80-B240-8809-B700FD06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9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543201-1423-4C4F-942E-DED5D1AA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Descriptions | Overview of Selected Models | LMM-RS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35E44-3005-8D48-A67A-80BE03DEF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641A51-8062-5D4C-A04A-28A4B9E639D0}"/>
                  </a:ext>
                </a:extLst>
              </p:cNvPr>
              <p:cNvSpPr txBox="1"/>
              <p:nvPr/>
            </p:nvSpPr>
            <p:spPr>
              <a:xfrm>
                <a:off x="347133" y="838279"/>
                <a:ext cx="11497734" cy="6667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𝒔𝒖𝒃𝒋𝒆𝒄𝒕</m:t>
                              </m:r>
                            </m:e>
                          </m:d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𝒔𝒖𝒃𝒋𝒆𝒄𝒕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641A51-8062-5D4C-A04A-28A4B9E6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33" y="838279"/>
                <a:ext cx="11497734" cy="666721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7E6393-3070-204D-8B6F-881808C4A8AA}"/>
                  </a:ext>
                </a:extLst>
              </p:cNvPr>
              <p:cNvSpPr txBox="1"/>
              <p:nvPr/>
            </p:nvSpPr>
            <p:spPr>
              <a:xfrm>
                <a:off x="389465" y="1505000"/>
                <a:ext cx="8974667" cy="5273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200" b="1" dirty="0"/>
                  <a:t>Terms: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: Intercept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: Fixed Effect Slope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: Random Effect Intercept (subject)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: Random Effect Slope(subject)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3200" dirty="0"/>
                  <a:t> Residual Error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32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7E6393-3070-204D-8B6F-881808C4A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65" y="1505000"/>
                <a:ext cx="8974667" cy="5273367"/>
              </a:xfrm>
              <a:prstGeom prst="rect">
                <a:avLst/>
              </a:prstGeom>
              <a:blipFill>
                <a:blip r:embed="rId3"/>
                <a:stretch>
                  <a:fillRect l="-1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F333684-BBCE-DA4B-9C59-AE009E2FE394}"/>
              </a:ext>
            </a:extLst>
          </p:cNvPr>
          <p:cNvSpPr txBox="1"/>
          <p:nvPr/>
        </p:nvSpPr>
        <p:spPr>
          <a:xfrm>
            <a:off x="325967" y="7282"/>
            <a:ext cx="1159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MODEL DEFINITION: </a:t>
            </a:r>
          </a:p>
          <a:p>
            <a:pPr algn="ctr"/>
            <a:r>
              <a:rPr lang="en-US" sz="2400" dirty="0"/>
              <a:t>Linear Mixed Model with Random Effect Intercept and Random Effect Slope (LMM-RS)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0FCFA73-FA30-394D-8B80-E2CD979DDD62}"/>
                  </a:ext>
                </a:extLst>
              </p:cNvPr>
              <p:cNvSpPr txBox="1"/>
              <p:nvPr/>
            </p:nvSpPr>
            <p:spPr>
              <a:xfrm>
                <a:off x="7463366" y="2447768"/>
                <a:ext cx="2895600" cy="795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0FCFA73-FA30-394D-8B80-E2CD979DD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366" y="2447768"/>
                <a:ext cx="2895600" cy="795346"/>
              </a:xfrm>
              <a:prstGeom prst="rect">
                <a:avLst/>
              </a:prstGeom>
              <a:blipFill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C01831-78CA-AB40-ADAF-5EDF6033E426}"/>
                  </a:ext>
                </a:extLst>
              </p:cNvPr>
              <p:cNvSpPr txBox="1"/>
              <p:nvPr/>
            </p:nvSpPr>
            <p:spPr>
              <a:xfrm>
                <a:off x="8805332" y="3506386"/>
                <a:ext cx="2895600" cy="1002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C01831-78CA-AB40-ADAF-5EDF6033E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332" y="3506386"/>
                <a:ext cx="2895600" cy="10029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1950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57AEC-1BC6-8245-B69B-726DF3834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Descriptions | Overview of Selected Models | LMM-RS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52015-B789-7643-A6E3-5627DBD3B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252119-4878-F34D-9C92-861C1BEC5D66}"/>
                  </a:ext>
                </a:extLst>
              </p:cNvPr>
              <p:cNvSpPr txBox="1"/>
              <p:nvPr/>
            </p:nvSpPr>
            <p:spPr>
              <a:xfrm>
                <a:off x="188384" y="1704338"/>
                <a:ext cx="11815232" cy="6267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Accounts for subject-level associations by incorporating values of: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/>
                  <a:t>Subject specific, covariate independent variance - allows outcomes to be higher/lower for each subject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/>
                  <a:t>Subject specific, covariate dependent variance - allows outcomes to be variably associated with covariates according to subject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Assumes: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/>
                  <a:t>Residual error is independent of the random effects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dirty="0"/>
                  <a:t> parameter interpretation is conditional on an individual subject, and representative of that specific subject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252119-4878-F34D-9C92-861C1BEC5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84" y="1704338"/>
                <a:ext cx="11815232" cy="6267550"/>
              </a:xfrm>
              <a:prstGeom prst="rect">
                <a:avLst/>
              </a:prstGeom>
              <a:blipFill>
                <a:blip r:embed="rId2"/>
                <a:stretch>
                  <a:fillRect l="-644" r="-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ABE93B0-53B6-BE49-B63A-39E2662AC723}"/>
              </a:ext>
            </a:extLst>
          </p:cNvPr>
          <p:cNvSpPr txBox="1"/>
          <p:nvPr/>
        </p:nvSpPr>
        <p:spPr>
          <a:xfrm>
            <a:off x="241300" y="206620"/>
            <a:ext cx="1170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MODEL INFORMATION: </a:t>
            </a:r>
          </a:p>
          <a:p>
            <a:pPr algn="ctr"/>
            <a:r>
              <a:rPr lang="en-US" sz="2400" dirty="0"/>
              <a:t>Linear Mixed Model with Random Effect Intercept and Random Effect Slope (LMM-RS)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1DED04-E859-2A47-BE00-BF8BDFF37E5E}"/>
                  </a:ext>
                </a:extLst>
              </p:cNvPr>
              <p:cNvSpPr txBox="1"/>
              <p:nvPr/>
            </p:nvSpPr>
            <p:spPr>
              <a:xfrm>
                <a:off x="347133" y="1037617"/>
                <a:ext cx="11497734" cy="6667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𝒔𝒖𝒃𝒋𝒆𝒄𝒕</m:t>
                              </m:r>
                            </m:e>
                          </m:d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𝒔𝒖𝒃𝒋𝒆𝒄𝒕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1DED04-E859-2A47-BE00-BF8BDFF37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33" y="1037617"/>
                <a:ext cx="11497734" cy="666721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09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98E022-9172-7C4B-A97D-BFE62A954518}"/>
              </a:ext>
            </a:extLst>
          </p:cNvPr>
          <p:cNvSpPr txBox="1"/>
          <p:nvPr/>
        </p:nvSpPr>
        <p:spPr>
          <a:xfrm>
            <a:off x="2786357" y="2354786"/>
            <a:ext cx="661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Overview of Selected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E31457-0F36-2D4B-99E7-4B8CCA8B95C9}"/>
              </a:ext>
            </a:extLst>
          </p:cNvPr>
          <p:cNvSpPr txBox="1"/>
          <p:nvPr/>
        </p:nvSpPr>
        <p:spPr>
          <a:xfrm>
            <a:off x="1647876" y="3167390"/>
            <a:ext cx="8896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Generalized Estimating Equations (GEE)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5DDF0-FF94-7745-8044-06469EB87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Descriptions | Overview of Selected Models | GEE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71CC9-B9EF-A847-A099-26C0724E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17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908147-1C3D-1C41-8B35-C20E5C30B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Descriptions | Overview of Selected Models | GEE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EFF91-52F8-D449-BAE2-486C540F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6A444-BAB5-554E-9780-0A3829551CC4}"/>
              </a:ext>
            </a:extLst>
          </p:cNvPr>
          <p:cNvSpPr txBox="1"/>
          <p:nvPr/>
        </p:nvSpPr>
        <p:spPr>
          <a:xfrm>
            <a:off x="300567" y="110493"/>
            <a:ext cx="1159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MODEL DEFINITION: </a:t>
            </a:r>
          </a:p>
          <a:p>
            <a:pPr algn="ctr"/>
            <a:r>
              <a:rPr lang="en-US" sz="2400" dirty="0"/>
              <a:t>Generalized Estimating Equations (GEE)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CEB801-3102-DD4E-92A7-A74D0128D290}"/>
              </a:ext>
            </a:extLst>
          </p:cNvPr>
          <p:cNvSpPr txBox="1"/>
          <p:nvPr/>
        </p:nvSpPr>
        <p:spPr>
          <a:xfrm>
            <a:off x="406401" y="1126067"/>
            <a:ext cx="77470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 Requires Individual Specification of: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Random Component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Probability Distribution: assumed for the responses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Systematic Components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Linear Predictor: a linear function of the explanatory variables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Link Function: establishes the relationship between Linear Predictor and Expected Outcome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Working Covariance Structure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Assumed to approximate true within-subject correlation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7B457F-758C-1C42-9149-BC9268BFB462}"/>
                  </a:ext>
                </a:extLst>
              </p:cNvPr>
              <p:cNvSpPr txBox="1"/>
              <p:nvPr/>
            </p:nvSpPr>
            <p:spPr>
              <a:xfrm>
                <a:off x="8492067" y="2074332"/>
                <a:ext cx="3556000" cy="397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7B457F-758C-1C42-9149-BC9268BFB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067" y="2074332"/>
                <a:ext cx="3556000" cy="397160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E2246C-586E-1F43-B0CB-AF0ECABC9564}"/>
                  </a:ext>
                </a:extLst>
              </p:cNvPr>
              <p:cNvSpPr txBox="1"/>
              <p:nvPr/>
            </p:nvSpPr>
            <p:spPr>
              <a:xfrm>
                <a:off x="8801099" y="3257274"/>
                <a:ext cx="3090334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E2246C-586E-1F43-B0CB-AF0ECABC9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099" y="3257274"/>
                <a:ext cx="3090334" cy="391646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6AB162-D53E-2F45-92EF-8BE45ECCBA7C}"/>
                  </a:ext>
                </a:extLst>
              </p:cNvPr>
              <p:cNvSpPr txBox="1"/>
              <p:nvPr/>
            </p:nvSpPr>
            <p:spPr>
              <a:xfrm>
                <a:off x="8492067" y="4233624"/>
                <a:ext cx="3759200" cy="411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6AB162-D53E-2F45-92EF-8BE45ECCB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067" y="4233624"/>
                <a:ext cx="3759200" cy="411395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5797ED-959F-6642-8C45-B0D68A8D4462}"/>
                  </a:ext>
                </a:extLst>
              </p:cNvPr>
              <p:cNvSpPr txBox="1"/>
              <p:nvPr/>
            </p:nvSpPr>
            <p:spPr>
              <a:xfrm>
                <a:off x="7912098" y="5131810"/>
                <a:ext cx="4406901" cy="71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0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5797ED-959F-6642-8C45-B0D68A8D4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098" y="5131810"/>
                <a:ext cx="4406901" cy="710194"/>
              </a:xfrm>
              <a:prstGeom prst="rect">
                <a:avLst/>
              </a:prstGeom>
              <a:blipFill>
                <a:blip r:embed="rId5"/>
                <a:stretch>
                  <a:fillRect t="-189474" r="-287" b="-275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449D78-8662-C944-B920-B68DD397206C}"/>
                  </a:ext>
                </a:extLst>
              </p:cNvPr>
              <p:cNvSpPr txBox="1"/>
              <p:nvPr/>
            </p:nvSpPr>
            <p:spPr>
              <a:xfrm>
                <a:off x="8864600" y="5892800"/>
                <a:ext cx="2878667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∈{1,…,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449D78-8662-C944-B920-B68DD3972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600" y="5892800"/>
                <a:ext cx="2878667" cy="381515"/>
              </a:xfrm>
              <a:prstGeom prst="rect">
                <a:avLst/>
              </a:prstGeom>
              <a:blipFill>
                <a:blip r:embed="rId6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A2AC0E-055A-804C-83FD-779844A94291}"/>
              </a:ext>
            </a:extLst>
          </p:cNvPr>
          <p:cNvCxnSpPr/>
          <p:nvPr/>
        </p:nvCxnSpPr>
        <p:spPr>
          <a:xfrm>
            <a:off x="7222067" y="2370667"/>
            <a:ext cx="22013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D458743-5391-8E49-BCEC-06213C877DF6}"/>
              </a:ext>
            </a:extLst>
          </p:cNvPr>
          <p:cNvCxnSpPr/>
          <p:nvPr/>
        </p:nvCxnSpPr>
        <p:spPr>
          <a:xfrm>
            <a:off x="7222067" y="3453097"/>
            <a:ext cx="22013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7D4203-66A1-194E-81E7-5999CDE785C3}"/>
              </a:ext>
            </a:extLst>
          </p:cNvPr>
          <p:cNvCxnSpPr>
            <a:cxnSpLocks/>
          </p:cNvCxnSpPr>
          <p:nvPr/>
        </p:nvCxnSpPr>
        <p:spPr>
          <a:xfrm>
            <a:off x="7840134" y="4439321"/>
            <a:ext cx="9609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6EED84-AD42-594F-9AE8-0BCD6316F1E4}"/>
              </a:ext>
            </a:extLst>
          </p:cNvPr>
          <p:cNvCxnSpPr>
            <a:cxnSpLocks/>
          </p:cNvCxnSpPr>
          <p:nvPr/>
        </p:nvCxnSpPr>
        <p:spPr>
          <a:xfrm>
            <a:off x="4512734" y="5480721"/>
            <a:ext cx="33993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CCDA1C5-96A2-B540-A3BD-0ABEEBAD849C}"/>
              </a:ext>
            </a:extLst>
          </p:cNvPr>
          <p:cNvSpPr txBox="1"/>
          <p:nvPr/>
        </p:nvSpPr>
        <p:spPr>
          <a:xfrm>
            <a:off x="8767233" y="1464499"/>
            <a:ext cx="3005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Used for this Analysis</a:t>
            </a:r>
          </a:p>
        </p:txBody>
      </p:sp>
    </p:spTree>
    <p:extLst>
      <p:ext uri="{BB962C8B-B14F-4D97-AF65-F5344CB8AC3E}">
        <p14:creationId xmlns:p14="http://schemas.microsoft.com/office/powerpoint/2010/main" val="542464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C75964-8BBA-9A47-9BED-673D6C7AA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Descriptions | Overview of Selected Models | GEE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ADC48-4F7F-A944-8863-C72DFFF5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56F548-7FAD-E648-BC65-193961715C07}"/>
              </a:ext>
            </a:extLst>
          </p:cNvPr>
          <p:cNvSpPr txBox="1"/>
          <p:nvPr/>
        </p:nvSpPr>
        <p:spPr>
          <a:xfrm>
            <a:off x="241300" y="86783"/>
            <a:ext cx="1170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MODEL INFORMATION: </a:t>
            </a:r>
          </a:p>
          <a:p>
            <a:pPr algn="ctr"/>
            <a:r>
              <a:rPr lang="en-US" sz="2400" dirty="0"/>
              <a:t>Generalized Estimating Equations (GEE)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E39A2F-FFE5-BE42-94D7-3F9E60565A9D}"/>
                  </a:ext>
                </a:extLst>
              </p:cNvPr>
              <p:cNvSpPr txBox="1"/>
              <p:nvPr/>
            </p:nvSpPr>
            <p:spPr>
              <a:xfrm>
                <a:off x="131233" y="778925"/>
                <a:ext cx="11709400" cy="5625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/>
                  <a:t>Accounts for subject-level association by incorporating assumed correlation structure into residual error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/>
                  <a:t>Iterative fitting process: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200" dirty="0"/>
                  <a:t>Estimate regression parameters (standard GLM Theory), and use to: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200" dirty="0"/>
                  <a:t>Estimate working correlation structure from standardized residuals, and use to: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200" dirty="0"/>
                  <a:t>Correct regression parameter estimates from (1), use to: --&gt; (2)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/>
                  <a:t>Quasi-likelihood, no specification of joint distribution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/>
                  <a:t>A-priori specification of working covariance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/>
                  <a:t>consistent estimates even with misspecification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200" dirty="0"/>
                  <a:t> parameter interpreted as  population average representation of relationship between predictor and response.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E39A2F-FFE5-BE42-94D7-3F9E60565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33" y="778925"/>
                <a:ext cx="11709400" cy="5625964"/>
              </a:xfrm>
              <a:prstGeom prst="rect">
                <a:avLst/>
              </a:prstGeom>
              <a:blipFill>
                <a:blip r:embed="rId2"/>
                <a:stretch>
                  <a:fillRect l="-542" r="-433" b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27F7D4-2CEA-2244-82C2-082511D378B1}"/>
              </a:ext>
            </a:extLst>
          </p:cNvPr>
          <p:cNvCxnSpPr/>
          <p:nvPr/>
        </p:nvCxnSpPr>
        <p:spPr>
          <a:xfrm>
            <a:off x="507999" y="2517409"/>
            <a:ext cx="0" cy="11006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rved Up Arrow 8">
            <a:extLst>
              <a:ext uri="{FF2B5EF4-FFF2-40B4-BE49-F238E27FC236}">
                <a16:creationId xmlns:a16="http://schemas.microsoft.com/office/drawing/2014/main" id="{F5FC66CB-8386-7C4A-A13A-E4724D1E058C}"/>
              </a:ext>
            </a:extLst>
          </p:cNvPr>
          <p:cNvSpPr/>
          <p:nvPr/>
        </p:nvSpPr>
        <p:spPr>
          <a:xfrm rot="16200000" flipV="1">
            <a:off x="-81031" y="3185677"/>
            <a:ext cx="577560" cy="28723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94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249CA-3DB1-3F44-A40C-B0D1CEAD78A7}"/>
              </a:ext>
            </a:extLst>
          </p:cNvPr>
          <p:cNvSpPr txBox="1"/>
          <p:nvPr/>
        </p:nvSpPr>
        <p:spPr>
          <a:xfrm>
            <a:off x="1964870" y="2128060"/>
            <a:ext cx="8245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Motivating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8E022-9172-7C4B-A97D-BFE62A954518}"/>
              </a:ext>
            </a:extLst>
          </p:cNvPr>
          <p:cNvSpPr txBox="1"/>
          <p:nvPr/>
        </p:nvSpPr>
        <p:spPr>
          <a:xfrm>
            <a:off x="2786357" y="3269182"/>
            <a:ext cx="661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Data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B3528-DCCF-C147-93A4-B9F4E00FC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Motivating Example |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35D45-3D44-E14D-9449-12AD8A509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918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4B4172-E553-E54C-B1B2-BA11AF441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Motivating Example |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24856-42D3-0240-B453-0CD315A56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CF5A52-A430-B04E-AEBD-1B79D30AAECB}"/>
                  </a:ext>
                </a:extLst>
              </p:cNvPr>
              <p:cNvSpPr txBox="1"/>
              <p:nvPr/>
            </p:nvSpPr>
            <p:spPr>
              <a:xfrm>
                <a:off x="926755" y="597592"/>
                <a:ext cx="6285471" cy="4384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b="1" u="sng" dirty="0"/>
                  <a:t>Initial Data: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Population: 45 Lupus Nephritis Cases vs 25 Control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Population: 27 subjects, case/control status not present.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9560 SC observations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Over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3.8∗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sz="2000" dirty="0"/>
                  <a:t> RNA sequencing (</a:t>
                </a:r>
                <a:r>
                  <a:rPr lang="en-US" sz="2000" dirty="0" err="1"/>
                  <a:t>scRNA</a:t>
                </a:r>
                <a:r>
                  <a:rPr lang="en-US" sz="2000" dirty="0"/>
                  <a:t>-seq) variable measures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23 Flow Cytometry variables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10 metadata variables (subject, cell-type)</a:t>
                </a:r>
              </a:p>
              <a:p>
                <a:pPr lvl="1">
                  <a:lnSpc>
                    <a:spcPct val="150000"/>
                  </a:lnSpc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CF5A52-A430-B04E-AEBD-1B79D30AA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55" y="597592"/>
                <a:ext cx="6285471" cy="4384277"/>
              </a:xfrm>
              <a:prstGeom prst="rect">
                <a:avLst/>
              </a:prstGeom>
              <a:blipFill>
                <a:blip r:embed="rId2"/>
                <a:stretch>
                  <a:fillRect l="-2016" r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80BE1250-747A-1949-A9D7-4D5DE64928B7}"/>
              </a:ext>
            </a:extLst>
          </p:cNvPr>
          <p:cNvSpPr/>
          <p:nvPr/>
        </p:nvSpPr>
        <p:spPr>
          <a:xfrm>
            <a:off x="889686" y="5521744"/>
            <a:ext cx="1011606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Data Source: </a:t>
            </a:r>
            <a:r>
              <a:rPr lang="en-US" dirty="0"/>
              <a:t>2018 article: “The immune cell landscape in kidneys with Lupus Nephritis patients” [3]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1748D8-A43F-A44C-A3C3-5F8B66F92C97}"/>
              </a:ext>
            </a:extLst>
          </p:cNvPr>
          <p:cNvSpPr txBox="1"/>
          <p:nvPr/>
        </p:nvSpPr>
        <p:spPr>
          <a:xfrm>
            <a:off x="8245159" y="2601201"/>
            <a:ext cx="2902923" cy="967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/>
              <a:t>2 log-transformed Predictor-Response Pairs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94FCDE-A0AE-2E40-ADB8-1A53DFD5A0AF}"/>
              </a:ext>
            </a:extLst>
          </p:cNvPr>
          <p:cNvSpPr/>
          <p:nvPr/>
        </p:nvSpPr>
        <p:spPr>
          <a:xfrm>
            <a:off x="7212226" y="593822"/>
            <a:ext cx="3238259" cy="671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u="sng" dirty="0"/>
              <a:t>Quality Control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36981D-69D1-2349-B0E6-4F9D382D7535}"/>
              </a:ext>
            </a:extLst>
          </p:cNvPr>
          <p:cNvSpPr txBox="1"/>
          <p:nvPr/>
        </p:nvSpPr>
        <p:spPr>
          <a:xfrm>
            <a:off x="8245159" y="1848833"/>
            <a:ext cx="149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 Subjects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25FF3-B903-7B47-A9AA-56914D6D3017}"/>
              </a:ext>
            </a:extLst>
          </p:cNvPr>
          <p:cNvSpPr txBox="1"/>
          <p:nvPr/>
        </p:nvSpPr>
        <p:spPr>
          <a:xfrm>
            <a:off x="8245159" y="2267701"/>
            <a:ext cx="2294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1110 SC Observations</a:t>
            </a:r>
          </a:p>
          <a:p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080F41-AF11-1644-8087-280E42BC52D3}"/>
              </a:ext>
            </a:extLst>
          </p:cNvPr>
          <p:cNvCxnSpPr/>
          <p:nvPr/>
        </p:nvCxnSpPr>
        <p:spPr>
          <a:xfrm>
            <a:off x="7212226" y="2033499"/>
            <a:ext cx="8698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DDBA82-4D4C-2943-9095-04C2A83B1A2A}"/>
              </a:ext>
            </a:extLst>
          </p:cNvPr>
          <p:cNvCxnSpPr>
            <a:cxnSpLocks/>
          </p:cNvCxnSpPr>
          <p:nvPr/>
        </p:nvCxnSpPr>
        <p:spPr>
          <a:xfrm>
            <a:off x="3603685" y="2482231"/>
            <a:ext cx="46414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640E9C7-A222-4C40-9F63-CACCB91D7882}"/>
              </a:ext>
            </a:extLst>
          </p:cNvPr>
          <p:cNvSpPr txBox="1"/>
          <p:nvPr/>
        </p:nvSpPr>
        <p:spPr>
          <a:xfrm>
            <a:off x="6324600" y="3694231"/>
            <a:ext cx="55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1: Predictor log(CD19) --&gt; Response log(MALAT1)</a:t>
            </a:r>
          </a:p>
          <a:p>
            <a:r>
              <a:rPr lang="en-US" dirty="0"/>
              <a:t>Model 2: Predictor log(CD34) --&gt; Response log(FBLN1)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F011AB-58D3-F946-89CA-03EF44FA6916}"/>
              </a:ext>
            </a:extLst>
          </p:cNvPr>
          <p:cNvCxnSpPr>
            <a:cxnSpLocks/>
          </p:cNvCxnSpPr>
          <p:nvPr/>
        </p:nvCxnSpPr>
        <p:spPr>
          <a:xfrm>
            <a:off x="6829485" y="2914032"/>
            <a:ext cx="13239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35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249CA-3DB1-3F44-A40C-B0D1CEAD78A7}"/>
              </a:ext>
            </a:extLst>
          </p:cNvPr>
          <p:cNvSpPr txBox="1"/>
          <p:nvPr/>
        </p:nvSpPr>
        <p:spPr>
          <a:xfrm>
            <a:off x="1964870" y="2128060"/>
            <a:ext cx="8245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Motivating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8E022-9172-7C4B-A97D-BFE62A954518}"/>
              </a:ext>
            </a:extLst>
          </p:cNvPr>
          <p:cNvSpPr txBox="1"/>
          <p:nvPr/>
        </p:nvSpPr>
        <p:spPr>
          <a:xfrm>
            <a:off x="2794595" y="3269182"/>
            <a:ext cx="661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Models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06869-06B2-3F4D-BE0C-8D6E1D40C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Motivating Example | Models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928D7-8593-6448-AE9D-CBCC9E18D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36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1A9D40-9F5C-3247-AB17-1D5BC2AD5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| Single-Cell Basics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C213D-A0A2-A04A-86C0-36F31B629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ABA149-6335-DE4D-A55B-B41B56D8FA6F}"/>
              </a:ext>
            </a:extLst>
          </p:cNvPr>
          <p:cNvSpPr txBox="1"/>
          <p:nvPr/>
        </p:nvSpPr>
        <p:spPr>
          <a:xfrm>
            <a:off x="506623" y="199530"/>
            <a:ext cx="11202777" cy="318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b="1" dirty="0"/>
              <a:t>“Bulk” Sequencing Methods</a:t>
            </a:r>
            <a:endParaRPr lang="en-US" sz="32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Analyze combined expression from thousands/millions of cells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Often fail to capture variability within sample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Measurement accuracy less concerning, and protocol dependencies less influential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315199-D2F2-294D-BE0E-5E4BD2A806FC}"/>
              </a:ext>
            </a:extLst>
          </p:cNvPr>
          <p:cNvSpPr txBox="1"/>
          <p:nvPr/>
        </p:nvSpPr>
        <p:spPr>
          <a:xfrm>
            <a:off x="277414" y="3429000"/>
            <a:ext cx="11076386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sz="3200" b="1" dirty="0"/>
              <a:t>SC Sequencing Methods</a:t>
            </a:r>
            <a:endParaRPr lang="en-US" sz="3200" dirty="0"/>
          </a:p>
          <a:p>
            <a:pPr marL="742950" lvl="1" indent="-285750" algn="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Analyze expression measurements for individual cells</a:t>
            </a:r>
          </a:p>
          <a:p>
            <a:pPr marL="742950" lvl="1" indent="-285750" algn="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Hundreds/thousands of SC measurements -- one “SC sample”</a:t>
            </a:r>
          </a:p>
          <a:p>
            <a:pPr marL="742950" lvl="1" indent="-285750" algn="r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53005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D9C110-96F1-104F-BA9B-C33B6296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Motivating Example |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E14C0-6109-814B-BBC6-88C0D4038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00DFF-A3CC-D247-B2F3-EB9B37C64447}"/>
              </a:ext>
            </a:extLst>
          </p:cNvPr>
          <p:cNvSpPr txBox="1"/>
          <p:nvPr/>
        </p:nvSpPr>
        <p:spPr>
          <a:xfrm>
            <a:off x="339290" y="167596"/>
            <a:ext cx="11014510" cy="2818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000" b="1" dirty="0"/>
              <a:t>Proposal:  A </a:t>
            </a:r>
            <a:r>
              <a:rPr lang="en-US" sz="2000" b="1" i="1" dirty="0"/>
              <a:t>method</a:t>
            </a:r>
            <a:r>
              <a:rPr lang="en-US" sz="2000" b="1" dirty="0"/>
              <a:t> for estimating subject level associations in SC </a:t>
            </a:r>
            <a:r>
              <a:rPr lang="en-US" sz="2000" b="1" i="1" dirty="0"/>
              <a:t>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Data Requirements: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Single-cell level variable measurements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Data is </a:t>
            </a:r>
            <a:r>
              <a:rPr lang="en-US" sz="2000" dirty="0" err="1"/>
              <a:t>scRNA</a:t>
            </a:r>
            <a:r>
              <a:rPr lang="en-US" sz="2000" dirty="0"/>
              <a:t>-seq expression ✔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Detectable, subject-level associations between predictor and outcome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2964E364-51C4-3D49-9FE2-64775775CC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9" r="7027" b="9840"/>
          <a:stretch/>
        </p:blipFill>
        <p:spPr>
          <a:xfrm>
            <a:off x="1970903" y="2464558"/>
            <a:ext cx="6639697" cy="35820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BE7890-7DD6-3C4A-8685-0D70646D9CDD}"/>
              </a:ext>
            </a:extLst>
          </p:cNvPr>
          <p:cNvSpPr txBox="1"/>
          <p:nvPr/>
        </p:nvSpPr>
        <p:spPr>
          <a:xfrm>
            <a:off x="8789773" y="2652584"/>
            <a:ext cx="63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10282881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249CA-3DB1-3F44-A40C-B0D1CEAD78A7}"/>
              </a:ext>
            </a:extLst>
          </p:cNvPr>
          <p:cNvSpPr txBox="1"/>
          <p:nvPr/>
        </p:nvSpPr>
        <p:spPr>
          <a:xfrm>
            <a:off x="1964870" y="2128060"/>
            <a:ext cx="8245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8E022-9172-7C4B-A97D-BFE62A954518}"/>
              </a:ext>
            </a:extLst>
          </p:cNvPr>
          <p:cNvSpPr txBox="1"/>
          <p:nvPr/>
        </p:nvSpPr>
        <p:spPr>
          <a:xfrm>
            <a:off x="2786357" y="3269182"/>
            <a:ext cx="661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Model Parameters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FBE66-A629-464B-BDDB-C6303BF3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Results | Model Parameters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DDC6F-F659-054C-81C9-AF7D5C3A8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159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8C0765-B13A-E645-8122-4D6AC00DF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Results | Model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48E08-3217-864B-AA9C-F6F7FE625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03A181-3749-734E-8B99-7B00AD33A8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182"/>
          <a:stretch/>
        </p:blipFill>
        <p:spPr>
          <a:xfrm>
            <a:off x="0" y="1366920"/>
            <a:ext cx="7754112" cy="489672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B856F1-1AF1-3D4B-9534-46E6D8CE2B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450" b="22345"/>
          <a:stretch/>
        </p:blipFill>
        <p:spPr>
          <a:xfrm>
            <a:off x="7815072" y="1425095"/>
            <a:ext cx="4114800" cy="47562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3A9C19-F22A-4043-A19F-8C6032B1D38E}"/>
              </a:ext>
            </a:extLst>
          </p:cNvPr>
          <p:cNvSpPr txBox="1"/>
          <p:nvPr/>
        </p:nvSpPr>
        <p:spPr>
          <a:xfrm>
            <a:off x="4489704" y="470988"/>
            <a:ext cx="264261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Variable Pair #1: </a:t>
            </a:r>
          </a:p>
          <a:p>
            <a:r>
              <a:rPr lang="en-US" sz="2800" dirty="0"/>
              <a:t>MALAT1&lt;--CD19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1CA91A-B739-134C-8228-C26FF3EACC6C}"/>
              </a:ext>
            </a:extLst>
          </p:cNvPr>
          <p:cNvSpPr txBox="1"/>
          <p:nvPr/>
        </p:nvSpPr>
        <p:spPr>
          <a:xfrm>
            <a:off x="8660892" y="466416"/>
            <a:ext cx="264261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Variable Pair #2: </a:t>
            </a:r>
          </a:p>
          <a:p>
            <a:r>
              <a:rPr lang="en-US" sz="2800" dirty="0"/>
              <a:t>FBLN1&lt;--CD34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533760-F1F5-A84E-BF89-82D4B1097063}"/>
              </a:ext>
            </a:extLst>
          </p:cNvPr>
          <p:cNvSpPr/>
          <p:nvPr/>
        </p:nvSpPr>
        <p:spPr>
          <a:xfrm>
            <a:off x="27432" y="2807208"/>
            <a:ext cx="11777473" cy="1591056"/>
          </a:xfrm>
          <a:prstGeom prst="rect">
            <a:avLst/>
          </a:prstGeom>
          <a:solidFill>
            <a:srgbClr val="FFFD78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E17885-8B52-6D4B-94B0-4B68D208A6F6}"/>
              </a:ext>
            </a:extLst>
          </p:cNvPr>
          <p:cNvSpPr/>
          <p:nvPr/>
        </p:nvSpPr>
        <p:spPr>
          <a:xfrm>
            <a:off x="82296" y="2313432"/>
            <a:ext cx="11722610" cy="502920"/>
          </a:xfrm>
          <a:prstGeom prst="rect">
            <a:avLst/>
          </a:prstGeom>
          <a:solidFill>
            <a:srgbClr val="FF7E79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716C87-D31F-D844-8C01-27DBB0B7E1AC}"/>
              </a:ext>
            </a:extLst>
          </p:cNvPr>
          <p:cNvSpPr/>
          <p:nvPr/>
        </p:nvSpPr>
        <p:spPr>
          <a:xfrm>
            <a:off x="82296" y="5212080"/>
            <a:ext cx="11722610" cy="804671"/>
          </a:xfrm>
          <a:prstGeom prst="rect">
            <a:avLst/>
          </a:prstGeom>
          <a:solidFill>
            <a:srgbClr val="FF7E79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92FD70-F752-D348-9812-6FBB79DBB901}"/>
              </a:ext>
            </a:extLst>
          </p:cNvPr>
          <p:cNvSpPr/>
          <p:nvPr/>
        </p:nvSpPr>
        <p:spPr>
          <a:xfrm>
            <a:off x="79249" y="4407407"/>
            <a:ext cx="11725656" cy="804671"/>
          </a:xfrm>
          <a:prstGeom prst="rect">
            <a:avLst/>
          </a:prstGeom>
          <a:solidFill>
            <a:srgbClr val="FFD579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D305E-B555-864C-87AB-ED7FE1817DCE}"/>
              </a:ext>
            </a:extLst>
          </p:cNvPr>
          <p:cNvSpPr/>
          <p:nvPr/>
        </p:nvSpPr>
        <p:spPr>
          <a:xfrm>
            <a:off x="7653528" y="1481328"/>
            <a:ext cx="179832" cy="45628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309FBE-7CE0-254B-B742-FE0F7C72887D}"/>
              </a:ext>
            </a:extLst>
          </p:cNvPr>
          <p:cNvSpPr/>
          <p:nvPr/>
        </p:nvSpPr>
        <p:spPr>
          <a:xfrm>
            <a:off x="3648454" y="1453895"/>
            <a:ext cx="144780" cy="45628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83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2F88E5-2B79-114B-88B5-3D96A29A9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Results | Model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963BD-2AFF-5243-A48C-2AC5868BB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06D7C5-00BA-4E49-81FD-B121BD153A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26" t="3527" r="12324" b="18434"/>
          <a:stretch/>
        </p:blipFill>
        <p:spPr>
          <a:xfrm>
            <a:off x="0" y="0"/>
            <a:ext cx="7580376" cy="3300653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11F92B59-CA80-AA4B-8EF9-52F77F149D82}"/>
              </a:ext>
            </a:extLst>
          </p:cNvPr>
          <p:cNvSpPr/>
          <p:nvPr/>
        </p:nvSpPr>
        <p:spPr>
          <a:xfrm>
            <a:off x="7763256" y="136525"/>
            <a:ext cx="390144" cy="296329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D8548A-BA6E-4848-9206-9F9AB0BA99C0}"/>
              </a:ext>
            </a:extLst>
          </p:cNvPr>
          <p:cNvSpPr txBox="1"/>
          <p:nvPr/>
        </p:nvSpPr>
        <p:spPr>
          <a:xfrm>
            <a:off x="9129650" y="934701"/>
            <a:ext cx="2743200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Variable Pair #1: </a:t>
            </a:r>
          </a:p>
          <a:p>
            <a:pPr algn="ctr"/>
            <a:r>
              <a:rPr lang="en-US" sz="2800" dirty="0"/>
              <a:t>MALAT1&lt;--CD19</a:t>
            </a:r>
          </a:p>
          <a:p>
            <a:pPr algn="ctr"/>
            <a:r>
              <a:rPr lang="en-US" sz="2800" dirty="0"/>
              <a:t>% Change Matrix</a:t>
            </a:r>
          </a:p>
          <a:p>
            <a:pPr algn="ctr"/>
            <a:r>
              <a:rPr lang="en-US" sz="2800" dirty="0"/>
              <a:t>Fixed Effect Slope Coefficient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BD38AF-F5C1-B146-889A-9DDD46E0FA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75" t="1796" r="15175" b="26522"/>
          <a:stretch/>
        </p:blipFill>
        <p:spPr>
          <a:xfrm>
            <a:off x="4956048" y="3300322"/>
            <a:ext cx="7225918" cy="3152709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7A898DC0-B690-A74E-BDAC-08CF7FA429B3}"/>
              </a:ext>
            </a:extLst>
          </p:cNvPr>
          <p:cNvSpPr/>
          <p:nvPr/>
        </p:nvSpPr>
        <p:spPr>
          <a:xfrm rot="10800000">
            <a:off x="8266621" y="1456182"/>
            <a:ext cx="749808" cy="323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C03307-C369-6C47-AC4C-0760559AFDFA}"/>
              </a:ext>
            </a:extLst>
          </p:cNvPr>
          <p:cNvSpPr txBox="1"/>
          <p:nvPr/>
        </p:nvSpPr>
        <p:spPr>
          <a:xfrm>
            <a:off x="594805" y="3826443"/>
            <a:ext cx="2743200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Variable Pair #2: </a:t>
            </a:r>
          </a:p>
          <a:p>
            <a:pPr algn="ctr"/>
            <a:r>
              <a:rPr lang="en-US" sz="2800" dirty="0"/>
              <a:t>FBLN&lt;--CD34</a:t>
            </a:r>
          </a:p>
          <a:p>
            <a:pPr algn="ctr"/>
            <a:r>
              <a:rPr lang="en-US" sz="2800" dirty="0"/>
              <a:t>% Change Matrix</a:t>
            </a:r>
          </a:p>
          <a:p>
            <a:pPr algn="ctr"/>
            <a:r>
              <a:rPr lang="en-US" sz="2800" dirty="0"/>
              <a:t>Fixed Effect Slope Coefficient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0C45846B-3D27-6A4B-A571-296BD7DE5478}"/>
              </a:ext>
            </a:extLst>
          </p:cNvPr>
          <p:cNvSpPr/>
          <p:nvPr/>
        </p:nvSpPr>
        <p:spPr>
          <a:xfrm flipH="1">
            <a:off x="4182078" y="3456053"/>
            <a:ext cx="633540" cy="290029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30F45CB2-6C62-294C-BC71-0A4282D1734A}"/>
              </a:ext>
            </a:extLst>
          </p:cNvPr>
          <p:cNvSpPr/>
          <p:nvPr/>
        </p:nvSpPr>
        <p:spPr>
          <a:xfrm rot="10800000" flipH="1">
            <a:off x="3444796" y="4757596"/>
            <a:ext cx="557116" cy="2972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F37DA3B-63A2-6649-AAD0-61973B55E0F5}"/>
              </a:ext>
            </a:extLst>
          </p:cNvPr>
          <p:cNvGrpSpPr/>
          <p:nvPr/>
        </p:nvGrpSpPr>
        <p:grpSpPr>
          <a:xfrm>
            <a:off x="1408176" y="608179"/>
            <a:ext cx="6172200" cy="2635279"/>
            <a:chOff x="1408176" y="608179"/>
            <a:chExt cx="6172200" cy="263527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E7F0748-6BF2-A94F-91BD-F8BABC04FC47}"/>
                </a:ext>
              </a:extLst>
            </p:cNvPr>
            <p:cNvSpPr/>
            <p:nvPr/>
          </p:nvSpPr>
          <p:spPr>
            <a:xfrm>
              <a:off x="2621280" y="1649844"/>
              <a:ext cx="1127760" cy="525791"/>
            </a:xfrm>
            <a:prstGeom prst="rect">
              <a:avLst/>
            </a:prstGeom>
            <a:solidFill>
              <a:srgbClr val="FFFD78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3A07425-35D0-564C-AD3A-0280F3253067}"/>
                </a:ext>
              </a:extLst>
            </p:cNvPr>
            <p:cNvSpPr/>
            <p:nvPr/>
          </p:nvSpPr>
          <p:spPr>
            <a:xfrm>
              <a:off x="1408176" y="2701426"/>
              <a:ext cx="1213104" cy="525790"/>
            </a:xfrm>
            <a:prstGeom prst="rect">
              <a:avLst/>
            </a:prstGeom>
            <a:solidFill>
              <a:srgbClr val="FF7E79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BE79A5D-5C89-6943-89B6-D43D3EC14008}"/>
                </a:ext>
              </a:extLst>
            </p:cNvPr>
            <p:cNvSpPr/>
            <p:nvPr/>
          </p:nvSpPr>
          <p:spPr>
            <a:xfrm>
              <a:off x="3828288" y="1139518"/>
              <a:ext cx="1228344" cy="525791"/>
            </a:xfrm>
            <a:prstGeom prst="rect">
              <a:avLst/>
            </a:prstGeom>
            <a:solidFill>
              <a:srgbClr val="FFFD78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D39D667-6936-CD43-BBCC-914571CF7AAC}"/>
                </a:ext>
              </a:extLst>
            </p:cNvPr>
            <p:cNvSpPr/>
            <p:nvPr/>
          </p:nvSpPr>
          <p:spPr>
            <a:xfrm>
              <a:off x="6367272" y="613728"/>
              <a:ext cx="1213104" cy="525790"/>
            </a:xfrm>
            <a:prstGeom prst="rect">
              <a:avLst/>
            </a:prstGeom>
            <a:solidFill>
              <a:srgbClr val="FF7E79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95AB72A-C9B7-0A42-A540-B413B73C9B78}"/>
                </a:ext>
              </a:extLst>
            </p:cNvPr>
            <p:cNvSpPr/>
            <p:nvPr/>
          </p:nvSpPr>
          <p:spPr>
            <a:xfrm>
              <a:off x="1408176" y="2175636"/>
              <a:ext cx="3648456" cy="525790"/>
            </a:xfrm>
            <a:prstGeom prst="rect">
              <a:avLst/>
            </a:prstGeom>
            <a:solidFill>
              <a:srgbClr val="0432FF">
                <a:alpha val="3294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EE82A51-4445-904F-AE0B-2BE90FF8485D}"/>
                </a:ext>
              </a:extLst>
            </p:cNvPr>
            <p:cNvSpPr/>
            <p:nvPr/>
          </p:nvSpPr>
          <p:spPr>
            <a:xfrm>
              <a:off x="6367272" y="2201792"/>
              <a:ext cx="1167384" cy="525790"/>
            </a:xfrm>
            <a:prstGeom prst="rect">
              <a:avLst/>
            </a:prstGeom>
            <a:solidFill>
              <a:srgbClr val="0432FF">
                <a:alpha val="3294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146A388-D388-8746-AEE5-DA74BF3748B8}"/>
                </a:ext>
              </a:extLst>
            </p:cNvPr>
            <p:cNvSpPr/>
            <p:nvPr/>
          </p:nvSpPr>
          <p:spPr>
            <a:xfrm>
              <a:off x="5056632" y="608179"/>
              <a:ext cx="1310640" cy="1593614"/>
            </a:xfrm>
            <a:prstGeom prst="rect">
              <a:avLst/>
            </a:prstGeom>
            <a:solidFill>
              <a:srgbClr val="FF0000">
                <a:alpha val="4392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54968FA-4C60-144A-BEAC-0DC205B876C7}"/>
                </a:ext>
              </a:extLst>
            </p:cNvPr>
            <p:cNvSpPr/>
            <p:nvPr/>
          </p:nvSpPr>
          <p:spPr>
            <a:xfrm>
              <a:off x="5053584" y="2701426"/>
              <a:ext cx="1310640" cy="542032"/>
            </a:xfrm>
            <a:prstGeom prst="rect">
              <a:avLst/>
            </a:prstGeom>
            <a:solidFill>
              <a:srgbClr val="FF0000">
                <a:alpha val="4392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12351C1-5300-164E-B869-E729BC1F96CA}"/>
              </a:ext>
            </a:extLst>
          </p:cNvPr>
          <p:cNvGrpSpPr/>
          <p:nvPr/>
        </p:nvGrpSpPr>
        <p:grpSpPr>
          <a:xfrm>
            <a:off x="6241096" y="3853802"/>
            <a:ext cx="5962651" cy="2571333"/>
            <a:chOff x="1605722" y="672125"/>
            <a:chExt cx="5962651" cy="257133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3A38A74-BFA3-8749-B1DE-CA1F5966B3D0}"/>
                </a:ext>
              </a:extLst>
            </p:cNvPr>
            <p:cNvSpPr/>
            <p:nvPr/>
          </p:nvSpPr>
          <p:spPr>
            <a:xfrm>
              <a:off x="2812571" y="1694932"/>
              <a:ext cx="1127760" cy="496168"/>
            </a:xfrm>
            <a:prstGeom prst="rect">
              <a:avLst/>
            </a:prstGeom>
            <a:solidFill>
              <a:srgbClr val="FFFD78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4C85B49-500E-944F-8ACA-33B45C62BEBE}"/>
                </a:ext>
              </a:extLst>
            </p:cNvPr>
            <p:cNvSpPr/>
            <p:nvPr/>
          </p:nvSpPr>
          <p:spPr>
            <a:xfrm>
              <a:off x="1608771" y="2709547"/>
              <a:ext cx="1213104" cy="525790"/>
            </a:xfrm>
            <a:prstGeom prst="rect">
              <a:avLst/>
            </a:prstGeom>
            <a:solidFill>
              <a:srgbClr val="FF7E79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8373912-0615-A040-8506-7A4E69610585}"/>
                </a:ext>
              </a:extLst>
            </p:cNvPr>
            <p:cNvSpPr/>
            <p:nvPr/>
          </p:nvSpPr>
          <p:spPr>
            <a:xfrm>
              <a:off x="3909851" y="1208491"/>
              <a:ext cx="1228344" cy="525791"/>
            </a:xfrm>
            <a:prstGeom prst="rect">
              <a:avLst/>
            </a:prstGeom>
            <a:solidFill>
              <a:srgbClr val="FFFD78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B7932D7-076F-7644-ADD9-F446DDED9C36}"/>
                </a:ext>
              </a:extLst>
            </p:cNvPr>
            <p:cNvSpPr/>
            <p:nvPr/>
          </p:nvSpPr>
          <p:spPr>
            <a:xfrm>
              <a:off x="6355269" y="693965"/>
              <a:ext cx="1213104" cy="525790"/>
            </a:xfrm>
            <a:prstGeom prst="rect">
              <a:avLst/>
            </a:prstGeom>
            <a:solidFill>
              <a:srgbClr val="FF7E79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6F159EE-931F-CB46-AAAE-75FD8876BC87}"/>
                </a:ext>
              </a:extLst>
            </p:cNvPr>
            <p:cNvSpPr/>
            <p:nvPr/>
          </p:nvSpPr>
          <p:spPr>
            <a:xfrm>
              <a:off x="1605722" y="2184135"/>
              <a:ext cx="3541459" cy="525790"/>
            </a:xfrm>
            <a:prstGeom prst="rect">
              <a:avLst/>
            </a:prstGeom>
            <a:solidFill>
              <a:srgbClr val="0432FF">
                <a:alpha val="3294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29C6530-0DB9-BF4F-BEEE-A8BCF8A96593}"/>
                </a:ext>
              </a:extLst>
            </p:cNvPr>
            <p:cNvSpPr/>
            <p:nvPr/>
          </p:nvSpPr>
          <p:spPr>
            <a:xfrm>
              <a:off x="6367272" y="2201792"/>
              <a:ext cx="1167384" cy="525790"/>
            </a:xfrm>
            <a:prstGeom prst="rect">
              <a:avLst/>
            </a:prstGeom>
            <a:solidFill>
              <a:srgbClr val="0432FF">
                <a:alpha val="3294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D8EC76E-D95B-574F-9E9A-58F1E0B7BA8F}"/>
                </a:ext>
              </a:extLst>
            </p:cNvPr>
            <p:cNvSpPr/>
            <p:nvPr/>
          </p:nvSpPr>
          <p:spPr>
            <a:xfrm>
              <a:off x="5136292" y="672125"/>
              <a:ext cx="1230980" cy="1529667"/>
            </a:xfrm>
            <a:prstGeom prst="rect">
              <a:avLst/>
            </a:prstGeom>
            <a:solidFill>
              <a:srgbClr val="FF0000">
                <a:alpha val="4392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DFE3EB9-8B43-3D44-9A97-ECC8AE7FBB18}"/>
                </a:ext>
              </a:extLst>
            </p:cNvPr>
            <p:cNvSpPr/>
            <p:nvPr/>
          </p:nvSpPr>
          <p:spPr>
            <a:xfrm>
              <a:off x="5136292" y="2701426"/>
              <a:ext cx="1227932" cy="542032"/>
            </a:xfrm>
            <a:prstGeom prst="rect">
              <a:avLst/>
            </a:prstGeom>
            <a:solidFill>
              <a:srgbClr val="FF0000">
                <a:alpha val="4392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201F566-2E10-BB49-963F-EDB9485287EC}"/>
              </a:ext>
            </a:extLst>
          </p:cNvPr>
          <p:cNvSpPr txBox="1"/>
          <p:nvPr/>
        </p:nvSpPr>
        <p:spPr>
          <a:xfrm>
            <a:off x="8545226" y="44278"/>
            <a:ext cx="347744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Fixed Effect Slope Percent Change Matrices</a:t>
            </a:r>
          </a:p>
        </p:txBody>
      </p:sp>
    </p:spTree>
    <p:extLst>
      <p:ext uri="{BB962C8B-B14F-4D97-AF65-F5344CB8AC3E}">
        <p14:creationId xmlns:p14="http://schemas.microsoft.com/office/powerpoint/2010/main" val="28473517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9DBF6D-4133-0F49-940A-B1D408D75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877" y="3268498"/>
            <a:ext cx="7240696" cy="3275405"/>
          </a:xfrm>
          <a:prstGeom prst="rect">
            <a:avLst/>
          </a:prstGeom>
        </p:spPr>
      </p:pic>
      <p:pic>
        <p:nvPicPr>
          <p:cNvPr id="35" name="Picture 3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EE0B55-9251-6646-B248-E13B9A07D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8" y="28401"/>
            <a:ext cx="7538045" cy="332186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B0B9BF-87C5-314D-94BC-A2BD81DCC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Results | Model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9F4C3-BC63-CB47-8D07-86CE4C00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34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44776747-DD15-7D47-A023-B97A356472F3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Results | Model Parameters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E4A654C-3FCD-C040-9243-C4DF2C5E7A6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2C75FB5-E0F3-EF43-8097-4CFE6CF31F2F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67CA6037-5355-5342-9127-A852A492CDBD}"/>
              </a:ext>
            </a:extLst>
          </p:cNvPr>
          <p:cNvSpPr/>
          <p:nvPr/>
        </p:nvSpPr>
        <p:spPr>
          <a:xfrm>
            <a:off x="7678865" y="202848"/>
            <a:ext cx="390144" cy="296329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7F47E7-5A4B-084A-B4AF-EBBE05640BA8}"/>
              </a:ext>
            </a:extLst>
          </p:cNvPr>
          <p:cNvSpPr txBox="1"/>
          <p:nvPr/>
        </p:nvSpPr>
        <p:spPr>
          <a:xfrm>
            <a:off x="9078850" y="1002182"/>
            <a:ext cx="2743200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Variable Pair #1: </a:t>
            </a:r>
          </a:p>
          <a:p>
            <a:pPr algn="ctr"/>
            <a:r>
              <a:rPr lang="en-US" sz="2800" dirty="0"/>
              <a:t>MALAT1&lt;--CD19</a:t>
            </a:r>
          </a:p>
          <a:p>
            <a:pPr algn="ctr"/>
            <a:r>
              <a:rPr lang="en-US" sz="2800" dirty="0"/>
              <a:t>% Change Matrix</a:t>
            </a:r>
          </a:p>
          <a:p>
            <a:pPr algn="ctr"/>
            <a:r>
              <a:rPr lang="en-US" sz="2800" dirty="0"/>
              <a:t>Fixed Effect Slope Standard Error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A44198E5-B3D0-A94F-911C-89695BEDADB0}"/>
              </a:ext>
            </a:extLst>
          </p:cNvPr>
          <p:cNvSpPr/>
          <p:nvPr/>
        </p:nvSpPr>
        <p:spPr>
          <a:xfrm rot="10800000">
            <a:off x="8266621" y="1506156"/>
            <a:ext cx="749808" cy="323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0F5545-770B-D948-AEFD-5C98E2D4E110}"/>
              </a:ext>
            </a:extLst>
          </p:cNvPr>
          <p:cNvSpPr txBox="1"/>
          <p:nvPr/>
        </p:nvSpPr>
        <p:spPr>
          <a:xfrm>
            <a:off x="594805" y="3826443"/>
            <a:ext cx="2743200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Variable Pair #2: </a:t>
            </a:r>
          </a:p>
          <a:p>
            <a:pPr algn="ctr"/>
            <a:r>
              <a:rPr lang="en-US" sz="2800" dirty="0"/>
              <a:t>FBLN&lt;--CD34</a:t>
            </a:r>
          </a:p>
          <a:p>
            <a:pPr algn="ctr"/>
            <a:r>
              <a:rPr lang="en-US" sz="2800" dirty="0"/>
              <a:t>% Change Matrix</a:t>
            </a:r>
          </a:p>
          <a:p>
            <a:pPr algn="ctr"/>
            <a:r>
              <a:rPr lang="en-US" sz="2800" dirty="0"/>
              <a:t>Fixed Effect Slope Standard Error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89ADA99D-2A6C-724B-85B9-2A8D19E4EBFE}"/>
              </a:ext>
            </a:extLst>
          </p:cNvPr>
          <p:cNvSpPr/>
          <p:nvPr/>
        </p:nvSpPr>
        <p:spPr>
          <a:xfrm flipH="1">
            <a:off x="4182078" y="3456053"/>
            <a:ext cx="633540" cy="290029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A403A7EA-63FA-1944-B0C0-21986160B63F}"/>
              </a:ext>
            </a:extLst>
          </p:cNvPr>
          <p:cNvSpPr/>
          <p:nvPr/>
        </p:nvSpPr>
        <p:spPr>
          <a:xfrm rot="10800000" flipH="1">
            <a:off x="3444796" y="4757596"/>
            <a:ext cx="557116" cy="2972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D2E7DE-5609-F44B-81F2-97CC2E49F2ED}"/>
              </a:ext>
            </a:extLst>
          </p:cNvPr>
          <p:cNvGrpSpPr/>
          <p:nvPr/>
        </p:nvGrpSpPr>
        <p:grpSpPr>
          <a:xfrm>
            <a:off x="1391242" y="667448"/>
            <a:ext cx="6172200" cy="2635279"/>
            <a:chOff x="1408176" y="608179"/>
            <a:chExt cx="6172200" cy="263527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1BD8DA-E9CA-CE49-98BA-88D11E83ABE1}"/>
                </a:ext>
              </a:extLst>
            </p:cNvPr>
            <p:cNvSpPr/>
            <p:nvPr/>
          </p:nvSpPr>
          <p:spPr>
            <a:xfrm>
              <a:off x="2621280" y="1649844"/>
              <a:ext cx="1127760" cy="525791"/>
            </a:xfrm>
            <a:prstGeom prst="rect">
              <a:avLst/>
            </a:prstGeom>
            <a:solidFill>
              <a:srgbClr val="FFFD78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5F0C0E-B5E2-7B4F-B062-0D7C4B8C4666}"/>
                </a:ext>
              </a:extLst>
            </p:cNvPr>
            <p:cNvSpPr/>
            <p:nvPr/>
          </p:nvSpPr>
          <p:spPr>
            <a:xfrm>
              <a:off x="1408176" y="2701426"/>
              <a:ext cx="1213104" cy="525790"/>
            </a:xfrm>
            <a:prstGeom prst="rect">
              <a:avLst/>
            </a:prstGeom>
            <a:solidFill>
              <a:srgbClr val="FF7E79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48B19F4-FA86-A94B-9AAB-79195D9EA7A9}"/>
                </a:ext>
              </a:extLst>
            </p:cNvPr>
            <p:cNvSpPr/>
            <p:nvPr/>
          </p:nvSpPr>
          <p:spPr>
            <a:xfrm>
              <a:off x="3828288" y="1139518"/>
              <a:ext cx="1228344" cy="525791"/>
            </a:xfrm>
            <a:prstGeom prst="rect">
              <a:avLst/>
            </a:prstGeom>
            <a:solidFill>
              <a:srgbClr val="FFFD78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6D565B5-D21E-D548-B7BB-9E738803B060}"/>
                </a:ext>
              </a:extLst>
            </p:cNvPr>
            <p:cNvSpPr/>
            <p:nvPr/>
          </p:nvSpPr>
          <p:spPr>
            <a:xfrm>
              <a:off x="6367272" y="613728"/>
              <a:ext cx="1213104" cy="525790"/>
            </a:xfrm>
            <a:prstGeom prst="rect">
              <a:avLst/>
            </a:prstGeom>
            <a:solidFill>
              <a:srgbClr val="FF7E79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D45AE87-4415-4547-93F4-71A4894C5F11}"/>
                </a:ext>
              </a:extLst>
            </p:cNvPr>
            <p:cNvSpPr/>
            <p:nvPr/>
          </p:nvSpPr>
          <p:spPr>
            <a:xfrm>
              <a:off x="1408176" y="2175636"/>
              <a:ext cx="3648456" cy="525790"/>
            </a:xfrm>
            <a:prstGeom prst="rect">
              <a:avLst/>
            </a:prstGeom>
            <a:solidFill>
              <a:srgbClr val="0432FF">
                <a:alpha val="3294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16A5F3E-E851-D347-8C08-3BD4D6295DC0}"/>
                </a:ext>
              </a:extLst>
            </p:cNvPr>
            <p:cNvSpPr/>
            <p:nvPr/>
          </p:nvSpPr>
          <p:spPr>
            <a:xfrm>
              <a:off x="6367272" y="2201792"/>
              <a:ext cx="1167384" cy="525790"/>
            </a:xfrm>
            <a:prstGeom prst="rect">
              <a:avLst/>
            </a:prstGeom>
            <a:solidFill>
              <a:srgbClr val="0432FF">
                <a:alpha val="3294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9BB3589-65F9-2D44-9EEF-EB9209BFD1A8}"/>
                </a:ext>
              </a:extLst>
            </p:cNvPr>
            <p:cNvSpPr/>
            <p:nvPr/>
          </p:nvSpPr>
          <p:spPr>
            <a:xfrm>
              <a:off x="5056632" y="608179"/>
              <a:ext cx="1310640" cy="1593614"/>
            </a:xfrm>
            <a:prstGeom prst="rect">
              <a:avLst/>
            </a:prstGeom>
            <a:solidFill>
              <a:srgbClr val="FF0000">
                <a:alpha val="4392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0D368D9-E301-6249-96A5-4F087DB31371}"/>
                </a:ext>
              </a:extLst>
            </p:cNvPr>
            <p:cNvSpPr/>
            <p:nvPr/>
          </p:nvSpPr>
          <p:spPr>
            <a:xfrm>
              <a:off x="5053584" y="2701426"/>
              <a:ext cx="1310640" cy="542032"/>
            </a:xfrm>
            <a:prstGeom prst="rect">
              <a:avLst/>
            </a:prstGeom>
            <a:solidFill>
              <a:srgbClr val="FF0000">
                <a:alpha val="4392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DCD8CE8-9927-D340-9DC5-8B5DADC94785}"/>
              </a:ext>
            </a:extLst>
          </p:cNvPr>
          <p:cNvGrpSpPr/>
          <p:nvPr/>
        </p:nvGrpSpPr>
        <p:grpSpPr>
          <a:xfrm>
            <a:off x="6097524" y="3882974"/>
            <a:ext cx="5962651" cy="2571333"/>
            <a:chOff x="1605722" y="672125"/>
            <a:chExt cx="5962651" cy="257133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D7043DB-7759-CE46-9A92-F36C04C12E28}"/>
                </a:ext>
              </a:extLst>
            </p:cNvPr>
            <p:cNvSpPr/>
            <p:nvPr/>
          </p:nvSpPr>
          <p:spPr>
            <a:xfrm>
              <a:off x="2812571" y="1694932"/>
              <a:ext cx="1127760" cy="496168"/>
            </a:xfrm>
            <a:prstGeom prst="rect">
              <a:avLst/>
            </a:prstGeom>
            <a:solidFill>
              <a:srgbClr val="FFFD78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FD200C9-46DC-8F44-A94F-31D9481BBD51}"/>
                </a:ext>
              </a:extLst>
            </p:cNvPr>
            <p:cNvSpPr/>
            <p:nvPr/>
          </p:nvSpPr>
          <p:spPr>
            <a:xfrm>
              <a:off x="1608771" y="2709547"/>
              <a:ext cx="1213104" cy="525790"/>
            </a:xfrm>
            <a:prstGeom prst="rect">
              <a:avLst/>
            </a:prstGeom>
            <a:solidFill>
              <a:srgbClr val="FF7E79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A443A73-D380-9846-9AE0-D8DB98DA4D52}"/>
                </a:ext>
              </a:extLst>
            </p:cNvPr>
            <p:cNvSpPr/>
            <p:nvPr/>
          </p:nvSpPr>
          <p:spPr>
            <a:xfrm>
              <a:off x="3909851" y="1208491"/>
              <a:ext cx="1228344" cy="525791"/>
            </a:xfrm>
            <a:prstGeom prst="rect">
              <a:avLst/>
            </a:prstGeom>
            <a:solidFill>
              <a:srgbClr val="FFFD78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76391D3-DEBC-964A-9D81-C84268940F69}"/>
                </a:ext>
              </a:extLst>
            </p:cNvPr>
            <p:cNvSpPr/>
            <p:nvPr/>
          </p:nvSpPr>
          <p:spPr>
            <a:xfrm>
              <a:off x="6355269" y="693965"/>
              <a:ext cx="1213104" cy="525790"/>
            </a:xfrm>
            <a:prstGeom prst="rect">
              <a:avLst/>
            </a:prstGeom>
            <a:solidFill>
              <a:srgbClr val="FF7E79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8C974C7-F26D-E44B-BA7E-DE08B2360893}"/>
                </a:ext>
              </a:extLst>
            </p:cNvPr>
            <p:cNvSpPr/>
            <p:nvPr/>
          </p:nvSpPr>
          <p:spPr>
            <a:xfrm>
              <a:off x="1605722" y="2184135"/>
              <a:ext cx="3541459" cy="525790"/>
            </a:xfrm>
            <a:prstGeom prst="rect">
              <a:avLst/>
            </a:prstGeom>
            <a:solidFill>
              <a:srgbClr val="0432FF">
                <a:alpha val="3294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BCA655F-8E40-A341-9C66-F2BCAFD5E88F}"/>
                </a:ext>
              </a:extLst>
            </p:cNvPr>
            <p:cNvSpPr/>
            <p:nvPr/>
          </p:nvSpPr>
          <p:spPr>
            <a:xfrm>
              <a:off x="6367272" y="2201792"/>
              <a:ext cx="1167384" cy="525790"/>
            </a:xfrm>
            <a:prstGeom prst="rect">
              <a:avLst/>
            </a:prstGeom>
            <a:solidFill>
              <a:srgbClr val="0432FF">
                <a:alpha val="3294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01610AE-A7AE-2B4B-A717-DD06148D6099}"/>
                </a:ext>
              </a:extLst>
            </p:cNvPr>
            <p:cNvSpPr/>
            <p:nvPr/>
          </p:nvSpPr>
          <p:spPr>
            <a:xfrm>
              <a:off x="5136292" y="672125"/>
              <a:ext cx="1230980" cy="1529667"/>
            </a:xfrm>
            <a:prstGeom prst="rect">
              <a:avLst/>
            </a:prstGeom>
            <a:solidFill>
              <a:srgbClr val="FF0000">
                <a:alpha val="4392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35E26BA-340D-C747-832D-5EFDEE316B03}"/>
                </a:ext>
              </a:extLst>
            </p:cNvPr>
            <p:cNvSpPr/>
            <p:nvPr/>
          </p:nvSpPr>
          <p:spPr>
            <a:xfrm>
              <a:off x="5136292" y="2701426"/>
              <a:ext cx="1227932" cy="542032"/>
            </a:xfrm>
            <a:prstGeom prst="rect">
              <a:avLst/>
            </a:prstGeom>
            <a:solidFill>
              <a:srgbClr val="FF0000">
                <a:alpha val="4392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12C5FCDC-0CB6-A64E-8DCD-6F956AACCAFB}"/>
              </a:ext>
            </a:extLst>
          </p:cNvPr>
          <p:cNvSpPr txBox="1"/>
          <p:nvPr/>
        </p:nvSpPr>
        <p:spPr>
          <a:xfrm>
            <a:off x="7975600" y="44278"/>
            <a:ext cx="404706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Fixed Effect Slope Standard Error Percent Change Matrices</a:t>
            </a:r>
          </a:p>
        </p:txBody>
      </p:sp>
    </p:spTree>
    <p:extLst>
      <p:ext uri="{BB962C8B-B14F-4D97-AF65-F5344CB8AC3E}">
        <p14:creationId xmlns:p14="http://schemas.microsoft.com/office/powerpoint/2010/main" val="3712130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93AB0E-C239-8F45-B6FF-71456B31D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1" y="3263115"/>
            <a:ext cx="7076800" cy="3277345"/>
          </a:xfrm>
          <a:prstGeom prst="rect">
            <a:avLst/>
          </a:prstGeom>
        </p:spPr>
      </p:pic>
      <p:pic>
        <p:nvPicPr>
          <p:cNvPr id="39" name="Picture 3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81C29C-6384-E744-BA0C-EAAF1DC44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4" y="11048"/>
            <a:ext cx="7531592" cy="327734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B6C5D7-210E-6E4E-8F8F-BBD871F9E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Results | Model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9B5E0-7ED7-B04F-B61F-9C8836142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35</a:t>
            </a:fld>
            <a:endParaRPr 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5AE76E11-3829-0D40-9DAF-A0C2FB213F20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Results | Model Parameters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863045A-D7C2-254E-8740-0E825C7518A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2C75FB5-E0F3-EF43-8097-4CFE6CF31F2F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1F9040D3-B9D4-5F4C-996F-3E7E3B341E7F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Results | Model Parameters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04D8E616-E016-5747-9F6C-846B59C3413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2C75FB5-E0F3-EF43-8097-4CFE6CF31F2F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BA8421A9-8896-5A45-B441-81062CE154C2}"/>
              </a:ext>
            </a:extLst>
          </p:cNvPr>
          <p:cNvSpPr/>
          <p:nvPr/>
        </p:nvSpPr>
        <p:spPr>
          <a:xfrm>
            <a:off x="7678865" y="202848"/>
            <a:ext cx="390144" cy="296329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B66445-0AF8-884D-AEEB-96950D00A409}"/>
              </a:ext>
            </a:extLst>
          </p:cNvPr>
          <p:cNvSpPr txBox="1"/>
          <p:nvPr/>
        </p:nvSpPr>
        <p:spPr>
          <a:xfrm>
            <a:off x="9078850" y="1002182"/>
            <a:ext cx="2743200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Variable Pair #1: </a:t>
            </a:r>
          </a:p>
          <a:p>
            <a:pPr algn="ctr"/>
            <a:r>
              <a:rPr lang="en-US" sz="2800" dirty="0"/>
              <a:t>MALAT1&lt;--CD19</a:t>
            </a:r>
          </a:p>
          <a:p>
            <a:pPr algn="ctr"/>
            <a:r>
              <a:rPr lang="en-US" sz="2800" dirty="0"/>
              <a:t>% Change Matrix</a:t>
            </a:r>
          </a:p>
          <a:p>
            <a:pPr algn="ctr"/>
            <a:r>
              <a:rPr lang="en-US" sz="2800" dirty="0"/>
              <a:t>Fixed Effect Slope Test Statistic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3BD4D004-6EB1-0D4A-A9F2-A9601B970BF0}"/>
              </a:ext>
            </a:extLst>
          </p:cNvPr>
          <p:cNvSpPr/>
          <p:nvPr/>
        </p:nvSpPr>
        <p:spPr>
          <a:xfrm rot="10800000">
            <a:off x="8266621" y="1506156"/>
            <a:ext cx="749808" cy="323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A8C38E-8918-5941-A7FD-05E95307C216}"/>
              </a:ext>
            </a:extLst>
          </p:cNvPr>
          <p:cNvSpPr txBox="1"/>
          <p:nvPr/>
        </p:nvSpPr>
        <p:spPr>
          <a:xfrm>
            <a:off x="594805" y="3826443"/>
            <a:ext cx="2743200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Variable Pair #2: </a:t>
            </a:r>
          </a:p>
          <a:p>
            <a:pPr algn="ctr"/>
            <a:r>
              <a:rPr lang="en-US" sz="2800" dirty="0"/>
              <a:t>FBLN&lt;--CD34</a:t>
            </a:r>
          </a:p>
          <a:p>
            <a:pPr algn="ctr"/>
            <a:r>
              <a:rPr lang="en-US" sz="2800" dirty="0"/>
              <a:t>% Change Matrix</a:t>
            </a:r>
          </a:p>
          <a:p>
            <a:pPr algn="ctr"/>
            <a:r>
              <a:rPr lang="en-US" sz="2800" dirty="0"/>
              <a:t>Fixed Effect Slope </a:t>
            </a:r>
          </a:p>
          <a:p>
            <a:pPr algn="ctr"/>
            <a:r>
              <a:rPr lang="en-US" sz="2800" dirty="0"/>
              <a:t>Test Statistic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371CB107-7E1A-6045-B3D9-52B10D0A99A9}"/>
              </a:ext>
            </a:extLst>
          </p:cNvPr>
          <p:cNvSpPr/>
          <p:nvPr/>
        </p:nvSpPr>
        <p:spPr>
          <a:xfrm flipH="1">
            <a:off x="4182078" y="3456053"/>
            <a:ext cx="633540" cy="290029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1BD07FAE-1308-C340-B34F-DDC6F3982930}"/>
              </a:ext>
            </a:extLst>
          </p:cNvPr>
          <p:cNvSpPr/>
          <p:nvPr/>
        </p:nvSpPr>
        <p:spPr>
          <a:xfrm rot="10800000" flipH="1">
            <a:off x="3444796" y="4757596"/>
            <a:ext cx="557116" cy="2972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885A780-0178-964D-B73F-DDF162368AA1}"/>
              </a:ext>
            </a:extLst>
          </p:cNvPr>
          <p:cNvGrpSpPr/>
          <p:nvPr/>
        </p:nvGrpSpPr>
        <p:grpSpPr>
          <a:xfrm>
            <a:off x="6248636" y="3826443"/>
            <a:ext cx="5841527" cy="2595633"/>
            <a:chOff x="1408176" y="500893"/>
            <a:chExt cx="6172200" cy="274256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3E422B6-73FE-A54F-B206-68DC66846C5B}"/>
                </a:ext>
              </a:extLst>
            </p:cNvPr>
            <p:cNvSpPr/>
            <p:nvPr/>
          </p:nvSpPr>
          <p:spPr>
            <a:xfrm>
              <a:off x="2621280" y="1649844"/>
              <a:ext cx="1127760" cy="525791"/>
            </a:xfrm>
            <a:prstGeom prst="rect">
              <a:avLst/>
            </a:prstGeom>
            <a:solidFill>
              <a:srgbClr val="FFFD78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F26351B-EED1-A640-9B31-3E88E82F9347}"/>
                </a:ext>
              </a:extLst>
            </p:cNvPr>
            <p:cNvSpPr/>
            <p:nvPr/>
          </p:nvSpPr>
          <p:spPr>
            <a:xfrm>
              <a:off x="1408176" y="2701426"/>
              <a:ext cx="1213104" cy="525790"/>
            </a:xfrm>
            <a:prstGeom prst="rect">
              <a:avLst/>
            </a:prstGeom>
            <a:solidFill>
              <a:srgbClr val="FF7E79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745C183-C632-3B43-9485-1F1311779BBE}"/>
                </a:ext>
              </a:extLst>
            </p:cNvPr>
            <p:cNvSpPr/>
            <p:nvPr/>
          </p:nvSpPr>
          <p:spPr>
            <a:xfrm>
              <a:off x="3828288" y="1139518"/>
              <a:ext cx="1228344" cy="525791"/>
            </a:xfrm>
            <a:prstGeom prst="rect">
              <a:avLst/>
            </a:prstGeom>
            <a:solidFill>
              <a:srgbClr val="FFFD78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192C451-EB97-BA48-8816-7713F91B2FD5}"/>
                </a:ext>
              </a:extLst>
            </p:cNvPr>
            <p:cNvSpPr/>
            <p:nvPr/>
          </p:nvSpPr>
          <p:spPr>
            <a:xfrm>
              <a:off x="6367272" y="500893"/>
              <a:ext cx="1213104" cy="638625"/>
            </a:xfrm>
            <a:prstGeom prst="rect">
              <a:avLst/>
            </a:prstGeom>
            <a:solidFill>
              <a:srgbClr val="FF7E79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B134C61-475C-1245-B84A-1DCED3A1E7B1}"/>
                </a:ext>
              </a:extLst>
            </p:cNvPr>
            <p:cNvSpPr/>
            <p:nvPr/>
          </p:nvSpPr>
          <p:spPr>
            <a:xfrm>
              <a:off x="1408176" y="2175636"/>
              <a:ext cx="3648456" cy="525790"/>
            </a:xfrm>
            <a:prstGeom prst="rect">
              <a:avLst/>
            </a:prstGeom>
            <a:solidFill>
              <a:srgbClr val="0432FF">
                <a:alpha val="3294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305CB3D-84B2-C14E-AB30-056D8940E134}"/>
                </a:ext>
              </a:extLst>
            </p:cNvPr>
            <p:cNvSpPr/>
            <p:nvPr/>
          </p:nvSpPr>
          <p:spPr>
            <a:xfrm>
              <a:off x="6367272" y="2201792"/>
              <a:ext cx="1167384" cy="525790"/>
            </a:xfrm>
            <a:prstGeom prst="rect">
              <a:avLst/>
            </a:prstGeom>
            <a:solidFill>
              <a:srgbClr val="0432FF">
                <a:alpha val="3294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66FF736-68FD-BC45-9BE9-FF9A8AF705E0}"/>
                </a:ext>
              </a:extLst>
            </p:cNvPr>
            <p:cNvSpPr/>
            <p:nvPr/>
          </p:nvSpPr>
          <p:spPr>
            <a:xfrm>
              <a:off x="5053584" y="2701426"/>
              <a:ext cx="1310640" cy="542032"/>
            </a:xfrm>
            <a:prstGeom prst="rect">
              <a:avLst/>
            </a:prstGeom>
            <a:solidFill>
              <a:srgbClr val="FF0000">
                <a:alpha val="4392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9EA56EC-E749-A74E-8C6A-E74CB669CA9A}"/>
                </a:ext>
              </a:extLst>
            </p:cNvPr>
            <p:cNvSpPr/>
            <p:nvPr/>
          </p:nvSpPr>
          <p:spPr>
            <a:xfrm>
              <a:off x="5056633" y="500893"/>
              <a:ext cx="1310640" cy="1700900"/>
            </a:xfrm>
            <a:prstGeom prst="rect">
              <a:avLst/>
            </a:prstGeom>
            <a:solidFill>
              <a:srgbClr val="FF0000">
                <a:alpha val="4392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3F76DB7-2D0D-D841-AE03-FBEC1C9C124E}"/>
              </a:ext>
            </a:extLst>
          </p:cNvPr>
          <p:cNvSpPr txBox="1"/>
          <p:nvPr/>
        </p:nvSpPr>
        <p:spPr>
          <a:xfrm>
            <a:off x="7975600" y="44278"/>
            <a:ext cx="404706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Fixed Effect Slope Test Statistic Percent Change Matrices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522295-CA51-9F40-B2B2-FF05EA6CF40C}"/>
              </a:ext>
            </a:extLst>
          </p:cNvPr>
          <p:cNvGrpSpPr/>
          <p:nvPr/>
        </p:nvGrpSpPr>
        <p:grpSpPr>
          <a:xfrm>
            <a:off x="1332441" y="591286"/>
            <a:ext cx="6165298" cy="2632332"/>
            <a:chOff x="1408176" y="608179"/>
            <a:chExt cx="6172200" cy="263527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D1F7BC1-D68B-1841-9AD0-97A9EDF1483C}"/>
                </a:ext>
              </a:extLst>
            </p:cNvPr>
            <p:cNvSpPr/>
            <p:nvPr/>
          </p:nvSpPr>
          <p:spPr>
            <a:xfrm>
              <a:off x="2621280" y="1649844"/>
              <a:ext cx="1127760" cy="525791"/>
            </a:xfrm>
            <a:prstGeom prst="rect">
              <a:avLst/>
            </a:prstGeom>
            <a:solidFill>
              <a:srgbClr val="FFFD78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BD4BDC4-7D29-944C-98BC-5FBD826345B0}"/>
                </a:ext>
              </a:extLst>
            </p:cNvPr>
            <p:cNvSpPr/>
            <p:nvPr/>
          </p:nvSpPr>
          <p:spPr>
            <a:xfrm>
              <a:off x="1408176" y="2701426"/>
              <a:ext cx="1213104" cy="525790"/>
            </a:xfrm>
            <a:prstGeom prst="rect">
              <a:avLst/>
            </a:prstGeom>
            <a:solidFill>
              <a:srgbClr val="FF7E79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3EE2BA3-2AE8-8249-BC9B-26D3A3A897DD}"/>
                </a:ext>
              </a:extLst>
            </p:cNvPr>
            <p:cNvSpPr/>
            <p:nvPr/>
          </p:nvSpPr>
          <p:spPr>
            <a:xfrm>
              <a:off x="3828288" y="1139518"/>
              <a:ext cx="1228344" cy="525791"/>
            </a:xfrm>
            <a:prstGeom prst="rect">
              <a:avLst/>
            </a:prstGeom>
            <a:solidFill>
              <a:srgbClr val="FFFD78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435634F-E055-2F49-B608-10CF75CA31D4}"/>
                </a:ext>
              </a:extLst>
            </p:cNvPr>
            <p:cNvSpPr/>
            <p:nvPr/>
          </p:nvSpPr>
          <p:spPr>
            <a:xfrm>
              <a:off x="6367272" y="613728"/>
              <a:ext cx="1213104" cy="525790"/>
            </a:xfrm>
            <a:prstGeom prst="rect">
              <a:avLst/>
            </a:prstGeom>
            <a:solidFill>
              <a:srgbClr val="FF7E79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272E13D-4A3F-E54C-AA26-7C8EBB4D5CB2}"/>
                </a:ext>
              </a:extLst>
            </p:cNvPr>
            <p:cNvSpPr/>
            <p:nvPr/>
          </p:nvSpPr>
          <p:spPr>
            <a:xfrm>
              <a:off x="1408176" y="2175636"/>
              <a:ext cx="3648456" cy="525790"/>
            </a:xfrm>
            <a:prstGeom prst="rect">
              <a:avLst/>
            </a:prstGeom>
            <a:solidFill>
              <a:srgbClr val="0432FF">
                <a:alpha val="3294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6A8B004-CE01-B94B-A10B-5BF6705D1294}"/>
                </a:ext>
              </a:extLst>
            </p:cNvPr>
            <p:cNvSpPr/>
            <p:nvPr/>
          </p:nvSpPr>
          <p:spPr>
            <a:xfrm>
              <a:off x="6367272" y="2201792"/>
              <a:ext cx="1167384" cy="525790"/>
            </a:xfrm>
            <a:prstGeom prst="rect">
              <a:avLst/>
            </a:prstGeom>
            <a:solidFill>
              <a:srgbClr val="0432FF">
                <a:alpha val="3294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9ED5B0B-8B0F-1946-84FD-9982158E44D7}"/>
                </a:ext>
              </a:extLst>
            </p:cNvPr>
            <p:cNvSpPr/>
            <p:nvPr/>
          </p:nvSpPr>
          <p:spPr>
            <a:xfrm>
              <a:off x="5053584" y="2701426"/>
              <a:ext cx="1310640" cy="542032"/>
            </a:xfrm>
            <a:prstGeom prst="rect">
              <a:avLst/>
            </a:prstGeom>
            <a:solidFill>
              <a:srgbClr val="FF0000">
                <a:alpha val="4392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5934197-A026-5E4E-A940-AA5FAA7A4385}"/>
                </a:ext>
              </a:extLst>
            </p:cNvPr>
            <p:cNvSpPr/>
            <p:nvPr/>
          </p:nvSpPr>
          <p:spPr>
            <a:xfrm>
              <a:off x="5056632" y="608179"/>
              <a:ext cx="1310640" cy="1593614"/>
            </a:xfrm>
            <a:prstGeom prst="rect">
              <a:avLst/>
            </a:prstGeom>
            <a:solidFill>
              <a:srgbClr val="FF0000">
                <a:alpha val="4392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81185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B6C5D7-210E-6E4E-8F8F-BBD871F9E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Results | Model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9B5E0-7ED7-B04F-B61F-9C8836142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36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1B3219-3AED-4F42-916B-2FC66E4FE645}"/>
              </a:ext>
            </a:extLst>
          </p:cNvPr>
          <p:cNvSpPr txBox="1"/>
          <p:nvPr/>
        </p:nvSpPr>
        <p:spPr>
          <a:xfrm>
            <a:off x="567264" y="1028343"/>
            <a:ext cx="110574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LM and GEE estimates are similar down to e-4 accuracy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LM-FE and LMM-RI estimates similar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LMM-RS Standard Error largest compared to other methods within variable pairings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LMM-RI Standard Error is smallest compared to other methods within variable pairings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Test statistics similar between LM and GEE as well as between LM-FE and LMM-RI models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Test statistics for LMM-RS are 86% larger on average than other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A44F81-6974-FB41-A86D-F60B17729A6B}"/>
              </a:ext>
            </a:extLst>
          </p:cNvPr>
          <p:cNvSpPr txBox="1"/>
          <p:nvPr/>
        </p:nvSpPr>
        <p:spPr>
          <a:xfrm>
            <a:off x="2167465" y="211667"/>
            <a:ext cx="7857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Model Parameter Comparison Results</a:t>
            </a:r>
          </a:p>
        </p:txBody>
      </p:sp>
    </p:spTree>
    <p:extLst>
      <p:ext uri="{BB962C8B-B14F-4D97-AF65-F5344CB8AC3E}">
        <p14:creationId xmlns:p14="http://schemas.microsoft.com/office/powerpoint/2010/main" val="20608667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249CA-3DB1-3F44-A40C-B0D1CEAD78A7}"/>
              </a:ext>
            </a:extLst>
          </p:cNvPr>
          <p:cNvSpPr txBox="1"/>
          <p:nvPr/>
        </p:nvSpPr>
        <p:spPr>
          <a:xfrm>
            <a:off x="1964870" y="2128060"/>
            <a:ext cx="8245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8E022-9172-7C4B-A97D-BFE62A954518}"/>
              </a:ext>
            </a:extLst>
          </p:cNvPr>
          <p:cNvSpPr txBox="1"/>
          <p:nvPr/>
        </p:nvSpPr>
        <p:spPr>
          <a:xfrm>
            <a:off x="2786357" y="3269182"/>
            <a:ext cx="661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Nested Models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4DE1-4032-1346-8943-3B8DAB3F8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Results | Nested Models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9C52E-CEEA-C64A-ABE2-4C24653F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231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DD4C9B-47DF-8942-B678-FDF3DFB98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Results | Nested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028C0-F72F-6D44-9EA5-D6A35255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CF5F4-DABA-614F-82D2-E3418BE23609}"/>
              </a:ext>
            </a:extLst>
          </p:cNvPr>
          <p:cNvSpPr txBox="1"/>
          <p:nvPr/>
        </p:nvSpPr>
        <p:spPr>
          <a:xfrm>
            <a:off x="3141134" y="136525"/>
            <a:ext cx="61552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Nested Model Comparisons:</a:t>
            </a:r>
          </a:p>
          <a:p>
            <a:pPr algn="ctr"/>
            <a:r>
              <a:rPr lang="en-US" sz="2400" dirty="0"/>
              <a:t>Testing Inclusion of Fixed Effect Intercept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767C47-E954-9244-AA9C-BE58D323249F}"/>
              </a:ext>
            </a:extLst>
          </p:cNvPr>
          <p:cNvSpPr txBox="1"/>
          <p:nvPr/>
        </p:nvSpPr>
        <p:spPr>
          <a:xfrm>
            <a:off x="262467" y="4944533"/>
            <a:ext cx="1168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Nested model comparisons: F-test statistics indicating that there is sufficient evidence to support the inclusion of the subject-specific fixed effect intercept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CA144A-157F-0242-A44B-06DB37B7E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" y="1295582"/>
            <a:ext cx="12192000" cy="328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3074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5BD12F-F38E-CA48-B37C-DDA2D2C96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Results | Nested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8026C-940F-6844-BF10-4220FB51F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9840CF-D949-C74F-AFC8-A9E252014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2188"/>
            <a:ext cx="12192000" cy="38858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81F4A3-BC17-9747-83C9-F90CE663FF7D}"/>
              </a:ext>
            </a:extLst>
          </p:cNvPr>
          <p:cNvSpPr txBox="1"/>
          <p:nvPr/>
        </p:nvSpPr>
        <p:spPr>
          <a:xfrm>
            <a:off x="3141134" y="136525"/>
            <a:ext cx="61552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Nested Model Comparisons:</a:t>
            </a:r>
          </a:p>
          <a:p>
            <a:pPr algn="ctr"/>
            <a:r>
              <a:rPr lang="en-US" sz="2400" dirty="0"/>
              <a:t>Testing Inclusion of Random Effect Intercept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96A0EB-ECAE-DA4B-8577-11492D397C70}"/>
              </a:ext>
            </a:extLst>
          </p:cNvPr>
          <p:cNvSpPr txBox="1"/>
          <p:nvPr/>
        </p:nvSpPr>
        <p:spPr>
          <a:xfrm>
            <a:off x="262467" y="4944533"/>
            <a:ext cx="1168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Nested model comparisons: likelihood ratio test statistics indicating that there is sufficient evidence to support the inclusion of the subject-specific random effect intercept</a:t>
            </a:r>
          </a:p>
        </p:txBody>
      </p:sp>
    </p:spTree>
    <p:extLst>
      <p:ext uri="{BB962C8B-B14F-4D97-AF65-F5344CB8AC3E}">
        <p14:creationId xmlns:p14="http://schemas.microsoft.com/office/powerpoint/2010/main" val="2355447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CC298D-C58E-D741-BEA8-837693EA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| Single-Cell Basics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A527E-C43B-3C43-88D8-FD8DFB07B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F0AD00-39DC-8546-BAE9-C7B06AE0BC5D}"/>
              </a:ext>
            </a:extLst>
          </p:cNvPr>
          <p:cNvSpPr txBox="1"/>
          <p:nvPr/>
        </p:nvSpPr>
        <p:spPr>
          <a:xfrm>
            <a:off x="493087" y="2470289"/>
            <a:ext cx="11205825" cy="3543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/>
              <a:t>Production of SC data &amp; technology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Increasingly economical to produce SC 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Multiple-source samples enable analysis of source-level associations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e.g., multiple subject sample --&gt; analysis of subject-level associations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Problematic to integrate multiple samples into a single data set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Protocol dependencies affect data quality and reliability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F9C017-100E-6849-9F1E-92E1157F68F5}"/>
              </a:ext>
            </a:extLst>
          </p:cNvPr>
          <p:cNvSpPr txBox="1"/>
          <p:nvPr/>
        </p:nvSpPr>
        <p:spPr>
          <a:xfrm>
            <a:off x="772448" y="76200"/>
            <a:ext cx="11076386" cy="2127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sz="3200" b="1" dirty="0"/>
              <a:t>Applications of SC methods</a:t>
            </a:r>
          </a:p>
          <a:p>
            <a:pPr marL="742950" lvl="1" indent="-2857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Detecting values differentially expressed across conditions [1]</a:t>
            </a:r>
          </a:p>
          <a:p>
            <a:pPr marL="742950" lvl="1" indent="-2857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Identifying rare cellular subpopulations [2]</a:t>
            </a:r>
          </a:p>
        </p:txBody>
      </p:sp>
    </p:spTree>
    <p:extLst>
      <p:ext uri="{BB962C8B-B14F-4D97-AF65-F5344CB8AC3E}">
        <p14:creationId xmlns:p14="http://schemas.microsoft.com/office/powerpoint/2010/main" val="7755592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BAC3DA-B8DB-F845-8C09-5BC55740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Results | Nested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7A1BC-A393-0449-AE58-5F41F908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4911BA-8239-674E-87BB-0CAD6DDC4E3F}"/>
              </a:ext>
            </a:extLst>
          </p:cNvPr>
          <p:cNvSpPr txBox="1"/>
          <p:nvPr/>
        </p:nvSpPr>
        <p:spPr>
          <a:xfrm>
            <a:off x="3141134" y="136525"/>
            <a:ext cx="61552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Nested Model Comparisons:</a:t>
            </a:r>
          </a:p>
          <a:p>
            <a:pPr algn="ctr"/>
            <a:r>
              <a:rPr lang="en-US" sz="2400" dirty="0"/>
              <a:t>Testing Inclusion of Random Effect Slope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78099A-47EF-BA41-8B08-EC0698F3E0FC}"/>
              </a:ext>
            </a:extLst>
          </p:cNvPr>
          <p:cNvSpPr txBox="1"/>
          <p:nvPr/>
        </p:nvSpPr>
        <p:spPr>
          <a:xfrm>
            <a:off x="262467" y="4944533"/>
            <a:ext cx="1168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Nested model comparisons: likelihood ratio test statistics indicating that there </a:t>
            </a:r>
            <a:r>
              <a:rPr lang="en-US" sz="2400" i="1" dirty="0"/>
              <a:t>is</a:t>
            </a:r>
            <a:r>
              <a:rPr lang="en-US" sz="2400" dirty="0"/>
              <a:t> sufficient evidence to support the inclusion of the subject-specific random effect slope into the LMM-RI model for the MALAT1 ~ CD19 variable pairing.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E9E534-DA72-9446-80C1-CB7A4EA5D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" y="1152188"/>
            <a:ext cx="12107333" cy="380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59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249CA-3DB1-3F44-A40C-B0D1CEAD78A7}"/>
              </a:ext>
            </a:extLst>
          </p:cNvPr>
          <p:cNvSpPr txBox="1"/>
          <p:nvPr/>
        </p:nvSpPr>
        <p:spPr>
          <a:xfrm>
            <a:off x="1964870" y="2128060"/>
            <a:ext cx="8245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8E022-9172-7C4B-A97D-BFE62A954518}"/>
              </a:ext>
            </a:extLst>
          </p:cNvPr>
          <p:cNvSpPr txBox="1"/>
          <p:nvPr/>
        </p:nvSpPr>
        <p:spPr>
          <a:xfrm>
            <a:off x="2786357" y="3269182"/>
            <a:ext cx="661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Overall Conclusions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8CA3E-6E8B-EA41-AB35-258B70355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Conclusion | Overall Conclusions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C69DC-C73A-494C-A7DD-500B49A0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004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6D8188-7C43-C947-8557-1DDFC56B5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Conclusion | Overall 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C9F75-026A-1D4B-AA4C-2F0878F3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42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B9EE9B-A2C0-844D-9562-93C6A0260E2D}"/>
              </a:ext>
            </a:extLst>
          </p:cNvPr>
          <p:cNvSpPr txBox="1"/>
          <p:nvPr/>
        </p:nvSpPr>
        <p:spPr>
          <a:xfrm>
            <a:off x="745067" y="281517"/>
            <a:ext cx="108712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Population average models (LM and GEE) &amp; models with subject-specific intercept terms (LM-FE and LMM-RI) have: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Similar estimates within/differing estimates between descriptions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Nested Model Comparisons: sufficient evidence to support inclusion of: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Subject specific fixed effect intercept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Subject specific random effect intercept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46B22E-0872-F64B-90EE-9842DEC5A712}"/>
              </a:ext>
            </a:extLst>
          </p:cNvPr>
          <p:cNvSpPr txBox="1"/>
          <p:nvPr/>
        </p:nvSpPr>
        <p:spPr>
          <a:xfrm>
            <a:off x="698500" y="5639703"/>
            <a:ext cx="1096433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Indicative that subject-specific associations are NOT covariate dependent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918A04-571C-3044-955F-27D260A735AD}"/>
              </a:ext>
            </a:extLst>
          </p:cNvPr>
          <p:cNvSpPr txBox="1"/>
          <p:nvPr/>
        </p:nvSpPr>
        <p:spPr>
          <a:xfrm>
            <a:off x="990600" y="2741875"/>
            <a:ext cx="103632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Indicative of subject-specific, covariate independent associations not accounted for in overall population averaged/marginal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732C7-1011-8441-A559-6506737CDD77}"/>
              </a:ext>
            </a:extLst>
          </p:cNvPr>
          <p:cNvSpPr txBox="1"/>
          <p:nvPr/>
        </p:nvSpPr>
        <p:spPr>
          <a:xfrm>
            <a:off x="745067" y="3823821"/>
            <a:ext cx="90000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LMM-RS model has largest standard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Nested model comparisons: </a:t>
            </a:r>
            <a:r>
              <a:rPr lang="en-US" sz="2800" i="1" dirty="0"/>
              <a:t>borderline</a:t>
            </a:r>
            <a:r>
              <a:rPr lang="en-US" sz="2800" dirty="0"/>
              <a:t> or insufficient evidence to support inclusion of subject-specific random slope </a:t>
            </a:r>
          </a:p>
        </p:txBody>
      </p:sp>
    </p:spTree>
    <p:extLst>
      <p:ext uri="{BB962C8B-B14F-4D97-AF65-F5344CB8AC3E}">
        <p14:creationId xmlns:p14="http://schemas.microsoft.com/office/powerpoint/2010/main" val="39786304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249CA-3DB1-3F44-A40C-B0D1CEAD78A7}"/>
              </a:ext>
            </a:extLst>
          </p:cNvPr>
          <p:cNvSpPr txBox="1"/>
          <p:nvPr/>
        </p:nvSpPr>
        <p:spPr>
          <a:xfrm>
            <a:off x="1964870" y="2128060"/>
            <a:ext cx="8245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8E022-9172-7C4B-A97D-BFE62A954518}"/>
              </a:ext>
            </a:extLst>
          </p:cNvPr>
          <p:cNvSpPr txBox="1"/>
          <p:nvPr/>
        </p:nvSpPr>
        <p:spPr>
          <a:xfrm>
            <a:off x="2786357" y="3269182"/>
            <a:ext cx="661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Limitations &amp; Future Work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46DBC-43A2-1643-A3B3-FA392DA5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Conclusion | Limitations &amp; Future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C4AC2-5B44-4549-B2C9-B6971418F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940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393AEE-A332-9E4B-AF50-05BD4C372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Conclusion | Limitations &amp; 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7E14F-49F9-E449-AC29-A89F83AF0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44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00CA31-69E1-A34F-B47B-59D2A434C07E}"/>
              </a:ext>
            </a:extLst>
          </p:cNvPr>
          <p:cNvSpPr txBox="1"/>
          <p:nvPr/>
        </p:nvSpPr>
        <p:spPr>
          <a:xfrm>
            <a:off x="491067" y="287867"/>
            <a:ext cx="10337800" cy="251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/>
              <a:t>Limitations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All results based on just two </a:t>
            </a:r>
            <a:r>
              <a:rPr lang="en-US" sz="2800" dirty="0" err="1"/>
              <a:t>scRNA</a:t>
            </a:r>
            <a:r>
              <a:rPr lang="en-US" sz="2800" dirty="0"/>
              <a:t>-seq variable pairs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scRNA</a:t>
            </a:r>
            <a:r>
              <a:rPr lang="en-US" sz="2800" dirty="0"/>
              <a:t>-seq data heavily influenced by protocol dependencies &amp; measurement inconsistencies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6C4A55-0FAD-6643-846E-62EAFBB074E5}"/>
              </a:ext>
            </a:extLst>
          </p:cNvPr>
          <p:cNvSpPr txBox="1"/>
          <p:nvPr/>
        </p:nvSpPr>
        <p:spPr>
          <a:xfrm>
            <a:off x="491067" y="3115534"/>
            <a:ext cx="10337800" cy="251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/>
              <a:t>Future 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Extending analysis to all variable pairs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Overfitting considerations: test/train model development not implemented but should be going forward</a:t>
            </a:r>
          </a:p>
        </p:txBody>
      </p:sp>
    </p:spTree>
    <p:extLst>
      <p:ext uri="{BB962C8B-B14F-4D97-AF65-F5344CB8AC3E}">
        <p14:creationId xmlns:p14="http://schemas.microsoft.com/office/powerpoint/2010/main" val="15127009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249CA-3DB1-3F44-A40C-B0D1CEAD78A7}"/>
              </a:ext>
            </a:extLst>
          </p:cNvPr>
          <p:cNvSpPr txBox="1"/>
          <p:nvPr/>
        </p:nvSpPr>
        <p:spPr>
          <a:xfrm>
            <a:off x="1973107" y="167455"/>
            <a:ext cx="8245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8E022-9172-7C4B-A97D-BFE62A954518}"/>
              </a:ext>
            </a:extLst>
          </p:cNvPr>
          <p:cNvSpPr txBox="1"/>
          <p:nvPr/>
        </p:nvSpPr>
        <p:spPr>
          <a:xfrm>
            <a:off x="2786356" y="1090785"/>
            <a:ext cx="661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References</a:t>
            </a:r>
          </a:p>
        </p:txBody>
      </p:sp>
      <p:pic>
        <p:nvPicPr>
          <p:cNvPr id="5" name="Picture 4" descr="A picture containing indoor, paper, table, bird&#10;&#10;Description automatically generated">
            <a:extLst>
              <a:ext uri="{FF2B5EF4-FFF2-40B4-BE49-F238E27FC236}">
                <a16:creationId xmlns:a16="http://schemas.microsoft.com/office/drawing/2014/main" id="{4C075CED-1ABD-C448-AFC1-F01FC3C22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884" y="2014115"/>
            <a:ext cx="9532227" cy="425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38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249CA-3DB1-3F44-A40C-B0D1CEAD78A7}"/>
              </a:ext>
            </a:extLst>
          </p:cNvPr>
          <p:cNvSpPr txBox="1"/>
          <p:nvPr/>
        </p:nvSpPr>
        <p:spPr>
          <a:xfrm>
            <a:off x="1964870" y="2128060"/>
            <a:ext cx="8245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8E022-9172-7C4B-A97D-BFE62A954518}"/>
              </a:ext>
            </a:extLst>
          </p:cNvPr>
          <p:cNvSpPr txBox="1"/>
          <p:nvPr/>
        </p:nvSpPr>
        <p:spPr>
          <a:xfrm>
            <a:off x="2786357" y="3269182"/>
            <a:ext cx="661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Motivation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FE28D-F575-E943-9951-56AF7D4DA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| Motivation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F69DC-EE04-284C-9876-2FAD088C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17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AFBA40-2F50-FE46-89D9-F2E867E02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| 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7764D-86A4-5949-9661-B653B967B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26D537-18BF-0942-A3DE-504F362E5EDC}"/>
              </a:ext>
            </a:extLst>
          </p:cNvPr>
          <p:cNvSpPr/>
          <p:nvPr/>
        </p:nvSpPr>
        <p:spPr>
          <a:xfrm>
            <a:off x="2616906" y="136525"/>
            <a:ext cx="6958187" cy="11510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4000" b="1" dirty="0"/>
              <a:t>What problem am I addressing?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5A80D4-74BC-F442-A5AB-E95C12D39E87}"/>
              </a:ext>
            </a:extLst>
          </p:cNvPr>
          <p:cNvSpPr txBox="1"/>
          <p:nvPr/>
        </p:nvSpPr>
        <p:spPr>
          <a:xfrm>
            <a:off x="1322172" y="1824826"/>
            <a:ext cx="9547653" cy="255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Single-cell (SC) data is increasing in prevalence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SC data with multiple subjects emerging for analysis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Not clear how to analyze subject level relationships</a:t>
            </a:r>
          </a:p>
        </p:txBody>
      </p:sp>
    </p:spTree>
    <p:extLst>
      <p:ext uri="{BB962C8B-B14F-4D97-AF65-F5344CB8AC3E}">
        <p14:creationId xmlns:p14="http://schemas.microsoft.com/office/powerpoint/2010/main" val="909447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77D55-4AE8-1642-85F3-22E685FEE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| 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10C3F-A94E-694F-952B-3DF97EDFB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39AE-034A-5248-A48D-93F41F6296C2}"/>
              </a:ext>
            </a:extLst>
          </p:cNvPr>
          <p:cNvSpPr/>
          <p:nvPr/>
        </p:nvSpPr>
        <p:spPr>
          <a:xfrm>
            <a:off x="2617066" y="191922"/>
            <a:ext cx="69578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What do I do to solve the problem?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644D6-FFD7-9E44-B0C2-8BFC9467A50C}"/>
              </a:ext>
            </a:extLst>
          </p:cNvPr>
          <p:cNvSpPr txBox="1"/>
          <p:nvPr/>
        </p:nvSpPr>
        <p:spPr>
          <a:xfrm>
            <a:off x="821267" y="1033889"/>
            <a:ext cx="10532533" cy="4790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Outline five modeling methods and how the models account for subject level relationships in SC data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Apply the modeling methods to motivating SC data example</a:t>
            </a:r>
            <a:endParaRPr lang="en-US" sz="2800" i="1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i="1" dirty="0"/>
              <a:t>Describe</a:t>
            </a:r>
            <a:r>
              <a:rPr lang="en-US" sz="2400" dirty="0"/>
              <a:t> how the models account for subject level relationships in the motivating SC data example</a:t>
            </a:r>
            <a:endParaRPr lang="en-US" sz="2400" i="1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i="1" dirty="0"/>
              <a:t>Compare</a:t>
            </a:r>
            <a:r>
              <a:rPr lang="en-US" sz="2400" dirty="0"/>
              <a:t> how (if) model frameworks account for SLRs in practice</a:t>
            </a:r>
          </a:p>
        </p:txBody>
      </p:sp>
    </p:spTree>
    <p:extLst>
      <p:ext uri="{BB962C8B-B14F-4D97-AF65-F5344CB8AC3E}">
        <p14:creationId xmlns:p14="http://schemas.microsoft.com/office/powerpoint/2010/main" val="3603800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249CA-3DB1-3F44-A40C-B0D1CEAD78A7}"/>
              </a:ext>
            </a:extLst>
          </p:cNvPr>
          <p:cNvSpPr txBox="1"/>
          <p:nvPr/>
        </p:nvSpPr>
        <p:spPr>
          <a:xfrm>
            <a:off x="1973108" y="2136298"/>
            <a:ext cx="8245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Model Descriptions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8E022-9172-7C4B-A97D-BFE62A954518}"/>
              </a:ext>
            </a:extLst>
          </p:cNvPr>
          <p:cNvSpPr txBox="1"/>
          <p:nvPr/>
        </p:nvSpPr>
        <p:spPr>
          <a:xfrm>
            <a:off x="2786357" y="3269182"/>
            <a:ext cx="661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Overview of Selected Models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4326D-DB67-0D46-BC8C-DCEF97CFD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Descriptions | Overview of Selected Models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AA4CA-2FF3-CB42-A3EA-A96BD6E4E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92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6A9D86-308E-2347-B5F0-D951C5AC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Descriptions | Overview of Selected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3FE6D-B08C-454F-B4DB-09067919E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E7AA1A-E674-C240-A346-3E7E58B92E4D}"/>
              </a:ext>
            </a:extLst>
          </p:cNvPr>
          <p:cNvSpPr txBox="1"/>
          <p:nvPr/>
        </p:nvSpPr>
        <p:spPr>
          <a:xfrm>
            <a:off x="4522573" y="296562"/>
            <a:ext cx="3146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The Models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5415CD-44B1-9A47-BAED-CA4882636678}"/>
              </a:ext>
            </a:extLst>
          </p:cNvPr>
          <p:cNvSpPr txBox="1"/>
          <p:nvPr/>
        </p:nvSpPr>
        <p:spPr>
          <a:xfrm>
            <a:off x="988540" y="1004448"/>
            <a:ext cx="10758616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Linear Model (LM)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Linear Model with Fixed Effect for Subject (LM-FE)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Linear Mixed Effect Model with Random Intercept for Subject (LMM-RI)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Linear Mixed Effect Model with Random Intercept and Random Slope for Subject (LMM-RS)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Generalized Estimating Equations (GEE)</a:t>
            </a:r>
          </a:p>
        </p:txBody>
      </p:sp>
    </p:spTree>
    <p:extLst>
      <p:ext uri="{BB962C8B-B14F-4D97-AF65-F5344CB8AC3E}">
        <p14:creationId xmlns:p14="http://schemas.microsoft.com/office/powerpoint/2010/main" val="4122932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2121</Words>
  <Application>Microsoft Macintosh PowerPoint</Application>
  <PresentationFormat>Widescreen</PresentationFormat>
  <Paragraphs>355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Panter</dc:creator>
  <cp:lastModifiedBy>Lee Panter</cp:lastModifiedBy>
  <cp:revision>81</cp:revision>
  <dcterms:created xsi:type="dcterms:W3CDTF">2020-04-09T17:04:29Z</dcterms:created>
  <dcterms:modified xsi:type="dcterms:W3CDTF">2020-04-13T02:43:34Z</dcterms:modified>
</cp:coreProperties>
</file>