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9" r:id="rId4"/>
    <p:sldId id="258" r:id="rId5"/>
    <p:sldId id="28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CFC-60B1-DE49-B698-275A492B7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1499B-6916-A542-8C72-22C2395B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39D5-5AFC-EB45-AB2B-7301E511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C90D-D5AE-3648-AFAC-A99C578C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55C0-5923-4F4B-9DEC-848D1D13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1D45-6FF8-3F4E-B3EF-FB7A922F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B91F0-5A7C-AE4C-BADE-DDF9B99EC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92C3-80DD-A345-8FE9-D1D5C89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60EA-8F07-B34B-A79A-AEAB5B22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7C6A-2482-FB44-A46B-914DE298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7F211-EF3D-654B-BDBB-00A80542A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50B57-FF0B-EF42-A109-3686F42FD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8945-35F0-9540-B5F1-64AF934F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91E7-022E-3F49-A69E-14EE5625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7B797-DFA7-E14D-BB88-674B7C48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3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9DCC-738C-614E-BED3-B21CE60D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349A-22D9-484F-BE22-04CF0C3A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E11D-86EE-4149-B3F6-C9530A41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9A3D-2502-0C4F-9AD1-1037B081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77A9-BE9B-2E4D-AAF6-EF8C7607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9EB3-19F4-5E46-8934-7200A94D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0A2A-FC6B-754E-8BD9-A79DE338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38F0-F35D-2947-A60E-DCCA1056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4BC6-8DC6-3243-A505-2B6C4D37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F468-EEC6-894B-9925-F42F580D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9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929F-1615-EB43-AAC0-650D2184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2D48-EDC3-B34F-AA0D-9D5CC0E6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5E43D-A9B2-A146-AE73-35C2832F3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33F2E-36B1-E845-92E5-11611883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FC0-80A3-3E4A-A19A-F79593D2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8B98D-C9B8-6C42-858B-21E94B90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75E9-487D-CF44-9E46-0272B2F7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4A4C-494E-B149-9D24-58967806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BD453-ABB3-E743-8DFA-FF874196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D1282-2DE5-164F-8485-3BB03289F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D6A36-46EC-0544-AFFC-6242EA726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7969C-19A8-D44C-A0F2-AAB40A95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92A49-EC67-4343-83DC-26FBC7BC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AC4B8-EB88-BB4B-9C10-08487D09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006E-00FF-D54E-BFF7-3E7B57EE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E4D27-2AAB-384F-A37C-7E7DD175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42F5E-3540-7646-B3BC-750F2D15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619A-1EDC-7944-A0E5-F05F1B08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8A918-A0C8-6543-95FA-9D3A08BF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1234E-D203-9D49-A7E7-1DEBA1F1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9CB93-1CBB-DB48-9575-7E36D67D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BCCA-C03B-1349-921F-34A51CE9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60DF-785B-0E4E-968B-3127BB17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3B46D-0624-BA46-9E39-E9A05EF53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91118-0E82-354F-BD01-2D4CA4F3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82E9-44AC-8E46-A8E1-90527F49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8740B-24F1-4A45-B54A-646BC7A4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D3C5-05F4-514E-8212-EAB1A23A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594DC-206C-4A40-84AC-CA37C9248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DA8FC-68FB-964F-9371-D11A286B3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E0FDF-D487-4846-A35E-295EA786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8AA3A-1BD3-5C48-948E-FC23D0F1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FAAF-BFCD-C54E-B5FE-B5E0AEAA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08F9E-A1CA-2640-8F34-EC526EB3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EF95-C241-2142-9545-674D190B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93F6-CD50-6C44-B512-6CFC77476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0101-F42A-9441-8728-4EDEBD905E13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EB37E-C06A-8649-BE0F-0EBB47C4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BA4A-967A-444C-B8CA-7739EBCFC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8978-16A9-F245-BAFD-E08EBA8A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9AA40A-DCC4-9640-8390-4479C69F0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754"/>
            <a:ext cx="9144000" cy="920587"/>
          </a:xfrm>
        </p:spPr>
        <p:txBody>
          <a:bodyPr>
            <a:normAutofit/>
          </a:bodyPr>
          <a:lstStyle/>
          <a:p>
            <a:r>
              <a:rPr lang="en-US" dirty="0"/>
              <a:t>Comparing Accuracy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B9E36F-74EF-9745-9D01-FB8E540A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402" y="1991163"/>
            <a:ext cx="4079193" cy="193563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600" dirty="0"/>
              <a:t>Probabilistic Scoring </a:t>
            </a:r>
          </a:p>
          <a:p>
            <a:r>
              <a:rPr lang="en-US" sz="3600" dirty="0"/>
              <a:t>vs </a:t>
            </a:r>
          </a:p>
          <a:p>
            <a:r>
              <a:rPr lang="en-US" sz="3600" dirty="0"/>
              <a:t>Traditional Scoring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510D9-029F-DE47-915C-4019BABA8703}"/>
              </a:ext>
            </a:extLst>
          </p:cNvPr>
          <p:cNvSpPr txBox="1"/>
          <p:nvPr/>
        </p:nvSpPr>
        <p:spPr>
          <a:xfrm>
            <a:off x="4882813" y="4296622"/>
            <a:ext cx="2426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consulting project for </a:t>
            </a:r>
          </a:p>
          <a:p>
            <a:pPr algn="ctr"/>
            <a:r>
              <a:rPr lang="en-US" dirty="0"/>
              <a:t>Alan Malik, PhD </a:t>
            </a:r>
          </a:p>
          <a:p>
            <a:pPr algn="ctr"/>
            <a:r>
              <a:rPr lang="en-US" dirty="0"/>
              <a:t>Patient Tools,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998F3-1041-6C4D-8B9D-1CBE00ACD2AC}"/>
              </a:ext>
            </a:extLst>
          </p:cNvPr>
          <p:cNvSpPr txBox="1"/>
          <p:nvPr/>
        </p:nvSpPr>
        <p:spPr>
          <a:xfrm>
            <a:off x="5505900" y="5589774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 Panter</a:t>
            </a:r>
          </a:p>
        </p:txBody>
      </p:sp>
    </p:spTree>
    <p:extLst>
      <p:ext uri="{BB962C8B-B14F-4D97-AF65-F5344CB8AC3E}">
        <p14:creationId xmlns:p14="http://schemas.microsoft.com/office/powerpoint/2010/main" val="91529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A0189-E814-8843-A86F-902D68BF7B68}"/>
              </a:ext>
            </a:extLst>
          </p:cNvPr>
          <p:cNvSpPr txBox="1"/>
          <p:nvPr/>
        </p:nvSpPr>
        <p:spPr>
          <a:xfrm>
            <a:off x="3775813" y="213645"/>
            <a:ext cx="4640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Probabilistic Scoring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77EC4-08FE-BC41-A32A-07DD370FC9D9}"/>
              </a:ext>
            </a:extLst>
          </p:cNvPr>
          <p:cNvSpPr txBox="1"/>
          <p:nvPr/>
        </p:nvSpPr>
        <p:spPr>
          <a:xfrm>
            <a:off x="3573305" y="1921293"/>
            <a:ext cx="4751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What do we want to show?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EBCA1-DA80-1043-BDA1-63390011D5D2}"/>
              </a:ext>
            </a:extLst>
          </p:cNvPr>
          <p:cNvSpPr txBox="1"/>
          <p:nvPr/>
        </p:nvSpPr>
        <p:spPr>
          <a:xfrm>
            <a:off x="893485" y="3167390"/>
            <a:ext cx="1040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Probabilistic Classification accuracy increases with training sample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1134D-95FE-724D-BDFF-CB09F56573A8}"/>
              </a:ext>
            </a:extLst>
          </p:cNvPr>
          <p:cNvSpPr txBox="1"/>
          <p:nvPr/>
        </p:nvSpPr>
        <p:spPr>
          <a:xfrm>
            <a:off x="1427922" y="4351932"/>
            <a:ext cx="9336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 training samples large enough, Probabilistic Classification is more accurate than Traditional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72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67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12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9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82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06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1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19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0E24B-98E9-4A46-A27B-D5139996F11F}"/>
              </a:ext>
            </a:extLst>
          </p:cNvPr>
          <p:cNvSpPr txBox="1"/>
          <p:nvPr/>
        </p:nvSpPr>
        <p:spPr>
          <a:xfrm>
            <a:off x="2999571" y="241821"/>
            <a:ext cx="619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Presentation Objectives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AA70C-7ABE-894E-BB5D-0EDDC76B9E45}"/>
              </a:ext>
            </a:extLst>
          </p:cNvPr>
          <p:cNvSpPr txBox="1"/>
          <p:nvPr/>
        </p:nvSpPr>
        <p:spPr>
          <a:xfrm>
            <a:off x="814905" y="1598064"/>
            <a:ext cx="10562187" cy="389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What were the client’s questions?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What analysis was performed?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What results were obtained from the analysis?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How (if at all) do these results answer the client’s questions?</a:t>
            </a:r>
          </a:p>
        </p:txBody>
      </p:sp>
    </p:spTree>
    <p:extLst>
      <p:ext uri="{BB962C8B-B14F-4D97-AF65-F5344CB8AC3E}">
        <p14:creationId xmlns:p14="http://schemas.microsoft.com/office/powerpoint/2010/main" val="100532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65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55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136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018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42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39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43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321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850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8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4FDF-7AFE-614C-8BC4-2AB6187D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463" y="2103437"/>
            <a:ext cx="6089073" cy="1325563"/>
          </a:xfrm>
        </p:spPr>
        <p:txBody>
          <a:bodyPr/>
          <a:lstStyle/>
          <a:p>
            <a:r>
              <a:rPr lang="en-US" u="sng" dirty="0"/>
              <a:t>Statement of Objectives</a:t>
            </a:r>
          </a:p>
        </p:txBody>
      </p:sp>
    </p:spTree>
    <p:extLst>
      <p:ext uri="{BB962C8B-B14F-4D97-AF65-F5344CB8AC3E}">
        <p14:creationId xmlns:p14="http://schemas.microsoft.com/office/powerpoint/2010/main" val="3810992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4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3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058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011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53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723ADA-F034-B64D-B465-D5CD51FE809E}"/>
              </a:ext>
            </a:extLst>
          </p:cNvPr>
          <p:cNvSpPr txBox="1"/>
          <p:nvPr/>
        </p:nvSpPr>
        <p:spPr>
          <a:xfrm>
            <a:off x="1043014" y="85671"/>
            <a:ext cx="10105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What questions/goals were originally provided?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BEE1F-E188-1646-A36D-8D2553C9BA5A}"/>
              </a:ext>
            </a:extLst>
          </p:cNvPr>
          <p:cNvSpPr txBox="1"/>
          <p:nvPr/>
        </p:nvSpPr>
        <p:spPr>
          <a:xfrm>
            <a:off x="1530325" y="1548927"/>
            <a:ext cx="10382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 mathematically prove that probabilistic scoring is more accurate than conventional scoring.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E996B-C875-7C4B-B74C-D4D0DABC3F3B}"/>
              </a:ext>
            </a:extLst>
          </p:cNvPr>
          <p:cNvSpPr txBox="1"/>
          <p:nvPr/>
        </p:nvSpPr>
        <p:spPr>
          <a:xfrm>
            <a:off x="1530325" y="3429000"/>
            <a:ext cx="103825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Second mathematically prove that probabilistic scoring derived from a conventional scored validation dataset is essentially as accurate as using the original validation dataset and therefore still more accurate than conventional scoring.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7A0CC-4E55-FD44-89CC-6236D738EE4C}"/>
              </a:ext>
            </a:extLst>
          </p:cNvPr>
          <p:cNvSpPr txBox="1"/>
          <p:nvPr/>
        </p:nvSpPr>
        <p:spPr>
          <a:xfrm>
            <a:off x="429621" y="1764370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Q1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EE793-0765-4344-8FA6-B30D89B9EBC2}"/>
              </a:ext>
            </a:extLst>
          </p:cNvPr>
          <p:cNvSpPr txBox="1"/>
          <p:nvPr/>
        </p:nvSpPr>
        <p:spPr>
          <a:xfrm>
            <a:off x="429620" y="4124134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92202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723ADA-F034-B64D-B465-D5CD51FE809E}"/>
              </a:ext>
            </a:extLst>
          </p:cNvPr>
          <p:cNvSpPr txBox="1"/>
          <p:nvPr/>
        </p:nvSpPr>
        <p:spPr>
          <a:xfrm>
            <a:off x="1227119" y="101294"/>
            <a:ext cx="10014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/>
              <a:t>What questions/goals were </a:t>
            </a:r>
            <a:r>
              <a:rPr lang="en-US" sz="4000" i="1" u="sng" dirty="0"/>
              <a:t>actually</a:t>
            </a:r>
            <a:r>
              <a:rPr lang="en-US" sz="4000" u="sng" dirty="0"/>
              <a:t> answered?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BEE1F-E188-1646-A36D-8D2553C9BA5A}"/>
              </a:ext>
            </a:extLst>
          </p:cNvPr>
          <p:cNvSpPr txBox="1"/>
          <p:nvPr/>
        </p:nvSpPr>
        <p:spPr>
          <a:xfrm>
            <a:off x="359797" y="3894384"/>
            <a:ext cx="58746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RE-Q1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Mathematical proof not provided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Comparison of accuracy using sample-specific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58BAC-B7FC-674C-821A-0B7853EE4D14}"/>
              </a:ext>
            </a:extLst>
          </p:cNvPr>
          <p:cNvSpPr txBox="1"/>
          <p:nvPr/>
        </p:nvSpPr>
        <p:spPr>
          <a:xfrm>
            <a:off x="139579" y="1038114"/>
            <a:ext cx="11912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Compare probabilistic scoring accuracy to conventional scoring accuracy, measured against simulated response values generated using information in Patient Health Questionnaire Nine (PHQ9) data.  Determine how accuracy comparisons vary as a function of training sample size.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E5E62-0CBC-F94F-8F86-7504A19F9117}"/>
              </a:ext>
            </a:extLst>
          </p:cNvPr>
          <p:cNvSpPr txBox="1"/>
          <p:nvPr/>
        </p:nvSpPr>
        <p:spPr>
          <a:xfrm>
            <a:off x="6094834" y="3894384"/>
            <a:ext cx="5957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RE-Q2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Possibly missed due to Type III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Possibly addressed serendipitously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66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05F90-DE0E-6046-AE51-851063ECD153}"/>
              </a:ext>
            </a:extLst>
          </p:cNvPr>
          <p:cNvSpPr txBox="1"/>
          <p:nvPr/>
        </p:nvSpPr>
        <p:spPr>
          <a:xfrm>
            <a:off x="4626123" y="2659559"/>
            <a:ext cx="2939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8698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7CA80-424D-FB43-9089-030C3FDE7030}"/>
              </a:ext>
            </a:extLst>
          </p:cNvPr>
          <p:cNvSpPr txBox="1"/>
          <p:nvPr/>
        </p:nvSpPr>
        <p:spPr>
          <a:xfrm>
            <a:off x="2053547" y="128860"/>
            <a:ext cx="808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Patient Health Questionnaire-Nine (PHQ9)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B23E2-CF5E-2A46-8D16-7A7B549DACFF}"/>
              </a:ext>
            </a:extLst>
          </p:cNvPr>
          <p:cNvSpPr txBox="1"/>
          <p:nvPr/>
        </p:nvSpPr>
        <p:spPr>
          <a:xfrm>
            <a:off x="1060734" y="1039565"/>
            <a:ext cx="2176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BF7C3-E936-CD40-8180-8ECB49F1B54D}"/>
              </a:ext>
            </a:extLst>
          </p:cNvPr>
          <p:cNvSpPr txBox="1"/>
          <p:nvPr/>
        </p:nvSpPr>
        <p:spPr>
          <a:xfrm>
            <a:off x="5841892" y="921982"/>
            <a:ext cx="429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What’s wrong with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E913A-26E0-7B4D-B184-CE402DFED487}"/>
              </a:ext>
            </a:extLst>
          </p:cNvPr>
          <p:cNvSpPr txBox="1"/>
          <p:nvPr/>
        </p:nvSpPr>
        <p:spPr>
          <a:xfrm>
            <a:off x="285370" y="1568313"/>
            <a:ext cx="413280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Questionnaire “module”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Screening and monitoring mental disorders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Specific to 9 DSMV-IV depression criteria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Nine Questions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Responses: 0 - “not at all” to 3 - “nearly every day” </a:t>
            </a:r>
            <a:r>
              <a:rPr lang="en-US" sz="2400" baseline="30000" dirty="0"/>
              <a:t>[1]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4DEBE-90E9-7E4F-BF9D-FB7D7067EC0F}"/>
              </a:ext>
            </a:extLst>
          </p:cNvPr>
          <p:cNvSpPr txBox="1"/>
          <p:nvPr/>
        </p:nvSpPr>
        <p:spPr>
          <a:xfrm>
            <a:off x="4418175" y="1490306"/>
            <a:ext cx="768551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Traditional method of classification: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 of Responses (0-27) --&gt; Three Depression Classes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[0, 7) Not Clinically Depressed, [7, 10) Sub-threshold Depression, [10, 27] Major Depression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88% sensitive/specific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12% of responses-False Negative/Positives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Cost to healthcare systems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Wasted time, effort, concern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Clinical fatigue, and useless results </a:t>
            </a:r>
            <a:r>
              <a:rPr lang="en-US" sz="2400" baseline="300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7936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9C680-B49D-9B44-ADE7-975509062176}"/>
              </a:ext>
            </a:extLst>
          </p:cNvPr>
          <p:cNvSpPr txBox="1"/>
          <p:nvPr/>
        </p:nvSpPr>
        <p:spPr>
          <a:xfrm>
            <a:off x="2386330" y="94003"/>
            <a:ext cx="741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Probabilistic Scoring - How can it help?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ED8D6-B59A-1F4B-90F4-1F41BF4BB2FA}"/>
              </a:ext>
            </a:extLst>
          </p:cNvPr>
          <p:cNvSpPr txBox="1"/>
          <p:nvPr/>
        </p:nvSpPr>
        <p:spPr>
          <a:xfrm>
            <a:off x="4227498" y="705610"/>
            <a:ext cx="2219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Improve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8AFCA-67BD-1E4D-9AB2-165F37F80998}"/>
              </a:ext>
            </a:extLst>
          </p:cNvPr>
          <p:cNvSpPr txBox="1"/>
          <p:nvPr/>
        </p:nvSpPr>
        <p:spPr>
          <a:xfrm>
            <a:off x="121025" y="1907757"/>
            <a:ext cx="279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Probabilistic Scoring classifications are training-sample specific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54B3-C534-CE43-8D10-E3BCA11B92BA}"/>
              </a:ext>
            </a:extLst>
          </p:cNvPr>
          <p:cNvSpPr txBox="1"/>
          <p:nvPr/>
        </p:nvSpPr>
        <p:spPr>
          <a:xfrm>
            <a:off x="121025" y="4140152"/>
            <a:ext cx="3330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Conventional Scoring based on a priori established threshold parameters (do not change with sample)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2EAC9-30E4-DD4B-AD0C-841383A429B7}"/>
              </a:ext>
            </a:extLst>
          </p:cNvPr>
          <p:cNvSpPr txBox="1"/>
          <p:nvPr/>
        </p:nvSpPr>
        <p:spPr>
          <a:xfrm>
            <a:off x="4093305" y="1907757"/>
            <a:ext cx="2472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Scoring accuracy increases with training sample size</a:t>
            </a:r>
          </a:p>
          <a:p>
            <a:pPr algn="ctr"/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F6BA8-D964-1F4C-B557-7547E22F8A67}"/>
              </a:ext>
            </a:extLst>
          </p:cNvPr>
          <p:cNvSpPr txBox="1"/>
          <p:nvPr/>
        </p:nvSpPr>
        <p:spPr>
          <a:xfrm>
            <a:off x="796781" y="3585028"/>
            <a:ext cx="551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B18DA-59D1-5747-B7F6-0480E19D32BE}"/>
              </a:ext>
            </a:extLst>
          </p:cNvPr>
          <p:cNvSpPr txBox="1"/>
          <p:nvPr/>
        </p:nvSpPr>
        <p:spPr>
          <a:xfrm>
            <a:off x="9200472" y="625249"/>
            <a:ext cx="2870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Gaining Functionality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1A0B3-3188-5548-8D5E-2F3E7AE5E2F5}"/>
              </a:ext>
            </a:extLst>
          </p:cNvPr>
          <p:cNvSpPr txBox="1"/>
          <p:nvPr/>
        </p:nvSpPr>
        <p:spPr>
          <a:xfrm>
            <a:off x="3376772" y="242628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AA0CCB-1B3C-2B49-ABC4-D250DA63C3B9}"/>
              </a:ext>
            </a:extLst>
          </p:cNvPr>
          <p:cNvSpPr txBox="1"/>
          <p:nvPr/>
        </p:nvSpPr>
        <p:spPr>
          <a:xfrm>
            <a:off x="120904" y="706413"/>
            <a:ext cx="2952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Increase Training Size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D3400-B241-744B-8028-1889B2DDF2CE}"/>
              </a:ext>
            </a:extLst>
          </p:cNvPr>
          <p:cNvSpPr txBox="1"/>
          <p:nvPr/>
        </p:nvSpPr>
        <p:spPr>
          <a:xfrm>
            <a:off x="7208352" y="1587381"/>
            <a:ext cx="48024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Early Determination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Removal of medical staffing needs (computer integrated administration)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Individualized, targeted responses and interventions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Outcomes relatable with additional Patient Questionnaires, and other condition measurements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1FC8C95-5189-1A41-81F1-C87FB2776D9A}"/>
              </a:ext>
            </a:extLst>
          </p:cNvPr>
          <p:cNvSpPr/>
          <p:nvPr/>
        </p:nvSpPr>
        <p:spPr>
          <a:xfrm>
            <a:off x="6466296" y="1782828"/>
            <a:ext cx="802190" cy="3343542"/>
          </a:xfrm>
          <a:prstGeom prst="leftBrace">
            <a:avLst>
              <a:gd name="adj1" fmla="val 8333"/>
              <a:gd name="adj2" fmla="val 2980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B5A57-0BE6-2249-8AB8-83AD44C924D0}"/>
              </a:ext>
            </a:extLst>
          </p:cNvPr>
          <p:cNvSpPr txBox="1"/>
          <p:nvPr/>
        </p:nvSpPr>
        <p:spPr>
          <a:xfrm>
            <a:off x="4573864" y="4210540"/>
            <a:ext cx="1093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2BA6B7-FC5F-5D4C-A44F-22F05FCABF2B}"/>
              </a:ext>
            </a:extLst>
          </p:cNvPr>
          <p:cNvSpPr/>
          <p:nvPr/>
        </p:nvSpPr>
        <p:spPr>
          <a:xfrm>
            <a:off x="120904" y="4216081"/>
            <a:ext cx="2790167" cy="18630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70D0-FD5A-714B-B703-BF5E8376DE89}"/>
              </a:ext>
            </a:extLst>
          </p:cNvPr>
          <p:cNvSpPr/>
          <p:nvPr/>
        </p:nvSpPr>
        <p:spPr>
          <a:xfrm>
            <a:off x="120905" y="1990762"/>
            <a:ext cx="2790046" cy="1486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F5E741-5C26-AC49-A036-94359F72E17C}"/>
              </a:ext>
            </a:extLst>
          </p:cNvPr>
          <p:cNvSpPr/>
          <p:nvPr/>
        </p:nvSpPr>
        <p:spPr>
          <a:xfrm>
            <a:off x="4227498" y="4404207"/>
            <a:ext cx="1596826" cy="1227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C8BFC8-920F-BB47-B219-5EAEB26A8D02}"/>
              </a:ext>
            </a:extLst>
          </p:cNvPr>
          <p:cNvSpPr/>
          <p:nvPr/>
        </p:nvSpPr>
        <p:spPr>
          <a:xfrm>
            <a:off x="4227498" y="1973371"/>
            <a:ext cx="2238797" cy="18291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D1AC2C-7588-B04E-8BF6-73EE78214E0D}"/>
              </a:ext>
            </a:extLst>
          </p:cNvPr>
          <p:cNvSpPr/>
          <p:nvPr/>
        </p:nvSpPr>
        <p:spPr>
          <a:xfrm>
            <a:off x="3295577" y="2376392"/>
            <a:ext cx="632389" cy="632389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792B2D-3846-CC46-8DB4-1172ECD93DD2}"/>
              </a:ext>
            </a:extLst>
          </p:cNvPr>
          <p:cNvCxnSpPr>
            <a:cxnSpLocks/>
            <a:stCxn id="23" idx="3"/>
            <a:endCxn id="27" idx="2"/>
          </p:cNvCxnSpPr>
          <p:nvPr/>
        </p:nvCxnSpPr>
        <p:spPr>
          <a:xfrm flipV="1">
            <a:off x="2910951" y="2692587"/>
            <a:ext cx="384626" cy="41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CDAE7B-1742-0740-AF33-C436E5305EA5}"/>
              </a:ext>
            </a:extLst>
          </p:cNvPr>
          <p:cNvCxnSpPr>
            <a:cxnSpLocks/>
          </p:cNvCxnSpPr>
          <p:nvPr/>
        </p:nvCxnSpPr>
        <p:spPr>
          <a:xfrm>
            <a:off x="3936381" y="2680430"/>
            <a:ext cx="280688" cy="12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552173-24E8-D44D-A417-2EA9BD05257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912442" y="5017943"/>
            <a:ext cx="1315056" cy="122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A8446-CAF2-2D42-88B2-DBDBE1363512}"/>
              </a:ext>
            </a:extLst>
          </p:cNvPr>
          <p:cNvSpPr txBox="1"/>
          <p:nvPr/>
        </p:nvSpPr>
        <p:spPr>
          <a:xfrm>
            <a:off x="1199442" y="40524"/>
            <a:ext cx="9793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Probabilistic Scoring – How does it work?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57E48-C40F-1D43-95E9-9DFEAEA10710}"/>
              </a:ext>
            </a:extLst>
          </p:cNvPr>
          <p:cNvSpPr txBox="1"/>
          <p:nvPr/>
        </p:nvSpPr>
        <p:spPr>
          <a:xfrm>
            <a:off x="403547" y="904537"/>
            <a:ext cx="3879791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PHQ9 Training Data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2BD546-9BDD-904F-AAD0-B0EF13C615C8}"/>
              </a:ext>
            </a:extLst>
          </p:cNvPr>
          <p:cNvCxnSpPr>
            <a:cxnSpLocks/>
          </p:cNvCxnSpPr>
          <p:nvPr/>
        </p:nvCxnSpPr>
        <p:spPr>
          <a:xfrm>
            <a:off x="2345817" y="1622735"/>
            <a:ext cx="0" cy="49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694FE8-9AE9-054C-BE48-4116E28437B2}"/>
              </a:ext>
            </a:extLst>
          </p:cNvPr>
          <p:cNvSpPr txBox="1"/>
          <p:nvPr/>
        </p:nvSpPr>
        <p:spPr>
          <a:xfrm>
            <a:off x="311441" y="2247544"/>
            <a:ext cx="40640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Probabilistic Scoring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0A5D2B9-A82B-4345-9D70-A3EB16FAC6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181115"/>
                  </p:ext>
                </p:extLst>
              </p:nvPr>
            </p:nvGraphicFramePr>
            <p:xfrm>
              <a:off x="4989255" y="770923"/>
              <a:ext cx="5852511" cy="1088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50279">
                      <a:extLst>
                        <a:ext uri="{9D8B030D-6E8A-4147-A177-3AD203B41FA5}">
                          <a16:colId xmlns:a16="http://schemas.microsoft.com/office/drawing/2014/main" val="564594071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3008600029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935315976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3372757443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1797486802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1611815135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3821643533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4050592463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3759292938"/>
                        </a:ext>
                      </a:extLst>
                    </a:gridCol>
                  </a:tblGrid>
                  <a:tr h="287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Q3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Q4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Q5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Q6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Q7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Q8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Q9</a:t>
                          </a:r>
                        </a:p>
                      </a:txBody>
                      <a:tcPr marL="65841" marR="65841" marT="32920" marB="32920"/>
                    </a:tc>
                    <a:extLst>
                      <a:ext uri="{0D108BD9-81ED-4DB2-BD59-A6C34878D82A}">
                        <a16:rowId xmlns:a16="http://schemas.microsoft.com/office/drawing/2014/main" val="48828580"/>
                      </a:ext>
                    </a:extLst>
                  </a:tr>
                  <a:tr h="2670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</a:t>
                          </a:r>
                        </a:p>
                      </a:txBody>
                      <a:tcPr marL="65841" marR="65841" marT="32920" marB="32920"/>
                    </a:tc>
                    <a:extLst>
                      <a:ext uri="{0D108BD9-81ED-4DB2-BD59-A6C34878D82A}">
                        <a16:rowId xmlns:a16="http://schemas.microsoft.com/office/drawing/2014/main" val="1183296240"/>
                      </a:ext>
                    </a:extLst>
                  </a:tr>
                  <a:tr h="2670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3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3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3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extLst>
                      <a:ext uri="{0D108BD9-81ED-4DB2-BD59-A6C34878D82A}">
                        <a16:rowId xmlns:a16="http://schemas.microsoft.com/office/drawing/2014/main" val="656335253"/>
                      </a:ext>
                    </a:extLst>
                  </a:tr>
                  <a:tr h="267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5841" marR="65841" marT="32920" marB="32920"/>
                    </a:tc>
                    <a:extLst>
                      <a:ext uri="{0D108BD9-81ED-4DB2-BD59-A6C34878D82A}">
                        <a16:rowId xmlns:a16="http://schemas.microsoft.com/office/drawing/2014/main" val="33758656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0A5D2B9-A82B-4345-9D70-A3EB16FAC6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181115"/>
                  </p:ext>
                </p:extLst>
              </p:nvPr>
            </p:nvGraphicFramePr>
            <p:xfrm>
              <a:off x="4989255" y="770923"/>
              <a:ext cx="5852511" cy="10889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50279">
                      <a:extLst>
                        <a:ext uri="{9D8B030D-6E8A-4147-A177-3AD203B41FA5}">
                          <a16:colId xmlns:a16="http://schemas.microsoft.com/office/drawing/2014/main" val="564594071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3008600029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935315976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3372757443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1797486802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1611815135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3821643533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4050592463"/>
                        </a:ext>
                      </a:extLst>
                    </a:gridCol>
                    <a:gridCol w="650279">
                      <a:extLst>
                        <a:ext uri="{9D8B030D-6E8A-4147-A177-3AD203B41FA5}">
                          <a16:colId xmlns:a16="http://schemas.microsoft.com/office/drawing/2014/main" val="3759292938"/>
                        </a:ext>
                      </a:extLst>
                    </a:gridCol>
                  </a:tblGrid>
                  <a:tr h="287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Q3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Q4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Q5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Q6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Q7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Q8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Q9</a:t>
                          </a:r>
                        </a:p>
                      </a:txBody>
                      <a:tcPr marL="65841" marR="65841" marT="32920" marB="32920"/>
                    </a:tc>
                    <a:extLst>
                      <a:ext uri="{0D108BD9-81ED-4DB2-BD59-A6C34878D82A}">
                        <a16:rowId xmlns:a16="http://schemas.microsoft.com/office/drawing/2014/main" val="48828580"/>
                      </a:ext>
                    </a:extLst>
                  </a:tr>
                  <a:tr h="2670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</a:t>
                          </a:r>
                        </a:p>
                      </a:txBody>
                      <a:tcPr marL="65841" marR="65841" marT="32920" marB="32920"/>
                    </a:tc>
                    <a:extLst>
                      <a:ext uri="{0D108BD9-81ED-4DB2-BD59-A6C34878D82A}">
                        <a16:rowId xmlns:a16="http://schemas.microsoft.com/office/drawing/2014/main" val="1183296240"/>
                      </a:ext>
                    </a:extLst>
                  </a:tr>
                  <a:tr h="2670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3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3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3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</a:t>
                          </a:r>
                        </a:p>
                      </a:txBody>
                      <a:tcPr marL="65841" marR="65841" marT="32920" marB="329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5841" marR="65841" marT="32920" marB="32920"/>
                    </a:tc>
                    <a:extLst>
                      <a:ext uri="{0D108BD9-81ED-4DB2-BD59-A6C34878D82A}">
                        <a16:rowId xmlns:a16="http://schemas.microsoft.com/office/drawing/2014/main" val="656335253"/>
                      </a:ext>
                    </a:extLst>
                  </a:tr>
                  <a:tr h="2670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41" marR="65841" marT="32920" marB="32920">
                        <a:blipFill>
                          <a:blip r:embed="rId2"/>
                          <a:stretch>
                            <a:fillRect t="-319048" r="-8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41" marR="65841" marT="32920" marB="32920">
                        <a:blipFill>
                          <a:blip r:embed="rId2"/>
                          <a:stretch>
                            <a:fillRect l="-98077" t="-319048" r="-6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41" marR="65841" marT="32920" marB="32920">
                        <a:blipFill>
                          <a:blip r:embed="rId2"/>
                          <a:stretch>
                            <a:fillRect l="-201961" t="-319048" r="-6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41" marR="65841" marT="32920" marB="32920">
                        <a:blipFill>
                          <a:blip r:embed="rId2"/>
                          <a:stretch>
                            <a:fillRect l="-301961" t="-319048" r="-5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41" marR="65841" marT="32920" marB="32920">
                        <a:blipFill>
                          <a:blip r:embed="rId2"/>
                          <a:stretch>
                            <a:fillRect l="-394231" t="-319048" r="-3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41" marR="65841" marT="32920" marB="32920">
                        <a:blipFill>
                          <a:blip r:embed="rId2"/>
                          <a:stretch>
                            <a:fillRect l="-503922" t="-319048" r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41" marR="65841" marT="32920" marB="32920">
                        <a:blipFill>
                          <a:blip r:embed="rId2"/>
                          <a:stretch>
                            <a:fillRect l="-603922" t="-319048" r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41" marR="65841" marT="32920" marB="32920">
                        <a:blipFill>
                          <a:blip r:embed="rId2"/>
                          <a:stretch>
                            <a:fillRect l="-690385" t="-31904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41" marR="65841" marT="32920" marB="32920">
                        <a:blipFill>
                          <a:blip r:embed="rId2"/>
                          <a:stretch>
                            <a:fillRect l="-805882" t="-319048" r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8656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37AC0-E6A4-204D-8B25-29507F84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54" y="1922507"/>
            <a:ext cx="5936803" cy="136947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F5D793-6908-B248-BC41-1236A80BA17B}"/>
              </a:ext>
            </a:extLst>
          </p:cNvPr>
          <p:cNvCxnSpPr>
            <a:cxnSpLocks/>
          </p:cNvCxnSpPr>
          <p:nvPr/>
        </p:nvCxnSpPr>
        <p:spPr>
          <a:xfrm>
            <a:off x="2343442" y="3385538"/>
            <a:ext cx="0" cy="49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724E32-5E6C-7441-B51C-20C7D10D96AC}"/>
              </a:ext>
            </a:extLst>
          </p:cNvPr>
          <p:cNvSpPr txBox="1"/>
          <p:nvPr/>
        </p:nvSpPr>
        <p:spPr>
          <a:xfrm>
            <a:off x="311441" y="3953080"/>
            <a:ext cx="4064004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Pscore</a:t>
            </a:r>
            <a:r>
              <a:rPr lang="en-US" sz="3200" dirty="0"/>
              <a:t> Algorithm to Classify New Observations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7619A-4F85-724B-B70B-689FA47A550C}"/>
              </a:ext>
            </a:extLst>
          </p:cNvPr>
          <p:cNvSpPr txBox="1"/>
          <p:nvPr/>
        </p:nvSpPr>
        <p:spPr>
          <a:xfrm rot="16200000">
            <a:off x="4033410" y="4703804"/>
            <a:ext cx="204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New Observation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728B7-8C6A-F746-BACC-15198A35E2CD}"/>
              </a:ext>
            </a:extLst>
          </p:cNvPr>
          <p:cNvSpPr txBox="1"/>
          <p:nvPr/>
        </p:nvSpPr>
        <p:spPr>
          <a:xfrm>
            <a:off x="5062062" y="3508114"/>
            <a:ext cx="12786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(Q#, RESP)</a:t>
            </a:r>
          </a:p>
          <a:p>
            <a:pPr algn="ctr"/>
            <a:r>
              <a:rPr lang="en-US" sz="2000" dirty="0"/>
              <a:t>(Q1, 2)</a:t>
            </a:r>
          </a:p>
          <a:p>
            <a:pPr algn="ctr"/>
            <a:r>
              <a:rPr lang="en-US" sz="2000" dirty="0"/>
              <a:t> (Q2, 2) </a:t>
            </a:r>
          </a:p>
          <a:p>
            <a:pPr algn="ctr"/>
            <a:r>
              <a:rPr lang="en-US" sz="2000" dirty="0"/>
              <a:t>(Q3, 3)</a:t>
            </a:r>
          </a:p>
          <a:p>
            <a:pPr algn="ctr"/>
            <a:r>
              <a:rPr lang="en-US" sz="2000" dirty="0"/>
              <a:t>(Q4, 3)</a:t>
            </a:r>
          </a:p>
          <a:p>
            <a:pPr algn="ctr"/>
            <a:r>
              <a:rPr lang="en-US" sz="2000" dirty="0"/>
              <a:t>(Q5, 3)</a:t>
            </a:r>
          </a:p>
          <a:p>
            <a:pPr algn="ctr"/>
            <a:r>
              <a:rPr lang="en-US" sz="2000" dirty="0"/>
              <a:t>(Q6, 2)</a:t>
            </a:r>
          </a:p>
          <a:p>
            <a:pPr algn="ctr"/>
            <a:r>
              <a:rPr lang="en-US" sz="2000" dirty="0"/>
              <a:t>(Q7, 3)</a:t>
            </a:r>
          </a:p>
          <a:p>
            <a:pPr algn="ctr"/>
            <a:r>
              <a:rPr lang="en-US" sz="2000" dirty="0"/>
              <a:t>(Q8, 0)</a:t>
            </a:r>
          </a:p>
          <a:p>
            <a:pPr algn="ctr"/>
            <a:r>
              <a:rPr lang="en-US" sz="2000" dirty="0"/>
              <a:t>(Q9, 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043A5-215D-D04E-9B30-1BD184239176}"/>
              </a:ext>
            </a:extLst>
          </p:cNvPr>
          <p:cNvSpPr txBox="1"/>
          <p:nvPr/>
        </p:nvSpPr>
        <p:spPr>
          <a:xfrm>
            <a:off x="8330659" y="3500351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(C1,C2,C3)=(1/3, 1/3, 1/3)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60EA1-E60A-6B4A-8B25-3D71C947C143}"/>
              </a:ext>
            </a:extLst>
          </p:cNvPr>
          <p:cNvSpPr txBox="1"/>
          <p:nvPr/>
        </p:nvSpPr>
        <p:spPr>
          <a:xfrm>
            <a:off x="7026982" y="3500073"/>
            <a:ext cx="1331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Probs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9D0C0-17C7-1C40-9F05-6DB69B004365}"/>
              </a:ext>
            </a:extLst>
          </p:cNvPr>
          <p:cNvSpPr txBox="1"/>
          <p:nvPr/>
        </p:nvSpPr>
        <p:spPr>
          <a:xfrm>
            <a:off x="6448130" y="3937412"/>
            <a:ext cx="5513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sz="2000" dirty="0"/>
              <a:t>0.26</a:t>
            </a:r>
            <a:r>
              <a:rPr lang="en-US" dirty="0"/>
              <a:t>, </a:t>
            </a:r>
            <a:r>
              <a:rPr lang="en-US" sz="2000" dirty="0"/>
              <a:t>1.24, 2.18)◦(1/3, 1/3, 1/3) = (0.09, 0.41, 0.73)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1E0FB-1428-2649-8268-45861FE10AB3}"/>
              </a:ext>
            </a:extLst>
          </p:cNvPr>
          <p:cNvSpPr txBox="1"/>
          <p:nvPr/>
        </p:nvSpPr>
        <p:spPr>
          <a:xfrm>
            <a:off x="9767911" y="4337522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⍺ (</a:t>
            </a:r>
            <a:r>
              <a:rPr lang="en-US" dirty="0"/>
              <a:t>0.07</a:t>
            </a:r>
            <a:r>
              <a:rPr lang="en-US" sz="2000" dirty="0"/>
              <a:t>, 0.33, 0.60)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D1C3AA-D24A-874B-9E8F-A68A227B6A22}"/>
              </a:ext>
            </a:extLst>
          </p:cNvPr>
          <p:cNvSpPr txBox="1"/>
          <p:nvPr/>
        </p:nvSpPr>
        <p:spPr>
          <a:xfrm>
            <a:off x="6448130" y="4792412"/>
            <a:ext cx="5747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(0.07, 0.33, 0.60)◦(0.17, 0.72, 2.57)=(0.01, 0.24, 1.54)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981D5B-FB6D-A848-AA9F-7CD0E411100C}"/>
              </a:ext>
            </a:extLst>
          </p:cNvPr>
          <p:cNvSpPr txBox="1"/>
          <p:nvPr/>
        </p:nvSpPr>
        <p:spPr>
          <a:xfrm>
            <a:off x="9797067" y="524748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⍺ (0.01, 0.13, 0.86)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17D65E-E9D2-1841-8618-3B6E5446B56D}"/>
              </a:ext>
            </a:extLst>
          </p:cNvPr>
          <p:cNvSpPr txBox="1"/>
          <p:nvPr/>
        </p:nvSpPr>
        <p:spPr>
          <a:xfrm>
            <a:off x="7904860" y="6125296"/>
            <a:ext cx="4153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is C3 with 75% confidence after two iterations of the algorithm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92FC93-3ED5-5447-B976-9629370123F6}"/>
              </a:ext>
            </a:extLst>
          </p:cNvPr>
          <p:cNvCxnSpPr>
            <a:cxnSpLocks/>
          </p:cNvCxnSpPr>
          <p:nvPr/>
        </p:nvCxnSpPr>
        <p:spPr>
          <a:xfrm flipV="1">
            <a:off x="11431627" y="5592646"/>
            <a:ext cx="0" cy="532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2CF614-AE0E-7247-8556-35E0CAF21BD4}"/>
              </a:ext>
            </a:extLst>
          </p:cNvPr>
          <p:cNvSpPr txBox="1"/>
          <p:nvPr/>
        </p:nvSpPr>
        <p:spPr>
          <a:xfrm>
            <a:off x="6545678" y="5485556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Hadamard Product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03D0FDF-2A4D-1545-B6BB-E59E3B29615B}"/>
              </a:ext>
            </a:extLst>
          </p:cNvPr>
          <p:cNvCxnSpPr>
            <a:stCxn id="36" idx="3"/>
          </p:cNvCxnSpPr>
          <p:nvPr/>
        </p:nvCxnSpPr>
        <p:spPr>
          <a:xfrm flipH="1" flipV="1">
            <a:off x="8358885" y="5192522"/>
            <a:ext cx="140726" cy="477700"/>
          </a:xfrm>
          <a:prstGeom prst="curvedConnector4">
            <a:avLst>
              <a:gd name="adj1" fmla="val -162443"/>
              <a:gd name="adj2" fmla="val 693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6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615</Words>
  <Application>Microsoft Macintosh PowerPoint</Application>
  <PresentationFormat>Widescreen</PresentationFormat>
  <Paragraphs>124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Comparing Accuracy</vt:lpstr>
      <vt:lpstr>PowerPoint Presentation</vt:lpstr>
      <vt:lpstr>Statement of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Accuracy</dc:title>
  <dc:creator>Lee Panter</dc:creator>
  <cp:lastModifiedBy>Lee Panter</cp:lastModifiedBy>
  <cp:revision>34</cp:revision>
  <dcterms:created xsi:type="dcterms:W3CDTF">2020-05-03T04:12:05Z</dcterms:created>
  <dcterms:modified xsi:type="dcterms:W3CDTF">2020-05-04T08:22:54Z</dcterms:modified>
</cp:coreProperties>
</file>