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8735-AEC7-DD42-9A3A-BBBC74531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3F693-6AF2-2345-AC2F-FA59F76E6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1E06-EE48-4447-9D30-50CEF2F1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C40A-7C61-1640-96B5-9849296C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451B-E961-464A-819A-4F79E5C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2874-E65B-D648-A65E-51A200A6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7AF13-E274-AF4F-801D-7B93844ED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6B6C-A861-5F4E-B45A-23436915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7F49-6093-3C41-89D7-6C5569A9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8647-C6E6-AB4F-9D19-7017D490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497EE-08C4-0943-B756-F54A6D11A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657AE-6B4A-9343-AF80-68BFB5BD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DB60-4D67-5845-AE06-5662DF0E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A2F6-8B18-EB47-B2D7-243854C8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CCD4-09F3-DA42-8EFF-C22BD8D1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6A92-02F6-9445-B75C-310E2447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BB33-3751-2545-BDCA-4252B88D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8F1B-AFEA-F049-BB56-894D4AF8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728F-5764-C84D-BEC4-D3385F78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0796-5F1C-414C-A061-3D3CDBAA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96D1-9945-A448-BEBD-C25E99F5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15C9-F609-A04E-A0AF-ABE664CB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4975-724A-334F-8B23-3A8B39BE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FD29-3226-F34E-AD44-FCD4A08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B7EC-C515-4547-B8AA-7052F37A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1837-E75E-9346-9B16-E83E31B3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D7C7-BA4B-744C-A369-15DA5D418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92EA1-2488-FE4A-8D5C-8A182B1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8AEBF-01CE-304C-9C55-5358449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294A9-C15F-4E45-A56E-0BD812EE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77C2-A029-ED4B-89ED-B6530FF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1F35-A713-1D4D-B175-66326D85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EC25-ED47-FB44-9621-7DD85875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92A2-3F95-A94A-92C0-FC183D5E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A431B-A90A-6344-9AFA-BFA262E36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CA704-A2F0-D34E-BF2A-44D6C7B32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38C2D-2782-9844-A091-ACF24C32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0847-3AEE-7740-A0CC-8F7D4D88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86D2D-CCDF-0C4F-92DE-936D6893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0712-6721-234A-8A88-2D513A99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1543A-2C23-F349-9C79-5A406EA5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952B6-5B3C-A044-90ED-EBF972D7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12E3-B95B-2E4C-9E84-1935502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1ECA-6B3A-F14C-9157-C30E0E40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480B0-4354-3D4F-AF73-A347A253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1D292-4470-7B41-B19E-750ED225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6FBD-27C7-FD4C-BFE1-DA1ECF4D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AC47-24F1-8C41-A577-0B22F1FD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EE6B3-697F-4A4C-9526-FDED50C1D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3534-5ED1-804C-AB92-493A30B8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53606-4403-A248-A86B-A3C2E2DC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D212-AD10-9440-A788-288FC4D7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831A-1AF5-8F47-8569-3313DAA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4262F-309E-C14B-8650-363E46AEB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82A20-7256-AF4A-8BE1-FA77E1EA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2D88-CBCE-3F41-9153-CFC1DC02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83E6-0429-0649-A88A-4786E06F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B1AF4-B64F-A94E-8BF7-8261D098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9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BC4AC-3911-B848-9841-7C51CA73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D6FF-2398-3D40-AB8D-7268FB59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04D6-5511-FC4E-A809-80D763117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831A-3ADD-DF4E-AB58-8E2212B1FE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A296-5769-FF4F-B9D0-E1B4466FD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9E61-9258-6D44-90F9-1AB11B459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37FB5-0741-634E-878D-B05025FBF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2EB6-D071-AD4C-B820-773DCFAEA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731"/>
            <a:ext cx="9144000" cy="2351571"/>
          </a:xfrm>
        </p:spPr>
        <p:txBody>
          <a:bodyPr>
            <a:normAutofit/>
          </a:bodyPr>
          <a:lstStyle/>
          <a:p>
            <a:r>
              <a:rPr lang="en-US" b="1" u="sng" dirty="0"/>
              <a:t>Update:</a:t>
            </a:r>
            <a:r>
              <a:rPr lang="en-US" b="1" dirty="0"/>
              <a:t> Probabilistic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7802A-CD2F-1648-9A84-46B55EE3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572220"/>
            <a:ext cx="4572000" cy="482945"/>
          </a:xfrm>
        </p:spPr>
        <p:txBody>
          <a:bodyPr>
            <a:normAutofit fontScale="92500"/>
          </a:bodyPr>
          <a:lstStyle/>
          <a:p>
            <a:r>
              <a:rPr lang="en-US" dirty="0"/>
              <a:t>Client: Alan Malik, Patient Tools INC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0F0E4-4BD9-BA46-9422-891F4667FBF7}"/>
              </a:ext>
            </a:extLst>
          </p:cNvPr>
          <p:cNvSpPr txBox="1"/>
          <p:nvPr/>
        </p:nvSpPr>
        <p:spPr>
          <a:xfrm>
            <a:off x="4908274" y="4364316"/>
            <a:ext cx="237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Consultant: Lee Panter</a:t>
            </a:r>
          </a:p>
        </p:txBody>
      </p:sp>
    </p:spTree>
    <p:extLst>
      <p:ext uri="{BB962C8B-B14F-4D97-AF65-F5344CB8AC3E}">
        <p14:creationId xmlns:p14="http://schemas.microsoft.com/office/powerpoint/2010/main" val="228948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BD5-D167-2C4C-9AA6-BDFC50F8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Leftover, and What’s the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2A0B-A962-A143-BFDD-0F7F9EE0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I still needs to do for the analysis:</a:t>
            </a:r>
          </a:p>
          <a:p>
            <a:pPr lvl="1"/>
            <a:r>
              <a:rPr lang="en-US" dirty="0"/>
              <a:t>Complete Analysis #2</a:t>
            </a:r>
          </a:p>
          <a:p>
            <a:pPr lvl="2"/>
            <a:r>
              <a:rPr lang="en-US" dirty="0"/>
              <a:t>Generate P-score outcomes</a:t>
            </a:r>
          </a:p>
          <a:p>
            <a:pPr lvl="2"/>
            <a:r>
              <a:rPr lang="en-US" dirty="0"/>
              <a:t>Repeat CV accuracy analysis</a:t>
            </a:r>
          </a:p>
          <a:p>
            <a:pPr lvl="1"/>
            <a:r>
              <a:rPr lang="en-US" dirty="0"/>
              <a:t>Get K iterations UP &amp; Experiment approach #1 Training Set definitions </a:t>
            </a:r>
          </a:p>
          <a:p>
            <a:pPr lvl="2"/>
            <a:r>
              <a:rPr lang="en-US" dirty="0"/>
              <a:t>Limited success with k=50   </a:t>
            </a:r>
          </a:p>
          <a:p>
            <a:pPr lvl="2"/>
            <a:r>
              <a:rPr lang="en-US" dirty="0"/>
              <a:t>Saving data has been an issue</a:t>
            </a:r>
          </a:p>
          <a:p>
            <a:r>
              <a:rPr lang="en-US" dirty="0"/>
              <a:t>Projected Timeline</a:t>
            </a:r>
          </a:p>
          <a:p>
            <a:pPr lvl="1"/>
            <a:r>
              <a:rPr lang="en-US" dirty="0"/>
              <a:t>I will be finishing the analysis between 4/14 - 4/21</a:t>
            </a:r>
          </a:p>
          <a:p>
            <a:pPr lvl="1"/>
            <a:r>
              <a:rPr lang="en-US" dirty="0"/>
              <a:t>Following methods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7607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B1C-7ED9-1645-939F-90A310B3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5" y="128103"/>
            <a:ext cx="2729949" cy="82757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7513-F6FE-9649-AB66-037900DF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3"/>
            <a:ext cx="10515600" cy="4835180"/>
          </a:xfrm>
        </p:spPr>
        <p:txBody>
          <a:bodyPr/>
          <a:lstStyle/>
          <a:p>
            <a:r>
              <a:rPr lang="en-US" dirty="0"/>
              <a:t>Keeping in mind that Alan is going for Peace of Mind, not “proof”, are there any other methods you suggest?</a:t>
            </a:r>
          </a:p>
          <a:p>
            <a:endParaRPr lang="en-US" dirty="0"/>
          </a:p>
          <a:p>
            <a:r>
              <a:rPr lang="en-US" dirty="0"/>
              <a:t>Approach #2 is “hand wavy”.  I get it</a:t>
            </a:r>
          </a:p>
          <a:p>
            <a:pPr lvl="1"/>
            <a:r>
              <a:rPr lang="en-US" dirty="0"/>
              <a:t>How can I justify this approach? </a:t>
            </a:r>
          </a:p>
          <a:p>
            <a:pPr lvl="1"/>
            <a:r>
              <a:rPr lang="en-US" dirty="0"/>
              <a:t>Note: my justification so far is “…why not?” </a:t>
            </a:r>
          </a:p>
          <a:p>
            <a:pPr lvl="1"/>
            <a:endParaRPr lang="en-US" dirty="0"/>
          </a:p>
          <a:p>
            <a:r>
              <a:rPr lang="en-US" dirty="0"/>
              <a:t>I am still working on notation and nomenclature.  I realize everything is confusing.  Please let me know what is clear, so I can stop trying to un-confuse stuff.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1B49-9500-8044-A4E6-DA1B3901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698" y="2766218"/>
            <a:ext cx="3112604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482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624C-17E4-C94D-8626-A1FEDDA7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6769"/>
            <a:ext cx="9220200" cy="767936"/>
          </a:xfrm>
        </p:spPr>
        <p:txBody>
          <a:bodyPr/>
          <a:lstStyle/>
          <a:p>
            <a:r>
              <a:rPr lang="en-US" b="1" u="sng" dirty="0"/>
              <a:t>Let’s tell someone how they’re feeling: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E337-0B91-9A48-929E-5F342B08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11" y="852565"/>
            <a:ext cx="118885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Example Evaluation of a Probabilistic Score (P-Score) Calculation for a PHQ9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ECC0B-CD2E-C94F-8087-01758C0F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2" y="2405270"/>
            <a:ext cx="3289852" cy="2578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8368AF-94E1-FD4C-9D6F-8179E45495A2}"/>
              </a:ext>
            </a:extLst>
          </p:cNvPr>
          <p:cNvSpPr txBox="1"/>
          <p:nvPr/>
        </p:nvSpPr>
        <p:spPr>
          <a:xfrm>
            <a:off x="250933" y="2025465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Lots of PHQ9s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67FBB4-78EC-8E4B-8C24-0E2D30FB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48" y="2421149"/>
            <a:ext cx="7793063" cy="1844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23CFEB-BD8F-D84C-8E1B-5DAFE1A46BCB}"/>
              </a:ext>
            </a:extLst>
          </p:cNvPr>
          <p:cNvSpPr txBox="1"/>
          <p:nvPr/>
        </p:nvSpPr>
        <p:spPr>
          <a:xfrm>
            <a:off x="6534873" y="2016555"/>
            <a:ext cx="314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“look-up weights”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39F1FE-BC75-7344-8DD4-AFDB05631BB5}"/>
              </a:ext>
            </a:extLst>
          </p:cNvPr>
          <p:cNvSpPr/>
          <p:nvPr/>
        </p:nvSpPr>
        <p:spPr>
          <a:xfrm>
            <a:off x="6185467" y="2922420"/>
            <a:ext cx="493614" cy="211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C69FA-5B7D-E24A-8D72-12BED6767540}"/>
              </a:ext>
            </a:extLst>
          </p:cNvPr>
          <p:cNvSpPr txBox="1"/>
          <p:nvPr/>
        </p:nvSpPr>
        <p:spPr>
          <a:xfrm>
            <a:off x="6586917" y="4626978"/>
            <a:ext cx="411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“update” a probabilistic score for being classified “Not Clinically Depressed” when they answers “3” on question #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B0DDF-09CF-E844-98D6-CA52D4B931AA}"/>
                  </a:ext>
                </a:extLst>
              </p:cNvPr>
              <p:cNvSpPr txBox="1"/>
              <p:nvPr/>
            </p:nvSpPr>
            <p:spPr>
              <a:xfrm>
                <a:off x="5586656" y="5699432"/>
                <a:ext cx="3937669" cy="58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FB0DDF-09CF-E844-98D6-CA52D4B93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656" y="5699432"/>
                <a:ext cx="3937669" cy="587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658F8BD-B687-CE4D-BA63-98EB0D4C5A52}"/>
              </a:ext>
            </a:extLst>
          </p:cNvPr>
          <p:cNvSpPr/>
          <p:nvPr/>
        </p:nvSpPr>
        <p:spPr>
          <a:xfrm>
            <a:off x="7321891" y="5526436"/>
            <a:ext cx="1134286" cy="850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73360C45-6763-8548-8698-D56C71E5B14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65268" y="5064088"/>
            <a:ext cx="890998" cy="686535"/>
          </a:xfrm>
          <a:prstGeom prst="curvedConnector4">
            <a:avLst>
              <a:gd name="adj1" fmla="val -25657"/>
              <a:gd name="adj2" fmla="val 77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8DE07B0-5E69-8D48-AB1A-EB54C49BB7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7061" y="3963917"/>
            <a:ext cx="1775624" cy="104088"/>
          </a:xfrm>
          <a:prstGeom prst="curvedConnector3">
            <a:avLst>
              <a:gd name="adj1" fmla="val 65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8E7A110-5541-BD41-B7AE-AA2FCECBF86D}"/>
              </a:ext>
            </a:extLst>
          </p:cNvPr>
          <p:cNvSpPr txBox="1"/>
          <p:nvPr/>
        </p:nvSpPr>
        <p:spPr>
          <a:xfrm>
            <a:off x="618258" y="4967758"/>
            <a:ext cx="2572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is the Depression Classification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=1,2,3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72B6EC-A0F3-814F-A29B-55EC3E4A836E}"/>
              </a:ext>
            </a:extLst>
          </p:cNvPr>
          <p:cNvSpPr/>
          <p:nvPr/>
        </p:nvSpPr>
        <p:spPr>
          <a:xfrm>
            <a:off x="618258" y="5516903"/>
            <a:ext cx="255545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j is the question number</a:t>
            </a:r>
          </a:p>
          <a:p>
            <a:r>
              <a:rPr lang="en-US" sz="1400" dirty="0"/>
              <a:t>j=1,2,3,4,5,6,7,8,9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7A23B2-3B81-B44D-89EC-7E639D4A7BC5}"/>
              </a:ext>
            </a:extLst>
          </p:cNvPr>
          <p:cNvSpPr/>
          <p:nvPr/>
        </p:nvSpPr>
        <p:spPr>
          <a:xfrm>
            <a:off x="618258" y="6103053"/>
            <a:ext cx="255545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k is the provided answer magnitude: k=1,2,3,4</a:t>
            </a:r>
          </a:p>
        </p:txBody>
      </p:sp>
    </p:spTree>
    <p:extLst>
      <p:ext uri="{BB962C8B-B14F-4D97-AF65-F5344CB8AC3E}">
        <p14:creationId xmlns:p14="http://schemas.microsoft.com/office/powerpoint/2010/main" val="31332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1C698-E9FA-AF4B-9458-147221D41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640" y="69653"/>
                <a:ext cx="12106360" cy="663864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One observation in the data: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(Q1, Q2, Q3, Q4, Q5, Q6, Q7, Q8, Q9)=(2, 2, 3, 3, 3, 2, 3, 0, 0) 	Sum=18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Traditional scoring algorithm assigns (C-Score) of: C3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2800" dirty="0"/>
                  <a:t>C1 = sum scores {0,…,6}    C2 = sum scores {7,…,9}  C3 = sum scores {10,…,27} 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Use  “full data Look-up weights” to </a:t>
                </a:r>
                <a:r>
                  <a:rPr lang="en-US" i="1" dirty="0"/>
                  <a:t>Probabilistically</a:t>
                </a:r>
                <a:r>
                  <a:rPr lang="en-US" dirty="0"/>
                  <a:t> classify observation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An observation converges to a Probabilistic Score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the Probabilistic Score (P-score) for that class exceeds 75%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Starting P-Score is uninformative: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Successive P-Scores are defined recursively: </a:t>
                </a: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=1,…,9</m:t>
                    </m:r>
                  </m:oMath>
                </a14:m>
                <a:r>
                  <a:rPr lang="en-US" sz="2400" dirty="0"/>
                  <a:t>  k=1,2,3,4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400" dirty="0"/>
                  <a:t> are the lookup weights: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Depression Classification-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=1,2,3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after answering question j=1,2,…,9,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proving response k=0,1,2,3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1C698-E9FA-AF4B-9458-147221D41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40" y="69653"/>
                <a:ext cx="12106360" cy="6638644"/>
              </a:xfrm>
              <a:blipFill>
                <a:blip r:embed="rId2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57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353924-C266-D840-9E87-F1DF98C1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8" y="628720"/>
            <a:ext cx="7793063" cy="1844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0F9958-048C-F34E-BA8B-DC3F7CD38F41}"/>
                  </a:ext>
                </a:extLst>
              </p:cNvPr>
              <p:cNvSpPr txBox="1"/>
              <p:nvPr/>
            </p:nvSpPr>
            <p:spPr>
              <a:xfrm>
                <a:off x="411345" y="2651348"/>
                <a:ext cx="2368662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0F9958-048C-F34E-BA8B-DC3F7CD38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5" y="2651348"/>
                <a:ext cx="2368662" cy="484876"/>
              </a:xfrm>
              <a:prstGeom prst="rect">
                <a:avLst/>
              </a:prstGeom>
              <a:blipFill>
                <a:blip r:embed="rId3"/>
                <a:stretch>
                  <a:fillRect l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D4F4A23-400E-DD43-89E2-4F8E544479A5}"/>
              </a:ext>
            </a:extLst>
          </p:cNvPr>
          <p:cNvSpPr/>
          <p:nvPr/>
        </p:nvSpPr>
        <p:spPr>
          <a:xfrm>
            <a:off x="218396" y="66032"/>
            <a:ext cx="585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(Q1, Q2, Q3, Q4, Q5, Q6, Q7, Q8, Q9)=(2, 2, 3, 3, 3, 2, 3, 0, 0)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D8D06D-360C-B94D-B347-97C3024F0BF9}"/>
              </a:ext>
            </a:extLst>
          </p:cNvPr>
          <p:cNvGrpSpPr/>
          <p:nvPr/>
        </p:nvGrpSpPr>
        <p:grpSpPr>
          <a:xfrm>
            <a:off x="0" y="3212113"/>
            <a:ext cx="7208846" cy="1590423"/>
            <a:chOff x="0" y="3212113"/>
            <a:chExt cx="7208846" cy="15904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F30B84-0E7A-C64C-93A0-A53069AA1383}"/>
                    </a:ext>
                  </a:extLst>
                </p:cNvPr>
                <p:cNvSpPr txBox="1"/>
                <p:nvPr/>
              </p:nvSpPr>
              <p:spPr>
                <a:xfrm>
                  <a:off x="0" y="3212113"/>
                  <a:ext cx="4232121" cy="379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F30B84-0E7A-C64C-93A0-A53069AA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12113"/>
                  <a:ext cx="4232121" cy="379719"/>
                </a:xfrm>
                <a:prstGeom prst="rect">
                  <a:avLst/>
                </a:prstGeom>
                <a:blipFill>
                  <a:blip r:embed="rId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CB6E17B-E6A2-C847-888E-AA92FC8C2363}"/>
                    </a:ext>
                  </a:extLst>
                </p:cNvPr>
                <p:cNvSpPr txBox="1"/>
                <p:nvPr/>
              </p:nvSpPr>
              <p:spPr>
                <a:xfrm>
                  <a:off x="1577947" y="3706152"/>
                  <a:ext cx="3562194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0.2545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1.2375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2.1843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CB6E17B-E6A2-C847-888E-AA92FC8C2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947" y="3706152"/>
                  <a:ext cx="3562194" cy="612732"/>
                </a:xfrm>
                <a:prstGeom prst="rect">
                  <a:avLst/>
                </a:prstGeom>
                <a:blipFill>
                  <a:blip r:embed="rId5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C7F484-28E4-6444-8F4D-F8D854CB78FD}"/>
                    </a:ext>
                  </a:extLst>
                </p:cNvPr>
                <p:cNvSpPr txBox="1"/>
                <p:nvPr/>
              </p:nvSpPr>
              <p:spPr>
                <a:xfrm>
                  <a:off x="1577946" y="4433204"/>
                  <a:ext cx="5630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0.0848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0.4125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0.7281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∝(0.0692, 0.3366, 0.5942)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C7F484-28E4-6444-8F4D-F8D854CB7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946" y="4433204"/>
                  <a:ext cx="56309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CCDD4B1-7295-484C-A150-E97B254B1458}"/>
              </a:ext>
            </a:extLst>
          </p:cNvPr>
          <p:cNvGrpSpPr/>
          <p:nvPr/>
        </p:nvGrpSpPr>
        <p:grpSpPr>
          <a:xfrm>
            <a:off x="6845821" y="971630"/>
            <a:ext cx="542168" cy="334462"/>
            <a:chOff x="6845821" y="971630"/>
            <a:chExt cx="542168" cy="33446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8C8C6A-E666-AC48-BFC3-45EB43DCA121}"/>
                </a:ext>
              </a:extLst>
            </p:cNvPr>
            <p:cNvSpPr/>
            <p:nvPr/>
          </p:nvSpPr>
          <p:spPr>
            <a:xfrm>
              <a:off x="6845822" y="971630"/>
              <a:ext cx="542167" cy="161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15A4541-9571-4B4C-BDF4-21808BF6F1F7}"/>
                </a:ext>
              </a:extLst>
            </p:cNvPr>
            <p:cNvSpPr/>
            <p:nvPr/>
          </p:nvSpPr>
          <p:spPr>
            <a:xfrm>
              <a:off x="6845821" y="1144251"/>
              <a:ext cx="542167" cy="161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E1686C7-8872-F744-B8F0-8A60E871098A}"/>
              </a:ext>
            </a:extLst>
          </p:cNvPr>
          <p:cNvCxnSpPr>
            <a:cxnSpLocks/>
          </p:cNvCxnSpPr>
          <p:nvPr/>
        </p:nvCxnSpPr>
        <p:spPr>
          <a:xfrm>
            <a:off x="2230761" y="1052551"/>
            <a:ext cx="571121" cy="2822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8853523-730E-4E4B-BC59-7C334AC521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8115" y="1073888"/>
            <a:ext cx="508855" cy="28015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20A5AD0F-165C-6548-BE59-28313B5BB63C}"/>
              </a:ext>
            </a:extLst>
          </p:cNvPr>
          <p:cNvCxnSpPr>
            <a:cxnSpLocks/>
          </p:cNvCxnSpPr>
          <p:nvPr/>
        </p:nvCxnSpPr>
        <p:spPr>
          <a:xfrm rot="5400000">
            <a:off x="4329926" y="1374409"/>
            <a:ext cx="2801569" cy="2200524"/>
          </a:xfrm>
          <a:prstGeom prst="curvedConnector3">
            <a:avLst>
              <a:gd name="adj1" fmla="val 77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45DE76-A7D0-2847-B0EE-4966CA8F4D79}"/>
              </a:ext>
            </a:extLst>
          </p:cNvPr>
          <p:cNvGrpSpPr/>
          <p:nvPr/>
        </p:nvGrpSpPr>
        <p:grpSpPr>
          <a:xfrm>
            <a:off x="-61097" y="5130580"/>
            <a:ext cx="7108668" cy="1584995"/>
            <a:chOff x="63214" y="3373615"/>
            <a:chExt cx="7108668" cy="10968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4AD667C-821D-C449-ABB8-4CACB889AC86}"/>
                    </a:ext>
                  </a:extLst>
                </p:cNvPr>
                <p:cNvSpPr txBox="1"/>
                <p:nvPr/>
              </p:nvSpPr>
              <p:spPr>
                <a:xfrm>
                  <a:off x="63214" y="3373615"/>
                  <a:ext cx="4222374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4AD667C-821D-C449-ABB8-4CACB889A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4" y="3373615"/>
                  <a:ext cx="4222374" cy="3744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9E88E-D4F3-E942-BEF0-954F361386D5}"/>
                    </a:ext>
                  </a:extLst>
                </p:cNvPr>
                <p:cNvSpPr txBox="1"/>
                <p:nvPr/>
              </p:nvSpPr>
              <p:spPr>
                <a:xfrm>
                  <a:off x="1591864" y="3680598"/>
                  <a:ext cx="549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=(0.0692∗0.1673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0.3366∗0</m:t>
                      </m:r>
                    </m:oMath>
                  </a14:m>
                  <a:r>
                    <a:rPr lang="en-US" dirty="0">
                      <a:ea typeface="Cambria Math" panose="02040503050406030204" pitchFamily="18" charset="0"/>
                    </a:rPr>
                    <a:t>.7148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0.5942∗2.5742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9E88E-D4F3-E942-BEF0-954F36138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864" y="3680598"/>
                  <a:ext cx="5494091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E3281F6-5887-3348-8CA1-DC4A67B24678}"/>
                    </a:ext>
                  </a:extLst>
                </p:cNvPr>
                <p:cNvSpPr txBox="1"/>
                <p:nvPr/>
              </p:nvSpPr>
              <p:spPr>
                <a:xfrm>
                  <a:off x="1540982" y="4101113"/>
                  <a:ext cx="5630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0.0116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0.2406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1.5296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∝(0.0065, 0.1350, 0.8585)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E3281F6-5887-3348-8CA1-DC4A67B24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982" y="4101113"/>
                  <a:ext cx="56309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F88AC6B9-9E9E-5241-83C6-7A9EB557D1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13373" y="4614687"/>
            <a:ext cx="3075763" cy="5759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D33C8533-DC26-0E41-94F7-255070005C0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89452" y="4658436"/>
            <a:ext cx="3141261" cy="5723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B66D888-EF9B-0F47-9CA2-0D2CE1BE29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9044" y="4637450"/>
            <a:ext cx="3250140" cy="627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012FA8A-4183-F54F-A3CC-B30FB15C4DC5}"/>
              </a:ext>
            </a:extLst>
          </p:cNvPr>
          <p:cNvSpPr/>
          <p:nvPr/>
        </p:nvSpPr>
        <p:spPr>
          <a:xfrm>
            <a:off x="6095999" y="6255672"/>
            <a:ext cx="749822" cy="235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893D16-7922-D445-80AC-BB0E04FBC65D}"/>
              </a:ext>
            </a:extLst>
          </p:cNvPr>
          <p:cNvCxnSpPr>
            <a:stCxn id="73" idx="3"/>
          </p:cNvCxnSpPr>
          <p:nvPr/>
        </p:nvCxnSpPr>
        <p:spPr>
          <a:xfrm flipV="1">
            <a:off x="7047571" y="6433168"/>
            <a:ext cx="445654" cy="1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374C51F-32BA-354C-B205-1DA4099C361F}"/>
                  </a:ext>
                </a:extLst>
              </p:cNvPr>
              <p:cNvSpPr txBox="1"/>
              <p:nvPr/>
            </p:nvSpPr>
            <p:spPr>
              <a:xfrm>
                <a:off x="7498024" y="6228648"/>
                <a:ext cx="462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374C51F-32BA-354C-B205-1DA4099C3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24" y="6228648"/>
                <a:ext cx="4627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31723BBE-585C-DD44-AF12-C297EE4524C6}"/>
              </a:ext>
            </a:extLst>
          </p:cNvPr>
          <p:cNvSpPr txBox="1"/>
          <p:nvPr/>
        </p:nvSpPr>
        <p:spPr>
          <a:xfrm>
            <a:off x="8659539" y="3316726"/>
            <a:ext cx="3358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sequence takes only two iterations of the Probabilistic Scoring Algorithm to converge!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103EBE73-0667-414F-9504-DAB18952CE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1691" y="306240"/>
            <a:ext cx="1741326" cy="572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14D267C-FEE0-3246-8163-DBEBAA5D9E62}"/>
              </a:ext>
            </a:extLst>
          </p:cNvPr>
          <p:cNvCxnSpPr>
            <a:cxnSpLocks/>
          </p:cNvCxnSpPr>
          <p:nvPr/>
        </p:nvCxnSpPr>
        <p:spPr>
          <a:xfrm>
            <a:off x="3992069" y="319109"/>
            <a:ext cx="638379" cy="5929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8CDAC96C-ED22-3648-9833-DE7495A09F66}"/>
              </a:ext>
            </a:extLst>
          </p:cNvPr>
          <p:cNvCxnSpPr>
            <a:cxnSpLocks/>
          </p:cNvCxnSpPr>
          <p:nvPr/>
        </p:nvCxnSpPr>
        <p:spPr>
          <a:xfrm>
            <a:off x="4052036" y="309434"/>
            <a:ext cx="3218362" cy="5689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72E596-9F22-AC44-BEEC-9A1C001FD22E}"/>
              </a:ext>
            </a:extLst>
          </p:cNvPr>
          <p:cNvGrpSpPr/>
          <p:nvPr/>
        </p:nvGrpSpPr>
        <p:grpSpPr>
          <a:xfrm>
            <a:off x="1650480" y="962929"/>
            <a:ext cx="542168" cy="334462"/>
            <a:chOff x="6845821" y="971630"/>
            <a:chExt cx="542168" cy="33446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D81C1BB-7492-484C-8676-BB710EECD0A4}"/>
                </a:ext>
              </a:extLst>
            </p:cNvPr>
            <p:cNvSpPr/>
            <p:nvPr/>
          </p:nvSpPr>
          <p:spPr>
            <a:xfrm>
              <a:off x="6845822" y="971630"/>
              <a:ext cx="542167" cy="161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018F2B-7B14-9547-8772-DC475ABFB4B9}"/>
                </a:ext>
              </a:extLst>
            </p:cNvPr>
            <p:cNvSpPr/>
            <p:nvPr/>
          </p:nvSpPr>
          <p:spPr>
            <a:xfrm>
              <a:off x="6845821" y="1144251"/>
              <a:ext cx="542167" cy="161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E56DE8-49E9-B448-9CD8-ABF4F058E0AD}"/>
              </a:ext>
            </a:extLst>
          </p:cNvPr>
          <p:cNvGrpSpPr/>
          <p:nvPr/>
        </p:nvGrpSpPr>
        <p:grpSpPr>
          <a:xfrm>
            <a:off x="4226192" y="968670"/>
            <a:ext cx="542168" cy="334462"/>
            <a:chOff x="6845821" y="971630"/>
            <a:chExt cx="542168" cy="33446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7EDB4B-9FB1-5649-B899-018B88082128}"/>
                </a:ext>
              </a:extLst>
            </p:cNvPr>
            <p:cNvSpPr/>
            <p:nvPr/>
          </p:nvSpPr>
          <p:spPr>
            <a:xfrm>
              <a:off x="6845822" y="971630"/>
              <a:ext cx="542167" cy="161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5D566D-3F5A-2B4A-847A-C8F7134ED471}"/>
                </a:ext>
              </a:extLst>
            </p:cNvPr>
            <p:cNvSpPr/>
            <p:nvPr/>
          </p:nvSpPr>
          <p:spPr>
            <a:xfrm>
              <a:off x="6845821" y="1144251"/>
              <a:ext cx="542167" cy="161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15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E2F6-BC18-964F-B8E2-0F6C3A84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654" y="42750"/>
            <a:ext cx="4720692" cy="638287"/>
          </a:xfrm>
        </p:spPr>
        <p:txBody>
          <a:bodyPr>
            <a:normAutofit fontScale="90000"/>
          </a:bodyPr>
          <a:lstStyle/>
          <a:p>
            <a:r>
              <a:rPr lang="en-US" dirty="0"/>
              <a:t>GREAT… NOW WHAT?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6C5A1-560A-7F4F-8131-4EE1A937F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5016"/>
                <a:ext cx="10515600" cy="600298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“TRUE” classification.  Called the TRUTH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(same </a:t>
                </a:r>
                <a:r>
                  <a:rPr lang="en-US" dirty="0" err="1"/>
                  <a:t>i</a:t>
                </a:r>
                <a:r>
                  <a:rPr lang="en-US" dirty="0"/>
                  <a:t> index, but a fundamentally different class)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theoretical concept, threshold values cannot be defined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100% accurate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However, supposing those thresholds DID exist, the values 7 and 10 have been chosen so that the traditional method is as accurate as possible. 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the knowledge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your consideration: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88% accurate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choosing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as </a:t>
                </a:r>
                <a:r>
                  <a:rPr lang="en-US" i="1" dirty="0"/>
                  <a:t>close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 possible, those who took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away “embedded information about the TRUTH CLASS”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caveat: information is relevant ONLY to specific data from definition.</a:t>
                </a:r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6C5A1-560A-7F4F-8131-4EE1A937F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5016"/>
                <a:ext cx="10515600" cy="6002984"/>
              </a:xfrm>
              <a:blipFill>
                <a:blip r:embed="rId2"/>
                <a:stretch>
                  <a:fillRect l="-603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6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879C-068D-B040-996C-15D2D300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915" y="0"/>
            <a:ext cx="4769581" cy="840587"/>
          </a:xfrm>
        </p:spPr>
        <p:txBody>
          <a:bodyPr>
            <a:normAutofit/>
          </a:bodyPr>
          <a:lstStyle/>
          <a:p>
            <a:r>
              <a:rPr lang="en-US" dirty="0"/>
              <a:t>That…wasn’t helpful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94185-1461-C842-9199-8D1F81720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01" y="840587"/>
                <a:ext cx="11922940" cy="6031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Here are the two ideas I’m pursuing:</a:t>
                </a:r>
              </a:p>
              <a:p>
                <a:pPr lvl="1"/>
                <a:r>
                  <a:rPr lang="en-US" dirty="0"/>
                  <a:t>#1 – Make stuff 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88% accurate.  So simulate a new response </a:t>
                </a:r>
              </a:p>
              <a:p>
                <a:pPr lvl="3"/>
                <a:r>
                  <a:rPr lang="en-US" dirty="0"/>
                  <a:t>Start traditional classifications</a:t>
                </a:r>
              </a:p>
              <a:p>
                <a:pPr lvl="3"/>
                <a:r>
                  <a:rPr lang="en-US" dirty="0"/>
                  <a:t>Introduce 12% error (</a:t>
                </a:r>
                <a:r>
                  <a:rPr lang="en-US" i="1" dirty="0"/>
                  <a:t>induced classification outcome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Probability of error functionally dependent on: </a:t>
                </a:r>
              </a:p>
              <a:p>
                <a:pPr lvl="4"/>
                <a:r>
                  <a:rPr lang="en-US" dirty="0"/>
                  <a:t>absolute distance between nearest threshold and the traditional classification</a:t>
                </a:r>
              </a:p>
              <a:p>
                <a:pPr lvl="4"/>
                <a:r>
                  <a:rPr lang="en-US" dirty="0"/>
                  <a:t>number of observations within that same distance  </a:t>
                </a:r>
              </a:p>
              <a:p>
                <a:pPr lvl="2"/>
                <a:r>
                  <a:rPr lang="en-US" dirty="0"/>
                  <a:t>Perform k-Cross Validation test/train analysis to compare accuracy of traditional method vs P-Scoring, using induced classification variable as the TRUTH CLASS</a:t>
                </a:r>
              </a:p>
              <a:p>
                <a:pPr lvl="1"/>
                <a:r>
                  <a:rPr lang="en-US" dirty="0"/>
                  <a:t>#2 – Make MORE stuff up</a:t>
                </a:r>
              </a:p>
              <a:p>
                <a:pPr lvl="2"/>
                <a:r>
                  <a:rPr lang="en-US" dirty="0"/>
                  <a:t>Use the Probabilistic Scoring algorithm itself to generate an outcome.  </a:t>
                </a:r>
              </a:p>
              <a:p>
                <a:pPr lvl="2"/>
                <a:r>
                  <a:rPr lang="en-US" dirty="0"/>
                  <a:t>Use the same training data for the K-Cross Validation test/train process in #1 to create a “bootstrap” distribution of Lookup-weights.</a:t>
                </a:r>
              </a:p>
              <a:p>
                <a:pPr lvl="2"/>
                <a:r>
                  <a:rPr lang="en-US" dirty="0"/>
                  <a:t>Use the mean, or median, or whatever of each distribution to estimate a single value</a:t>
                </a:r>
              </a:p>
              <a:p>
                <a:pPr lvl="2"/>
                <a:r>
                  <a:rPr lang="en-US" dirty="0"/>
                  <a:t>Using the set of mean/median Lookup-weights, classify each observation.  Use as the second type of TRUTH CLASS</a:t>
                </a:r>
              </a:p>
              <a:p>
                <a:pPr lvl="2"/>
                <a:r>
                  <a:rPr lang="en-US" dirty="0"/>
                  <a:t>Re-perform k-cross Validation accuracy comparison (use a different test/train sample)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94185-1461-C842-9199-8D1F81720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01" y="840587"/>
                <a:ext cx="11922940" cy="6031742"/>
              </a:xfrm>
              <a:blipFill>
                <a:blip r:embed="rId2"/>
                <a:stretch>
                  <a:fillRect l="-851" t="-147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18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FEA2C2-8277-7C4A-A86E-DFDA2304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62" y="273054"/>
            <a:ext cx="5490038" cy="4242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8B8C4-77C7-AE4E-95AE-E8B25891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08" y="18474"/>
            <a:ext cx="8378628" cy="662563"/>
          </a:xfrm>
        </p:spPr>
        <p:txBody>
          <a:bodyPr>
            <a:normAutofit fontScale="90000"/>
          </a:bodyPr>
          <a:lstStyle/>
          <a:p>
            <a:r>
              <a:rPr lang="en-US" dirty="0"/>
              <a:t>K-Fold Cross-Validation Train/Test Sets</a:t>
            </a:r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9999817E-A252-F649-8979-19C31879C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7" y="784827"/>
            <a:ext cx="3613708" cy="2445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9AADC2-B970-684E-ACBF-332D028727AA}"/>
              </a:ext>
            </a:extLst>
          </p:cNvPr>
          <p:cNvSpPr txBox="1"/>
          <p:nvPr/>
        </p:nvSpPr>
        <p:spPr>
          <a:xfrm>
            <a:off x="8722000" y="3504158"/>
            <a:ext cx="2417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 of subsample 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6E6B5-B077-7941-B216-F1686C6B40FB}"/>
              </a:ext>
            </a:extLst>
          </p:cNvPr>
          <p:cNvSpPr txBox="1"/>
          <p:nvPr/>
        </p:nvSpPr>
        <p:spPr>
          <a:xfrm>
            <a:off x="3963793" y="818016"/>
            <a:ext cx="287456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split data into 15 different values of 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Might be possible to show training size-dependency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higher for k-values corresponding to higher count training 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C548A-423F-6546-9CD2-92563CF0FBB2}"/>
              </a:ext>
            </a:extLst>
          </p:cNvPr>
          <p:cNvSpPr txBox="1"/>
          <p:nvPr/>
        </p:nvSpPr>
        <p:spPr>
          <a:xfrm>
            <a:off x="6658941" y="2130636"/>
            <a:ext cx="258945" cy="565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8670D2-256B-4541-AB21-EFDEE9C1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333921"/>
            <a:ext cx="6613886" cy="301023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C8BF0F-1329-1C4A-9E98-25B8E3DC9B43}"/>
              </a:ext>
            </a:extLst>
          </p:cNvPr>
          <p:cNvCxnSpPr/>
          <p:nvPr/>
        </p:nvCxnSpPr>
        <p:spPr>
          <a:xfrm flipH="1" flipV="1">
            <a:off x="4442527" y="3609048"/>
            <a:ext cx="2670372" cy="96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B4B92B-4268-FF4E-896F-A20B4E1A9083}"/>
              </a:ext>
            </a:extLst>
          </p:cNvPr>
          <p:cNvSpPr txBox="1"/>
          <p:nvPr/>
        </p:nvSpPr>
        <p:spPr>
          <a:xfrm>
            <a:off x="7112899" y="4507264"/>
            <a:ext cx="4677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the full data set to identify an adequate stopping probability threshold for the P-scoring algorithm.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value optimizes approach #1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should probably be done for each k value, for each approach, on each data set, but that sounds…hard.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C61620-183D-5049-8A3C-5E060A0E611B}"/>
              </a:ext>
            </a:extLst>
          </p:cNvPr>
          <p:cNvCxnSpPr>
            <a:cxnSpLocks/>
          </p:cNvCxnSpPr>
          <p:nvPr/>
        </p:nvCxnSpPr>
        <p:spPr>
          <a:xfrm>
            <a:off x="4354452" y="3607816"/>
            <a:ext cx="8547" cy="243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C4A7744-C2B7-2544-8079-977EA42D973F}"/>
              </a:ext>
            </a:extLst>
          </p:cNvPr>
          <p:cNvSpPr/>
          <p:nvPr/>
        </p:nvSpPr>
        <p:spPr>
          <a:xfrm>
            <a:off x="9208736" y="4280687"/>
            <a:ext cx="599311" cy="16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3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19F5FD-9B8E-1B48-B0B1-F5AEDA9E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4E24D-F2DF-4E4A-BD5C-CD0A1C1B4744}"/>
              </a:ext>
            </a:extLst>
          </p:cNvPr>
          <p:cNvSpPr txBox="1"/>
          <p:nvPr/>
        </p:nvSpPr>
        <p:spPr>
          <a:xfrm>
            <a:off x="3753356" y="121381"/>
            <a:ext cx="468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 Results Approach #1</a:t>
            </a:r>
          </a:p>
        </p:txBody>
      </p:sp>
      <p:pic>
        <p:nvPicPr>
          <p:cNvPr id="8" name="Picture 7" descr="A picture containing white, sitting, side, kitchen&#10;&#10;Description automatically generated">
            <a:extLst>
              <a:ext uri="{FF2B5EF4-FFF2-40B4-BE49-F238E27FC236}">
                <a16:creationId xmlns:a16="http://schemas.microsoft.com/office/drawing/2014/main" id="{B4E32173-D315-764F-9E1F-AC8E0AAB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64" y="706157"/>
            <a:ext cx="5394036" cy="2890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E6C299-8634-4F45-B857-45903210A382}"/>
              </a:ext>
            </a:extLst>
          </p:cNvPr>
          <p:cNvSpPr txBox="1"/>
          <p:nvPr/>
        </p:nvSpPr>
        <p:spPr>
          <a:xfrm>
            <a:off x="10624930" y="706156"/>
            <a:ext cx="126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K values</a:t>
            </a:r>
          </a:p>
        </p:txBody>
      </p:sp>
      <p:pic>
        <p:nvPicPr>
          <p:cNvPr id="12" name="Picture 11" descr="A picture containing text, white, side, sitting&#10;&#10;Description automatically generated">
            <a:extLst>
              <a:ext uri="{FF2B5EF4-FFF2-40B4-BE49-F238E27FC236}">
                <a16:creationId xmlns:a16="http://schemas.microsoft.com/office/drawing/2014/main" id="{478ECB20-3427-0C45-845A-16AB8258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192" y="3886199"/>
            <a:ext cx="5539808" cy="2971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52782-4432-134C-B428-F1EE8C13E756}"/>
              </a:ext>
            </a:extLst>
          </p:cNvPr>
          <p:cNvSpPr txBox="1"/>
          <p:nvPr/>
        </p:nvSpPr>
        <p:spPr>
          <a:xfrm>
            <a:off x="10624930" y="6151843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K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3900-2939-634C-9C10-E5788FFF8345}"/>
              </a:ext>
            </a:extLst>
          </p:cNvPr>
          <p:cNvSpPr/>
          <p:nvPr/>
        </p:nvSpPr>
        <p:spPr>
          <a:xfrm>
            <a:off x="566530" y="5506278"/>
            <a:ext cx="5381116" cy="556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963B8-7EDB-FF47-AC4E-177380CADD66}"/>
              </a:ext>
            </a:extLst>
          </p:cNvPr>
          <p:cNvSpPr txBox="1"/>
          <p:nvPr/>
        </p:nvSpPr>
        <p:spPr>
          <a:xfrm>
            <a:off x="566530" y="5476461"/>
            <a:ext cx="538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might be able to show that accuracy increase with training sample size in the P-score algorithm</a:t>
            </a:r>
          </a:p>
        </p:txBody>
      </p:sp>
    </p:spTree>
    <p:extLst>
      <p:ext uri="{BB962C8B-B14F-4D97-AF65-F5344CB8AC3E}">
        <p14:creationId xmlns:p14="http://schemas.microsoft.com/office/powerpoint/2010/main" val="40153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AD858-AE12-D542-9F23-034EA2B7F188}"/>
              </a:ext>
            </a:extLst>
          </p:cNvPr>
          <p:cNvSpPr txBox="1"/>
          <p:nvPr/>
        </p:nvSpPr>
        <p:spPr>
          <a:xfrm>
            <a:off x="3788830" y="101192"/>
            <a:ext cx="4614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 Results Approach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F5060-8D34-074F-B104-BB7AD813BAE1}"/>
              </a:ext>
            </a:extLst>
          </p:cNvPr>
          <p:cNvSpPr txBox="1"/>
          <p:nvPr/>
        </p:nvSpPr>
        <p:spPr>
          <a:xfrm>
            <a:off x="286438" y="833744"/>
            <a:ext cx="43616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What’s Done: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plot for 17 different lookup weights, calculated for the 15 different values of K-cross fold training data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value of K generated one bootstrap distribution for each Look-up weight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this is a reasonable idea, the variances of the bootstrap distributions for each look-up weight should feature some of: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Convergent/converging to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Bounded above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Monotonic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“small” in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FABFD-1BE3-5C42-9504-36A63C98F053}"/>
              </a:ext>
            </a:extLst>
          </p:cNvPr>
          <p:cNvSpPr txBox="1"/>
          <p:nvPr/>
        </p:nvSpPr>
        <p:spPr>
          <a:xfrm>
            <a:off x="5696792" y="730010"/>
            <a:ext cx="4682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are the result’s: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plot noted is displayed below…and the numbers are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the most powerful result, but I will most likely proceed with creating the 2</a:t>
            </a:r>
            <a:r>
              <a:rPr lang="en-US" baseline="30000" dirty="0"/>
              <a:t>nd</a:t>
            </a:r>
            <a:r>
              <a:rPr lang="en-US" dirty="0"/>
              <a:t>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white, computer, kitchen, refrigerator&#10;&#10;Description automatically generated">
            <a:extLst>
              <a:ext uri="{FF2B5EF4-FFF2-40B4-BE49-F238E27FC236}">
                <a16:creationId xmlns:a16="http://schemas.microsoft.com/office/drawing/2014/main" id="{A53FA436-8DA4-0E4D-B422-4FA2C4AAF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7"/>
          <a:stretch/>
        </p:blipFill>
        <p:spPr>
          <a:xfrm>
            <a:off x="4679893" y="2273861"/>
            <a:ext cx="7521249" cy="395932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A97086-1120-3449-8F1E-7DE63375BD51}"/>
              </a:ext>
            </a:extLst>
          </p:cNvPr>
          <p:cNvSpPr txBox="1"/>
          <p:nvPr/>
        </p:nvSpPr>
        <p:spPr>
          <a:xfrm>
            <a:off x="5162717" y="2504047"/>
            <a:ext cx="106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1.5e-05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B8B0-E26C-2C40-B66D-23A93EBBF8E5}"/>
              </a:ext>
            </a:extLst>
          </p:cNvPr>
          <p:cNvSpPr txBox="1"/>
          <p:nvPr/>
        </p:nvSpPr>
        <p:spPr>
          <a:xfrm>
            <a:off x="5227766" y="3566509"/>
            <a:ext cx="90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1.0e-05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A6CAE-E34E-434B-B5E2-E49E8B0121CF}"/>
              </a:ext>
            </a:extLst>
          </p:cNvPr>
          <p:cNvSpPr txBox="1"/>
          <p:nvPr/>
        </p:nvSpPr>
        <p:spPr>
          <a:xfrm>
            <a:off x="4690944" y="5702078"/>
            <a:ext cx="2685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4D0BE39-4A16-F74E-BAC9-29F1AC3D4646}"/>
              </a:ext>
            </a:extLst>
          </p:cNvPr>
          <p:cNvSpPr/>
          <p:nvPr/>
        </p:nvSpPr>
        <p:spPr>
          <a:xfrm>
            <a:off x="4895557" y="4637649"/>
            <a:ext cx="168812" cy="148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84E42-AAA8-2E49-B3C9-F93E3CEF3949}"/>
              </a:ext>
            </a:extLst>
          </p:cNvPr>
          <p:cNvSpPr txBox="1"/>
          <p:nvPr/>
        </p:nvSpPr>
        <p:spPr>
          <a:xfrm>
            <a:off x="4809760" y="4316901"/>
            <a:ext cx="836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5.0e-06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DDA6E-EDEF-4E43-8D5D-4362FD88DC4F}"/>
              </a:ext>
            </a:extLst>
          </p:cNvPr>
          <p:cNvSpPr txBox="1"/>
          <p:nvPr/>
        </p:nvSpPr>
        <p:spPr>
          <a:xfrm>
            <a:off x="8256383" y="2448603"/>
            <a:ext cx="21228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Depression Class 2</a:t>
            </a:r>
          </a:p>
          <a:p>
            <a:r>
              <a:rPr lang="en-US" dirty="0"/>
              <a:t>Question 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A6C29-4952-0F40-81AD-FC3B3F8518D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17813" y="3094934"/>
            <a:ext cx="717631" cy="8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AA4E5-2B55-0146-ABD2-66F805A19D70}"/>
              </a:ext>
            </a:extLst>
          </p:cNvPr>
          <p:cNvCxnSpPr>
            <a:cxnSpLocks/>
          </p:cNvCxnSpPr>
          <p:nvPr/>
        </p:nvCxnSpPr>
        <p:spPr>
          <a:xfrm flipV="1">
            <a:off x="10440040" y="2387387"/>
            <a:ext cx="1056914" cy="30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19143B-7CE3-194F-BDBF-A3263888F30A}"/>
              </a:ext>
            </a:extLst>
          </p:cNvPr>
          <p:cNvSpPr txBox="1"/>
          <p:nvPr/>
        </p:nvSpPr>
        <p:spPr>
          <a:xfrm>
            <a:off x="6072726" y="2838138"/>
            <a:ext cx="212286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Depression Class 2</a:t>
            </a:r>
          </a:p>
          <a:p>
            <a:r>
              <a:rPr lang="en-US" dirty="0"/>
              <a:t>Question 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457C8B-2948-9A48-B4B0-82B79C9F96B5}"/>
              </a:ext>
            </a:extLst>
          </p:cNvPr>
          <p:cNvCxnSpPr>
            <a:stCxn id="20" idx="3"/>
          </p:cNvCxnSpPr>
          <p:nvPr/>
        </p:nvCxnSpPr>
        <p:spPr>
          <a:xfrm>
            <a:off x="8195586" y="3161304"/>
            <a:ext cx="3301368" cy="3776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841D22-E21D-5F44-8FBA-8F6D17CB1DBA}"/>
              </a:ext>
            </a:extLst>
          </p:cNvPr>
          <p:cNvCxnSpPr>
            <a:cxnSpLocks/>
          </p:cNvCxnSpPr>
          <p:nvPr/>
        </p:nvCxnSpPr>
        <p:spPr>
          <a:xfrm>
            <a:off x="8195586" y="3484469"/>
            <a:ext cx="2875679" cy="11709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AD679B-7359-8D40-BDDB-CF29951EA3AA}"/>
              </a:ext>
            </a:extLst>
          </p:cNvPr>
          <p:cNvCxnSpPr>
            <a:cxnSpLocks/>
          </p:cNvCxnSpPr>
          <p:nvPr/>
        </p:nvCxnSpPr>
        <p:spPr>
          <a:xfrm>
            <a:off x="7065709" y="3477549"/>
            <a:ext cx="209948" cy="12052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A6EF9-2202-0D40-A8B5-C7F078292F52}"/>
              </a:ext>
            </a:extLst>
          </p:cNvPr>
          <p:cNvCxnSpPr>
            <a:cxnSpLocks/>
          </p:cNvCxnSpPr>
          <p:nvPr/>
        </p:nvCxnSpPr>
        <p:spPr>
          <a:xfrm flipH="1">
            <a:off x="8212540" y="3070027"/>
            <a:ext cx="561113" cy="83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1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1147</Words>
  <Application>Microsoft Macintosh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Update: Probabilistic Scoring</vt:lpstr>
      <vt:lpstr>Let’s tell someone how they’re feeling:</vt:lpstr>
      <vt:lpstr>PowerPoint Presentation</vt:lpstr>
      <vt:lpstr>PowerPoint Presentation</vt:lpstr>
      <vt:lpstr>GREAT… NOW WHAT?</vt:lpstr>
      <vt:lpstr>That…wasn’t helpful</vt:lpstr>
      <vt:lpstr>K-Fold Cross-Validation Train/Test Sets</vt:lpstr>
      <vt:lpstr>PowerPoint Presentation</vt:lpstr>
      <vt:lpstr>PowerPoint Presentation</vt:lpstr>
      <vt:lpstr>What’s Leftover, and What’s the Timeline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Probabilistic Scoring</dc:title>
  <dc:creator>Lee Panter</dc:creator>
  <cp:lastModifiedBy>Lee Panter</cp:lastModifiedBy>
  <cp:revision>54</cp:revision>
  <dcterms:created xsi:type="dcterms:W3CDTF">2020-04-08T04:51:09Z</dcterms:created>
  <dcterms:modified xsi:type="dcterms:W3CDTF">2020-04-08T12:14:59Z</dcterms:modified>
</cp:coreProperties>
</file>