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/>
    <p:restoredTop sz="94731"/>
  </p:normalViewPr>
  <p:slideViewPr>
    <p:cSldViewPr snapToGrid="0" snapToObjects="1">
      <p:cViewPr varScale="1">
        <p:scale>
          <a:sx n="133" d="100"/>
          <a:sy n="133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A977-8420-EC4E-8044-27944BE5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53412-B76B-2945-B0D4-0F6CFA70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FC6D-6AD4-0444-A72C-94BDD7DF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7AA5-419D-8F48-9484-D0A8F41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443C-6F46-B749-9026-CC5731AE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783F-3D06-854F-A4DA-A9A7E732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B35D-514B-524D-9200-56D07534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D169-FF3C-C34E-9C7C-F240DB94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3D74-0898-534F-8101-02654926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0428-4B04-4345-8C8B-85646FD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AA861-4860-F44D-9D62-37E40C035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E4D7-A7E1-AC49-9A00-226F8BD80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D940-4C4C-5041-89F8-962EBEA4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5CDE-EDCB-1746-BB85-98424CF5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4E90-360A-6849-AFC9-12D615E2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E8D5-8765-E84C-A9B8-1DE62FE5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3470-F969-ED4E-BF51-975B3084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ACF8-831F-3F4A-9D0E-C63B1A62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8DEF-3702-FC42-A191-FBC58D7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1966-DD2D-074D-8BD3-C6E9146F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9838-CAF3-E642-A903-5E88B465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3644-099B-9F4D-BEE1-AE29EBBC8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4640-403C-A44B-AE2B-A9F731D4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D318-3E76-B444-85A4-0B4C268B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8A31-6495-0C4E-9C2B-6F5CC716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C8C-58FC-CF45-BBE5-46DBCA52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6E82-EE37-D443-BCA4-373D5712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A841B-4817-4646-AA10-70ABDFE98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E4E4F-DE4B-B34E-90A1-54081CB9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71325-7967-F342-8DFF-36842326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AED7-2095-4C41-A89D-9B5A9098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2FBD-96EA-6643-8FA4-95B5BAA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94C6-A06D-5B4D-B1E3-4F08039B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2B09D-D4FA-4A4A-B7A3-82FA81E68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06E09-AA98-2941-BCAC-755BFEC7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553A6-E345-D64E-99E2-9910CC00F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6E741-DA77-8E48-8EDA-A8C8D8BA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1A6CE-15EE-E242-AB99-55B01CFF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2192F-6516-004C-83C2-C56D9E68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B1B9-CA88-AD47-806C-A33ABE5A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68727-C2A1-3941-B2E6-F9C2E858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2059-8C7A-CD4F-BDAE-4ECE51D9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63B71-B5E7-FA45-B13E-7AE7908A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2C3E5-B0F3-114F-9C43-0FE706E3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97DC4-730E-B349-90DA-CB4199DE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7C56-6EAC-3B44-8184-0606DB5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9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853C-B3B0-DF48-94F3-68AD9D96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729C-ADF8-9F4B-8668-5BCC8BF5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7AB30-A362-8E4D-AA8D-7AAB3BB5C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84E82-8E8E-904B-88AF-D810C8D4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FF15-2481-3641-9EE4-E0D96ED6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83B77-1128-B14D-BDB3-10F2AB3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016-5726-C44C-98C6-1252715C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8FFC-60AB-AD48-8FC4-2F69B282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1116F-355A-4A4A-8B9E-5DCF991C5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273EA-B6E9-3C48-BF82-C72932E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F00F1-2880-F941-B887-094670D2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2B443-5259-1042-AE4E-FA81B124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E6DDE-52A4-994A-955D-296B3974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0637-737F-714F-87B5-3E580A2EB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2457-D951-DD49-A718-712D1FB23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00EB-4408-6B41-ABB4-44C44C1AAB6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D2EB-7B7E-9640-B7DA-40EBE756E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BEA2-3CE6-5B4B-87C0-77BD313F7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0448-F136-A743-BE08-A3553F26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0A9E-3773-9A4E-AAD1-FEC0BF7FB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Determining the Accuracy of Probabilistic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4B9A-F14F-994C-A681-84894220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7137"/>
            <a:ext cx="8850594" cy="1345977"/>
          </a:xfrm>
        </p:spPr>
        <p:txBody>
          <a:bodyPr>
            <a:normAutofit/>
          </a:bodyPr>
          <a:lstStyle/>
          <a:p>
            <a:r>
              <a:rPr lang="en-US" dirty="0"/>
              <a:t>Client: </a:t>
            </a:r>
          </a:p>
          <a:p>
            <a:r>
              <a:rPr lang="en-US" dirty="0"/>
              <a:t>Alan Malik</a:t>
            </a:r>
          </a:p>
          <a:p>
            <a:r>
              <a:rPr lang="en-US" dirty="0"/>
              <a:t>Patient Tools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16C41-A7B6-344D-A867-EF1E633F0E45}"/>
              </a:ext>
            </a:extLst>
          </p:cNvPr>
          <p:cNvSpPr txBox="1"/>
          <p:nvPr/>
        </p:nvSpPr>
        <p:spPr>
          <a:xfrm>
            <a:off x="5505902" y="5657316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Lee Panter</a:t>
            </a:r>
          </a:p>
        </p:txBody>
      </p:sp>
    </p:spTree>
    <p:extLst>
      <p:ext uri="{BB962C8B-B14F-4D97-AF65-F5344CB8AC3E}">
        <p14:creationId xmlns:p14="http://schemas.microsoft.com/office/powerpoint/2010/main" val="97311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08F2-3683-5B4B-A9DC-E3E6087D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44" y="573951"/>
            <a:ext cx="5567814" cy="847658"/>
          </a:xfrm>
        </p:spPr>
        <p:txBody>
          <a:bodyPr>
            <a:noAutofit/>
          </a:bodyPr>
          <a:lstStyle/>
          <a:p>
            <a:r>
              <a:rPr lang="en-US" sz="2400" b="1" u="sng" dirty="0"/>
              <a:t>You should stop Probabilistic Scoring if: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2787D-4A98-C049-80CF-D5DB611BCF71}"/>
              </a:ext>
            </a:extLst>
          </p:cNvPr>
          <p:cNvSpPr txBox="1"/>
          <p:nvPr/>
        </p:nvSpPr>
        <p:spPr>
          <a:xfrm>
            <a:off x="452389" y="1232034"/>
            <a:ext cx="4379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are allergic to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dislike being correct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1AE65-76B0-D349-BEBC-65B94C22AFDD}"/>
              </a:ext>
            </a:extLst>
          </p:cNvPr>
          <p:cNvSpPr txBox="1"/>
          <p:nvPr/>
        </p:nvSpPr>
        <p:spPr>
          <a:xfrm>
            <a:off x="452389" y="2721114"/>
            <a:ext cx="589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Seek immediate Statistical Assistance if you experience a positive predictive value greater than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E341B-EEE7-B34A-B217-47998C66B340}"/>
              </a:ext>
            </a:extLst>
          </p:cNvPr>
          <p:cNvSpPr txBox="1"/>
          <p:nvPr/>
        </p:nvSpPr>
        <p:spPr>
          <a:xfrm>
            <a:off x="528186" y="4340993"/>
            <a:ext cx="503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external use only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Rinse mouth thoroughly after each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cause drowsiness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 is NOT child resistant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34280B-9AB5-5243-A171-F4E4D0375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" t="1788" r="2025" b="17966"/>
          <a:stretch/>
        </p:blipFill>
        <p:spPr>
          <a:xfrm>
            <a:off x="7167611" y="2136808"/>
            <a:ext cx="4572000" cy="3854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3960EB-0805-F342-8F2B-728DF141A310}"/>
              </a:ext>
            </a:extLst>
          </p:cNvPr>
          <p:cNvSpPr txBox="1"/>
          <p:nvPr/>
        </p:nvSpPr>
        <p:spPr>
          <a:xfrm>
            <a:off x="7729085" y="647259"/>
            <a:ext cx="312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405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E80445-CD7A-6642-9DA5-986E33507177}"/>
              </a:ext>
            </a:extLst>
          </p:cNvPr>
          <p:cNvSpPr txBox="1"/>
          <p:nvPr/>
        </p:nvSpPr>
        <p:spPr>
          <a:xfrm>
            <a:off x="4562029" y="316194"/>
            <a:ext cx="306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ARE YOU SAD?</a:t>
            </a:r>
          </a:p>
        </p:txBody>
      </p:sp>
      <p:pic>
        <p:nvPicPr>
          <p:cNvPr id="4" name="Picture 3" descr="A picture containing mirror&#10;&#10;Description automatically generated">
            <a:extLst>
              <a:ext uri="{FF2B5EF4-FFF2-40B4-BE49-F238E27FC236}">
                <a16:creationId xmlns:a16="http://schemas.microsoft.com/office/drawing/2014/main" id="{502E0165-10C0-AC4B-BF53-4E8664058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"/>
          <a:stretch/>
        </p:blipFill>
        <p:spPr>
          <a:xfrm>
            <a:off x="2700153" y="1406464"/>
            <a:ext cx="6791692" cy="51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1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C0F5-D78A-A243-8625-43400A7F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823"/>
            <a:ext cx="10910679" cy="16002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Do your Patient Health Questionnaire (PHQ) summaries give you feelings of: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5F264-B768-7B4B-86AD-AF49159B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6952"/>
            <a:ext cx="3932237" cy="29063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Low specificity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Low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drawing of a person&#10;&#10;Description automatically generated">
            <a:extLst>
              <a:ext uri="{FF2B5EF4-FFF2-40B4-BE49-F238E27FC236}">
                <a16:creationId xmlns:a16="http://schemas.microsoft.com/office/drawing/2014/main" id="{F2A202DC-B3AB-B34E-B089-38C7F700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932" y="2057400"/>
            <a:ext cx="6390133" cy="33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5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C9C6-CE6E-5C4A-818E-1340E162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These may be symptoms of a more serious condition: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1355D-3076-FA4E-A0F9-457B2749CCB6}"/>
              </a:ext>
            </a:extLst>
          </p:cNvPr>
          <p:cNvSpPr txBox="1"/>
          <p:nvPr/>
        </p:nvSpPr>
        <p:spPr>
          <a:xfrm>
            <a:off x="3047337" y="1791470"/>
            <a:ext cx="6575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Insufficient Statistic (</a:t>
            </a:r>
            <a:r>
              <a:rPr lang="en-US" sz="4400" u="sng" dirty="0" err="1"/>
              <a:t>itus</a:t>
            </a:r>
            <a:r>
              <a:rPr lang="en-US" sz="4400" u="sng" dirty="0"/>
              <a:t>)™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AA9AAE99-E542-8C4C-9A93-5459FF4C3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90"/>
          <a:stretch/>
        </p:blipFill>
        <p:spPr>
          <a:xfrm>
            <a:off x="3542136" y="3431136"/>
            <a:ext cx="5107725" cy="29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80B8-E220-A54A-9F03-3E31DD79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462" y="339488"/>
            <a:ext cx="8357075" cy="1325563"/>
          </a:xfrm>
        </p:spPr>
        <p:txBody>
          <a:bodyPr/>
          <a:lstStyle/>
          <a:p>
            <a:r>
              <a:rPr lang="en-US" dirty="0"/>
              <a:t>Talk to your statistician today about: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30304-9F6D-AD4C-9704-3422995AB84D}"/>
              </a:ext>
            </a:extLst>
          </p:cNvPr>
          <p:cNvSpPr txBox="1"/>
          <p:nvPr/>
        </p:nvSpPr>
        <p:spPr>
          <a:xfrm>
            <a:off x="3194701" y="1495514"/>
            <a:ext cx="5802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PROBABILISTIC SCORING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14E6156F-8227-3B41-9A8D-4B63A8BC0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" b="5480"/>
          <a:stretch/>
        </p:blipFill>
        <p:spPr>
          <a:xfrm>
            <a:off x="4243459" y="2341867"/>
            <a:ext cx="3705077" cy="3426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2A6E5-EFD8-464D-9F67-9EDDA71F8557}"/>
              </a:ext>
            </a:extLst>
          </p:cNvPr>
          <p:cNvSpPr txBox="1"/>
          <p:nvPr/>
        </p:nvSpPr>
        <p:spPr>
          <a:xfrm>
            <a:off x="2733227" y="5939327"/>
            <a:ext cx="672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Results may vary, Use as directed, May cause drowsiness-do not operate machinery until you know how this treatment affects you…</a:t>
            </a:r>
          </a:p>
        </p:txBody>
      </p:sp>
    </p:spTree>
    <p:extLst>
      <p:ext uri="{BB962C8B-B14F-4D97-AF65-F5344CB8AC3E}">
        <p14:creationId xmlns:p14="http://schemas.microsoft.com/office/powerpoint/2010/main" val="132102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F966-42EA-2043-8009-3AA08BA0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97" y="111121"/>
            <a:ext cx="6000216" cy="83128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Client Proposal-Problem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9321F-3087-774C-A00C-85D6EAE1C05D}"/>
              </a:ext>
            </a:extLst>
          </p:cNvPr>
          <p:cNvSpPr txBox="1"/>
          <p:nvPr/>
        </p:nvSpPr>
        <p:spPr>
          <a:xfrm>
            <a:off x="341830" y="1267985"/>
            <a:ext cx="5409488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Questionnaires are standard approach to preventative screening for mental health disorders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use, track and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Quick (maximum average of 6.5 minutes)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Reduced to minimum necessary questions, prioritizing answers with higher risk for further evaluation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Standard Testing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PHQ-2 </a:t>
            </a:r>
            <a:r>
              <a:rPr lang="en-US" dirty="0">
                <a:sym typeface="Wingdings" pitchFamily="2" charset="2"/>
              </a:rPr>
              <a:t> PHQ-9  QDP  Mental Healthcare Specialist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PHQ-2 (Patient Health Questionnaire)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First two questions of PHQ-9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Scores are 0-6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Scores higher than 2 considered “at risk"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60B0E-2182-CE40-8BBB-310CBC5E5ADB}"/>
              </a:ext>
            </a:extLst>
          </p:cNvPr>
          <p:cNvSpPr txBox="1"/>
          <p:nvPr/>
        </p:nvSpPr>
        <p:spPr>
          <a:xfrm>
            <a:off x="5950721" y="1376034"/>
            <a:ext cx="5409488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PHQ-9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Scores are 0-27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Scores higher than 9 considered “at risk”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QDP (Quick </a:t>
            </a:r>
            <a:r>
              <a:rPr lang="en-US" dirty="0" err="1"/>
              <a:t>PsychoDiagnostic</a:t>
            </a:r>
            <a:r>
              <a:rPr lang="en-US" dirty="0"/>
              <a:t> Panel)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decision-tree protocol based on DSM-V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Can classify 11 disorders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5AAF3-5127-8243-B328-6437E8765976}"/>
              </a:ext>
            </a:extLst>
          </p:cNvPr>
          <p:cNvSpPr txBox="1"/>
          <p:nvPr/>
        </p:nvSpPr>
        <p:spPr>
          <a:xfrm>
            <a:off x="6197125" y="3637864"/>
            <a:ext cx="4916680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What’s the Problem?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quality statistics used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Inferior performance due to poor classification caused clinical fatigue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study found that after using the PHQ-2, providers did not refer a positive result 95% of the time!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8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DED9-41BD-164F-95C3-A38D0928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829" y="0"/>
            <a:ext cx="5759153" cy="760576"/>
          </a:xfrm>
        </p:spPr>
        <p:txBody>
          <a:bodyPr/>
          <a:lstStyle/>
          <a:p>
            <a:r>
              <a:rPr lang="en-US" dirty="0"/>
              <a:t>Client Proposal-Solution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94E37-5309-5440-AEE8-A6F7236C8B45}"/>
              </a:ext>
            </a:extLst>
          </p:cNvPr>
          <p:cNvSpPr txBox="1"/>
          <p:nvPr/>
        </p:nvSpPr>
        <p:spPr>
          <a:xfrm>
            <a:off x="658026" y="1025495"/>
            <a:ext cx="3982340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Collected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2,495 total cases (observations)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PHQ-9 &amp; QDP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over six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Federally Qualified Health Center in Montana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QDP administration was randomized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Before/after taking PHQ-9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Some cases only took PHQ-9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97A4F-EE06-6040-B0F0-50C839631FDC}"/>
              </a:ext>
            </a:extLst>
          </p:cNvPr>
          <p:cNvSpPr txBox="1"/>
          <p:nvPr/>
        </p:nvSpPr>
        <p:spPr>
          <a:xfrm>
            <a:off x="658026" y="3743058"/>
            <a:ext cx="52727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Probabilistic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Updated after another question is answered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single score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Probability that the given series of answers dictates a certain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PHQ-9 has three categories to classify therefore each score is three numbers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59184-8995-A54D-8806-467106368A57}"/>
              </a:ext>
            </a:extLst>
          </p:cNvPr>
          <p:cNvSpPr txBox="1"/>
          <p:nvPr/>
        </p:nvSpPr>
        <p:spPr>
          <a:xfrm>
            <a:off x="5646702" y="751131"/>
            <a:ext cx="54522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= percent of cases endorsing a specific item answer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percent of cases that answered 0 on q1)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= outcome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(e.g. the outcome class of case 1 is ”Major Depression”)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9A295A-55B4-9B4E-A9A7-EB5102893928}"/>
                  </a:ext>
                </a:extLst>
              </p:cNvPr>
              <p:cNvSpPr txBox="1"/>
              <p:nvPr/>
            </p:nvSpPr>
            <p:spPr>
              <a:xfrm>
                <a:off x="6503350" y="2514902"/>
                <a:ext cx="5452216" cy="431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Process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given data to calculate the response probabilities: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i</a:t>
                </a:r>
                <a:r>
                  <a:rPr lang="en-US" dirty="0"/>
                  <a:t> = { Not Clinically Depressed, Sub-threshold Depression, Major Depression}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=1,2,…,9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=0,1,2,3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dirty="0"/>
                  <a:t>Upon observing answer to next question, update distributions for E and C, and re-calculated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dirty="0"/>
                  <a:t>Repeat   (1) </a:t>
                </a:r>
                <a:r>
                  <a:rPr lang="en-US" dirty="0">
                    <a:sym typeface="Wingdings" pitchFamily="2" charset="2"/>
                  </a:rPr>
                  <a:t>  (2)  until a single component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/>
                  <a:t> passes acceptable threshold values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9A295A-55B4-9B4E-A9A7-EB510289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50" y="2514902"/>
                <a:ext cx="5452216" cy="4319772"/>
              </a:xfrm>
              <a:prstGeom prst="rect">
                <a:avLst/>
              </a:prstGeom>
              <a:blipFill>
                <a:blip r:embed="rId2"/>
                <a:stretch>
                  <a:fillRect l="-928" t="-585" b="-8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52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4477-9397-9541-BE9F-497441D4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52"/>
            <a:ext cx="10515600" cy="754374"/>
          </a:xfrm>
        </p:spPr>
        <p:txBody>
          <a:bodyPr/>
          <a:lstStyle/>
          <a:p>
            <a:pPr algn="ctr"/>
            <a:r>
              <a:rPr lang="en-US" dirty="0"/>
              <a:t>Client and Consultant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3A53B-6838-224C-8E74-8269067B904B}"/>
              </a:ext>
            </a:extLst>
          </p:cNvPr>
          <p:cNvSpPr txBox="1"/>
          <p:nvPr/>
        </p:nvSpPr>
        <p:spPr>
          <a:xfrm>
            <a:off x="7930497" y="3798332"/>
            <a:ext cx="411052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Patent Concept (Complete)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Educate medical practitioners (spreading the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the concept accepted as Clinically appropriate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large PHQ-9 data set to test error convergence based upon error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5F2FB-1916-5443-8798-02D61463A5A6}"/>
              </a:ext>
            </a:extLst>
          </p:cNvPr>
          <p:cNvSpPr txBox="1"/>
          <p:nvPr/>
        </p:nvSpPr>
        <p:spPr>
          <a:xfrm>
            <a:off x="254949" y="1163994"/>
            <a:ext cx="11786075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 Consultant Goals</a:t>
            </a:r>
          </a:p>
          <a:p>
            <a:pPr algn="ctr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Mathematically prove that Probabilistic scoring is more accurate than conventional scoring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”…show that information is not lost when applying Bayes’ Theorem”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Establish minimum sample size needed for Probabilistic Scoring error to be smaller than that of conventional scoring.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Mathematically prove that probabilistic scoring derived from a conventional scored validation dataset is essentially as accurate as using the original validation dataset and therefore still more accurate than conventional scoring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B299E-F1BA-8C47-8CD5-10C589081364}"/>
              </a:ext>
            </a:extLst>
          </p:cNvPr>
          <p:cNvSpPr txBox="1"/>
          <p:nvPr/>
        </p:nvSpPr>
        <p:spPr>
          <a:xfrm>
            <a:off x="254949" y="3798332"/>
            <a:ext cx="735863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Literature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Item Response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Bayesian sufficiency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areas of confusion with client and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client coding methods including data used to generate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Possibly inquire into previous proof attempts made, and other resources that might be useful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6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54CF-293D-594F-BB25-9994AA56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150" y="153369"/>
            <a:ext cx="4609699" cy="684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 have a question…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48A5D-55BB-2E40-994B-FD11FAF29CAB}"/>
              </a:ext>
            </a:extLst>
          </p:cNvPr>
          <p:cNvSpPr txBox="1"/>
          <p:nvPr/>
        </p:nvSpPr>
        <p:spPr>
          <a:xfrm>
            <a:off x="327259" y="1097280"/>
            <a:ext cx="1116530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several times in the paper where accuracy, false positives, false negatives,…, etc. are referenced.  How are you calculating these values?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What are the “cut scores” for each test you implemented? How are/were they determined?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Is there a standard decision-tree you have been using that minimizes the error? Have you tried re-ordering the responses?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Along a similar line, what sort of case/question independence assumptions are you making?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Are the cases independent?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How about the questions (assuming no decision tree)?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you assuming that your sample is representative of your population of interest?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Will your database of weights be continually reset (i.e. go back to the original settings after each test), or will each test also be factored 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asymptotic results and/or asymptotic-dependent results acceptable?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What parametric assumptions were made in your analysis? Is a proof that is specific to certain parametric values desirable?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10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821</Words>
  <Application>Microsoft Macintosh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Determining the Accuracy of Probabilistic Scoring</vt:lpstr>
      <vt:lpstr>PowerPoint Presentation</vt:lpstr>
      <vt:lpstr>Do your Patient Health Questionnaire (PHQ) summaries give you feelings of:</vt:lpstr>
      <vt:lpstr>These may be symptoms of a more serious condition:</vt:lpstr>
      <vt:lpstr>Talk to your statistician today about:</vt:lpstr>
      <vt:lpstr>Client Proposal-Problem Statement</vt:lpstr>
      <vt:lpstr>Client Proposal-Solution</vt:lpstr>
      <vt:lpstr>Client and Consultant Goals</vt:lpstr>
      <vt:lpstr>I have a question…</vt:lpstr>
      <vt:lpstr>You should stop Probabilistic Scoring if: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Accuracy of Probabilistic Scoring</dc:title>
  <dc:creator>Lee Panter</dc:creator>
  <cp:lastModifiedBy>Lee Panter</cp:lastModifiedBy>
  <cp:revision>29</cp:revision>
  <dcterms:created xsi:type="dcterms:W3CDTF">2020-02-18T08:24:40Z</dcterms:created>
  <dcterms:modified xsi:type="dcterms:W3CDTF">2020-02-18T12:18:32Z</dcterms:modified>
</cp:coreProperties>
</file>