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F04E-AC91-3A4E-B34A-65EBCCE85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70AA4-3514-7846-8ACC-7D385DFD2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0D22E-1A0A-6647-99E5-7C79CDE4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5816-A673-C646-825F-45D3734239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B8B1-1CA7-DD4A-A26A-C7C71950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85D48-05A4-F647-ADE8-CB44DFF5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4EB-3373-4647-9E6D-3015C9A6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2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67B6-13B3-7F40-AD48-25D3648F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27758-C176-A249-933E-125E2A708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2227B-A72D-A74B-8623-0B5809F0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5816-A673-C646-825F-45D3734239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98A8E-D737-E543-B61C-A223201D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F61C-E4AB-1842-B121-D9642F06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4EB-3373-4647-9E6D-3015C9A6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3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26B5C-9154-AC41-AA18-073991A1B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501C1-CE35-5E4E-9078-A554D49F7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71877-D101-714D-A406-25D69749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5816-A673-C646-825F-45D3734239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6EAF-5D21-764B-8EB8-85EB6BC8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A7BE6-5624-C844-BFD9-7DD83844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4EB-3373-4647-9E6D-3015C9A6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9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3698-A3DB-5047-8CB3-637F51AB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9C27-D198-FA4E-9D94-0A96F61C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D9DB0-9462-BD43-8D84-1988C3AC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5816-A673-C646-825F-45D3734239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85763-0E4E-C249-9673-C5B09B71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DDB2-3947-9F43-A8B9-01010970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4EB-3373-4647-9E6D-3015C9A6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4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448C-4841-4843-8C53-96662BA4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DD951-C188-9B4E-A036-8DC8CE58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5E88-4BE0-744B-9B08-643F2B50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5816-A673-C646-825F-45D3734239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B6DAB-3E30-694D-B2B5-BF630311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6481D-F9A8-7145-B6B0-09332945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4EB-3373-4647-9E6D-3015C9A6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EF30-C81F-4644-92A9-8DB56516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12F38-7DB0-7A44-B9EC-EC2A8CB0E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2DCBD-0820-4842-842B-405DDAEB8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5F8CE-A987-414E-A8A8-01A49D74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5816-A673-C646-825F-45D3734239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C844A-9BC4-9D40-A304-E5B989D5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E2983-DB4C-0F4C-97C8-06D7A025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4EB-3373-4647-9E6D-3015C9A6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3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683C-E53E-E348-8918-0BF908C6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7AF0A-7050-1E47-AAAE-BAD348E81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121FB-9B68-134A-905F-429D4156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795E6-6A4A-F54E-8026-1F2F2A66F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4F3CD-FE58-2348-9EC0-EDB833E1B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93B63-A351-B641-8CBE-CA043ECC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5816-A673-C646-825F-45D3734239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A0893-3DF8-FF49-9FF6-52DE21F1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774DC-378D-2748-924A-F16ABDEF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4EB-3373-4647-9E6D-3015C9A6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B9AB-3E04-9342-8E89-41D4147E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721FB-373D-B748-A79A-DA1C68F8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5816-A673-C646-825F-45D3734239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75D8D-1AAA-5C4D-A4B3-ED8C0633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04F2D-5A75-D843-81B4-ED18530C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4EB-3373-4647-9E6D-3015C9A6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5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72589-4E65-C04C-9200-6BE5E901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5816-A673-C646-825F-45D3734239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86B47-DF31-E04F-AF17-97930E83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96094-41E6-A84C-8DE2-21C65F12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4EB-3373-4647-9E6D-3015C9A6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4C91-F2BA-594A-BD51-4CD57063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8552-8623-7446-BBA4-074B249D7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0207F-0A8F-4941-B6CF-AEEBAD336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5B54F-F5C7-FE46-908D-8E1CCFA4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5816-A673-C646-825F-45D3734239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26D5B-D181-AA4F-9173-E0F4A42B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58BBF-DABE-0F42-A262-D71BBAF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4EB-3373-4647-9E6D-3015C9A6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21DB-3EB8-0648-BED9-31BF2F83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BB79F-B497-FC40-880B-C3FD248DB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7E7DC-4C0F-E84C-B997-11D73864C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656B0-9307-B340-94DA-5C575D51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5816-A673-C646-825F-45D3734239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1E9BA-BF3C-8E40-AD79-773074ED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EB03C-9905-3C47-B595-AF9840D6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4EB-3373-4647-9E6D-3015C9A6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6B657-8AAB-1141-B73A-1C0261BC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E0F49-456F-5841-8E97-809425930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7208-BF29-AF48-BABB-C3BAF378A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5816-A673-C646-825F-45D3734239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6AA8-C956-7C40-8E62-1F878C1D0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5474D-E84A-204A-92F1-D813FC480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E4EB-3373-4647-9E6D-3015C9A6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D734-757F-9448-9AEC-F266EBF39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492669"/>
            <a:ext cx="9144000" cy="1031177"/>
          </a:xfrm>
        </p:spPr>
        <p:txBody>
          <a:bodyPr/>
          <a:lstStyle/>
          <a:p>
            <a:r>
              <a:rPr lang="en-US" dirty="0"/>
              <a:t>Probabilistic Scoring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17092-A2D3-B94B-940F-DADCB46C9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Client: Alan Malik-Patient Tools</a:t>
            </a:r>
          </a:p>
          <a:p>
            <a:r>
              <a:rPr lang="en-US" dirty="0"/>
              <a:t>Lee Panter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B782B-1923-1A41-8357-99CCCF34D432}"/>
              </a:ext>
            </a:extLst>
          </p:cNvPr>
          <p:cNvSpPr txBox="1"/>
          <p:nvPr/>
        </p:nvSpPr>
        <p:spPr>
          <a:xfrm>
            <a:off x="3002422" y="2523846"/>
            <a:ext cx="618715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09738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51EE-4D99-5944-AE2A-ADE7C492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769" y="42731"/>
            <a:ext cx="6656462" cy="56237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Aims-Compare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A744-6028-7B49-BD0D-D8EDB928B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68" y="2194887"/>
            <a:ext cx="6027632" cy="422300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Approach #1</a:t>
            </a:r>
          </a:p>
          <a:p>
            <a:r>
              <a:rPr lang="en-US" sz="2000" dirty="0"/>
              <a:t>Information from original data source:</a:t>
            </a:r>
          </a:p>
          <a:p>
            <a:pPr lvl="1"/>
            <a:r>
              <a:rPr lang="en-US" sz="1600" dirty="0"/>
              <a:t>Traditional classification is 88% accurate</a:t>
            </a:r>
          </a:p>
          <a:p>
            <a:pPr lvl="1"/>
            <a:r>
              <a:rPr lang="en-US" sz="1600" dirty="0"/>
              <a:t>94% symmetrically sensitive and specific</a:t>
            </a:r>
          </a:p>
          <a:p>
            <a:r>
              <a:rPr lang="en-US" sz="2000" dirty="0"/>
              <a:t>Use this information to reverse engineer the supervision set</a:t>
            </a:r>
          </a:p>
          <a:p>
            <a:r>
              <a:rPr lang="en-US" sz="2000" dirty="0"/>
              <a:t>Introduce 12% independently sampled classification error into the traditional classification outcome</a:t>
            </a:r>
          </a:p>
          <a:p>
            <a:pPr lvl="1"/>
            <a:r>
              <a:rPr lang="en-US" sz="1600" dirty="0"/>
              <a:t>Higher probability of mis-classification in traditional scores that are closer to threshold areas</a:t>
            </a:r>
          </a:p>
          <a:p>
            <a:pPr lvl="1"/>
            <a:r>
              <a:rPr lang="en-US" sz="1600" dirty="0"/>
              <a:t>Allow for multiple mis-classification directions where appropriate (i.e. in the middle of the middle region)</a:t>
            </a:r>
          </a:p>
          <a:p>
            <a:r>
              <a:rPr lang="en-US" sz="2000" dirty="0"/>
              <a:t>Perform accuracy analysis on new variable with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837F4-ADB8-C24D-B606-0FA3897FD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68" y="659198"/>
            <a:ext cx="12021084" cy="148159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/>
              <a:t>Problem</a:t>
            </a:r>
          </a:p>
          <a:p>
            <a:r>
              <a:rPr lang="en-US" sz="1800" dirty="0"/>
              <a:t>Data has no measure of “truth”</a:t>
            </a:r>
          </a:p>
          <a:p>
            <a:r>
              <a:rPr lang="en-US" sz="1800" dirty="0"/>
              <a:t>QDP does not measure classic depression risk (11 more specific traits)</a:t>
            </a:r>
          </a:p>
          <a:p>
            <a:r>
              <a:rPr lang="en-US" sz="1800" dirty="0"/>
              <a:t>How do we define the accuracy of a method for which we have no way of determining truth in classification?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10E985-4ED2-9E4A-BB41-A437E57835FA}"/>
              </a:ext>
            </a:extLst>
          </p:cNvPr>
          <p:cNvSpPr txBox="1">
            <a:spLocks/>
          </p:cNvSpPr>
          <p:nvPr/>
        </p:nvSpPr>
        <p:spPr>
          <a:xfrm>
            <a:off x="6096000" y="2194886"/>
            <a:ext cx="5993452" cy="42230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Approach #2</a:t>
            </a:r>
          </a:p>
          <a:p>
            <a:r>
              <a:rPr lang="en-US" sz="2000" dirty="0"/>
              <a:t>Information from original data source:</a:t>
            </a:r>
          </a:p>
          <a:p>
            <a:pPr lvl="1"/>
            <a:r>
              <a:rPr lang="en-US" sz="1600" dirty="0"/>
              <a:t>C1, C2, and C3 threshold values chosen to minimize traditional sum classification error compared when compared to THE ACTUAL TRUTH</a:t>
            </a:r>
          </a:p>
          <a:p>
            <a:r>
              <a:rPr lang="en-US" sz="2000" dirty="0"/>
              <a:t>Probabilistic Scoring algorithm derives information on how subject answer sequences uniquely identify traditional sum classification</a:t>
            </a:r>
          </a:p>
          <a:p>
            <a:pPr lvl="1"/>
            <a:r>
              <a:rPr lang="en-US" sz="1600" dirty="0"/>
              <a:t>Higher correlations </a:t>
            </a:r>
            <a:r>
              <a:rPr lang="en-US" sz="1600" dirty="0">
                <a:sym typeface="Wingdings" pitchFamily="2" charset="2"/>
              </a:rPr>
              <a:t>--&gt;</a:t>
            </a:r>
            <a:r>
              <a:rPr lang="en-US" sz="1600" dirty="0"/>
              <a:t> higher weight &amp; (should) exhibit stability across training data variations</a:t>
            </a:r>
          </a:p>
          <a:p>
            <a:pPr lvl="1"/>
            <a:r>
              <a:rPr lang="en-US" sz="1600" dirty="0"/>
              <a:t>Lower correlations </a:t>
            </a:r>
            <a:r>
              <a:rPr lang="en-US" sz="1600" dirty="0">
                <a:sym typeface="Wingdings" pitchFamily="2" charset="2"/>
              </a:rPr>
              <a:t>--&gt; </a:t>
            </a:r>
            <a:r>
              <a:rPr lang="en-US" sz="1600" dirty="0"/>
              <a:t>lower weight value, use the average across training sets as a representation of their value </a:t>
            </a:r>
            <a:endParaRPr lang="en-US" sz="2000" dirty="0"/>
          </a:p>
          <a:p>
            <a:r>
              <a:rPr lang="en-US" sz="2000" dirty="0"/>
              <a:t>Use average weight value across training data sets to create new data set</a:t>
            </a:r>
          </a:p>
          <a:p>
            <a:r>
              <a:rPr lang="en-US" sz="2000" dirty="0"/>
              <a:t>Perform accuracy analysis on new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F201D-F66E-794F-9415-31CDD99B89E1}"/>
              </a:ext>
            </a:extLst>
          </p:cNvPr>
          <p:cNvSpPr txBox="1"/>
          <p:nvPr/>
        </p:nvSpPr>
        <p:spPr>
          <a:xfrm>
            <a:off x="3382712" y="6445937"/>
            <a:ext cx="539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accuracy values generated by each approach</a:t>
            </a:r>
          </a:p>
        </p:txBody>
      </p:sp>
    </p:spTree>
    <p:extLst>
      <p:ext uri="{BB962C8B-B14F-4D97-AF65-F5344CB8AC3E}">
        <p14:creationId xmlns:p14="http://schemas.microsoft.com/office/powerpoint/2010/main" val="379474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789C93-B801-4C47-B644-6A216524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986816"/>
              </p:ext>
            </p:extLst>
          </p:nvPr>
        </p:nvGraphicFramePr>
        <p:xfrm>
          <a:off x="964251" y="558378"/>
          <a:ext cx="10263498" cy="6065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785">
                  <a:extLst>
                    <a:ext uri="{9D8B030D-6E8A-4147-A177-3AD203B41FA5}">
                      <a16:colId xmlns:a16="http://schemas.microsoft.com/office/drawing/2014/main" val="279200640"/>
                    </a:ext>
                  </a:extLst>
                </a:gridCol>
                <a:gridCol w="1089733">
                  <a:extLst>
                    <a:ext uri="{9D8B030D-6E8A-4147-A177-3AD203B41FA5}">
                      <a16:colId xmlns:a16="http://schemas.microsoft.com/office/drawing/2014/main" val="3974622311"/>
                    </a:ext>
                  </a:extLst>
                </a:gridCol>
                <a:gridCol w="777330">
                  <a:extLst>
                    <a:ext uri="{9D8B030D-6E8A-4147-A177-3AD203B41FA5}">
                      <a16:colId xmlns:a16="http://schemas.microsoft.com/office/drawing/2014/main" val="1584874504"/>
                    </a:ext>
                  </a:extLst>
                </a:gridCol>
                <a:gridCol w="1106200">
                  <a:extLst>
                    <a:ext uri="{9D8B030D-6E8A-4147-A177-3AD203B41FA5}">
                      <a16:colId xmlns:a16="http://schemas.microsoft.com/office/drawing/2014/main" val="3725297483"/>
                    </a:ext>
                  </a:extLst>
                </a:gridCol>
                <a:gridCol w="1480520">
                  <a:extLst>
                    <a:ext uri="{9D8B030D-6E8A-4147-A177-3AD203B41FA5}">
                      <a16:colId xmlns:a16="http://schemas.microsoft.com/office/drawing/2014/main" val="59301920"/>
                    </a:ext>
                  </a:extLst>
                </a:gridCol>
                <a:gridCol w="1230594">
                  <a:extLst>
                    <a:ext uri="{9D8B030D-6E8A-4147-A177-3AD203B41FA5}">
                      <a16:colId xmlns:a16="http://schemas.microsoft.com/office/drawing/2014/main" val="3735052003"/>
                    </a:ext>
                  </a:extLst>
                </a:gridCol>
                <a:gridCol w="1758428">
                  <a:extLst>
                    <a:ext uri="{9D8B030D-6E8A-4147-A177-3AD203B41FA5}">
                      <a16:colId xmlns:a16="http://schemas.microsoft.com/office/drawing/2014/main" val="4148078661"/>
                    </a:ext>
                  </a:extLst>
                </a:gridCol>
                <a:gridCol w="1367908">
                  <a:extLst>
                    <a:ext uri="{9D8B030D-6E8A-4147-A177-3AD203B41FA5}">
                      <a16:colId xmlns:a16="http://schemas.microsoft.com/office/drawing/2014/main" val="3743444383"/>
                    </a:ext>
                  </a:extLst>
                </a:gridCol>
              </a:tblGrid>
              <a:tr h="1162583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Generalization level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9429" marR="89429" marT="44715" marB="4471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Data Processing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9429" marR="89429" marT="44715" marB="4471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Weight Calc.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9429" marR="89429" marT="44715" marB="4471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Prob. Score Sequence Calc.</a:t>
                      </a:r>
                    </a:p>
                  </a:txBody>
                  <a:tcPr marL="89429" marR="89429" marT="44715" marB="4471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Prob. Score Analysis</a:t>
                      </a:r>
                    </a:p>
                  </a:txBody>
                  <a:tcPr marL="89429" marR="89429" marT="44715" marB="4471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Accuracy Analysis vs Sup. Var. #1</a:t>
                      </a:r>
                    </a:p>
                  </a:txBody>
                  <a:tcPr marL="89429" marR="89429" marT="44715" marB="4471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Weight Convergence Analysis</a:t>
                      </a:r>
                    </a:p>
                  </a:txBody>
                  <a:tcPr marL="89429" marR="89429" marT="44715" marB="4471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Accuracy Analysis vs Sup. Var. #1</a:t>
                      </a:r>
                    </a:p>
                    <a:p>
                      <a:pPr algn="ctr"/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9429" marR="89429" marT="44715" marB="4471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314793"/>
                  </a:ext>
                </a:extLst>
              </a:tr>
              <a:tr h="2004391"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Subject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9429" marR="89429" marT="44715" marB="4471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😀</a:t>
                      </a:r>
                    </a:p>
                  </a:txBody>
                  <a:tcPr marL="89429" marR="89429" marT="44715" marB="4471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😀</a:t>
                      </a:r>
                    </a:p>
                  </a:txBody>
                  <a:tcPr marL="89429" marR="89429" marT="44715" marB="4471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😀</a:t>
                      </a:r>
                    </a:p>
                  </a:txBody>
                  <a:tcPr marL="89429" marR="89429" marT="44715" marB="4471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it converge?</a:t>
                      </a: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How many Questions?</a:t>
                      </a: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With what Probability?</a:t>
                      </a: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What class did it converge to?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9429" marR="89429" marT="44715" marB="4471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Supervision variable already integrated</a:t>
                      </a:r>
                    </a:p>
                    <a:p>
                      <a:pPr marL="171450" indent="-1714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Accuracy calculations </a:t>
                      </a:r>
                      <a:r>
                        <a:rPr lang="en-US" sz="1200" b="0" i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should</a:t>
                      </a: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be easy to create </a:t>
                      </a:r>
                    </a:p>
                  </a:txBody>
                  <a:tcPr marL="89429" marR="89429" marT="44715" marB="4471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Average individual weight for each CV data set</a:t>
                      </a: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Looking for convergence as training data size increased</a:t>
                      </a:r>
                    </a:p>
                  </a:txBody>
                  <a:tcPr marL="89429" marR="89429" marT="44715" marB="4471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Same</a:t>
                      </a:r>
                    </a:p>
                  </a:txBody>
                  <a:tcPr marL="89429" marR="89429" marT="44715" marB="4471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559758"/>
                  </a:ext>
                </a:extLst>
              </a:tr>
              <a:tr h="1162583"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Arbitrary Single Train/Test</a:t>
                      </a:r>
                    </a:p>
                    <a:p>
                      <a:pPr algn="ctr"/>
                      <a:r>
                        <a:rPr lang="en-US" sz="18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data pairings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9429" marR="89429" marT="44715" marB="4471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😀</a:t>
                      </a:r>
                    </a:p>
                  </a:txBody>
                  <a:tcPr marL="89429" marR="89429" marT="44715" marB="4471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😀</a:t>
                      </a:r>
                    </a:p>
                  </a:txBody>
                  <a:tcPr marL="89429" marR="89429" marT="44715" marB="4471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😀</a:t>
                      </a:r>
                    </a:p>
                  </a:txBody>
                  <a:tcPr marL="89429" marR="89429" marT="44715" marB="4471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9429" marR="89429" marT="44715" marB="4471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9429" marR="89429" marT="44715" marB="4471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9429" marR="89429" marT="44715" marB="4471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9429" marR="89429" marT="44715" marB="4471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389322"/>
                  </a:ext>
                </a:extLst>
              </a:tr>
              <a:tr h="1430872"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Arbitrary partitions of Full data into Test/Train data pairings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9429" marR="89429" marT="44715" marB="4471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😀</a:t>
                      </a:r>
                    </a:p>
                  </a:txBody>
                  <a:tcPr marL="89429" marR="89429" marT="44715" marB="4471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😀</a:t>
                      </a:r>
                    </a:p>
                  </a:txBody>
                  <a:tcPr marL="89429" marR="89429" marT="44715" marB="4471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😀</a:t>
                      </a:r>
                    </a:p>
                  </a:txBody>
                  <a:tcPr marL="89429" marR="89429" marT="44715" marB="4471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9429" marR="89429" marT="44715" marB="4471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9429" marR="89429" marT="44715" marB="4471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9429" marR="89429" marT="44715" marB="4471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9429" marR="89429" marT="44715" marB="4471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458913"/>
                  </a:ext>
                </a:extLst>
              </a:tr>
            </a:tbl>
          </a:graphicData>
        </a:graphic>
      </p:graphicFrame>
      <p:sp>
        <p:nvSpPr>
          <p:cNvPr id="12" name="U-Turn Arrow 11">
            <a:extLst>
              <a:ext uri="{FF2B5EF4-FFF2-40B4-BE49-F238E27FC236}">
                <a16:creationId xmlns:a16="http://schemas.microsoft.com/office/drawing/2014/main" id="{C10D169A-01BA-7546-B515-F203BA84604C}"/>
              </a:ext>
            </a:extLst>
          </p:cNvPr>
          <p:cNvSpPr/>
          <p:nvPr/>
        </p:nvSpPr>
        <p:spPr>
          <a:xfrm>
            <a:off x="7998865" y="1623702"/>
            <a:ext cx="2333002" cy="20509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CA999D4-D781-9948-95EC-20BCE0E5CA6D}"/>
              </a:ext>
            </a:extLst>
          </p:cNvPr>
          <p:cNvSpPr/>
          <p:nvPr/>
        </p:nvSpPr>
        <p:spPr>
          <a:xfrm>
            <a:off x="2435551" y="6385081"/>
            <a:ext cx="8792198" cy="4785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045554-6EA6-7341-94FE-2D726D0DA85A}"/>
              </a:ext>
            </a:extLst>
          </p:cNvPr>
          <p:cNvSpPr txBox="1"/>
          <p:nvPr/>
        </p:nvSpPr>
        <p:spPr>
          <a:xfrm>
            <a:off x="6096000" y="6453835"/>
            <a:ext cx="111949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INFERENCE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63CA3BB-9982-5941-BA1A-03DFC4007B69}"/>
              </a:ext>
            </a:extLst>
          </p:cNvPr>
          <p:cNvSpPr/>
          <p:nvPr/>
        </p:nvSpPr>
        <p:spPr>
          <a:xfrm rot="5400000">
            <a:off x="-2436214" y="3352094"/>
            <a:ext cx="6065992" cy="4785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16FD5-61B3-9B41-8962-9D287A578CC6}"/>
              </a:ext>
            </a:extLst>
          </p:cNvPr>
          <p:cNvSpPr txBox="1"/>
          <p:nvPr/>
        </p:nvSpPr>
        <p:spPr>
          <a:xfrm rot="16200000">
            <a:off x="-102302" y="3415438"/>
            <a:ext cx="139247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Generalization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F0838-D690-564B-BBA3-BBB72654B382}"/>
              </a:ext>
            </a:extLst>
          </p:cNvPr>
          <p:cNvSpPr/>
          <p:nvPr/>
        </p:nvSpPr>
        <p:spPr>
          <a:xfrm>
            <a:off x="11495161" y="1657885"/>
            <a:ext cx="196554" cy="205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D76FC4-5D86-C74F-83E9-D071ACE316E2}"/>
              </a:ext>
            </a:extLst>
          </p:cNvPr>
          <p:cNvSpPr/>
          <p:nvPr/>
        </p:nvSpPr>
        <p:spPr>
          <a:xfrm>
            <a:off x="11504774" y="4386908"/>
            <a:ext cx="196554" cy="205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B1A282-5411-7D48-A45D-FC510E5531EE}"/>
              </a:ext>
            </a:extLst>
          </p:cNvPr>
          <p:cNvSpPr/>
          <p:nvPr/>
        </p:nvSpPr>
        <p:spPr>
          <a:xfrm>
            <a:off x="11496762" y="2677238"/>
            <a:ext cx="196554" cy="205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E2761F-3E96-B848-B26B-C4F70E0B288F}"/>
              </a:ext>
            </a:extLst>
          </p:cNvPr>
          <p:cNvSpPr txBox="1"/>
          <p:nvPr/>
        </p:nvSpPr>
        <p:spPr>
          <a:xfrm>
            <a:off x="11175406" y="1923658"/>
            <a:ext cx="83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Coding is finished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7CF368-E34D-7844-9499-FB2187DB3702}"/>
              </a:ext>
            </a:extLst>
          </p:cNvPr>
          <p:cNvSpPr txBox="1"/>
          <p:nvPr/>
        </p:nvSpPr>
        <p:spPr>
          <a:xfrm>
            <a:off x="11265671" y="2962563"/>
            <a:ext cx="6555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Coding not finished but should be soon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2B219-D091-7749-98BE-4AA9D7A3BE85}"/>
              </a:ext>
            </a:extLst>
          </p:cNvPr>
          <p:cNvSpPr txBox="1"/>
          <p:nvPr/>
        </p:nvSpPr>
        <p:spPr>
          <a:xfrm>
            <a:off x="11163032" y="4678577"/>
            <a:ext cx="86081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Coding not finished, will need until end of Spring Break to finish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E77263-F17B-2F4C-A552-DF651532A600}"/>
              </a:ext>
            </a:extLst>
          </p:cNvPr>
          <p:cNvSpPr txBox="1"/>
          <p:nvPr/>
        </p:nvSpPr>
        <p:spPr>
          <a:xfrm>
            <a:off x="3741634" y="65611"/>
            <a:ext cx="4708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Completed and Outstanding-Just the Code</a:t>
            </a:r>
          </a:p>
        </p:txBody>
      </p:sp>
    </p:spTree>
    <p:extLst>
      <p:ext uri="{BB962C8B-B14F-4D97-AF65-F5344CB8AC3E}">
        <p14:creationId xmlns:p14="http://schemas.microsoft.com/office/powerpoint/2010/main" val="24478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3221B2-AAD5-6B45-AB00-5A108D75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Completed &amp; Outstanding-Other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E26CA-AAF4-DB42-AAA2-2161D9437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2440099"/>
            <a:ext cx="5181600" cy="3122390"/>
          </a:xfrm>
        </p:spPr>
        <p:txBody>
          <a:bodyPr/>
          <a:lstStyle/>
          <a:p>
            <a:r>
              <a:rPr lang="en-US" dirty="0"/>
              <a:t>Completed</a:t>
            </a:r>
          </a:p>
          <a:p>
            <a:pPr lvl="1"/>
            <a:r>
              <a:rPr lang="en-US" dirty="0"/>
              <a:t>Replication of weight results from presentation</a:t>
            </a:r>
          </a:p>
          <a:p>
            <a:pPr lvl="1"/>
            <a:r>
              <a:rPr lang="en-US" dirty="0"/>
              <a:t>Been in communication with client regarding:</a:t>
            </a:r>
          </a:p>
          <a:p>
            <a:pPr lvl="2"/>
            <a:r>
              <a:rPr lang="en-US" dirty="0"/>
              <a:t>Goals</a:t>
            </a:r>
          </a:p>
          <a:p>
            <a:pPr lvl="2"/>
            <a:r>
              <a:rPr lang="en-US" dirty="0"/>
              <a:t>Desired outcomes</a:t>
            </a:r>
          </a:p>
          <a:p>
            <a:pPr lvl="2"/>
            <a:r>
              <a:rPr lang="en-US" dirty="0"/>
              <a:t>Deadlines and </a:t>
            </a:r>
            <a:r>
              <a:rPr lang="en-US" dirty="0" err="1"/>
              <a:t>feasability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C45713-1494-874B-9722-313560124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440099"/>
            <a:ext cx="5181600" cy="3122390"/>
          </a:xfrm>
        </p:spPr>
        <p:txBody>
          <a:bodyPr/>
          <a:lstStyle/>
          <a:p>
            <a:r>
              <a:rPr lang="en-US" dirty="0"/>
              <a:t>Incomplete</a:t>
            </a:r>
          </a:p>
          <a:p>
            <a:pPr lvl="1"/>
            <a:r>
              <a:rPr lang="en-US" dirty="0"/>
              <a:t>Paper (all)</a:t>
            </a:r>
          </a:p>
          <a:p>
            <a:pPr lvl="1"/>
            <a:r>
              <a:rPr lang="en-US" dirty="0"/>
              <a:t>Analysis (most)</a:t>
            </a:r>
          </a:p>
          <a:p>
            <a:pPr lvl="1"/>
            <a:r>
              <a:rPr lang="en-US" dirty="0"/>
              <a:t>Methods Presentation (all)</a:t>
            </a:r>
          </a:p>
          <a:p>
            <a:pPr lvl="1"/>
            <a:r>
              <a:rPr lang="en-US" dirty="0"/>
              <a:t>Developing visualizations using methods presentation (hopefully)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5752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C3EE-1FCA-E04A-AB44-D1026FFD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09" y="0"/>
            <a:ext cx="7835781" cy="854579"/>
          </a:xfrm>
        </p:spPr>
        <p:txBody>
          <a:bodyPr/>
          <a:lstStyle/>
          <a:p>
            <a:r>
              <a:rPr lang="en-US" dirty="0"/>
              <a:t>What do I need to be Successful?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27A9-8B86-7D4E-9AB7-DB90887E2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941" y="1034040"/>
            <a:ext cx="11724118" cy="57598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need to know if either/both/neither of these approaches are appropriate, with the understanding that:</a:t>
            </a:r>
          </a:p>
          <a:p>
            <a:pPr lvl="1"/>
            <a:r>
              <a:rPr lang="en-US" dirty="0"/>
              <a:t>Neither are sufficient for answering the clients proposed question</a:t>
            </a:r>
          </a:p>
          <a:p>
            <a:pPr lvl="1"/>
            <a:r>
              <a:rPr lang="en-US" dirty="0"/>
              <a:t>Both approaches are analyzing separate and essentially unrelated topics (if they are analyzing anything at all).</a:t>
            </a:r>
          </a:p>
          <a:p>
            <a:endParaRPr lang="en-US" dirty="0"/>
          </a:p>
          <a:p>
            <a:r>
              <a:rPr lang="en-US" dirty="0"/>
              <a:t>No?</a:t>
            </a:r>
          </a:p>
          <a:p>
            <a:pPr lvl="1"/>
            <a:r>
              <a:rPr lang="en-US" dirty="0"/>
              <a:t>Is there time to re-examine the problem? Should I? </a:t>
            </a:r>
          </a:p>
          <a:p>
            <a:pPr lvl="1"/>
            <a:r>
              <a:rPr lang="en-US" dirty="0"/>
              <a:t>Do you have any suggestions?</a:t>
            </a:r>
          </a:p>
          <a:p>
            <a:pPr lvl="1"/>
            <a:endParaRPr lang="en-US" dirty="0"/>
          </a:p>
          <a:p>
            <a:r>
              <a:rPr lang="en-US" dirty="0"/>
              <a:t>Yes? </a:t>
            </a:r>
          </a:p>
          <a:p>
            <a:pPr lvl="1"/>
            <a:r>
              <a:rPr lang="en-US" dirty="0"/>
              <a:t>Then the rest </a:t>
            </a:r>
            <a:r>
              <a:rPr lang="en-US" i="1" dirty="0"/>
              <a:t>should</a:t>
            </a:r>
            <a:r>
              <a:rPr lang="en-US" dirty="0"/>
              <a:t> be manageable:</a:t>
            </a:r>
          </a:p>
          <a:p>
            <a:pPr lvl="2"/>
            <a:r>
              <a:rPr lang="en-US" dirty="0"/>
              <a:t>Approximately 24-36 more hours programming (glitches &amp; compiling time not included)</a:t>
            </a:r>
          </a:p>
          <a:p>
            <a:pPr lvl="2"/>
            <a:r>
              <a:rPr lang="en-US" dirty="0"/>
              <a:t>Methods paper on Self Organizing Maps, use SOM to develop visual tool(s) for Alan</a:t>
            </a:r>
          </a:p>
          <a:p>
            <a:pPr lvl="2"/>
            <a:r>
              <a:rPr lang="en-US" dirty="0"/>
              <a:t>Project paper</a:t>
            </a:r>
          </a:p>
          <a:p>
            <a:pPr lvl="1"/>
            <a:r>
              <a:rPr lang="en-US" dirty="0"/>
              <a:t>Possible Conflict(s) with MS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0238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86FC93-F5EB-DE48-8B25-5476D1DF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032" y="1809089"/>
            <a:ext cx="2545935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A0AF9-3FB3-8A4A-A1DA-5E98C30F3DAA}"/>
              </a:ext>
            </a:extLst>
          </p:cNvPr>
          <p:cNvSpPr txBox="1"/>
          <p:nvPr/>
        </p:nvSpPr>
        <p:spPr>
          <a:xfrm>
            <a:off x="2757200" y="3134652"/>
            <a:ext cx="667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Project GitHub:</a:t>
            </a:r>
            <a:r>
              <a:rPr lang="en-US" dirty="0"/>
              <a:t>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leepanter</a:t>
            </a:r>
            <a:r>
              <a:rPr lang="en-US" dirty="0"/>
              <a:t>/</a:t>
            </a:r>
            <a:r>
              <a:rPr lang="en-US" dirty="0" err="1"/>
              <a:t>ProbabilisticScoring.git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4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575</Words>
  <Application>Microsoft Macintosh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Probabilistic Scoring</vt:lpstr>
      <vt:lpstr>Final Aims-Compare Accuracy</vt:lpstr>
      <vt:lpstr>PowerPoint Presentation</vt:lpstr>
      <vt:lpstr>Completed &amp; Outstanding-Other</vt:lpstr>
      <vt:lpstr>What do I need to be Successful?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Panter</dc:creator>
  <cp:lastModifiedBy>Lee Panter</cp:lastModifiedBy>
  <cp:revision>23</cp:revision>
  <dcterms:created xsi:type="dcterms:W3CDTF">2020-03-23T10:42:07Z</dcterms:created>
  <dcterms:modified xsi:type="dcterms:W3CDTF">2020-03-23T14:12:44Z</dcterms:modified>
</cp:coreProperties>
</file>