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7"/>
    <p:restoredTop sz="94731"/>
  </p:normalViewPr>
  <p:slideViewPr>
    <p:cSldViewPr snapToGrid="0" snapToObjects="1">
      <p:cViewPr>
        <p:scale>
          <a:sx n="117" d="100"/>
          <a:sy n="117" d="100"/>
        </p:scale>
        <p:origin x="96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6C9DB-3ACB-EF4C-B012-3E7BEDD2A0BD}" type="datetimeFigureOut">
              <a:rPr lang="en-US" smtClean="0"/>
              <a:t>3/10/20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B1D92-3080-D640-A277-3464B0A10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95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B1D92-3080-D640-A277-3464B0A107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13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5265-A40C-3440-B3FD-D63F8E3F2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FFC5B-49C1-384E-80C7-4072230EE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85E02-F0CA-BE48-A820-9EE120CA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C14B-6B20-8B45-858B-DBD3A4ACC799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C6C91-1379-FB49-8D99-D3161958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4BA88-357C-0545-B482-5F01A9F0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59B1-877C-734F-BC66-F4F545B4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0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4769-B1DC-0E46-A22A-BDB64A51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9FEC1-8E48-5448-8BCC-B9DDAEAE2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79738-77BE-3247-B4E6-41FA8311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C14B-6B20-8B45-858B-DBD3A4ACC799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8E5CB-958D-A648-AE33-91F45EDA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C4FB1-F011-F248-93D7-4BCD14ED0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59B1-877C-734F-BC66-F4F545B4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42C381-4C2A-A246-BCD0-13DE64664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F10C7-A3CF-F440-A92E-E1F93350D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5FA27-40D2-AF4B-9B3C-26D369FAF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C14B-6B20-8B45-858B-DBD3A4ACC799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305E0-91F1-EF49-BBBB-7C741C01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5E83B-887A-F44E-A62A-1E6497A1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59B1-877C-734F-BC66-F4F545B4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9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FAD5-6174-E642-BC03-D884603FA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A34BA-EDFD-A74C-8DD5-498ED6820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DB8D0-7956-A24C-BD9B-68DA26D4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C14B-6B20-8B45-858B-DBD3A4ACC799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02F27-234A-114A-A460-67F1D84F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40692-C7A1-684E-A182-C6709818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59B1-877C-734F-BC66-F4F545B4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C97A-F4C2-7F42-A07E-5D4453B60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33428-440E-A343-87E2-DBE7EC05B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EF7A0-DBA2-A941-82C3-D6522DA2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C14B-6B20-8B45-858B-DBD3A4ACC799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171F9-FC8A-1544-A4B7-D20C530D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708ED-122B-F04F-B058-0857C5C9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59B1-877C-734F-BC66-F4F545B4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5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5879-D3B1-3449-9807-8B1F8CD9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3BF04-1FA5-EF43-8E51-246A370E4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EE30E-4ADA-2F48-AF03-12C4966EC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91CD2-E922-FE46-8A53-FDF9A41A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C14B-6B20-8B45-858B-DBD3A4ACC799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545CB-E683-4C44-879A-26998EA9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93847-0E69-5C49-A274-538811E9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59B1-877C-734F-BC66-F4F545B4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4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AE3E-1120-814F-B252-34DFACBC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D0B8E-6352-F545-B126-7480C2D9D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28E1A-C9C9-8941-B67D-F97E1C08D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BD98C-FA5F-3D49-BFD9-44C336EA2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CC16F-A01E-AE43-8952-95FD7CC34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4D9BCE-B0E3-D546-8436-B25AAFB94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C14B-6B20-8B45-858B-DBD3A4ACC799}" type="datetimeFigureOut">
              <a:rPr lang="en-US" smtClean="0"/>
              <a:t>3/10/20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5ADFA7-29C9-4347-A24C-2DD384F2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9BABE1-A3B5-884E-83B4-530AEEBE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59B1-877C-734F-BC66-F4F545B4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9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EB64A-0C71-9A42-A1C1-A4F99F3D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923E2C-1AF3-3448-92F7-8D2D8F71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C14B-6B20-8B45-858B-DBD3A4ACC799}" type="datetimeFigureOut">
              <a:rPr lang="en-US" smtClean="0"/>
              <a:t>3/10/20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4DFE6-A354-8F4A-9BDA-49173BE4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F1554-4D86-8A4A-9DE7-0514F5E1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59B1-877C-734F-BC66-F4F545B4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4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BDDF4-EA5F-A44F-822D-6A294C521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C14B-6B20-8B45-858B-DBD3A4ACC799}" type="datetimeFigureOut">
              <a:rPr lang="en-US" smtClean="0"/>
              <a:t>3/10/20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94376-E61E-1947-B66B-78DDD7D7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8764B-337D-4648-900B-516F57B8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59B1-877C-734F-BC66-F4F545B4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7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9F8B-522D-7642-8850-E563798E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E3C8A-07E2-9546-BF14-0208A11AD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D357D-E6C6-0643-A316-3410F3290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E492C-04AD-F344-9844-11B613AA9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C14B-6B20-8B45-858B-DBD3A4ACC799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27BE6-5565-C941-AEF4-88E8FD859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D6ADD-27F7-9645-9F81-3D0EFC58C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59B1-877C-734F-BC66-F4F545B4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77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3B38C-8CFE-1A41-AD05-5B0E193A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518B68-78D9-D04F-970E-B606480FC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DCB09-57AD-4C4C-B391-0525D9A58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33EBE-E383-234A-A5E3-5B53E57D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C14B-6B20-8B45-858B-DBD3A4ACC799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178F4-85CC-4D48-ACD7-44A86C192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9951B-6298-A041-88DF-DC75E349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59B1-877C-734F-BC66-F4F545B4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3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DDAB88-FE5F-784A-9DFE-383953271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9DD6F-BCD4-3E4A-B3CC-750D6040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96FE2-F18B-6243-A6D3-CC13BC781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2C14B-6B20-8B45-858B-DBD3A4ACC799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16778-6DAB-7F4B-85CB-A5D1DE296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E76CE-B31E-AA40-BEA4-A9A5784AD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59B1-877C-734F-BC66-F4F545B4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7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44FA-44B2-E44B-95B5-A9CCE04A1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4795"/>
            <a:ext cx="9144000" cy="1023137"/>
          </a:xfrm>
        </p:spPr>
        <p:txBody>
          <a:bodyPr/>
          <a:lstStyle/>
          <a:p>
            <a:r>
              <a:rPr lang="en-US" dirty="0"/>
              <a:t>Probabilistic Scoring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2D1B1-B40B-314E-847C-AF1AC4269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23137"/>
          </a:xfrm>
        </p:spPr>
        <p:txBody>
          <a:bodyPr/>
          <a:lstStyle/>
          <a:p>
            <a:r>
              <a:rPr lang="en-US" dirty="0"/>
              <a:t>Client: Alan Malik—Patient Tool</a:t>
            </a:r>
          </a:p>
          <a:p>
            <a:r>
              <a:rPr lang="en-US" dirty="0"/>
              <a:t>Lee Panter</a:t>
            </a:r>
          </a:p>
        </p:txBody>
      </p:sp>
    </p:spTree>
    <p:extLst>
      <p:ext uri="{BB962C8B-B14F-4D97-AF65-F5344CB8AC3E}">
        <p14:creationId xmlns:p14="http://schemas.microsoft.com/office/powerpoint/2010/main" val="40037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4957-FCFF-DF42-B33F-4F5C346A6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Updates: Ideal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59782-EFB4-7F4A-859C-3AEC36173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 Show that probabilistic scoring is superior in accuracy to conventional-linear scoring by using existing data from PHQ9 research</a:t>
            </a:r>
          </a:p>
          <a:p>
            <a:pPr>
              <a:lnSpc>
                <a:spcPct val="150000"/>
              </a:lnSpc>
            </a:pPr>
            <a:r>
              <a:rPr lang="en-US" dirty="0"/>
              <a:t>Show that Probabilistic Scoring accuracy is a function of sample size, and that larger sample sized imply better classification accuracy</a:t>
            </a:r>
          </a:p>
          <a:p>
            <a:pPr>
              <a:lnSpc>
                <a:spcPct val="150000"/>
              </a:lnSpc>
            </a:pPr>
            <a:r>
              <a:rPr lang="en-US" dirty="0"/>
              <a:t>Show that Probabilistic Scoring converges to the best estimate of “Baseline Truth” in higher Sample Numbers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2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59784-F0B6-9947-A686-B1A929FD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76"/>
            <a:ext cx="10515600" cy="771466"/>
          </a:xfrm>
        </p:spPr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33754-7915-2D4A-BAEA-41A6FE2DA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01" y="521296"/>
            <a:ext cx="7058891" cy="1754390"/>
          </a:xfrm>
        </p:spPr>
        <p:txBody>
          <a:bodyPr>
            <a:normAutofit/>
          </a:bodyPr>
          <a:lstStyle/>
          <a:p>
            <a:r>
              <a:rPr lang="en-US" sz="2000" dirty="0">
                <a:sym typeface="Wingdings" pitchFamily="2" charset="2"/>
              </a:rPr>
              <a:t>Full data is 286 variables, 2495 observations</a:t>
            </a:r>
          </a:p>
          <a:p>
            <a:pPr lvl="1"/>
            <a:r>
              <a:rPr lang="en-US" sz="2000" dirty="0">
                <a:sym typeface="Wingdings" pitchFamily="2" charset="2"/>
              </a:rPr>
              <a:t>PHQ2, PHQ9, QDP</a:t>
            </a:r>
          </a:p>
          <a:p>
            <a:pPr lvl="1"/>
            <a:r>
              <a:rPr lang="en-US" sz="2000" dirty="0">
                <a:sym typeface="Wingdings" pitchFamily="2" charset="2"/>
              </a:rPr>
              <a:t>Data dictionary needed if further analyses will be expected</a:t>
            </a:r>
          </a:p>
          <a:p>
            <a:pPr lvl="1"/>
            <a:endParaRPr lang="en-US" sz="2800" dirty="0">
              <a:sym typeface="Wingdings" pitchFamily="2" charset="2"/>
            </a:endParaRPr>
          </a:p>
          <a:p>
            <a:pPr lvl="2"/>
            <a:endParaRPr lang="en-US" sz="2400" dirty="0">
              <a:sym typeface="Wingdings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C8389-01F5-4C48-A9E9-FCC229E3FDAB}"/>
              </a:ext>
            </a:extLst>
          </p:cNvPr>
          <p:cNvSpPr txBox="1"/>
          <p:nvPr/>
        </p:nvSpPr>
        <p:spPr>
          <a:xfrm>
            <a:off x="7196292" y="399509"/>
            <a:ext cx="522148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Lots of </a:t>
            </a:r>
            <a:r>
              <a:rPr lang="en-US" sz="2400" dirty="0">
                <a:sym typeface="Wingdings" pitchFamily="2" charset="2"/>
              </a:rPr>
              <a:t>calculated</a:t>
            </a:r>
            <a:r>
              <a:rPr lang="en-US" sz="2000" dirty="0">
                <a:sym typeface="Wingdings" pitchFamily="2" charset="2"/>
              </a:rPr>
              <a:t> and ”nested”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Demographic data: Age &amp; Gender</a:t>
            </a:r>
          </a:p>
          <a:p>
            <a:endParaRPr lang="en-US" dirty="0"/>
          </a:p>
        </p:txBody>
      </p:sp>
      <p:pic>
        <p:nvPicPr>
          <p:cNvPr id="5" name="Picture 4" descr="A close up of a flag&#10;&#10;Description automatically generated">
            <a:extLst>
              <a:ext uri="{FF2B5EF4-FFF2-40B4-BE49-F238E27FC236}">
                <a16:creationId xmlns:a16="http://schemas.microsoft.com/office/drawing/2014/main" id="{C1746E49-AEE5-A64F-8E7A-1ED4A5C78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01" y="1550435"/>
            <a:ext cx="4647942" cy="4589107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09947EC8-AC23-064C-8E07-6BFD3AD99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685" y="1808213"/>
            <a:ext cx="787221" cy="605971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47017DB-A7A9-FC4B-8BCB-366BC67497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19"/>
          <a:stretch/>
        </p:blipFill>
        <p:spPr>
          <a:xfrm>
            <a:off x="4785343" y="1808213"/>
            <a:ext cx="7316902" cy="3846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7DBDAC-E110-9A4B-B22F-AE289EB8B434}"/>
              </a:ext>
            </a:extLst>
          </p:cNvPr>
          <p:cNvSpPr txBox="1"/>
          <p:nvPr/>
        </p:nvSpPr>
        <p:spPr>
          <a:xfrm>
            <a:off x="8156728" y="5469747"/>
            <a:ext cx="5741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DD8171-1DEB-D044-BE0F-5A07FB5FE770}"/>
              </a:ext>
            </a:extLst>
          </p:cNvPr>
          <p:cNvSpPr txBox="1"/>
          <p:nvPr/>
        </p:nvSpPr>
        <p:spPr>
          <a:xfrm>
            <a:off x="6378670" y="5451541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EB606A-A0EC-B645-8F36-8A3CDB786D7E}"/>
              </a:ext>
            </a:extLst>
          </p:cNvPr>
          <p:cNvSpPr txBox="1"/>
          <p:nvPr/>
        </p:nvSpPr>
        <p:spPr>
          <a:xfrm>
            <a:off x="10207200" y="5461393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75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EB896C-513A-EB45-917C-A8CF4DE7CEBA}"/>
              </a:ext>
            </a:extLst>
          </p:cNvPr>
          <p:cNvSpPr txBox="1"/>
          <p:nvPr/>
        </p:nvSpPr>
        <p:spPr>
          <a:xfrm>
            <a:off x="4847218" y="2532504"/>
            <a:ext cx="5357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150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D78B7E-BE71-F340-BC7F-7B485598D949}"/>
              </a:ext>
            </a:extLst>
          </p:cNvPr>
          <p:cNvSpPr txBox="1"/>
          <p:nvPr/>
        </p:nvSpPr>
        <p:spPr>
          <a:xfrm>
            <a:off x="4847218" y="4257486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97215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7840-17E4-434F-B1FB-C84C6AD33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356" y="1"/>
            <a:ext cx="10515600" cy="932874"/>
          </a:xfrm>
        </p:spPr>
        <p:txBody>
          <a:bodyPr/>
          <a:lstStyle/>
          <a:p>
            <a:pPr algn="ctr"/>
            <a:r>
              <a:rPr lang="en-US" dirty="0"/>
              <a:t>So how crazy am I?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9E54A49-F168-E740-9E44-CBBA21B27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72"/>
          <a:stretch/>
        </p:blipFill>
        <p:spPr>
          <a:xfrm>
            <a:off x="798043" y="1017036"/>
            <a:ext cx="10595913" cy="563285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ACFC22-F0C3-0F4B-9DAA-5F4D23F3E9E8}"/>
              </a:ext>
            </a:extLst>
          </p:cNvPr>
          <p:cNvSpPr txBox="1"/>
          <p:nvPr/>
        </p:nvSpPr>
        <p:spPr>
          <a:xfrm>
            <a:off x="5646299" y="6364722"/>
            <a:ext cx="15855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Response Total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CEE5C3-04BD-2348-B9C1-D80FE0F59171}"/>
              </a:ext>
            </a:extLst>
          </p:cNvPr>
          <p:cNvSpPr txBox="1"/>
          <p:nvPr/>
        </p:nvSpPr>
        <p:spPr>
          <a:xfrm>
            <a:off x="8240486" y="6377072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2CCC83-0DEB-DD45-A713-8E2C7F2A4B27}"/>
              </a:ext>
            </a:extLst>
          </p:cNvPr>
          <p:cNvSpPr txBox="1"/>
          <p:nvPr/>
        </p:nvSpPr>
        <p:spPr>
          <a:xfrm>
            <a:off x="4811486" y="6364722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C8CCC-A1AE-7B41-8D56-B4F2A9D80DC1}"/>
              </a:ext>
            </a:extLst>
          </p:cNvPr>
          <p:cNvSpPr txBox="1"/>
          <p:nvPr/>
        </p:nvSpPr>
        <p:spPr>
          <a:xfrm>
            <a:off x="10624458" y="6377072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E9C33-9652-824E-9D7D-015B0D1DABC5}"/>
              </a:ext>
            </a:extLst>
          </p:cNvPr>
          <p:cNvSpPr txBox="1"/>
          <p:nvPr/>
        </p:nvSpPr>
        <p:spPr>
          <a:xfrm>
            <a:off x="1423937" y="6377072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EF3DEC-0BFB-CD4F-BFCF-D4F6072D3EC2}"/>
              </a:ext>
            </a:extLst>
          </p:cNvPr>
          <p:cNvSpPr txBox="1"/>
          <p:nvPr/>
        </p:nvSpPr>
        <p:spPr>
          <a:xfrm>
            <a:off x="610104" y="1601903"/>
            <a:ext cx="5357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E0BE00-84AB-D142-8800-678E71275E48}"/>
              </a:ext>
            </a:extLst>
          </p:cNvPr>
          <p:cNvSpPr txBox="1"/>
          <p:nvPr/>
        </p:nvSpPr>
        <p:spPr>
          <a:xfrm rot="16200000">
            <a:off x="295018" y="3441968"/>
            <a:ext cx="11658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2266C-C213-BA4E-A33B-D287DC8A11EF}"/>
              </a:ext>
            </a:extLst>
          </p:cNvPr>
          <p:cNvSpPr txBox="1"/>
          <p:nvPr/>
        </p:nvSpPr>
        <p:spPr>
          <a:xfrm>
            <a:off x="610104" y="4551403"/>
            <a:ext cx="5357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632853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3EC6-3974-C544-B2FB-5B95B932A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737525"/>
          </a:xfrm>
        </p:spPr>
        <p:txBody>
          <a:bodyPr/>
          <a:lstStyle/>
          <a:p>
            <a:pPr algn="ctr"/>
            <a:r>
              <a:rPr lang="en-US" dirty="0"/>
              <a:t>Immediate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C06D5-1706-6B45-93DA-038FCE886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368"/>
            <a:ext cx="10515600" cy="5523722"/>
          </a:xfrm>
        </p:spPr>
        <p:txBody>
          <a:bodyPr>
            <a:normAutofit/>
          </a:bodyPr>
          <a:lstStyle/>
          <a:p>
            <a:r>
              <a:rPr lang="en-US" dirty="0"/>
              <a:t>Replicate analysis or get Alan to walk me through an analysis</a:t>
            </a:r>
          </a:p>
          <a:p>
            <a:endParaRPr lang="en-US" sz="1600" dirty="0"/>
          </a:p>
          <a:p>
            <a:r>
              <a:rPr lang="en-US" dirty="0"/>
              <a:t>Cross-validation sample-size convergence:</a:t>
            </a:r>
          </a:p>
          <a:p>
            <a:pPr lvl="1"/>
            <a:r>
              <a:rPr lang="en-US" dirty="0"/>
              <a:t>Generate algorithm for calculating Evidence Coefficients, and accuracy measures as a function of sample size</a:t>
            </a:r>
          </a:p>
          <a:p>
            <a:pPr lvl="1"/>
            <a:r>
              <a:rPr lang="en-US" dirty="0"/>
              <a:t>Create cross-validation test-training data sets based upon an increasing sample-size</a:t>
            </a:r>
          </a:p>
          <a:p>
            <a:pPr lvl="1"/>
            <a:r>
              <a:rPr lang="en-US" dirty="0"/>
              <a:t>Compare average (minimum) accuracy across CV sets as sample size increases for Probabilistic Score and Conventional Score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dirty="0"/>
              <a:t>Investigate stability of convergence</a:t>
            </a:r>
          </a:p>
          <a:p>
            <a:pPr lvl="1"/>
            <a:r>
              <a:rPr lang="en-US" dirty="0"/>
              <a:t>Are some points converging faster? Not at all?</a:t>
            </a:r>
          </a:p>
          <a:p>
            <a:pPr lvl="1"/>
            <a:r>
              <a:rPr lang="en-US" dirty="0"/>
              <a:t>Can the limit be determined? Can a generalized proof of convergence be obtained? </a:t>
            </a:r>
          </a:p>
        </p:txBody>
      </p:sp>
    </p:spTree>
    <p:extLst>
      <p:ext uri="{BB962C8B-B14F-4D97-AF65-F5344CB8AC3E}">
        <p14:creationId xmlns:p14="http://schemas.microsoft.com/office/powerpoint/2010/main" val="155449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9A2E6B-ACE1-774E-A10C-5C643324B3E7}"/>
              </a:ext>
            </a:extLst>
          </p:cNvPr>
          <p:cNvSpPr txBox="1"/>
          <p:nvPr/>
        </p:nvSpPr>
        <p:spPr>
          <a:xfrm>
            <a:off x="2650836" y="2140592"/>
            <a:ext cx="689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THANK YOU!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F29947-C9F7-AA43-93E6-487812B2F052}"/>
              </a:ext>
            </a:extLst>
          </p:cNvPr>
          <p:cNvSpPr txBox="1"/>
          <p:nvPr/>
        </p:nvSpPr>
        <p:spPr>
          <a:xfrm>
            <a:off x="2683205" y="3076132"/>
            <a:ext cx="341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Suggestions, comments, concerns: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6A7EE4-5801-8246-BA3C-21F4648806FA}"/>
              </a:ext>
            </a:extLst>
          </p:cNvPr>
          <p:cNvSpPr txBox="1"/>
          <p:nvPr/>
        </p:nvSpPr>
        <p:spPr>
          <a:xfrm>
            <a:off x="6160655" y="3059668"/>
            <a:ext cx="273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Lee.panter@ucdenver.edu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3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238</Words>
  <Application>Microsoft Macintosh PowerPoint</Application>
  <PresentationFormat>Widescreen</PresentationFormat>
  <Paragraphs>42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Probabilistic Scoring </vt:lpstr>
      <vt:lpstr>Updates: Ideal Outcomes</vt:lpstr>
      <vt:lpstr>Data</vt:lpstr>
      <vt:lpstr>So how crazy am I?</vt:lpstr>
      <vt:lpstr>Immediate Goals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Scoring </dc:title>
  <dc:creator>Lee Panter</dc:creator>
  <cp:lastModifiedBy>Lee Panter</cp:lastModifiedBy>
  <cp:revision>14</cp:revision>
  <dcterms:created xsi:type="dcterms:W3CDTF">2020-03-03T07:35:25Z</dcterms:created>
  <dcterms:modified xsi:type="dcterms:W3CDTF">2020-03-10T09:19:17Z</dcterms:modified>
</cp:coreProperties>
</file>